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Barlow ExtraLight"/>
      <p:regular r:id="rId26"/>
      <p:bold r:id="rId27"/>
      <p:italic r:id="rId28"/>
      <p:boldItalic r:id="rId29"/>
    </p:embeddedFont>
    <p:embeddedFont>
      <p:font typeface="Roboto"/>
      <p:regular r:id="rId30"/>
      <p:bold r:id="rId31"/>
      <p:italic r:id="rId32"/>
      <p:boldItalic r:id="rId33"/>
    </p:embeddedFont>
    <p:embeddedFont>
      <p:font typeface="Hepta Slab Medium"/>
      <p:regular r:id="rId34"/>
      <p:bold r:id="rId35"/>
    </p:embeddedFont>
    <p:embeddedFont>
      <p:font typeface="Hepta Slab Light"/>
      <p:regular r:id="rId36"/>
      <p:bold r:id="rId37"/>
    </p:embeddedFont>
    <p:embeddedFont>
      <p:font typeface="Hepta Slab"/>
      <p:regular r:id="rId38"/>
      <p:bold r:id="rId39"/>
    </p:embeddedFont>
    <p:embeddedFont>
      <p:font typeface="Barlow Medium"/>
      <p:regular r:id="rId40"/>
      <p:bold r:id="rId41"/>
      <p:italic r:id="rId42"/>
      <p:boldItalic r:id="rId43"/>
    </p:embeddedFont>
    <p:embeddedFont>
      <p:font typeface="Barlow Light"/>
      <p:regular r:id="rId44"/>
      <p:bold r:id="rId45"/>
      <p:italic r:id="rId46"/>
      <p:boldItalic r:id="rId47"/>
    </p:embeddedFon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Medium-regular.fntdata"/><Relationship Id="rId42" Type="http://schemas.openxmlformats.org/officeDocument/2006/relationships/font" Target="fonts/BarlowMedium-italic.fntdata"/><Relationship Id="rId41" Type="http://schemas.openxmlformats.org/officeDocument/2006/relationships/font" Target="fonts/BarlowMedium-bold.fntdata"/><Relationship Id="rId44" Type="http://schemas.openxmlformats.org/officeDocument/2006/relationships/font" Target="fonts/BarlowLight-regular.fntdata"/><Relationship Id="rId43" Type="http://schemas.openxmlformats.org/officeDocument/2006/relationships/font" Target="fonts/BarlowMedium-boldItalic.fntdata"/><Relationship Id="rId46" Type="http://schemas.openxmlformats.org/officeDocument/2006/relationships/font" Target="fonts/BarlowLight-italic.fntdata"/><Relationship Id="rId45" Type="http://schemas.openxmlformats.org/officeDocument/2006/relationships/font" Target="fonts/Barlow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regular.fntdata"/><Relationship Id="rId47" Type="http://schemas.openxmlformats.org/officeDocument/2006/relationships/font" Target="fonts/BarlowLight-boldItalic.fntdata"/><Relationship Id="rId49" Type="http://schemas.openxmlformats.org/officeDocument/2006/relationships/font" Target="fonts/Barlow-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33" Type="http://schemas.openxmlformats.org/officeDocument/2006/relationships/font" Target="fonts/Roboto-boldItalic.fntdata"/><Relationship Id="rId32" Type="http://schemas.openxmlformats.org/officeDocument/2006/relationships/font" Target="fonts/Roboto-italic.fntdata"/><Relationship Id="rId35" Type="http://schemas.openxmlformats.org/officeDocument/2006/relationships/font" Target="fonts/HeptaSlabMedium-bold.fntdata"/><Relationship Id="rId34" Type="http://schemas.openxmlformats.org/officeDocument/2006/relationships/font" Target="fonts/HeptaSlabMedium-regular.fntdata"/><Relationship Id="rId37" Type="http://schemas.openxmlformats.org/officeDocument/2006/relationships/font" Target="fonts/HeptaSlabLight-bold.fntdata"/><Relationship Id="rId36" Type="http://schemas.openxmlformats.org/officeDocument/2006/relationships/font" Target="fonts/HeptaSlabLight-regular.fntdata"/><Relationship Id="rId39" Type="http://schemas.openxmlformats.org/officeDocument/2006/relationships/font" Target="fonts/HeptaSlab-bold.fntdata"/><Relationship Id="rId38" Type="http://schemas.openxmlformats.org/officeDocument/2006/relationships/font" Target="fonts/HeptaSlab-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BarlowExtraLight-regular.fntdata"/><Relationship Id="rId25" Type="http://schemas.openxmlformats.org/officeDocument/2006/relationships/slide" Target="slides/slide19.xml"/><Relationship Id="rId28" Type="http://schemas.openxmlformats.org/officeDocument/2006/relationships/font" Target="fonts/BarlowExtraLight-italic.fntdata"/><Relationship Id="rId27" Type="http://schemas.openxmlformats.org/officeDocument/2006/relationships/font" Target="fonts/BarlowExtraLight-bold.fntdata"/><Relationship Id="rId29" Type="http://schemas.openxmlformats.org/officeDocument/2006/relationships/font" Target="fonts/BarlowExtraLight-boldItalic.fntdata"/><Relationship Id="rId51" Type="http://schemas.openxmlformats.org/officeDocument/2006/relationships/font" Target="fonts/Barlow-boldItalic.fntdata"/><Relationship Id="rId50" Type="http://schemas.openxmlformats.org/officeDocument/2006/relationships/font" Target="fonts/Barlow-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3db1d458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3db1d458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35705ffca2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35705ffca2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Vanja</a:t>
            </a:r>
            <a:endParaRPr/>
          </a:p>
          <a:p>
            <a:pPr indent="0" lvl="0" marL="0" rtl="0" algn="l">
              <a:lnSpc>
                <a:spcPct val="115000"/>
              </a:lnSpc>
              <a:spcBef>
                <a:spcPts val="1200"/>
              </a:spcBef>
              <a:spcAft>
                <a:spcPts val="1200"/>
              </a:spcAft>
              <a:buNone/>
            </a:pPr>
            <a:r>
              <a:rPr lang="en"/>
              <a:t>The next user is a </a:t>
            </a:r>
            <a:r>
              <a:rPr lang="en"/>
              <a:t>future</a:t>
            </a:r>
            <a:r>
              <a:rPr lang="en"/>
              <a:t> migrant who is considering relocating to another country. They have a medical condition so they are concerned about moving somewhere with a weak healthcare system. So they use our tool to see which countries are ranked highest for their healthcare system and can use the tool to see how they're doing in regards to deaths and incidents for their specific medical condition.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5705ffca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5705ffca2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Vanja</a:t>
            </a:r>
            <a:endParaRPr/>
          </a:p>
          <a:p>
            <a:pPr indent="0" lvl="0" marL="0" rtl="0" algn="l">
              <a:lnSpc>
                <a:spcPct val="115000"/>
              </a:lnSpc>
              <a:spcBef>
                <a:spcPts val="1200"/>
              </a:spcBef>
              <a:spcAft>
                <a:spcPts val="1200"/>
              </a:spcAft>
              <a:buNone/>
            </a:pPr>
            <a:r>
              <a:rPr lang="en"/>
              <a:t>Our final user is a journalist who is doing research on what makes a healthcare system good. Using our tool, they can compare how well health care systems are doing across countries in regards to death and incidence rates compared to the amount of medical personnel that they have available.</a:t>
            </a:r>
            <a:r>
              <a:rPr lang="en">
                <a:solidFill>
                  <a:schemeClr val="dk1"/>
                </a:solidFill>
              </a:rPr>
              <a:t> It can help them uncover high level trends between countries over time.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3db1d4586e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3db1d4586e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Jay section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38ce5c1e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338ce5c1e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Transition to Slide:</a:t>
            </a:r>
            <a:br>
              <a:rPr b="1" lang="en">
                <a:solidFill>
                  <a:schemeClr val="dk1"/>
                </a:solidFill>
              </a:rPr>
            </a:br>
            <a:r>
              <a:rPr lang="en">
                <a:solidFill>
                  <a:schemeClr val="dk1"/>
                </a:solidFill>
              </a:rPr>
              <a:t> "Let’s start by exploring the engine behind our analysis—the ranking pipeline that transforms raw data into actionable insights."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Data Normalization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“We begin by normalizing each indicator on a yearly basis using MinMax scaling. This standardization ensures that all metrics, regardless of their original scale, are directly comparable across countries.”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Negative Indicator Adjustment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“Next, we adjust our negative indicators, like deaths and incidence, by inverting their values. This guarantees that in our system, higher numbers consistently indicate better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PCA Weight Determination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“We then leverage Principal Component Analysis to extract data-driven weights. This method identifies which indicators are most influential, eliminating the need for arbitrary weighting.”</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Composite Score Calculation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“Using these weights, we compute a composite score as a weighted sum of the normalized indicators, providing a single, comprehensive metric to gauge overall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Ranking Process &amp; Final Output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“Finally, we rank countries within each year based on these composite scores. The end result is a neatly sorted dataset that stakeholders can easily interpret and act upon.”</a:t>
            </a:r>
            <a:endParaRPr>
              <a:solidFill>
                <a:schemeClr val="dk1"/>
              </a:solidFill>
            </a:endParaRPr>
          </a:p>
          <a:p>
            <a:pPr indent="0" lvl="0" marL="0" rtl="0" algn="l">
              <a:lnSpc>
                <a:spcPct val="115000"/>
              </a:lnSpc>
              <a:spcBef>
                <a:spcPts val="1200"/>
              </a:spcBef>
              <a:spcAft>
                <a:spcPts val="1200"/>
              </a:spcAft>
              <a:buNone/>
            </a:pPr>
            <a:r>
              <a:rPr b="1" lang="en">
                <a:solidFill>
                  <a:schemeClr val="dk1"/>
                </a:solidFill>
              </a:rPr>
              <a:t>Transition Remark to Next Slide:</a:t>
            </a:r>
            <a:br>
              <a:rPr b="1" lang="en">
                <a:solidFill>
                  <a:schemeClr val="dk1"/>
                </a:solidFill>
              </a:rPr>
            </a:br>
            <a:r>
              <a:rPr lang="en">
                <a:solidFill>
                  <a:schemeClr val="dk1"/>
                </a:solidFill>
              </a:rPr>
              <a:t> "Now that we understand how our scores and rankings are generated, let’s see how we bring this data to life through our interactive dashboard."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38ce5c1e82_1_1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38ce5c1e82_1_1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Transition to Slide:</a:t>
            </a:r>
            <a:br>
              <a:rPr b="1" lang="en">
                <a:solidFill>
                  <a:schemeClr val="dk1"/>
                </a:solidFill>
              </a:rPr>
            </a:br>
            <a:r>
              <a:rPr lang="en">
                <a:solidFill>
                  <a:schemeClr val="dk1"/>
                </a:solidFill>
              </a:rPr>
              <a:t> "On this slide, I’ll introduce our interactive global healthcare dashboard, which visualizes all these insights in real time."</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Built with Streamlit &amp; Plotly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“Our dashboard is built using Streamlit and Plotly, offering a modern, web-based interface that combines power and simplicity.”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Integrated Multi-Source Data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“We seamlessly integrate data from WHO, IHME, and our merged metrics, providing a comprehensive view that captures diverse aspects of healthcare performance.”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Robust Preprocessing &amp; Caching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“Behind the scenes, robust data preprocessing—including cleaning, error handling, and caching—ensures that the data presented is both reliable and delivered with exceptional speed.”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Customizable, Interactive Tabs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“The dashboard is organized into intuitive tabs, each dedicated to a specific perspective—be it detailed IHME insights, WHO workforce metrics, or comparative country analyses.”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User-Driven Data Exploration (Fade In)</a:t>
            </a:r>
            <a:br>
              <a:rPr b="1" lang="en">
                <a:solidFill>
                  <a:schemeClr val="dk1"/>
                </a:solidFill>
              </a:rPr>
            </a:b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i="1" lang="en">
                <a:solidFill>
                  <a:schemeClr val="dk1"/>
                </a:solidFill>
              </a:rPr>
              <a:t>Speaker:</a:t>
            </a:r>
            <a:br>
              <a:rPr i="1" lang="en">
                <a:solidFill>
                  <a:schemeClr val="dk1"/>
                </a:solidFill>
              </a:rPr>
            </a:br>
            <a:r>
              <a:rPr lang="en">
                <a:solidFill>
                  <a:schemeClr val="dk1"/>
                </a:solidFill>
              </a:rPr>
              <a:t> “Finally, interactive filters and dropdowns empower users to explore data by region, country, or timeframe, enabling tailored analysis and rapid, data-driven decision-making.”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Closing Transition:</a:t>
            </a:r>
            <a:br>
              <a:rPr b="1" lang="en">
                <a:solidFill>
                  <a:schemeClr val="dk1"/>
                </a:solidFill>
              </a:rPr>
            </a:br>
            <a:r>
              <a:rPr lang="en">
                <a:solidFill>
                  <a:schemeClr val="dk1"/>
                </a:solidFill>
              </a:rPr>
              <a:t> "This interactive platform not only simplifies complex data but also empowers stakeholders to dive deep into the insights that matter most. I’d be happy to answer any questions about either our ranking pipeline or the dashboard’s capabilities."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3db1d4586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3db1d4586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35705ffca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35705ffca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3db1d4586e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3db1d4586e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35705ffca2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35705ffca2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a:p>
            <a:pPr indent="0" lvl="0" marL="0" rtl="0" algn="l">
              <a:spcBef>
                <a:spcPts val="0"/>
              </a:spcBef>
              <a:spcAft>
                <a:spcPts val="0"/>
              </a:spcAft>
              <a:buNone/>
            </a:pPr>
            <a:r>
              <a:rPr b="1" lang="en"/>
              <a:t>Future Work</a:t>
            </a:r>
            <a:endParaRPr/>
          </a:p>
          <a:p>
            <a:pPr indent="-298450" lvl="0" marL="457200" rtl="0" algn="l">
              <a:spcBef>
                <a:spcPts val="0"/>
              </a:spcBef>
              <a:spcAft>
                <a:spcPts val="0"/>
              </a:spcAft>
              <a:buSzPts val="1100"/>
              <a:buChar char="●"/>
            </a:pPr>
            <a:r>
              <a:rPr lang="en"/>
              <a:t>To build off of this project, we would want to incorporate data on healthcare systems structures such as whether the country has universal healthcare or privatized medicine; what the average out-of-pocket costs for certain treatments are; etc.</a:t>
            </a:r>
            <a:endParaRPr/>
          </a:p>
          <a:p>
            <a:pPr indent="-298450" lvl="0" marL="457200" rtl="0" algn="l">
              <a:spcBef>
                <a:spcPts val="0"/>
              </a:spcBef>
              <a:spcAft>
                <a:spcPts val="0"/>
              </a:spcAft>
              <a:buSzPts val="1100"/>
              <a:buChar char="●"/>
            </a:pPr>
            <a:r>
              <a:rPr lang="en"/>
              <a:t>We would want to add this data into the ranking algorithm and just altogether make it more robust</a:t>
            </a:r>
            <a:endParaRPr/>
          </a:p>
          <a:p>
            <a:pPr indent="-298450" lvl="0" marL="457200" rtl="0" algn="l">
              <a:spcBef>
                <a:spcPts val="0"/>
              </a:spcBef>
              <a:spcAft>
                <a:spcPts val="0"/>
              </a:spcAft>
              <a:buSzPts val="1100"/>
              <a:buChar char="●"/>
            </a:pPr>
            <a:r>
              <a:rPr lang="en"/>
              <a:t>We would also eventually like explore how to account for socioeconomic status and incorporate that</a:t>
            </a:r>
            <a:endParaRPr/>
          </a:p>
          <a:p>
            <a:pPr indent="0" lvl="0" marL="0" rtl="0" algn="l">
              <a:spcBef>
                <a:spcPts val="0"/>
              </a:spcBef>
              <a:spcAft>
                <a:spcPts val="0"/>
              </a:spcAft>
              <a:buNone/>
            </a:pPr>
            <a:r>
              <a:rPr b="1" lang="en"/>
              <a:t>Lessons Learned</a:t>
            </a:r>
            <a:endParaRPr b="1"/>
          </a:p>
          <a:p>
            <a:pPr indent="-298450" lvl="0" marL="457200" rtl="0" algn="l">
              <a:spcBef>
                <a:spcPts val="0"/>
              </a:spcBef>
              <a:spcAft>
                <a:spcPts val="0"/>
              </a:spcAft>
              <a:buSzPts val="1100"/>
              <a:buChar char="●"/>
            </a:pPr>
            <a:r>
              <a:rPr lang="en"/>
              <a:t>First and foremost…GitHub</a:t>
            </a:r>
            <a:endParaRPr/>
          </a:p>
          <a:p>
            <a:pPr indent="-298450" lvl="0" marL="457200" rtl="0" algn="l">
              <a:spcBef>
                <a:spcPts val="0"/>
              </a:spcBef>
              <a:spcAft>
                <a:spcPts val="0"/>
              </a:spcAft>
              <a:buSzPts val="1100"/>
              <a:buChar char="●"/>
            </a:pPr>
            <a:r>
              <a:rPr lang="en"/>
              <a:t>Also learned about testing and how only a portion of the project time is solving the problem but most of it is testing</a:t>
            </a:r>
            <a:endParaRPr/>
          </a:p>
          <a:p>
            <a:pPr indent="-298450" lvl="0" marL="457200" rtl="0" algn="l">
              <a:spcBef>
                <a:spcPts val="0"/>
              </a:spcBef>
              <a:spcAft>
                <a:spcPts val="0"/>
              </a:spcAft>
              <a:buSzPts val="1100"/>
              <a:buChar char="●"/>
            </a:pPr>
            <a:r>
              <a:rPr lang="en"/>
              <a:t>Style and documentation usage and Pylint</a:t>
            </a:r>
            <a:endParaRPr/>
          </a:p>
          <a:p>
            <a:pPr indent="-298450" lvl="0" marL="457200" rtl="0" algn="l">
              <a:spcBef>
                <a:spcPts val="0"/>
              </a:spcBef>
              <a:spcAft>
                <a:spcPts val="0"/>
              </a:spcAft>
              <a:buSzPts val="1100"/>
              <a:buChar char="●"/>
            </a:pPr>
            <a:r>
              <a:rPr lang="en"/>
              <a:t>And also how to create web apps with streamlit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3db1d4586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3db1d4586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35b9f04337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35b9f04337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a:p>
            <a:pPr indent="-298450" lvl="0" marL="457200" rtl="0" algn="l">
              <a:spcBef>
                <a:spcPts val="0"/>
              </a:spcBef>
              <a:spcAft>
                <a:spcPts val="0"/>
              </a:spcAft>
              <a:buSzPts val="1100"/>
              <a:buChar char="●"/>
            </a:pPr>
            <a:r>
              <a:rPr lang="en"/>
              <a:t>So to set the scene for what our project is about, here is Bob</a:t>
            </a:r>
            <a:endParaRPr/>
          </a:p>
          <a:p>
            <a:pPr indent="-298450" lvl="0" marL="457200" rtl="0" algn="l">
              <a:spcBef>
                <a:spcPts val="0"/>
              </a:spcBef>
              <a:spcAft>
                <a:spcPts val="0"/>
              </a:spcAft>
              <a:buSzPts val="1100"/>
              <a:buChar char="●"/>
            </a:pPr>
            <a:r>
              <a:rPr lang="en"/>
              <a:t>Bob would really like to travel, and has some Scandinavian countries in mind</a:t>
            </a:r>
            <a:endParaRPr/>
          </a:p>
          <a:p>
            <a:pPr indent="-298450" lvl="0" marL="457200" rtl="0" algn="l">
              <a:spcBef>
                <a:spcPts val="0"/>
              </a:spcBef>
              <a:spcAft>
                <a:spcPts val="0"/>
              </a:spcAft>
              <a:buSzPts val="1100"/>
              <a:buChar char="●"/>
            </a:pPr>
            <a:r>
              <a:rPr lang="en"/>
              <a:t>But he is very clumsy</a:t>
            </a:r>
            <a:endParaRPr/>
          </a:p>
          <a:p>
            <a:pPr indent="-298450" lvl="0" marL="457200" rtl="0" algn="l">
              <a:spcBef>
                <a:spcPts val="0"/>
              </a:spcBef>
              <a:spcAft>
                <a:spcPts val="0"/>
              </a:spcAft>
              <a:buSzPts val="1100"/>
              <a:buChar char="●"/>
            </a:pPr>
            <a:r>
              <a:rPr lang="en"/>
              <a:t>And he wants to make sure that if he gets hurt, he will be taken care of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35b9f0433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35b9f0433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Gabi</a:t>
            </a:r>
            <a:endParaRPr/>
          </a:p>
          <a:p>
            <a:pPr indent="-298450" lvl="0" marL="457200" rtl="0" algn="l">
              <a:spcBef>
                <a:spcPts val="0"/>
              </a:spcBef>
              <a:spcAft>
                <a:spcPts val="0"/>
              </a:spcAft>
              <a:buSzPts val="1100"/>
              <a:buChar char="●"/>
            </a:pPr>
            <a:r>
              <a:rPr lang="en"/>
              <a:t>In general, how can anyone tell if a country has good healthcare or not?</a:t>
            </a:r>
            <a:endParaRPr/>
          </a:p>
          <a:p>
            <a:pPr indent="-298450" lvl="0" marL="457200" rtl="0" algn="l">
              <a:spcBef>
                <a:spcPts val="0"/>
              </a:spcBef>
              <a:spcAft>
                <a:spcPts val="0"/>
              </a:spcAft>
              <a:buSzPts val="1100"/>
              <a:buChar char="●"/>
            </a:pPr>
            <a:r>
              <a:rPr lang="en"/>
              <a:t>Reddit, social, wikipedia</a:t>
            </a:r>
            <a:endParaRPr/>
          </a:p>
          <a:p>
            <a:pPr indent="-298450" lvl="0" marL="457200" rtl="0" algn="l">
              <a:spcBef>
                <a:spcPts val="0"/>
              </a:spcBef>
              <a:spcAft>
                <a:spcPts val="0"/>
              </a:spcAft>
              <a:buSzPts val="1100"/>
              <a:buChar char="●"/>
            </a:pPr>
            <a:r>
              <a:rPr lang="en"/>
              <a:t>Most information would just be from Googling and looking at data from multiple sources</a:t>
            </a:r>
            <a:endParaRPr/>
          </a:p>
          <a:p>
            <a:pPr indent="-298450" lvl="0" marL="457200" rtl="0" algn="l">
              <a:spcBef>
                <a:spcPts val="0"/>
              </a:spcBef>
              <a:spcAft>
                <a:spcPts val="0"/>
              </a:spcAft>
              <a:buSzPts val="1100"/>
              <a:buChar char="●"/>
            </a:pPr>
            <a:r>
              <a:rPr lang="en"/>
              <a:t>But that takes a lot of time and you also don’t know how reliable the information is, which leads us into our project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db1d458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3db1d458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5705ffca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35705ffca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Mina</a:t>
            </a:r>
            <a:endParaRPr/>
          </a:p>
          <a:p>
            <a:pPr indent="-298450" lvl="0" marL="457200" rtl="0" algn="l">
              <a:spcBef>
                <a:spcPts val="0"/>
              </a:spcBef>
              <a:spcAft>
                <a:spcPts val="0"/>
              </a:spcAft>
              <a:buSzPts val="1100"/>
              <a:buChar char="●"/>
            </a:pPr>
            <a:r>
              <a:rPr lang="en"/>
              <a:t>Our motivations behind doing this project were to find a way to quantify the quality of healthcare systems around the world</a:t>
            </a:r>
            <a:endParaRPr/>
          </a:p>
          <a:p>
            <a:pPr indent="-298450" lvl="0" marL="457200" rtl="0" algn="l">
              <a:spcBef>
                <a:spcPts val="0"/>
              </a:spcBef>
              <a:spcAft>
                <a:spcPts val="0"/>
              </a:spcAft>
              <a:buSzPts val="1100"/>
              <a:buChar char="●"/>
            </a:pPr>
            <a:r>
              <a:rPr lang="en"/>
              <a:t>Healthcare</a:t>
            </a:r>
            <a:r>
              <a:rPr lang="en"/>
              <a:t> systems have a huge impact on your daily life, whether you pay attention to it or not</a:t>
            </a:r>
            <a:endParaRPr/>
          </a:p>
          <a:p>
            <a:pPr indent="-298450" lvl="0" marL="457200" rtl="0" algn="l">
              <a:spcBef>
                <a:spcPts val="0"/>
              </a:spcBef>
              <a:spcAft>
                <a:spcPts val="0"/>
              </a:spcAft>
              <a:buSzPts val="1100"/>
              <a:buChar char="●"/>
            </a:pPr>
            <a:r>
              <a:rPr lang="en"/>
              <a:t>Easy to take for granted when things are running smoothly, but you quickly notice when the system is not working ideally</a:t>
            </a:r>
            <a:endParaRPr/>
          </a:p>
          <a:p>
            <a:pPr indent="-298450" lvl="0" marL="457200" rtl="0" algn="l">
              <a:spcBef>
                <a:spcPts val="0"/>
              </a:spcBef>
              <a:spcAft>
                <a:spcPts val="0"/>
              </a:spcAft>
              <a:buSzPts val="1100"/>
              <a:buChar char="●"/>
            </a:pPr>
            <a:r>
              <a:rPr lang="en"/>
              <a:t>Huge factor to differing healthcare systems around the world is the size of a country’s medical workforce</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3db1d4586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3db1d4586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35705ffca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35705ffca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Mina</a:t>
            </a:r>
            <a:endParaRPr/>
          </a:p>
          <a:p>
            <a:pPr indent="0" lvl="0" marL="0" rtl="0" algn="l">
              <a:spcBef>
                <a:spcPts val="0"/>
              </a:spcBef>
              <a:spcAft>
                <a:spcPts val="0"/>
              </a:spcAft>
              <a:buClr>
                <a:schemeClr val="dk1"/>
              </a:buClr>
              <a:buSzPts val="1100"/>
              <a:buFont typeface="Arial"/>
              <a:buNone/>
            </a:pPr>
            <a:r>
              <a:rPr lang="en" sz="1700">
                <a:solidFill>
                  <a:srgbClr val="2322EF"/>
                </a:solidFill>
                <a:latin typeface="Barlow Light"/>
                <a:ea typeface="Barlow Light"/>
                <a:cs typeface="Barlow Light"/>
                <a:sym typeface="Barlow Light"/>
              </a:rPr>
              <a:t>Both sets are rich in size and diversity of country, but contain few fields. For our purpose of developing a ranking algorithm for countries, this gives us a limited set of factors to take into account. </a:t>
            </a:r>
            <a:endParaRPr sz="1700">
              <a:solidFill>
                <a:srgbClr val="2322EF"/>
              </a:solidFill>
              <a:latin typeface="Barlow Light"/>
              <a:ea typeface="Barlow Light"/>
              <a:cs typeface="Barlow Light"/>
              <a:sym typeface="Barlow 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db1d4586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3db1d4586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35705ffc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35705ffc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Vanja</a:t>
            </a:r>
            <a:endParaRPr/>
          </a:p>
          <a:p>
            <a:pPr indent="0" lvl="0" marL="0" rtl="0" algn="l">
              <a:lnSpc>
                <a:spcPct val="115000"/>
              </a:lnSpc>
              <a:spcBef>
                <a:spcPts val="1200"/>
              </a:spcBef>
              <a:spcAft>
                <a:spcPts val="1200"/>
              </a:spcAft>
              <a:buNone/>
            </a:pPr>
            <a:r>
              <a:rPr lang="en"/>
              <a:t>Our first user is a policymaker, and they are curious to learn how their country is doing compared to neighboring countries and find weak spots in their healthcare workforce.  Our tool will let them look at metrics for neighboring countries in the region, such as how many medical doctors per population or death rates by certain diseases so they can get a better understanding of how they're doing and where they might need to focus resources.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 Id="rId3" Type="http://schemas.openxmlformats.org/officeDocument/2006/relationships/hyperlink" Target="http://drive.google.com/file/d/17BILB39-iUWxe1bW_NuI5IOD9Tl4-Un-/view" TargetMode="Externa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image" Target="../media/image6.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605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Global Healthcare</a:t>
            </a:r>
            <a:endParaRPr/>
          </a:p>
        </p:txBody>
      </p:sp>
      <p:sp>
        <p:nvSpPr>
          <p:cNvPr id="372" name="Google Shape;372;p59"/>
          <p:cNvSpPr txBox="1"/>
          <p:nvPr>
            <p:ph idx="2" type="subTitle"/>
          </p:nvPr>
        </p:nvSpPr>
        <p:spPr>
          <a:xfrm>
            <a:off x="1058700" y="2902000"/>
            <a:ext cx="7026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Gabi Diaz, </a:t>
            </a:r>
            <a:r>
              <a:rPr lang="en"/>
              <a:t>Jay Sanghavi,</a:t>
            </a:r>
            <a:r>
              <a:rPr lang="en"/>
              <a:t> Vanja Glisic, Mina Nielsen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8"/>
          <p:cNvSpPr txBox="1"/>
          <p:nvPr>
            <p:ph idx="1" type="subTitle"/>
          </p:nvPr>
        </p:nvSpPr>
        <p:spPr>
          <a:xfrm>
            <a:off x="791150" y="522625"/>
            <a:ext cx="59796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2: Future Migrant</a:t>
            </a:r>
            <a:endParaRPr/>
          </a:p>
        </p:txBody>
      </p:sp>
      <p:sp>
        <p:nvSpPr>
          <p:cNvPr id="452" name="Google Shape;452;p68"/>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Interacts by seeing average stats across all countries, highlighting top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countries with top rankings </a:t>
            </a:r>
            <a:r>
              <a:rPr lang="en"/>
              <a:t>of</a:t>
            </a:r>
            <a:r>
              <a:rPr lang="en"/>
              <a:t> healthcare 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how other countries compare to their current one</a:t>
            </a:r>
            <a:endParaRPr/>
          </a:p>
        </p:txBody>
      </p:sp>
      <p:pic>
        <p:nvPicPr>
          <p:cNvPr id="453" name="Google Shape;453;p68"/>
          <p:cNvPicPr preferRelativeResize="0"/>
          <p:nvPr>
            <p:ph idx="2" type="pic"/>
          </p:nvPr>
        </p:nvPicPr>
        <p:blipFill rotWithShape="1">
          <a:blip r:embed="rId3">
            <a:alphaModFix/>
          </a:blip>
          <a:srcRect b="0" l="748" r="748" t="0"/>
          <a:stretch/>
        </p:blipFill>
        <p:spPr>
          <a:xfrm>
            <a:off x="4385375" y="1912825"/>
            <a:ext cx="4137300" cy="29982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9"/>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3: Journalist</a:t>
            </a:r>
            <a:endParaRPr/>
          </a:p>
        </p:txBody>
      </p:sp>
      <p:sp>
        <p:nvSpPr>
          <p:cNvPr id="459" name="Google Shape;459;p69"/>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Interacts by comparing countries or diving into weak spots of specific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Compare healthcare outcomes across countries to highlight success factors and challenges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high-level trends across countries or over time</a:t>
            </a:r>
            <a:endParaRPr/>
          </a:p>
        </p:txBody>
      </p:sp>
      <p:pic>
        <p:nvPicPr>
          <p:cNvPr id="460" name="Google Shape;460;p69"/>
          <p:cNvPicPr preferRelativeResize="0"/>
          <p:nvPr>
            <p:ph idx="2" type="pic"/>
          </p:nvPr>
        </p:nvPicPr>
        <p:blipFill rotWithShape="1">
          <a:blip r:embed="rId3">
            <a:alphaModFix/>
          </a:blip>
          <a:srcRect b="0" l="0" r="0" t="0"/>
          <a:stretch/>
        </p:blipFill>
        <p:spPr>
          <a:xfrm>
            <a:off x="4838700" y="2100325"/>
            <a:ext cx="3187500" cy="2692800"/>
          </a:xfrm>
          <a:prstGeom prst="roundRect">
            <a:avLst>
              <a:gd fmla="val 16667" name="adj"/>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0"/>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Design</a:t>
            </a:r>
            <a:endParaRPr/>
          </a:p>
        </p:txBody>
      </p:sp>
      <p:sp>
        <p:nvSpPr>
          <p:cNvPr id="466" name="Google Shape;466;p70"/>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mc:AlternateContent>
    <mc:Choice Requires="p14">
      <p:transition spd="slow" p14:dur="7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700"/>
                                        <p:tgtEl>
                                          <p:spTgt spid="466"/>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700"/>
                                        <p:tgtEl>
                                          <p:spTgt spid="4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1"/>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Ranking Algorithm</a:t>
            </a:r>
            <a:endParaRPr/>
          </a:p>
        </p:txBody>
      </p:sp>
      <p:grpSp>
        <p:nvGrpSpPr>
          <p:cNvPr id="472" name="Google Shape;472;p71"/>
          <p:cNvGrpSpPr/>
          <p:nvPr/>
        </p:nvGrpSpPr>
        <p:grpSpPr>
          <a:xfrm>
            <a:off x="316163" y="1815600"/>
            <a:ext cx="3558375" cy="924600"/>
            <a:chOff x="308838" y="1242975"/>
            <a:chExt cx="3558375" cy="924600"/>
          </a:xfrm>
        </p:grpSpPr>
        <p:cxnSp>
          <p:nvCxnSpPr>
            <p:cNvPr id="473" name="Google Shape;473;p71"/>
            <p:cNvCxnSpPr/>
            <p:nvPr/>
          </p:nvCxnSpPr>
          <p:spPr>
            <a:xfrm rot="10800000">
              <a:off x="2642013" y="1654113"/>
              <a:ext cx="1225200" cy="0"/>
            </a:xfrm>
            <a:prstGeom prst="straightConnector1">
              <a:avLst/>
            </a:prstGeom>
            <a:noFill/>
            <a:ln cap="flat" cmpd="sng" w="9525">
              <a:solidFill>
                <a:srgbClr val="D83729"/>
              </a:solidFill>
              <a:prstDash val="solid"/>
              <a:round/>
              <a:headEnd len="sm" w="sm" type="none"/>
              <a:tailEnd len="med" w="med" type="oval"/>
            </a:ln>
          </p:spPr>
        </p:cxnSp>
        <p:sp>
          <p:nvSpPr>
            <p:cNvPr id="474" name="Google Shape;474;p71"/>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Data Normalization</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Apply MinMax scaling within each year to standardize indicator values</a:t>
              </a:r>
              <a:r>
                <a:rPr lang="en" sz="800">
                  <a:latin typeface="Roboto"/>
                  <a:ea typeface="Roboto"/>
                  <a:cs typeface="Roboto"/>
                  <a:sym typeface="Roboto"/>
                </a:rPr>
                <a:t>.</a:t>
              </a:r>
              <a:endParaRPr b="1" sz="800">
                <a:latin typeface="Roboto"/>
                <a:ea typeface="Roboto"/>
                <a:cs typeface="Roboto"/>
                <a:sym typeface="Roboto"/>
              </a:endParaRPr>
            </a:p>
          </p:txBody>
        </p:sp>
      </p:grpSp>
      <p:grpSp>
        <p:nvGrpSpPr>
          <p:cNvPr id="475" name="Google Shape;475;p71"/>
          <p:cNvGrpSpPr/>
          <p:nvPr/>
        </p:nvGrpSpPr>
        <p:grpSpPr>
          <a:xfrm>
            <a:off x="49425" y="3218750"/>
            <a:ext cx="3529838" cy="924600"/>
            <a:chOff x="42100" y="2646125"/>
            <a:chExt cx="3529838" cy="924600"/>
          </a:xfrm>
        </p:grpSpPr>
        <p:cxnSp>
          <p:nvCxnSpPr>
            <p:cNvPr id="476" name="Google Shape;476;p71"/>
            <p:cNvCxnSpPr/>
            <p:nvPr/>
          </p:nvCxnSpPr>
          <p:spPr>
            <a:xfrm rot="10800000">
              <a:off x="2641938" y="3108425"/>
              <a:ext cx="930000" cy="0"/>
            </a:xfrm>
            <a:prstGeom prst="straightConnector1">
              <a:avLst/>
            </a:prstGeom>
            <a:noFill/>
            <a:ln cap="flat" cmpd="sng" w="9525">
              <a:solidFill>
                <a:srgbClr val="BE2F22"/>
              </a:solidFill>
              <a:prstDash val="solid"/>
              <a:round/>
              <a:headEnd len="sm" w="sm" type="none"/>
              <a:tailEnd len="med" w="med" type="oval"/>
            </a:ln>
          </p:spPr>
        </p:cxnSp>
        <p:sp>
          <p:nvSpPr>
            <p:cNvPr id="477" name="Google Shape;477;p71"/>
            <p:cNvSpPr txBox="1"/>
            <p:nvPr/>
          </p:nvSpPr>
          <p:spPr>
            <a:xfrm>
              <a:off x="42100" y="2646125"/>
              <a:ext cx="2391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Negative Indicator Adjustment</a:t>
              </a:r>
              <a:endParaRPr b="1" sz="1200">
                <a:latin typeface="Roboto"/>
                <a:ea typeface="Roboto"/>
                <a:cs typeface="Roboto"/>
                <a:sym typeface="Roboto"/>
              </a:endParaRPr>
            </a:p>
            <a:p>
              <a:pPr indent="0" lvl="0" marL="0" rtl="0" algn="r">
                <a:spcBef>
                  <a:spcPts val="0"/>
                </a:spcBef>
                <a:spcAft>
                  <a:spcPts val="0"/>
                </a:spcAft>
                <a:buNone/>
              </a:pPr>
              <a:r>
                <a:t/>
              </a:r>
              <a:endParaRPr b="1" sz="800">
                <a:latin typeface="Roboto"/>
                <a:ea typeface="Roboto"/>
                <a:cs typeface="Roboto"/>
                <a:sym typeface="Roboto"/>
              </a:endParaRPr>
            </a:p>
            <a:p>
              <a:pPr indent="0" lvl="0" marL="0" rtl="0" algn="r">
                <a:spcBef>
                  <a:spcPts val="0"/>
                </a:spcBef>
                <a:spcAft>
                  <a:spcPts val="1600"/>
                </a:spcAft>
                <a:buNone/>
              </a:pPr>
              <a:r>
                <a:rPr lang="en" sz="800">
                  <a:latin typeface="Roboto"/>
                  <a:ea typeface="Roboto"/>
                  <a:cs typeface="Roboto"/>
                  <a:sym typeface="Roboto"/>
                </a:rPr>
                <a:t>Invert metrics (e.g., deaths, incidence) so higher values consistently indicate better performance</a:t>
              </a:r>
              <a:r>
                <a:rPr lang="en" sz="800">
                  <a:latin typeface="Roboto"/>
                  <a:ea typeface="Roboto"/>
                  <a:cs typeface="Roboto"/>
                  <a:sym typeface="Roboto"/>
                </a:rPr>
                <a:t>.</a:t>
              </a:r>
              <a:endParaRPr b="1" sz="800">
                <a:latin typeface="Roboto"/>
                <a:ea typeface="Roboto"/>
                <a:cs typeface="Roboto"/>
                <a:sym typeface="Roboto"/>
              </a:endParaRPr>
            </a:p>
          </p:txBody>
        </p:sp>
      </p:grpSp>
      <p:grpSp>
        <p:nvGrpSpPr>
          <p:cNvPr id="478" name="Google Shape;478;p71"/>
          <p:cNvGrpSpPr/>
          <p:nvPr/>
        </p:nvGrpSpPr>
        <p:grpSpPr>
          <a:xfrm>
            <a:off x="4665063" y="3964325"/>
            <a:ext cx="4162750" cy="924600"/>
            <a:chOff x="4657738" y="3391700"/>
            <a:chExt cx="4162750" cy="924600"/>
          </a:xfrm>
        </p:grpSpPr>
        <p:cxnSp>
          <p:nvCxnSpPr>
            <p:cNvPr id="479" name="Google Shape;479;p71"/>
            <p:cNvCxnSpPr/>
            <p:nvPr/>
          </p:nvCxnSpPr>
          <p:spPr>
            <a:xfrm>
              <a:off x="4657738" y="3854000"/>
              <a:ext cx="1838700" cy="0"/>
            </a:xfrm>
            <a:prstGeom prst="straightConnector1">
              <a:avLst/>
            </a:prstGeom>
            <a:noFill/>
            <a:ln cap="flat" cmpd="sng" w="9525">
              <a:solidFill>
                <a:srgbClr val="B02B20"/>
              </a:solidFill>
              <a:prstDash val="solid"/>
              <a:round/>
              <a:headEnd len="sm" w="sm" type="none"/>
              <a:tailEnd len="med" w="med" type="oval"/>
            </a:ln>
          </p:spPr>
        </p:cxnSp>
        <p:sp>
          <p:nvSpPr>
            <p:cNvPr id="480" name="Google Shape;480;p71"/>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PCA Weight Determination</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Use PCA to derive data-driven weights for each indicator; default to equal weights if data is insufficient</a:t>
              </a:r>
              <a:r>
                <a:rPr lang="en" sz="800">
                  <a:latin typeface="Roboto"/>
                  <a:ea typeface="Roboto"/>
                  <a:cs typeface="Roboto"/>
                  <a:sym typeface="Roboto"/>
                </a:rPr>
                <a:t>.</a:t>
              </a:r>
              <a:endParaRPr b="1" sz="800">
                <a:latin typeface="Roboto"/>
                <a:ea typeface="Roboto"/>
                <a:cs typeface="Roboto"/>
                <a:sym typeface="Roboto"/>
              </a:endParaRPr>
            </a:p>
          </p:txBody>
        </p:sp>
      </p:grpSp>
      <p:grpSp>
        <p:nvGrpSpPr>
          <p:cNvPr id="481" name="Google Shape;481;p71"/>
          <p:cNvGrpSpPr/>
          <p:nvPr/>
        </p:nvGrpSpPr>
        <p:grpSpPr>
          <a:xfrm>
            <a:off x="5217163" y="1815600"/>
            <a:ext cx="3610650" cy="924600"/>
            <a:chOff x="5209838" y="1242975"/>
            <a:chExt cx="3610650" cy="924600"/>
          </a:xfrm>
        </p:grpSpPr>
        <p:sp>
          <p:nvSpPr>
            <p:cNvPr id="482" name="Google Shape;482;p71"/>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Final Output</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Rank countries by composite score within each year, then produce a final sorted DataFrame with scores and ranks</a:t>
              </a:r>
              <a:r>
                <a:rPr lang="en" sz="800">
                  <a:latin typeface="Roboto"/>
                  <a:ea typeface="Roboto"/>
                  <a:cs typeface="Roboto"/>
                  <a:sym typeface="Roboto"/>
                </a:rPr>
                <a:t>.</a:t>
              </a:r>
              <a:endParaRPr b="1" sz="800">
                <a:latin typeface="Roboto"/>
                <a:ea typeface="Roboto"/>
                <a:cs typeface="Roboto"/>
                <a:sym typeface="Roboto"/>
              </a:endParaRPr>
            </a:p>
          </p:txBody>
        </p:sp>
        <p:cxnSp>
          <p:nvCxnSpPr>
            <p:cNvPr id="483" name="Google Shape;483;p71"/>
            <p:cNvCxnSpPr/>
            <p:nvPr/>
          </p:nvCxnSpPr>
          <p:spPr>
            <a:xfrm>
              <a:off x="5209838" y="1654113"/>
              <a:ext cx="1286700" cy="0"/>
            </a:xfrm>
            <a:prstGeom prst="straightConnector1">
              <a:avLst/>
            </a:prstGeom>
            <a:noFill/>
            <a:ln cap="flat" cmpd="sng" w="9525">
              <a:solidFill>
                <a:srgbClr val="801F17"/>
              </a:solidFill>
              <a:prstDash val="solid"/>
              <a:round/>
              <a:headEnd len="sm" w="sm" type="none"/>
              <a:tailEnd len="med" w="med" type="oval"/>
            </a:ln>
          </p:spPr>
        </p:cxnSp>
      </p:grpSp>
      <p:grpSp>
        <p:nvGrpSpPr>
          <p:cNvPr id="484" name="Google Shape;484;p71"/>
          <p:cNvGrpSpPr/>
          <p:nvPr/>
        </p:nvGrpSpPr>
        <p:grpSpPr>
          <a:xfrm>
            <a:off x="5617613" y="2885975"/>
            <a:ext cx="3311913" cy="924600"/>
            <a:chOff x="5610288" y="2313350"/>
            <a:chExt cx="3311913" cy="924600"/>
          </a:xfrm>
        </p:grpSpPr>
        <p:cxnSp>
          <p:nvCxnSpPr>
            <p:cNvPr id="485" name="Google Shape;485;p71"/>
            <p:cNvCxnSpPr/>
            <p:nvPr/>
          </p:nvCxnSpPr>
          <p:spPr>
            <a:xfrm>
              <a:off x="5610288" y="2775650"/>
              <a:ext cx="886200" cy="0"/>
            </a:xfrm>
            <a:prstGeom prst="straightConnector1">
              <a:avLst/>
            </a:prstGeom>
            <a:noFill/>
            <a:ln cap="flat" cmpd="sng" w="9525">
              <a:solidFill>
                <a:srgbClr val="A7291E"/>
              </a:solidFill>
              <a:prstDash val="solid"/>
              <a:round/>
              <a:headEnd len="sm" w="sm" type="none"/>
              <a:tailEnd len="med" w="med" type="oval"/>
            </a:ln>
          </p:spPr>
        </p:cxnSp>
        <p:sp>
          <p:nvSpPr>
            <p:cNvPr id="486" name="Google Shape;486;p71"/>
            <p:cNvSpPr txBox="1"/>
            <p:nvPr/>
          </p:nvSpPr>
          <p:spPr>
            <a:xfrm>
              <a:off x="6696500" y="2313350"/>
              <a:ext cx="22257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Composite Score Calculation</a:t>
              </a:r>
              <a:endParaRPr b="1" sz="1200">
                <a:latin typeface="Roboto"/>
                <a:ea typeface="Roboto"/>
                <a:cs typeface="Roboto"/>
                <a:sym typeface="Roboto"/>
              </a:endParaRPr>
            </a:p>
            <a:p>
              <a:pPr indent="0" lvl="0" marL="0" rtl="0" algn="l">
                <a:spcBef>
                  <a:spcPts val="0"/>
                </a:spcBef>
                <a:spcAft>
                  <a:spcPts val="0"/>
                </a:spcAft>
                <a:buNone/>
              </a:pPr>
              <a:r>
                <a:t/>
              </a:r>
              <a:endParaRPr b="1" sz="800">
                <a:latin typeface="Roboto"/>
                <a:ea typeface="Roboto"/>
                <a:cs typeface="Roboto"/>
                <a:sym typeface="Roboto"/>
              </a:endParaRPr>
            </a:p>
            <a:p>
              <a:pPr indent="0" lvl="0" marL="0" rtl="0" algn="l">
                <a:spcBef>
                  <a:spcPts val="0"/>
                </a:spcBef>
                <a:spcAft>
                  <a:spcPts val="1600"/>
                </a:spcAft>
                <a:buNone/>
              </a:pPr>
              <a:r>
                <a:rPr lang="en" sz="800">
                  <a:latin typeface="Roboto"/>
                  <a:ea typeface="Roboto"/>
                  <a:cs typeface="Roboto"/>
                  <a:sym typeface="Roboto"/>
                </a:rPr>
                <a:t>Compute a weighted sum of the normalized indicators to obtain a composite score.</a:t>
              </a:r>
              <a:r>
                <a:rPr lang="en" sz="800">
                  <a:latin typeface="Roboto"/>
                  <a:ea typeface="Roboto"/>
                  <a:cs typeface="Roboto"/>
                  <a:sym typeface="Roboto"/>
                </a:rPr>
                <a:t>.</a:t>
              </a:r>
              <a:endParaRPr b="1" sz="800">
                <a:latin typeface="Roboto"/>
                <a:ea typeface="Roboto"/>
                <a:cs typeface="Roboto"/>
                <a:sym typeface="Roboto"/>
              </a:endParaRPr>
            </a:p>
          </p:txBody>
        </p:sp>
      </p:grpSp>
      <p:grpSp>
        <p:nvGrpSpPr>
          <p:cNvPr id="487" name="Google Shape;487;p71"/>
          <p:cNvGrpSpPr/>
          <p:nvPr/>
        </p:nvGrpSpPr>
        <p:grpSpPr>
          <a:xfrm>
            <a:off x="2608561" y="1227576"/>
            <a:ext cx="3922200" cy="3915924"/>
            <a:chOff x="2610905" y="610653"/>
            <a:chExt cx="3922200" cy="3922200"/>
          </a:xfrm>
        </p:grpSpPr>
        <p:sp>
          <p:nvSpPr>
            <p:cNvPr id="488" name="Google Shape;488;p71"/>
            <p:cNvSpPr/>
            <p:nvPr/>
          </p:nvSpPr>
          <p:spPr>
            <a:xfrm rot="-4980021">
              <a:off x="3204123" y="1186472"/>
              <a:ext cx="2771960" cy="2771960"/>
            </a:xfrm>
            <a:prstGeom prst="blockArc">
              <a:avLst>
                <a:gd fmla="val 12602522" name="adj1"/>
                <a:gd fmla="val 16867657" name="adj2"/>
                <a:gd fmla="val 20844" name="adj3"/>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71"/>
            <p:cNvSpPr/>
            <p:nvPr/>
          </p:nvSpPr>
          <p:spPr>
            <a:xfrm rot="7920309">
              <a:off x="3183402" y="1183149"/>
              <a:ext cx="2777207" cy="2777207"/>
            </a:xfrm>
            <a:prstGeom prst="blockArc">
              <a:avLst>
                <a:gd fmla="val 12602522" name="adj1"/>
                <a:gd fmla="val 16867657" name="adj2"/>
                <a:gd fmla="val 20844" name="adj3"/>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71"/>
            <p:cNvSpPr/>
            <p:nvPr/>
          </p:nvSpPr>
          <p:spPr>
            <a:xfrm rot="3600063">
              <a:off x="3186335" y="1195681"/>
              <a:ext cx="2777488" cy="2777488"/>
            </a:xfrm>
            <a:prstGeom prst="blockArc">
              <a:avLst>
                <a:gd fmla="val 12602522" name="adj1"/>
                <a:gd fmla="val 16867657" name="adj2"/>
                <a:gd fmla="val 20844" name="adj3"/>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71"/>
            <p:cNvSpPr/>
            <p:nvPr/>
          </p:nvSpPr>
          <p:spPr>
            <a:xfrm rot="4024705">
              <a:off x="5326681" y="1940898"/>
              <a:ext cx="578477" cy="579147"/>
            </a:xfrm>
            <a:prstGeom prst="pie">
              <a:avLst>
                <a:gd fmla="val 6190354" name="adj1"/>
                <a:gd fmla="val 14996165" name="adj2"/>
              </a:avLst>
            </a:prstGeom>
            <a:solidFill>
              <a:srgbClr val="A7291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71"/>
            <p:cNvSpPr/>
            <p:nvPr/>
          </p:nvSpPr>
          <p:spPr>
            <a:xfrm rot="-6816027">
              <a:off x="5326729" y="1940918"/>
              <a:ext cx="578485" cy="579035"/>
            </a:xfrm>
            <a:prstGeom prst="pie">
              <a:avLst>
                <a:gd fmla="val 4028252" name="adj1"/>
                <a:gd fmla="val 17183677" name="adj2"/>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71"/>
            <p:cNvSpPr/>
            <p:nvPr/>
          </p:nvSpPr>
          <p:spPr>
            <a:xfrm rot="-9359762">
              <a:off x="3193941" y="1176205"/>
              <a:ext cx="2777287" cy="2777287"/>
            </a:xfrm>
            <a:prstGeom prst="blockArc">
              <a:avLst>
                <a:gd fmla="val 12602522" name="adj1"/>
                <a:gd fmla="val 16867657" name="adj2"/>
                <a:gd fmla="val 20844" name="adj3"/>
              </a:avLst>
            </a:prstGeom>
            <a:solidFill>
              <a:srgbClr val="B0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71"/>
            <p:cNvSpPr/>
            <p:nvPr/>
          </p:nvSpPr>
          <p:spPr>
            <a:xfrm rot="-8936366">
              <a:off x="3659126" y="3173505"/>
              <a:ext cx="578551" cy="578963"/>
            </a:xfrm>
            <a:prstGeom prst="pie">
              <a:avLst>
                <a:gd fmla="val 6190354" name="adj1"/>
                <a:gd fmla="val 14996165" name="adj2"/>
              </a:avLst>
            </a:prstGeom>
            <a:solidFill>
              <a:srgbClr val="BE2F22"/>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71"/>
            <p:cNvSpPr/>
            <p:nvPr/>
          </p:nvSpPr>
          <p:spPr>
            <a:xfrm rot="1824498">
              <a:off x="3659375" y="3173497"/>
              <a:ext cx="578475" cy="578885"/>
            </a:xfrm>
            <a:prstGeom prst="pie">
              <a:avLst>
                <a:gd fmla="val 4028252" name="adj1"/>
                <a:gd fmla="val 17183677" name="adj2"/>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71"/>
            <p:cNvSpPr/>
            <p:nvPr/>
          </p:nvSpPr>
          <p:spPr>
            <a:xfrm rot="-600092">
              <a:off x="3198852" y="1195456"/>
              <a:ext cx="2777611" cy="2777611"/>
            </a:xfrm>
            <a:prstGeom prst="blockArc">
              <a:avLst>
                <a:gd fmla="val 12513247" name="adj1"/>
                <a:gd fmla="val 16867657" name="adj2"/>
                <a:gd fmla="val 20844" name="adj3"/>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71"/>
            <p:cNvSpPr/>
            <p:nvPr/>
          </p:nvSpPr>
          <p:spPr>
            <a:xfrm rot="-176551">
              <a:off x="4312105" y="1195442"/>
              <a:ext cx="578563" cy="579162"/>
            </a:xfrm>
            <a:prstGeom prst="pie">
              <a:avLst>
                <a:gd fmla="val 6190354" name="adj1"/>
                <a:gd fmla="val 14996165" name="adj2"/>
              </a:avLst>
            </a:prstGeom>
            <a:solidFill>
              <a:srgbClr val="801F17"/>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71"/>
            <p:cNvSpPr/>
            <p:nvPr/>
          </p:nvSpPr>
          <p:spPr>
            <a:xfrm rot="10584085">
              <a:off x="4312088" y="1195622"/>
              <a:ext cx="578340" cy="578939"/>
            </a:xfrm>
            <a:prstGeom prst="pie">
              <a:avLst>
                <a:gd fmla="val 4028252" name="adj1"/>
                <a:gd fmla="val 17183677" name="adj2"/>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71"/>
            <p:cNvSpPr/>
            <p:nvPr/>
          </p:nvSpPr>
          <p:spPr>
            <a:xfrm rot="8344778">
              <a:off x="4940929" y="3162886"/>
              <a:ext cx="578465" cy="578888"/>
            </a:xfrm>
            <a:prstGeom prst="pie">
              <a:avLst>
                <a:gd fmla="val 6190354" name="adj1"/>
                <a:gd fmla="val 14996165" name="adj2"/>
              </a:avLst>
            </a:prstGeom>
            <a:solidFill>
              <a:srgbClr val="B02B20"/>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71"/>
            <p:cNvSpPr/>
            <p:nvPr/>
          </p:nvSpPr>
          <p:spPr>
            <a:xfrm rot="-2495643">
              <a:off x="4941000" y="3162728"/>
              <a:ext cx="578445" cy="579093"/>
            </a:xfrm>
            <a:prstGeom prst="pie">
              <a:avLst>
                <a:gd fmla="val 4028252" name="adj1"/>
                <a:gd fmla="val 17183677" name="adj2"/>
              </a:avLst>
            </a:prstGeom>
            <a:solidFill>
              <a:srgbClr val="B0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71"/>
            <p:cNvSpPr/>
            <p:nvPr/>
          </p:nvSpPr>
          <p:spPr>
            <a:xfrm rot="-4556960">
              <a:off x="3257335" y="1939059"/>
              <a:ext cx="578302" cy="578957"/>
            </a:xfrm>
            <a:prstGeom prst="pie">
              <a:avLst>
                <a:gd fmla="val 6190354" name="adj1"/>
                <a:gd fmla="val 14996165" name="adj2"/>
              </a:avLst>
            </a:prstGeom>
            <a:solidFill>
              <a:srgbClr val="D83729"/>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71"/>
            <p:cNvSpPr/>
            <p:nvPr/>
          </p:nvSpPr>
          <p:spPr>
            <a:xfrm rot="6204541">
              <a:off x="3257468" y="1938977"/>
              <a:ext cx="578264" cy="578917"/>
            </a:xfrm>
            <a:prstGeom prst="pie">
              <a:avLst>
                <a:gd fmla="val 4028252" name="adj1"/>
                <a:gd fmla="val 17183677" name="adj2"/>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71"/>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504" name="Google Shape;504;p71"/>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505" name="Google Shape;505;p71"/>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506" name="Google Shape;506;p71"/>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507" name="Google Shape;507;p71"/>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mc:AlternateContent>
    <mc:Choice Requires="p14">
      <p:transition spd="slow" p14:dur="7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700"/>
                                        <p:tgtEl>
                                          <p:spTgt spid="4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700"/>
                                        <p:tgtEl>
                                          <p:spTgt spid="47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5"/>
                                        </p:tgtEl>
                                        <p:attrNameLst>
                                          <p:attrName>style.visibility</p:attrName>
                                        </p:attrNameLst>
                                      </p:cBhvr>
                                      <p:to>
                                        <p:strVal val="visible"/>
                                      </p:to>
                                    </p:set>
                                    <p:anim calcmode="lin" valueType="num">
                                      <p:cBhvr additive="base">
                                        <p:cTn dur="700"/>
                                        <p:tgtEl>
                                          <p:spTgt spid="47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700"/>
                                        <p:tgtEl>
                                          <p:spTgt spid="47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84"/>
                                        </p:tgtEl>
                                        <p:attrNameLst>
                                          <p:attrName>style.visibility</p:attrName>
                                        </p:attrNameLst>
                                      </p:cBhvr>
                                      <p:to>
                                        <p:strVal val="visible"/>
                                      </p:to>
                                    </p:set>
                                    <p:anim calcmode="lin" valueType="num">
                                      <p:cBhvr additive="base">
                                        <p:cTn dur="700"/>
                                        <p:tgtEl>
                                          <p:spTgt spid="484"/>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481"/>
                                        </p:tgtEl>
                                        <p:attrNameLst>
                                          <p:attrName>style.visibility</p:attrName>
                                        </p:attrNameLst>
                                      </p:cBhvr>
                                      <p:to>
                                        <p:strVal val="visible"/>
                                      </p:to>
                                    </p:set>
                                    <p:anim calcmode="lin" valueType="num">
                                      <p:cBhvr additive="base">
                                        <p:cTn dur="700"/>
                                        <p:tgtEl>
                                          <p:spTgt spid="4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Dashboard Design</a:t>
            </a:r>
            <a:endParaRPr/>
          </a:p>
          <a:p>
            <a:pPr indent="0" lvl="0" marL="0" rtl="0" algn="l">
              <a:spcBef>
                <a:spcPts val="0"/>
              </a:spcBef>
              <a:spcAft>
                <a:spcPts val="0"/>
              </a:spcAft>
              <a:buNone/>
            </a:pPr>
            <a:r>
              <a:t/>
            </a:r>
            <a:endParaRPr/>
          </a:p>
        </p:txBody>
      </p:sp>
      <p:grpSp>
        <p:nvGrpSpPr>
          <p:cNvPr id="513" name="Google Shape;513;p72"/>
          <p:cNvGrpSpPr/>
          <p:nvPr/>
        </p:nvGrpSpPr>
        <p:grpSpPr>
          <a:xfrm>
            <a:off x="6254516" y="2025368"/>
            <a:ext cx="2460300" cy="2460300"/>
            <a:chOff x="6254516" y="1318143"/>
            <a:chExt cx="2460300" cy="2460300"/>
          </a:xfrm>
        </p:grpSpPr>
        <p:sp>
          <p:nvSpPr>
            <p:cNvPr id="514" name="Google Shape;514;p72"/>
            <p:cNvSpPr/>
            <p:nvPr/>
          </p:nvSpPr>
          <p:spPr>
            <a:xfrm rot="2700000">
              <a:off x="7239866" y="1053398"/>
              <a:ext cx="489601" cy="2989789"/>
            </a:xfrm>
            <a:prstGeom prst="roundRect">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2"/>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D83729"/>
                  </a:solidFill>
                  <a:latin typeface="Roboto"/>
                  <a:ea typeface="Roboto"/>
                  <a:cs typeface="Roboto"/>
                  <a:sym typeface="Roboto"/>
                </a:rPr>
                <a:t>5</a:t>
              </a:r>
              <a:endParaRPr b="1" sz="900">
                <a:solidFill>
                  <a:srgbClr val="D83729"/>
                </a:solidFill>
                <a:latin typeface="Roboto"/>
                <a:ea typeface="Roboto"/>
                <a:cs typeface="Roboto"/>
                <a:sym typeface="Roboto"/>
              </a:endParaRPr>
            </a:p>
          </p:txBody>
        </p:sp>
        <p:sp>
          <p:nvSpPr>
            <p:cNvPr id="516" name="Google Shape;516;p72"/>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User-Driven Data Exploration</a:t>
              </a:r>
              <a:endParaRPr b="1" sz="1100">
                <a:solidFill>
                  <a:srgbClr val="FFFFFF"/>
                </a:solidFill>
                <a:latin typeface="Roboto"/>
                <a:ea typeface="Roboto"/>
                <a:cs typeface="Roboto"/>
                <a:sym typeface="Roboto"/>
              </a:endParaRPr>
            </a:p>
          </p:txBody>
        </p:sp>
      </p:grpSp>
      <p:grpSp>
        <p:nvGrpSpPr>
          <p:cNvPr id="517" name="Google Shape;517;p72"/>
          <p:cNvGrpSpPr/>
          <p:nvPr/>
        </p:nvGrpSpPr>
        <p:grpSpPr>
          <a:xfrm>
            <a:off x="4761418" y="2025368"/>
            <a:ext cx="2460300" cy="2460300"/>
            <a:chOff x="4761418" y="1318143"/>
            <a:chExt cx="2460300" cy="2460300"/>
          </a:xfrm>
        </p:grpSpPr>
        <p:sp>
          <p:nvSpPr>
            <p:cNvPr id="518" name="Google Shape;518;p72"/>
            <p:cNvSpPr/>
            <p:nvPr/>
          </p:nvSpPr>
          <p:spPr>
            <a:xfrm rot="2700000">
              <a:off x="5746767" y="1053398"/>
              <a:ext cx="489601" cy="2989789"/>
            </a:xfrm>
            <a:prstGeom prst="roundRect">
              <a:avLst>
                <a:gd fmla="val 50000" name="adj"/>
              </a:avLst>
            </a:prstGeom>
            <a:solidFill>
              <a:srgbClr val="BE2F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72"/>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BE2F22"/>
                  </a:solidFill>
                  <a:latin typeface="Roboto"/>
                  <a:ea typeface="Roboto"/>
                  <a:cs typeface="Roboto"/>
                  <a:sym typeface="Roboto"/>
                </a:rPr>
                <a:t>4</a:t>
              </a:r>
              <a:endParaRPr b="1" sz="900">
                <a:solidFill>
                  <a:srgbClr val="BE2F22"/>
                </a:solidFill>
                <a:latin typeface="Roboto"/>
                <a:ea typeface="Roboto"/>
                <a:cs typeface="Roboto"/>
                <a:sym typeface="Roboto"/>
              </a:endParaRPr>
            </a:p>
          </p:txBody>
        </p:sp>
        <p:sp>
          <p:nvSpPr>
            <p:cNvPr id="520" name="Google Shape;520;p72"/>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Customizable, Interactive Tabs</a:t>
              </a:r>
              <a:endParaRPr b="1" sz="1100">
                <a:solidFill>
                  <a:srgbClr val="FFFFFF"/>
                </a:solidFill>
                <a:latin typeface="Roboto"/>
                <a:ea typeface="Roboto"/>
                <a:cs typeface="Roboto"/>
                <a:sym typeface="Roboto"/>
              </a:endParaRPr>
            </a:p>
          </p:txBody>
        </p:sp>
      </p:grpSp>
      <p:grpSp>
        <p:nvGrpSpPr>
          <p:cNvPr id="521" name="Google Shape;521;p72"/>
          <p:cNvGrpSpPr/>
          <p:nvPr/>
        </p:nvGrpSpPr>
        <p:grpSpPr>
          <a:xfrm>
            <a:off x="3269751" y="2025368"/>
            <a:ext cx="2460300" cy="2460300"/>
            <a:chOff x="3269751" y="1318143"/>
            <a:chExt cx="2460300" cy="2460300"/>
          </a:xfrm>
        </p:grpSpPr>
        <p:sp>
          <p:nvSpPr>
            <p:cNvPr id="522" name="Google Shape;522;p72"/>
            <p:cNvSpPr/>
            <p:nvPr/>
          </p:nvSpPr>
          <p:spPr>
            <a:xfrm rot="2700000">
              <a:off x="4255100" y="1053398"/>
              <a:ext cx="489601" cy="2989789"/>
            </a:xfrm>
            <a:prstGeom prst="roundRect">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2"/>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B02B20"/>
                  </a:solidFill>
                  <a:latin typeface="Roboto"/>
                  <a:ea typeface="Roboto"/>
                  <a:cs typeface="Roboto"/>
                  <a:sym typeface="Roboto"/>
                </a:rPr>
                <a:t>3</a:t>
              </a:r>
              <a:endParaRPr b="1" sz="900">
                <a:solidFill>
                  <a:srgbClr val="B02B20"/>
                </a:solidFill>
                <a:latin typeface="Roboto"/>
                <a:ea typeface="Roboto"/>
                <a:cs typeface="Roboto"/>
                <a:sym typeface="Roboto"/>
              </a:endParaRPr>
            </a:p>
          </p:txBody>
        </p:sp>
        <p:sp>
          <p:nvSpPr>
            <p:cNvPr id="524" name="Google Shape;524;p72"/>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Robust Preprocessing &amp; Caching</a:t>
              </a:r>
              <a:endParaRPr b="1" sz="1100">
                <a:solidFill>
                  <a:srgbClr val="FFFFFF"/>
                </a:solidFill>
                <a:latin typeface="Roboto"/>
                <a:ea typeface="Roboto"/>
                <a:cs typeface="Roboto"/>
                <a:sym typeface="Roboto"/>
              </a:endParaRPr>
            </a:p>
          </p:txBody>
        </p:sp>
      </p:grpSp>
      <p:grpSp>
        <p:nvGrpSpPr>
          <p:cNvPr id="525" name="Google Shape;525;p72"/>
          <p:cNvGrpSpPr/>
          <p:nvPr/>
        </p:nvGrpSpPr>
        <p:grpSpPr>
          <a:xfrm>
            <a:off x="1776626" y="2025368"/>
            <a:ext cx="2460300" cy="2460300"/>
            <a:chOff x="1776626" y="1318143"/>
            <a:chExt cx="2460300" cy="2460300"/>
          </a:xfrm>
        </p:grpSpPr>
        <p:grpSp>
          <p:nvGrpSpPr>
            <p:cNvPr id="526" name="Google Shape;526;p72"/>
            <p:cNvGrpSpPr/>
            <p:nvPr/>
          </p:nvGrpSpPr>
          <p:grpSpPr>
            <a:xfrm>
              <a:off x="1776626" y="1318143"/>
              <a:ext cx="2460300" cy="2460300"/>
              <a:chOff x="1776626" y="1318143"/>
              <a:chExt cx="2460300" cy="2460300"/>
            </a:xfrm>
          </p:grpSpPr>
          <p:sp>
            <p:nvSpPr>
              <p:cNvPr id="527" name="Google Shape;527;p72"/>
              <p:cNvSpPr/>
              <p:nvPr/>
            </p:nvSpPr>
            <p:spPr>
              <a:xfrm rot="2700000">
                <a:off x="2761975" y="1053398"/>
                <a:ext cx="489601" cy="2989789"/>
              </a:xfrm>
              <a:prstGeom prst="roundRect">
                <a:avLst>
                  <a:gd fmla="val 50000" name="adj"/>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72"/>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Integrated Multi-Source Data</a:t>
                </a:r>
                <a:endParaRPr b="1" sz="1100">
                  <a:solidFill>
                    <a:srgbClr val="FFFFFF"/>
                  </a:solidFill>
                  <a:latin typeface="Roboto"/>
                  <a:ea typeface="Roboto"/>
                  <a:cs typeface="Roboto"/>
                  <a:sym typeface="Roboto"/>
                </a:endParaRPr>
              </a:p>
            </p:txBody>
          </p:sp>
        </p:grpSp>
        <p:sp>
          <p:nvSpPr>
            <p:cNvPr id="529" name="Google Shape;529;p72"/>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A7291E"/>
                  </a:solidFill>
                  <a:latin typeface="Roboto"/>
                  <a:ea typeface="Roboto"/>
                  <a:cs typeface="Roboto"/>
                  <a:sym typeface="Roboto"/>
                </a:rPr>
                <a:t>2</a:t>
              </a:r>
              <a:endParaRPr b="1" sz="900">
                <a:solidFill>
                  <a:srgbClr val="A7291E"/>
                </a:solidFill>
                <a:latin typeface="Roboto"/>
                <a:ea typeface="Roboto"/>
                <a:cs typeface="Roboto"/>
                <a:sym typeface="Roboto"/>
              </a:endParaRPr>
            </a:p>
          </p:txBody>
        </p:sp>
      </p:grpSp>
      <p:grpSp>
        <p:nvGrpSpPr>
          <p:cNvPr id="530" name="Google Shape;530;p72"/>
          <p:cNvGrpSpPr/>
          <p:nvPr/>
        </p:nvGrpSpPr>
        <p:grpSpPr>
          <a:xfrm>
            <a:off x="284959" y="2025368"/>
            <a:ext cx="2460300" cy="2460300"/>
            <a:chOff x="284959" y="1318143"/>
            <a:chExt cx="2460300" cy="2460300"/>
          </a:xfrm>
        </p:grpSpPr>
        <p:sp>
          <p:nvSpPr>
            <p:cNvPr id="531" name="Google Shape;531;p72"/>
            <p:cNvSpPr/>
            <p:nvPr/>
          </p:nvSpPr>
          <p:spPr>
            <a:xfrm rot="2700000">
              <a:off x="1270309" y="1053398"/>
              <a:ext cx="489601" cy="2989789"/>
            </a:xfrm>
            <a:prstGeom prst="roundRect">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72"/>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801F17"/>
                  </a:solidFill>
                  <a:latin typeface="Roboto"/>
                  <a:ea typeface="Roboto"/>
                  <a:cs typeface="Roboto"/>
                  <a:sym typeface="Roboto"/>
                </a:rPr>
                <a:t>1</a:t>
              </a:r>
              <a:endParaRPr b="1" sz="900">
                <a:solidFill>
                  <a:srgbClr val="801F17"/>
                </a:solidFill>
                <a:latin typeface="Roboto"/>
                <a:ea typeface="Roboto"/>
                <a:cs typeface="Roboto"/>
                <a:sym typeface="Roboto"/>
              </a:endParaRPr>
            </a:p>
          </p:txBody>
        </p:sp>
        <p:sp>
          <p:nvSpPr>
            <p:cNvPr id="533" name="Google Shape;533;p72"/>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Built with Streamlit &amp; Plotly</a:t>
              </a:r>
              <a:endParaRPr b="1" sz="1100">
                <a:solidFill>
                  <a:srgbClr val="FFFFFF"/>
                </a:solidFill>
                <a:latin typeface="Roboto"/>
                <a:ea typeface="Roboto"/>
                <a:cs typeface="Roboto"/>
                <a:sym typeface="Roboto"/>
              </a:endParaRPr>
            </a:p>
          </p:txBody>
        </p:sp>
      </p:grpSp>
    </p:spTree>
  </p:cSld>
  <p:clrMapOvr>
    <a:masterClrMapping/>
  </p:clrMapOvr>
  <mc:AlternateContent>
    <mc:Choice Requires="p14">
      <p:transition spd="slow" p14:dur="7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7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5"/>
                                        </p:tgtEl>
                                        <p:attrNameLst>
                                          <p:attrName>style.visibility</p:attrName>
                                        </p:attrNameLst>
                                      </p:cBhvr>
                                      <p:to>
                                        <p:strVal val="visible"/>
                                      </p:to>
                                    </p:set>
                                    <p:animEffect filter="fade" transition="in">
                                      <p:cBhvr>
                                        <p:cTn dur="700"/>
                                        <p:tgtEl>
                                          <p:spTgt spid="5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1"/>
                                        </p:tgtEl>
                                        <p:attrNameLst>
                                          <p:attrName>style.visibility</p:attrName>
                                        </p:attrNameLst>
                                      </p:cBhvr>
                                      <p:to>
                                        <p:strVal val="visible"/>
                                      </p:to>
                                    </p:set>
                                    <p:animEffect filter="fade" transition="in">
                                      <p:cBhvr>
                                        <p:cTn dur="700"/>
                                        <p:tgtEl>
                                          <p:spTgt spid="5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7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700"/>
                                        <p:tgtEl>
                                          <p:spTgt spid="5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73"/>
          <p:cNvSpPr txBox="1"/>
          <p:nvPr>
            <p:ph type="title"/>
          </p:nvPr>
        </p:nvSpPr>
        <p:spPr>
          <a:xfrm>
            <a:off x="697350" y="3048150"/>
            <a:ext cx="77493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
        <p:nvSpPr>
          <p:cNvPr id="539" name="Google Shape;539;p73"/>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3" name="Shape 543"/>
        <p:cNvGrpSpPr/>
        <p:nvPr/>
      </p:nvGrpSpPr>
      <p:grpSpPr>
        <a:xfrm>
          <a:off x="0" y="0"/>
          <a:ext cx="0" cy="0"/>
          <a:chOff x="0" y="0"/>
          <a:chExt cx="0" cy="0"/>
        </a:xfrm>
      </p:grpSpPr>
      <p:sp>
        <p:nvSpPr>
          <p:cNvPr id="544" name="Google Shape;544;p7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rPr>
              <a:t>‹#›</a:t>
            </a:fld>
            <a:endParaRPr>
              <a:solidFill>
                <a:schemeClr val="accent3"/>
              </a:solidFill>
            </a:endParaRPr>
          </a:p>
        </p:txBody>
      </p:sp>
      <p:pic>
        <p:nvPicPr>
          <p:cNvPr id="545" name="Google Shape;545;p74" title="515 Final Demo.mp4">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000"/>
                                        <p:tgtEl>
                                          <p:spTgt spid="5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Learned + Future Work</a:t>
            </a:r>
            <a:endParaRPr/>
          </a:p>
        </p:txBody>
      </p:sp>
      <p:sp>
        <p:nvSpPr>
          <p:cNvPr id="551" name="Google Shape;551;p7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05</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55" name="Shape 555"/>
        <p:cNvGrpSpPr/>
        <p:nvPr/>
      </p:nvGrpSpPr>
      <p:grpSpPr>
        <a:xfrm>
          <a:off x="0" y="0"/>
          <a:ext cx="0" cy="0"/>
          <a:chOff x="0" y="0"/>
          <a:chExt cx="0" cy="0"/>
        </a:xfrm>
      </p:grpSpPr>
      <p:sp>
        <p:nvSpPr>
          <p:cNvPr id="556" name="Google Shape;556;p76"/>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03</a:t>
            </a:r>
            <a:endParaRPr/>
          </a:p>
        </p:txBody>
      </p:sp>
      <p:sp>
        <p:nvSpPr>
          <p:cNvPr id="557" name="Google Shape;557;p7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rPr>
              <a:t>‹#›</a:t>
            </a:fld>
            <a:endParaRPr>
              <a:solidFill>
                <a:schemeClr val="accent3"/>
              </a:solidFill>
            </a:endParaRPr>
          </a:p>
        </p:txBody>
      </p:sp>
      <p:sp>
        <p:nvSpPr>
          <p:cNvPr id="558" name="Google Shape;558;p76"/>
          <p:cNvSpPr txBox="1"/>
          <p:nvPr>
            <p:ph idx="2" type="subTitle"/>
          </p:nvPr>
        </p:nvSpPr>
        <p:spPr>
          <a:xfrm>
            <a:off x="638750" y="522625"/>
            <a:ext cx="3534300" cy="76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500">
                <a:solidFill>
                  <a:schemeClr val="lt1"/>
                </a:solidFill>
              </a:rPr>
              <a:t>Future Work</a:t>
            </a:r>
            <a:endParaRPr sz="3500">
              <a:solidFill>
                <a:schemeClr val="lt1"/>
              </a:solidFill>
            </a:endParaRPr>
          </a:p>
        </p:txBody>
      </p:sp>
      <p:sp>
        <p:nvSpPr>
          <p:cNvPr id="559" name="Google Shape;559;p76"/>
          <p:cNvSpPr txBox="1"/>
          <p:nvPr/>
        </p:nvSpPr>
        <p:spPr>
          <a:xfrm>
            <a:off x="202125" y="1249550"/>
            <a:ext cx="4045200" cy="359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Add structure of countries’ healthcare payment systems, explore how that affects healthcare outcomes</a:t>
            </a:r>
            <a:endParaRPr sz="1800">
              <a:solidFill>
                <a:schemeClr val="lt1"/>
              </a:solidFill>
              <a:latin typeface="Barlow Light"/>
              <a:ea typeface="Barlow Light"/>
              <a:cs typeface="Barlow Light"/>
              <a:sym typeface="Barlow Light"/>
            </a:endParaRPr>
          </a:p>
          <a:p>
            <a:pPr indent="0" lvl="0" marL="457200" rtl="0" algn="l">
              <a:spcBef>
                <a:spcPts val="0"/>
              </a:spcBef>
              <a:spcAft>
                <a:spcPts val="0"/>
              </a:spcAft>
              <a:buNone/>
            </a:pPr>
            <a:r>
              <a:t/>
            </a:r>
            <a:endParaRPr sz="1800">
              <a:solidFill>
                <a:schemeClr val="lt1"/>
              </a:solidFill>
              <a:latin typeface="Barlow Light"/>
              <a:ea typeface="Barlow Light"/>
              <a:cs typeface="Barlow Light"/>
              <a:sym typeface="Barlow Light"/>
            </a:endParaRPr>
          </a:p>
          <a:p>
            <a:pPr indent="-342900" lvl="0" marL="457200" rtl="0" algn="l">
              <a:spcBef>
                <a:spcPts val="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Add more components to the ranking algorithm</a:t>
            </a:r>
            <a:endParaRPr sz="1800">
              <a:solidFill>
                <a:schemeClr val="lt1"/>
              </a:solidFill>
              <a:latin typeface="Barlow Light"/>
              <a:ea typeface="Barlow Light"/>
              <a:cs typeface="Barlow Light"/>
              <a:sym typeface="Barlow Light"/>
            </a:endParaRPr>
          </a:p>
          <a:p>
            <a:pPr indent="0" lvl="0" marL="457200" rtl="0" algn="l">
              <a:spcBef>
                <a:spcPts val="0"/>
              </a:spcBef>
              <a:spcAft>
                <a:spcPts val="0"/>
              </a:spcAft>
              <a:buNone/>
            </a:pPr>
            <a:r>
              <a:t/>
            </a:r>
            <a:endParaRPr sz="1800">
              <a:solidFill>
                <a:schemeClr val="lt1"/>
              </a:solidFill>
              <a:latin typeface="Barlow Light"/>
              <a:ea typeface="Barlow Light"/>
              <a:cs typeface="Barlow Light"/>
              <a:sym typeface="Barlow Light"/>
            </a:endParaRPr>
          </a:p>
          <a:p>
            <a:pPr indent="-342900" lvl="0" marL="457200" rtl="0" algn="l">
              <a:spcBef>
                <a:spcPts val="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Find or collect data that takes socioeconomic status into account along with healthcare outcome</a:t>
            </a:r>
            <a:endParaRPr sz="1800">
              <a:solidFill>
                <a:schemeClr val="lt1"/>
              </a:solidFill>
              <a:latin typeface="Barlow Light"/>
              <a:ea typeface="Barlow Light"/>
              <a:cs typeface="Barlow Light"/>
              <a:sym typeface="Barlow Light"/>
            </a:endParaRPr>
          </a:p>
        </p:txBody>
      </p:sp>
      <p:sp>
        <p:nvSpPr>
          <p:cNvPr id="560" name="Google Shape;560;p76"/>
          <p:cNvSpPr txBox="1"/>
          <p:nvPr>
            <p:ph idx="2" type="subTitle"/>
          </p:nvPr>
        </p:nvSpPr>
        <p:spPr>
          <a:xfrm>
            <a:off x="4628325" y="522625"/>
            <a:ext cx="4219200" cy="76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500">
                <a:solidFill>
                  <a:schemeClr val="lt1"/>
                </a:solidFill>
              </a:rPr>
              <a:t>Lessons Learned</a:t>
            </a:r>
            <a:endParaRPr sz="3500">
              <a:solidFill>
                <a:schemeClr val="lt1"/>
              </a:solidFill>
            </a:endParaRPr>
          </a:p>
        </p:txBody>
      </p:sp>
      <p:sp>
        <p:nvSpPr>
          <p:cNvPr id="561" name="Google Shape;561;p76"/>
          <p:cNvSpPr txBox="1"/>
          <p:nvPr/>
        </p:nvSpPr>
        <p:spPr>
          <a:xfrm>
            <a:off x="4639125" y="1225525"/>
            <a:ext cx="4045200" cy="35916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GITHUB!!!</a:t>
            </a:r>
            <a:endParaRPr sz="1800">
              <a:solidFill>
                <a:schemeClr val="lt1"/>
              </a:solidFill>
              <a:latin typeface="Barlow Light"/>
              <a:ea typeface="Barlow Light"/>
              <a:cs typeface="Barlow Light"/>
              <a:sym typeface="Barlow Light"/>
            </a:endParaRPr>
          </a:p>
          <a:p>
            <a:pPr indent="-342900" lvl="0" marL="457200" rtl="0" algn="l">
              <a:lnSpc>
                <a:spcPct val="115000"/>
              </a:lnSpc>
              <a:spcBef>
                <a:spcPts val="100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The importance and extent of</a:t>
            </a:r>
            <a:r>
              <a:rPr lang="en" sz="1800">
                <a:solidFill>
                  <a:schemeClr val="lt1"/>
                </a:solidFill>
                <a:latin typeface="Barlow Light"/>
                <a:ea typeface="Barlow Light"/>
                <a:cs typeface="Barlow Light"/>
                <a:sym typeface="Barlow Light"/>
              </a:rPr>
              <a:t> </a:t>
            </a:r>
            <a:r>
              <a:rPr lang="en" sz="1800">
                <a:solidFill>
                  <a:schemeClr val="lt1"/>
                </a:solidFill>
                <a:latin typeface="Barlow Light"/>
                <a:ea typeface="Barlow Light"/>
                <a:cs typeface="Barlow Light"/>
                <a:sym typeface="Barlow Light"/>
              </a:rPr>
              <a:t>testing</a:t>
            </a:r>
            <a:endParaRPr sz="1800">
              <a:solidFill>
                <a:schemeClr val="lt1"/>
              </a:solidFill>
              <a:latin typeface="Barlow Light"/>
              <a:ea typeface="Barlow Light"/>
              <a:cs typeface="Barlow Light"/>
              <a:sym typeface="Barlow Light"/>
            </a:endParaRPr>
          </a:p>
          <a:p>
            <a:pPr indent="-342900" lvl="0" marL="457200" rtl="0" algn="l">
              <a:spcBef>
                <a:spcPts val="1000"/>
              </a:spcBef>
              <a:spcAft>
                <a:spcPts val="0"/>
              </a:spcAft>
              <a:buClr>
                <a:schemeClr val="lt1"/>
              </a:buClr>
              <a:buSzPts val="1800"/>
              <a:buFont typeface="Barlow Light"/>
              <a:buChar char="-"/>
            </a:pPr>
            <a:r>
              <a:rPr lang="en" sz="1800">
                <a:solidFill>
                  <a:schemeClr val="lt1"/>
                </a:solidFill>
                <a:latin typeface="Barlow Light"/>
                <a:ea typeface="Barlow Light"/>
                <a:cs typeface="Barlow Light"/>
                <a:sym typeface="Barlow Light"/>
              </a:rPr>
              <a:t>Style and Documentation</a:t>
            </a:r>
            <a:endParaRPr sz="1800">
              <a:solidFill>
                <a:schemeClr val="lt1"/>
              </a:solidFill>
              <a:latin typeface="Barlow Light"/>
              <a:ea typeface="Barlow Light"/>
              <a:cs typeface="Barlow Light"/>
              <a:sym typeface="Barlow Light"/>
            </a:endParaRPr>
          </a:p>
          <a:p>
            <a:pPr indent="-342900" lvl="0" marL="457200" rtl="0" algn="l">
              <a:spcBef>
                <a:spcPts val="1000"/>
              </a:spcBef>
              <a:spcAft>
                <a:spcPts val="1000"/>
              </a:spcAft>
              <a:buClr>
                <a:schemeClr val="lt1"/>
              </a:buClr>
              <a:buSzPts val="1800"/>
              <a:buFont typeface="Barlow Light"/>
              <a:buChar char="-"/>
            </a:pPr>
            <a:r>
              <a:rPr lang="en" sz="1800">
                <a:solidFill>
                  <a:schemeClr val="lt1"/>
                </a:solidFill>
                <a:latin typeface="Barlow Light"/>
                <a:ea typeface="Barlow Light"/>
                <a:cs typeface="Barlow Light"/>
                <a:sym typeface="Barlow Light"/>
              </a:rPr>
              <a:t>Creating Web Apps with Streamlit</a:t>
            </a:r>
            <a:endParaRPr sz="1800">
              <a:solidFill>
                <a:schemeClr val="lt1"/>
              </a:solidFill>
              <a:latin typeface="Barlow Light"/>
              <a:ea typeface="Barlow Light"/>
              <a:cs typeface="Barlow Light"/>
              <a:sym typeface="Barlow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7"/>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
        <p:nvSpPr>
          <p:cNvPr id="567" name="Google Shape;567;p77"/>
          <p:cNvSpPr txBox="1"/>
          <p:nvPr>
            <p:ph idx="1" type="body"/>
          </p:nvPr>
        </p:nvSpPr>
        <p:spPr>
          <a:xfrm>
            <a:off x="567025" y="4500400"/>
            <a:ext cx="1526700" cy="169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Team: Global Healthcare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0"/>
          <p:cNvPicPr preferRelativeResize="0"/>
          <p:nvPr/>
        </p:nvPicPr>
        <p:blipFill>
          <a:blip r:embed="rId3">
            <a:alphaModFix/>
          </a:blip>
          <a:stretch>
            <a:fillRect/>
          </a:stretch>
        </p:blipFill>
        <p:spPr>
          <a:xfrm>
            <a:off x="3500425" y="2571750"/>
            <a:ext cx="2143125" cy="2143125"/>
          </a:xfrm>
          <a:prstGeom prst="rect">
            <a:avLst/>
          </a:prstGeom>
          <a:noFill/>
          <a:ln>
            <a:noFill/>
          </a:ln>
        </p:spPr>
      </p:pic>
      <p:sp>
        <p:nvSpPr>
          <p:cNvPr id="378" name="Google Shape;378;p60"/>
          <p:cNvSpPr/>
          <p:nvPr/>
        </p:nvSpPr>
        <p:spPr>
          <a:xfrm>
            <a:off x="4665450" y="915100"/>
            <a:ext cx="2222400" cy="980400"/>
          </a:xfrm>
          <a:prstGeom prst="wedgeEllipseCallout">
            <a:avLst>
              <a:gd fmla="val -33306" name="adj1"/>
              <a:gd fmla="val 10191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But I am very </a:t>
            </a:r>
            <a:r>
              <a:rPr lang="en">
                <a:latin typeface="Barlow Light"/>
                <a:ea typeface="Barlow Light"/>
                <a:cs typeface="Barlow Light"/>
                <a:sym typeface="Barlow Light"/>
              </a:rPr>
              <a:t>clumsy</a:t>
            </a:r>
            <a:r>
              <a:rPr lang="en">
                <a:latin typeface="Barlow Light"/>
                <a:ea typeface="Barlow Light"/>
                <a:cs typeface="Barlow Light"/>
                <a:sym typeface="Barlow Light"/>
              </a:rPr>
              <a:t> and prone to injury…</a:t>
            </a:r>
            <a:endParaRPr>
              <a:latin typeface="Barlow Light"/>
              <a:ea typeface="Barlow Light"/>
              <a:cs typeface="Barlow Light"/>
              <a:sym typeface="Barlow Light"/>
            </a:endParaRPr>
          </a:p>
        </p:txBody>
      </p:sp>
      <p:sp>
        <p:nvSpPr>
          <p:cNvPr id="379" name="Google Shape;379;p60"/>
          <p:cNvSpPr/>
          <p:nvPr/>
        </p:nvSpPr>
        <p:spPr>
          <a:xfrm>
            <a:off x="371950" y="915100"/>
            <a:ext cx="2734200" cy="1242000"/>
          </a:xfrm>
          <a:prstGeom prst="wedgeEllipseCallout">
            <a:avLst>
              <a:gd fmla="val 46643" name="adj1"/>
              <a:gd fmla="val 738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I really want to travel to Scandinavia! Either Iceland, Denmark, or Finland</a:t>
            </a:r>
            <a:endParaRPr>
              <a:latin typeface="Barlow Light"/>
              <a:ea typeface="Barlow Light"/>
              <a:cs typeface="Barlow Light"/>
              <a:sym typeface="Barlow Light"/>
            </a:endParaRPr>
          </a:p>
        </p:txBody>
      </p:sp>
      <p:sp>
        <p:nvSpPr>
          <p:cNvPr id="380" name="Google Shape;380;p60"/>
          <p:cNvSpPr/>
          <p:nvPr/>
        </p:nvSpPr>
        <p:spPr>
          <a:xfrm>
            <a:off x="774825" y="3171950"/>
            <a:ext cx="2222400" cy="821700"/>
          </a:xfrm>
          <a:prstGeom prst="wedgeEllipseCallout">
            <a:avLst>
              <a:gd fmla="val 54777" name="adj1"/>
              <a:gd fmla="val 5341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Hi! I’m Bob.</a:t>
            </a:r>
            <a:endParaRPr>
              <a:latin typeface="Barlow Light"/>
              <a:ea typeface="Barlow Light"/>
              <a:cs typeface="Barlow Light"/>
              <a:sym typeface="Barlow Light"/>
            </a:endParaRPr>
          </a:p>
        </p:txBody>
      </p:sp>
      <p:sp>
        <p:nvSpPr>
          <p:cNvPr id="381" name="Google Shape;381;p60"/>
          <p:cNvSpPr/>
          <p:nvPr/>
        </p:nvSpPr>
        <p:spPr>
          <a:xfrm>
            <a:off x="6230800" y="2633250"/>
            <a:ext cx="2457000" cy="1481700"/>
          </a:xfrm>
          <a:prstGeom prst="wedgeEllipseCallout">
            <a:avLst>
              <a:gd fmla="val -58438" name="adj1"/>
              <a:gd fmla="val 4029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Light"/>
                <a:ea typeface="Barlow Light"/>
                <a:cs typeface="Barlow Light"/>
                <a:sym typeface="Barlow Light"/>
              </a:rPr>
              <a:t>I need to find a country with reliable healthcare if I get hurt!</a:t>
            </a:r>
            <a:endParaRPr>
              <a:latin typeface="Barlow Light"/>
              <a:ea typeface="Barlow Light"/>
              <a:cs typeface="Barlow Light"/>
              <a:sym typeface="Barlow Light"/>
            </a:endParaRPr>
          </a:p>
        </p:txBody>
      </p:sp>
      <p:sp>
        <p:nvSpPr>
          <p:cNvPr id="382" name="Google Shape;382;p60"/>
          <p:cNvSpPr txBox="1"/>
          <p:nvPr>
            <p:ph idx="4294967295" type="title"/>
          </p:nvPr>
        </p:nvSpPr>
        <p:spPr>
          <a:xfrm>
            <a:off x="230425" y="38500"/>
            <a:ext cx="7749300" cy="8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Scenario: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1"/>
          <p:cNvSpPr txBox="1"/>
          <p:nvPr>
            <p:ph idx="9" type="subTitle"/>
          </p:nvPr>
        </p:nvSpPr>
        <p:spPr>
          <a:xfrm>
            <a:off x="3255250" y="3735300"/>
            <a:ext cx="26271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Social Media?</a:t>
            </a:r>
            <a:endParaRPr/>
          </a:p>
        </p:txBody>
      </p:sp>
      <p:pic>
        <p:nvPicPr>
          <p:cNvPr id="388" name="Google Shape;388;p61" title="wiki.jpg"/>
          <p:cNvPicPr preferRelativeResize="0"/>
          <p:nvPr>
            <p:ph idx="2" type="pic"/>
          </p:nvPr>
        </p:nvPicPr>
        <p:blipFill rotWithShape="1">
          <a:blip r:embed="rId3">
            <a:alphaModFix/>
          </a:blip>
          <a:srcRect b="0" l="17636" r="17642" t="0"/>
          <a:stretch/>
        </p:blipFill>
        <p:spPr>
          <a:xfrm>
            <a:off x="6205225" y="1433125"/>
            <a:ext cx="2627100" cy="2273100"/>
          </a:xfrm>
          <a:prstGeom prst="rect">
            <a:avLst/>
          </a:prstGeom>
        </p:spPr>
      </p:pic>
      <p:pic>
        <p:nvPicPr>
          <p:cNvPr id="389" name="Google Shape;389;p61" title="reddit-logo-png_seeklogo-409489.png"/>
          <p:cNvPicPr preferRelativeResize="0"/>
          <p:nvPr>
            <p:ph idx="3" type="pic"/>
          </p:nvPr>
        </p:nvPicPr>
        <p:blipFill rotWithShape="1">
          <a:blip r:embed="rId4">
            <a:alphaModFix/>
          </a:blip>
          <a:srcRect b="6731" l="0" r="0" t="6740"/>
          <a:stretch/>
        </p:blipFill>
        <p:spPr>
          <a:xfrm>
            <a:off x="311725" y="1433125"/>
            <a:ext cx="2627100" cy="2273100"/>
          </a:xfrm>
          <a:prstGeom prst="rect">
            <a:avLst/>
          </a:prstGeom>
        </p:spPr>
      </p:pic>
      <p:pic>
        <p:nvPicPr>
          <p:cNvPr id="390" name="Google Shape;390;p61" title="new social.png"/>
          <p:cNvPicPr preferRelativeResize="0"/>
          <p:nvPr>
            <p:ph idx="5" type="pic"/>
          </p:nvPr>
        </p:nvPicPr>
        <p:blipFill rotWithShape="1">
          <a:blip r:embed="rId5">
            <a:alphaModFix/>
          </a:blip>
          <a:srcRect b="0" l="21110" r="21162" t="0"/>
          <a:stretch/>
        </p:blipFill>
        <p:spPr>
          <a:xfrm>
            <a:off x="3255250" y="1433125"/>
            <a:ext cx="2624328" cy="2273100"/>
          </a:xfrm>
          <a:prstGeom prst="rect">
            <a:avLst/>
          </a:prstGeom>
        </p:spPr>
      </p:pic>
      <p:sp>
        <p:nvSpPr>
          <p:cNvPr id="391" name="Google Shape;391;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How can you tell if that country’s healthcare is good?</a:t>
            </a:r>
            <a:endParaRPr sz="2000"/>
          </a:p>
        </p:txBody>
      </p:sp>
      <p:sp>
        <p:nvSpPr>
          <p:cNvPr id="392" name="Google Shape;392;p61"/>
          <p:cNvSpPr txBox="1"/>
          <p:nvPr>
            <p:ph idx="7" type="subTitle"/>
          </p:nvPr>
        </p:nvSpPr>
        <p:spPr>
          <a:xfrm>
            <a:off x="311725" y="3735300"/>
            <a:ext cx="26271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Reddit?</a:t>
            </a:r>
            <a:endParaRPr/>
          </a:p>
        </p:txBody>
      </p:sp>
      <p:sp>
        <p:nvSpPr>
          <p:cNvPr id="393" name="Google Shape;393;p61"/>
          <p:cNvSpPr txBox="1"/>
          <p:nvPr>
            <p:ph idx="8" type="subTitle"/>
          </p:nvPr>
        </p:nvSpPr>
        <p:spPr>
          <a:xfrm>
            <a:off x="6205225" y="3735300"/>
            <a:ext cx="2627100" cy="48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Wikipedia?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2"/>
          <p:cNvSpPr txBox="1"/>
          <p:nvPr>
            <p:ph type="title"/>
          </p:nvPr>
        </p:nvSpPr>
        <p:spPr>
          <a:xfrm>
            <a:off x="697350" y="30718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 + Data</a:t>
            </a:r>
            <a:endParaRPr/>
          </a:p>
        </p:txBody>
      </p:sp>
      <p:sp>
        <p:nvSpPr>
          <p:cNvPr id="399" name="Google Shape;399;p62"/>
          <p:cNvSpPr txBox="1"/>
          <p:nvPr>
            <p:ph idx="2" type="title"/>
          </p:nvPr>
        </p:nvSpPr>
        <p:spPr>
          <a:xfrm>
            <a:off x="3278250" y="11944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63"/>
          <p:cNvPicPr preferRelativeResize="0"/>
          <p:nvPr>
            <p:ph idx="2" type="pic"/>
          </p:nvPr>
        </p:nvPicPr>
        <p:blipFill rotWithShape="1">
          <a:blip r:embed="rId3">
            <a:alphaModFix/>
          </a:blip>
          <a:srcRect b="4816" l="0" r="0" t="4816"/>
          <a:stretch/>
        </p:blipFill>
        <p:spPr>
          <a:xfrm>
            <a:off x="4067625" y="1304063"/>
            <a:ext cx="4923900" cy="3337200"/>
          </a:xfrm>
          <a:prstGeom prst="roundRect">
            <a:avLst>
              <a:gd fmla="val 16667" name="adj"/>
            </a:avLst>
          </a:prstGeom>
        </p:spPr>
      </p:pic>
      <p:sp>
        <p:nvSpPr>
          <p:cNvPr id="405" name="Google Shape;405;p63"/>
          <p:cNvSpPr txBox="1"/>
          <p:nvPr>
            <p:ph idx="1" type="body"/>
          </p:nvPr>
        </p:nvSpPr>
        <p:spPr>
          <a:xfrm>
            <a:off x="249900" y="1835400"/>
            <a:ext cx="3626700" cy="307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900"/>
              <a:t>Healthcare systems are important!</a:t>
            </a:r>
            <a:endParaRPr sz="1900"/>
          </a:p>
          <a:p>
            <a:pPr indent="-349250" lvl="0" marL="457200" rtl="0" algn="l">
              <a:spcBef>
                <a:spcPts val="0"/>
              </a:spcBef>
              <a:spcAft>
                <a:spcPts val="0"/>
              </a:spcAft>
              <a:buSzPts val="1900"/>
              <a:buChar char="-"/>
            </a:pPr>
            <a:r>
              <a:rPr lang="en" sz="1900"/>
              <a:t>Affect daily life</a:t>
            </a:r>
            <a:endParaRPr sz="1900"/>
          </a:p>
          <a:p>
            <a:pPr indent="-349250" lvl="0" marL="457200" rtl="0" algn="l">
              <a:spcBef>
                <a:spcPts val="0"/>
              </a:spcBef>
              <a:spcAft>
                <a:spcPts val="0"/>
              </a:spcAft>
              <a:buSzPts val="1900"/>
              <a:buChar char="-"/>
            </a:pPr>
            <a:r>
              <a:rPr lang="en" sz="1900"/>
              <a:t>Many different ways to structure them</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Size of medical workforce plays a large role</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en" sz="1900"/>
              <a:t>Want to know how size influences medical outcomes</a:t>
            </a:r>
            <a:endParaRPr sz="1900"/>
          </a:p>
        </p:txBody>
      </p:sp>
      <p:sp>
        <p:nvSpPr>
          <p:cNvPr id="406" name="Google Shape;406;p63"/>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idx="1" type="subTitle"/>
          </p:nvPr>
        </p:nvSpPr>
        <p:spPr>
          <a:xfrm>
            <a:off x="475075" y="461625"/>
            <a:ext cx="4740300" cy="74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800">
                <a:latin typeface="Hepta Slab"/>
                <a:ea typeface="Hepta Slab"/>
                <a:cs typeface="Hepta Slab"/>
                <a:sym typeface="Hepta Slab"/>
              </a:rPr>
              <a:t>Questions of Interest</a:t>
            </a:r>
            <a:endParaRPr b="1" sz="2800">
              <a:latin typeface="Hepta Slab"/>
              <a:ea typeface="Hepta Slab"/>
              <a:cs typeface="Hepta Slab"/>
              <a:sym typeface="Hepta Slab"/>
            </a:endParaRPr>
          </a:p>
        </p:txBody>
      </p:sp>
      <p:sp>
        <p:nvSpPr>
          <p:cNvPr id="412" name="Google Shape;412;p64"/>
          <p:cNvSpPr txBox="1"/>
          <p:nvPr>
            <p:ph idx="2" type="body"/>
          </p:nvPr>
        </p:nvSpPr>
        <p:spPr>
          <a:xfrm>
            <a:off x="281675" y="1431300"/>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13" name="Google Shape;413;p64"/>
          <p:cNvSpPr txBox="1"/>
          <p:nvPr>
            <p:ph idx="3" type="subTitle"/>
          </p:nvPr>
        </p:nvSpPr>
        <p:spPr>
          <a:xfrm>
            <a:off x="1385375" y="1204450"/>
            <a:ext cx="2979300" cy="1603200"/>
          </a:xfrm>
          <a:prstGeom prst="rect">
            <a:avLst/>
          </a:prstGeom>
        </p:spPr>
        <p:txBody>
          <a:bodyPr anchorCtr="0" anchor="t" bIns="91425" lIns="91425" spcFirstLastPara="1" rIns="91425" wrap="square" tIns="91425">
            <a:noAutofit/>
          </a:bodyPr>
          <a:lstStyle/>
          <a:p>
            <a:pPr indent="0" lvl="0" marL="0" rtl="0" algn="l">
              <a:lnSpc>
                <a:spcPct val="125000"/>
              </a:lnSpc>
              <a:spcBef>
                <a:spcPts val="1400"/>
              </a:spcBef>
              <a:spcAft>
                <a:spcPts val="400"/>
              </a:spcAft>
              <a:buNone/>
            </a:pPr>
            <a:r>
              <a:rPr lang="en" sz="1600">
                <a:solidFill>
                  <a:schemeClr val="accent3"/>
                </a:solidFill>
              </a:rPr>
              <a:t>How can we assess a country's healthcare infrastructure in order to determine a "rating"?</a:t>
            </a:r>
            <a:endParaRPr sz="1800">
              <a:solidFill>
                <a:schemeClr val="accent3"/>
              </a:solidFill>
            </a:endParaRPr>
          </a:p>
        </p:txBody>
      </p:sp>
      <p:sp>
        <p:nvSpPr>
          <p:cNvPr id="414" name="Google Shape;414;p64"/>
          <p:cNvSpPr txBox="1"/>
          <p:nvPr>
            <p:ph idx="5" type="body"/>
          </p:nvPr>
        </p:nvSpPr>
        <p:spPr>
          <a:xfrm>
            <a:off x="281672" y="2984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15" name="Google Shape;415;p64"/>
          <p:cNvSpPr txBox="1"/>
          <p:nvPr>
            <p:ph idx="6" type="subTitle"/>
          </p:nvPr>
        </p:nvSpPr>
        <p:spPr>
          <a:xfrm>
            <a:off x="1385375" y="2908200"/>
            <a:ext cx="2676000" cy="12246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600">
                <a:solidFill>
                  <a:schemeClr val="accent3"/>
                </a:solidFill>
              </a:rPr>
              <a:t>Which countries have the highest rated healthcare systems?</a:t>
            </a:r>
            <a:endParaRPr sz="1600">
              <a:solidFill>
                <a:schemeClr val="accent3"/>
              </a:solidFill>
            </a:endParaRPr>
          </a:p>
          <a:p>
            <a:pPr indent="0" lvl="0" marL="0" rtl="0" algn="l">
              <a:spcBef>
                <a:spcPts val="0"/>
              </a:spcBef>
              <a:spcAft>
                <a:spcPts val="0"/>
              </a:spcAft>
              <a:buNone/>
            </a:pPr>
            <a:r>
              <a:t/>
            </a:r>
            <a:endParaRPr sz="1600"/>
          </a:p>
        </p:txBody>
      </p:sp>
      <p:sp>
        <p:nvSpPr>
          <p:cNvPr id="416" name="Google Shape;416;p64"/>
          <p:cNvSpPr txBox="1"/>
          <p:nvPr>
            <p:ph idx="8" type="body"/>
          </p:nvPr>
        </p:nvSpPr>
        <p:spPr>
          <a:xfrm>
            <a:off x="4237472" y="1355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17" name="Google Shape;417;p64"/>
          <p:cNvSpPr txBox="1"/>
          <p:nvPr>
            <p:ph idx="9" type="subTitle"/>
          </p:nvPr>
        </p:nvSpPr>
        <p:spPr>
          <a:xfrm>
            <a:off x="5420900" y="1355100"/>
            <a:ext cx="2676000" cy="9495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Clr>
                <a:schemeClr val="lt1"/>
              </a:buClr>
              <a:buSzPts val="1100"/>
              <a:buFont typeface="Arial"/>
              <a:buNone/>
            </a:pPr>
            <a:r>
              <a:rPr lang="en" sz="1600">
                <a:solidFill>
                  <a:schemeClr val="accent3"/>
                </a:solidFill>
              </a:rPr>
              <a:t>Is there a correlation between the size of a country’s medical workforce and its health outcomes?</a:t>
            </a:r>
            <a:endParaRPr sz="1600">
              <a:solidFill>
                <a:schemeClr val="accent3"/>
              </a:solidFill>
            </a:endParaRPr>
          </a:p>
          <a:p>
            <a:pPr indent="0" lvl="0" marL="0" rtl="0" algn="l">
              <a:lnSpc>
                <a:spcPct val="115000"/>
              </a:lnSpc>
              <a:spcBef>
                <a:spcPts val="300"/>
              </a:spcBef>
              <a:spcAft>
                <a:spcPts val="0"/>
              </a:spcAft>
              <a:buNone/>
            </a:pPr>
            <a:r>
              <a:t/>
            </a:r>
            <a:endParaRPr sz="1600">
              <a:solidFill>
                <a:schemeClr val="accent3"/>
              </a:solidFill>
            </a:endParaRPr>
          </a:p>
          <a:p>
            <a:pPr indent="0" lvl="0" marL="0" rtl="0" algn="l">
              <a:spcBef>
                <a:spcPts val="0"/>
              </a:spcBef>
              <a:spcAft>
                <a:spcPts val="0"/>
              </a:spcAft>
              <a:buNone/>
            </a:pPr>
            <a:r>
              <a:t/>
            </a:r>
            <a:endParaRPr sz="1600"/>
          </a:p>
        </p:txBody>
      </p:sp>
      <p:sp>
        <p:nvSpPr>
          <p:cNvPr id="418" name="Google Shape;418;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accent3"/>
                </a:solidFill>
              </a:rPr>
              <a:t>‹#›</a:t>
            </a:fld>
            <a:endParaRPr>
              <a:solidFill>
                <a:schemeClr val="accent3"/>
              </a:solidFill>
            </a:endParaRPr>
          </a:p>
        </p:txBody>
      </p:sp>
      <p:sp>
        <p:nvSpPr>
          <p:cNvPr id="424" name="Google Shape;424;p65"/>
          <p:cNvSpPr txBox="1"/>
          <p:nvPr>
            <p:ph idx="7" type="body"/>
          </p:nvPr>
        </p:nvSpPr>
        <p:spPr>
          <a:xfrm>
            <a:off x="371950" y="1443975"/>
            <a:ext cx="2963100" cy="18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Country</a:t>
            </a:r>
            <a:endParaRPr sz="1700"/>
          </a:p>
          <a:p>
            <a:pPr indent="0" lvl="0" marL="0" rtl="0" algn="l">
              <a:spcBef>
                <a:spcPts val="0"/>
              </a:spcBef>
              <a:spcAft>
                <a:spcPts val="0"/>
              </a:spcAft>
              <a:buNone/>
            </a:pPr>
            <a:r>
              <a:rPr lang="en" sz="1700"/>
              <a:t>Year</a:t>
            </a:r>
            <a:endParaRPr sz="1700"/>
          </a:p>
          <a:p>
            <a:pPr indent="0" lvl="0" marL="0" rtl="0" algn="l">
              <a:spcBef>
                <a:spcPts val="0"/>
              </a:spcBef>
              <a:spcAft>
                <a:spcPts val="0"/>
              </a:spcAft>
              <a:buNone/>
            </a:pPr>
            <a:r>
              <a:rPr lang="en" sz="1700"/>
              <a:t>Medical Doctors per 10k ppl</a:t>
            </a:r>
            <a:endParaRPr sz="1700"/>
          </a:p>
          <a:p>
            <a:pPr indent="0" lvl="0" marL="0" rtl="0" algn="l">
              <a:spcBef>
                <a:spcPts val="0"/>
              </a:spcBef>
              <a:spcAft>
                <a:spcPts val="0"/>
              </a:spcAft>
              <a:buNone/>
            </a:pPr>
            <a:r>
              <a:rPr lang="en" sz="1700"/>
              <a:t>Nurses and Midwives per 10k</a:t>
            </a:r>
            <a:endParaRPr sz="1700"/>
          </a:p>
          <a:p>
            <a:pPr indent="0" lvl="0" marL="0" rtl="0" algn="l">
              <a:spcBef>
                <a:spcPts val="0"/>
              </a:spcBef>
              <a:spcAft>
                <a:spcPts val="0"/>
              </a:spcAft>
              <a:buNone/>
            </a:pPr>
            <a:r>
              <a:rPr lang="en" sz="1700"/>
              <a:t>Pharmacists per 10k</a:t>
            </a:r>
            <a:endParaRPr sz="1700"/>
          </a:p>
          <a:p>
            <a:pPr indent="0" lvl="0" marL="0" rtl="0" algn="l">
              <a:spcBef>
                <a:spcPts val="0"/>
              </a:spcBef>
              <a:spcAft>
                <a:spcPts val="0"/>
              </a:spcAft>
              <a:buNone/>
            </a:pPr>
            <a:r>
              <a:rPr lang="en" sz="1700"/>
              <a:t>Dentists per 10k</a:t>
            </a:r>
            <a:endParaRPr sz="1700"/>
          </a:p>
        </p:txBody>
      </p:sp>
      <p:sp>
        <p:nvSpPr>
          <p:cNvPr id="425" name="Google Shape;425;p65"/>
          <p:cNvSpPr txBox="1"/>
          <p:nvPr>
            <p:ph idx="14" type="body"/>
          </p:nvPr>
        </p:nvSpPr>
        <p:spPr>
          <a:xfrm>
            <a:off x="371950" y="405000"/>
            <a:ext cx="24741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World Health Organization</a:t>
            </a:r>
            <a:endParaRPr sz="2200"/>
          </a:p>
        </p:txBody>
      </p:sp>
      <p:sp>
        <p:nvSpPr>
          <p:cNvPr id="426" name="Google Shape;426;p65"/>
          <p:cNvSpPr txBox="1"/>
          <p:nvPr>
            <p:ph idx="14" type="body"/>
          </p:nvPr>
        </p:nvSpPr>
        <p:spPr>
          <a:xfrm>
            <a:off x="3563550" y="779400"/>
            <a:ext cx="2474100" cy="45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Our Merged Set</a:t>
            </a:r>
            <a:endParaRPr sz="2200"/>
          </a:p>
        </p:txBody>
      </p:sp>
      <p:sp>
        <p:nvSpPr>
          <p:cNvPr id="427" name="Google Shape;427;p65"/>
          <p:cNvSpPr txBox="1"/>
          <p:nvPr>
            <p:ph idx="14" type="body"/>
          </p:nvPr>
        </p:nvSpPr>
        <p:spPr>
          <a:xfrm>
            <a:off x="6179950" y="326650"/>
            <a:ext cx="2728500" cy="12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Institute for Health Metrics and Evaluation</a:t>
            </a:r>
            <a:endParaRPr sz="2200"/>
          </a:p>
        </p:txBody>
      </p:sp>
      <p:sp>
        <p:nvSpPr>
          <p:cNvPr id="428" name="Google Shape;428;p65"/>
          <p:cNvSpPr txBox="1"/>
          <p:nvPr>
            <p:ph idx="7" type="body"/>
          </p:nvPr>
        </p:nvSpPr>
        <p:spPr>
          <a:xfrm>
            <a:off x="3563550" y="1672575"/>
            <a:ext cx="2474100" cy="18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Inner join of the WHO and IHME sets on Country and Year</a:t>
            </a:r>
            <a:endParaRPr sz="1700"/>
          </a:p>
        </p:txBody>
      </p:sp>
      <p:sp>
        <p:nvSpPr>
          <p:cNvPr id="429" name="Google Shape;429;p65"/>
          <p:cNvSpPr txBox="1"/>
          <p:nvPr>
            <p:ph idx="7" type="body"/>
          </p:nvPr>
        </p:nvSpPr>
        <p:spPr>
          <a:xfrm>
            <a:off x="6205700" y="1520125"/>
            <a:ext cx="2474100" cy="18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Country</a:t>
            </a:r>
            <a:endParaRPr sz="1700"/>
          </a:p>
          <a:p>
            <a:pPr indent="0" lvl="0" marL="0" rtl="0" algn="l">
              <a:spcBef>
                <a:spcPts val="0"/>
              </a:spcBef>
              <a:spcAft>
                <a:spcPts val="0"/>
              </a:spcAft>
              <a:buNone/>
            </a:pPr>
            <a:r>
              <a:rPr lang="en" sz="1700"/>
              <a:t>Year</a:t>
            </a:r>
            <a:endParaRPr sz="1700"/>
          </a:p>
          <a:p>
            <a:pPr indent="0" lvl="0" marL="0" rtl="0" algn="l">
              <a:spcBef>
                <a:spcPts val="0"/>
              </a:spcBef>
              <a:spcAft>
                <a:spcPts val="0"/>
              </a:spcAft>
              <a:buNone/>
            </a:pPr>
            <a:r>
              <a:rPr lang="en" sz="1700"/>
              <a:t>Disease/Ailment</a:t>
            </a:r>
            <a:endParaRPr sz="1700"/>
          </a:p>
          <a:p>
            <a:pPr indent="0" lvl="0" marL="0" rtl="0" algn="l">
              <a:spcBef>
                <a:spcPts val="0"/>
              </a:spcBef>
              <a:spcAft>
                <a:spcPts val="0"/>
              </a:spcAft>
              <a:buNone/>
            </a:pPr>
            <a:r>
              <a:rPr lang="en" sz="1700"/>
              <a:t>Number of Incidences</a:t>
            </a:r>
            <a:endParaRPr sz="1700"/>
          </a:p>
          <a:p>
            <a:pPr indent="0" lvl="0" marL="0" rtl="0" algn="l">
              <a:spcBef>
                <a:spcPts val="0"/>
              </a:spcBef>
              <a:spcAft>
                <a:spcPts val="0"/>
              </a:spcAft>
              <a:buNone/>
            </a:pPr>
            <a:r>
              <a:rPr lang="en" sz="1700"/>
              <a:t>Number of Deaths</a:t>
            </a:r>
            <a:endParaRPr sz="1700"/>
          </a:p>
        </p:txBody>
      </p:sp>
      <p:sp>
        <p:nvSpPr>
          <p:cNvPr id="430" name="Google Shape;430;p65"/>
          <p:cNvSpPr/>
          <p:nvPr/>
        </p:nvSpPr>
        <p:spPr>
          <a:xfrm>
            <a:off x="-63925" y="3543375"/>
            <a:ext cx="9310500" cy="17514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31" name="Google Shape;431;p65"/>
          <p:cNvSpPr txBox="1"/>
          <p:nvPr>
            <p:ph idx="1" type="body"/>
          </p:nvPr>
        </p:nvSpPr>
        <p:spPr>
          <a:xfrm>
            <a:off x="-165750" y="3924925"/>
            <a:ext cx="3074700" cy="103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Hepta Slab"/>
                <a:ea typeface="Hepta Slab"/>
                <a:cs typeface="Hepta Slab"/>
                <a:sym typeface="Hepta Slab"/>
              </a:rPr>
              <a:t>Data</a:t>
            </a:r>
            <a:endParaRPr b="1" sz="4000">
              <a:latin typeface="Barlow"/>
              <a:ea typeface="Barlow"/>
              <a:cs typeface="Barlow"/>
              <a:sym typeface="Barlow"/>
            </a:endParaRPr>
          </a:p>
        </p:txBody>
      </p:sp>
      <p:sp>
        <p:nvSpPr>
          <p:cNvPr id="432" name="Google Shape;432;p65"/>
          <p:cNvSpPr txBox="1"/>
          <p:nvPr/>
        </p:nvSpPr>
        <p:spPr>
          <a:xfrm>
            <a:off x="3336000" y="3740900"/>
            <a:ext cx="5572500" cy="1139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solidFill>
                  <a:schemeClr val="accent3"/>
                </a:solidFill>
                <a:latin typeface="Barlow Light"/>
                <a:ea typeface="Barlow Light"/>
                <a:cs typeface="Barlow Light"/>
                <a:sym typeface="Barlow Light"/>
              </a:rPr>
              <a:t>Rich in size and country count</a:t>
            </a:r>
            <a:endParaRPr sz="1700">
              <a:solidFill>
                <a:schemeClr val="accent3"/>
              </a:solidFill>
              <a:latin typeface="Barlow Light"/>
              <a:ea typeface="Barlow Light"/>
              <a:cs typeface="Barlow Light"/>
              <a:sym typeface="Barlow Light"/>
            </a:endParaRPr>
          </a:p>
          <a:p>
            <a:pPr indent="0" lvl="0" marL="0" rtl="0" algn="l">
              <a:spcBef>
                <a:spcPts val="0"/>
              </a:spcBef>
              <a:spcAft>
                <a:spcPts val="0"/>
              </a:spcAft>
              <a:buNone/>
            </a:pPr>
            <a:r>
              <a:rPr lang="en" sz="1700">
                <a:solidFill>
                  <a:schemeClr val="accent3"/>
                </a:solidFill>
                <a:latin typeface="Barlow Light"/>
                <a:ea typeface="Barlow Light"/>
                <a:cs typeface="Barlow Light"/>
                <a:sym typeface="Barlow Light"/>
              </a:rPr>
              <a:t>Few fields -&gt; limits ranking algorithm</a:t>
            </a:r>
            <a:endParaRPr sz="1700">
              <a:solidFill>
                <a:schemeClr val="accent3"/>
              </a:solidFill>
              <a:latin typeface="Barlow Light"/>
              <a:ea typeface="Barlow Light"/>
              <a:cs typeface="Barlow Light"/>
              <a:sym typeface="Barlow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6"/>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Use Cases</a:t>
            </a:r>
            <a:endParaRPr/>
          </a:p>
        </p:txBody>
      </p:sp>
      <p:sp>
        <p:nvSpPr>
          <p:cNvPr id="438" name="Google Shape;438;p66"/>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7"/>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1: Policymaker</a:t>
            </a:r>
            <a:endParaRPr/>
          </a:p>
        </p:txBody>
      </p:sp>
      <p:sp>
        <p:nvSpPr>
          <p:cNvPr id="444" name="Google Shape;444;p67"/>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Interacts by filtering on country, both their own and competitor countries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how their country compares to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Find weak spots in their country’s healthcare workforce</a:t>
            </a:r>
            <a:endParaRPr/>
          </a:p>
          <a:p>
            <a:pPr indent="0" lvl="0" marL="0" rtl="0" algn="l">
              <a:spcBef>
                <a:spcPts val="0"/>
              </a:spcBef>
              <a:spcAft>
                <a:spcPts val="0"/>
              </a:spcAft>
              <a:buNone/>
            </a:pPr>
            <a:r>
              <a:t/>
            </a:r>
            <a:endParaRPr/>
          </a:p>
        </p:txBody>
      </p:sp>
      <p:sp>
        <p:nvSpPr>
          <p:cNvPr id="445" name="Google Shape;445;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46" name="Google Shape;446;p67"/>
          <p:cNvPicPr preferRelativeResize="0"/>
          <p:nvPr>
            <p:ph idx="2" type="pic"/>
          </p:nvPr>
        </p:nvPicPr>
        <p:blipFill rotWithShape="1">
          <a:blip r:embed="rId3">
            <a:alphaModFix/>
          </a:blip>
          <a:srcRect b="-2511" l="0" r="0" t="0"/>
          <a:stretch/>
        </p:blipFill>
        <p:spPr>
          <a:xfrm>
            <a:off x="5031800" y="2105298"/>
            <a:ext cx="2792400" cy="2742000"/>
          </a:xfrm>
          <a:prstGeom prst="roundRect">
            <a:avLst>
              <a:gd fmla="val 16667" name="adj"/>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