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iRwDHtT1cW+Iiiz8235A+UGAd7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0"/>
          <p:cNvGrpSpPr/>
          <p:nvPr/>
        </p:nvGrpSpPr>
        <p:grpSpPr>
          <a:xfrm>
            <a:off x="0" y="490"/>
            <a:ext cx="5153705" cy="5134399"/>
            <a:chOff x="0" y="75"/>
            <a:chExt cx="5153705" cy="5152950"/>
          </a:xfrm>
        </p:grpSpPr>
        <p:sp>
          <p:nvSpPr>
            <p:cNvPr id="12" name="Google Shape;12;p20"/>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0"/>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0"/>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0"/>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0"/>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9"/>
          <p:cNvGrpSpPr/>
          <p:nvPr/>
        </p:nvGrpSpPr>
        <p:grpSpPr>
          <a:xfrm>
            <a:off x="4406400" y="0"/>
            <a:ext cx="4737600" cy="5143065"/>
            <a:chOff x="4406400" y="0"/>
            <a:chExt cx="4737600" cy="5143065"/>
          </a:xfrm>
        </p:grpSpPr>
        <p:sp>
          <p:nvSpPr>
            <p:cNvPr id="107" name="Google Shape;107;p2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9"/>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9"/>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21"/>
          <p:cNvGrpSpPr/>
          <p:nvPr/>
        </p:nvGrpSpPr>
        <p:grpSpPr>
          <a:xfrm>
            <a:off x="0" y="381001"/>
            <a:ext cx="1037850" cy="1016288"/>
            <a:chOff x="0" y="381001"/>
            <a:chExt cx="1037850" cy="1016288"/>
          </a:xfrm>
        </p:grpSpPr>
        <p:sp>
          <p:nvSpPr>
            <p:cNvPr id="21" name="Google Shape;21;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2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 name="Shape 26"/>
        <p:cNvGrpSpPr/>
        <p:nvPr/>
      </p:nvGrpSpPr>
      <p:grpSpPr>
        <a:xfrm>
          <a:off x="0" y="0"/>
          <a:ext cx="0" cy="0"/>
          <a:chOff x="0" y="0"/>
          <a:chExt cx="0" cy="0"/>
        </a:xfrm>
      </p:grpSpPr>
      <p:grpSp>
        <p:nvGrpSpPr>
          <p:cNvPr id="27" name="Google Shape;27;p22"/>
          <p:cNvGrpSpPr/>
          <p:nvPr/>
        </p:nvGrpSpPr>
        <p:grpSpPr>
          <a:xfrm>
            <a:off x="0" y="381001"/>
            <a:ext cx="1037850" cy="1016288"/>
            <a:chOff x="0" y="381001"/>
            <a:chExt cx="1037850" cy="1016288"/>
          </a:xfrm>
        </p:grpSpPr>
        <p:sp>
          <p:nvSpPr>
            <p:cNvPr id="28" name="Google Shape;28;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32" name="Google Shape;32;p2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3" name="Google Shape;3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grpSp>
        <p:nvGrpSpPr>
          <p:cNvPr id="35" name="Google Shape;35;p23"/>
          <p:cNvGrpSpPr/>
          <p:nvPr/>
        </p:nvGrpSpPr>
        <p:grpSpPr>
          <a:xfrm>
            <a:off x="0" y="381001"/>
            <a:ext cx="1037850" cy="1016288"/>
            <a:chOff x="0" y="381001"/>
            <a:chExt cx="1037850" cy="1016288"/>
          </a:xfrm>
        </p:grpSpPr>
        <p:sp>
          <p:nvSpPr>
            <p:cNvPr id="36" name="Google Shape;36;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2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0" name="Google Shape;40;p23"/>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1" name="Google Shape;4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grpSp>
        <p:nvGrpSpPr>
          <p:cNvPr id="43" name="Google Shape;43;p24"/>
          <p:cNvGrpSpPr/>
          <p:nvPr/>
        </p:nvGrpSpPr>
        <p:grpSpPr>
          <a:xfrm>
            <a:off x="4406400" y="0"/>
            <a:ext cx="4737600" cy="5143065"/>
            <a:chOff x="4406400" y="0"/>
            <a:chExt cx="4737600" cy="5143065"/>
          </a:xfrm>
        </p:grpSpPr>
        <p:sp>
          <p:nvSpPr>
            <p:cNvPr id="44" name="Google Shape;44;p2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2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grpSp>
        <p:nvGrpSpPr>
          <p:cNvPr id="65" name="Google Shape;65;p25"/>
          <p:cNvGrpSpPr/>
          <p:nvPr/>
        </p:nvGrpSpPr>
        <p:grpSpPr>
          <a:xfrm>
            <a:off x="0" y="381001"/>
            <a:ext cx="1037850" cy="1016288"/>
            <a:chOff x="0" y="381001"/>
            <a:chExt cx="1037850" cy="1016288"/>
          </a:xfrm>
        </p:grpSpPr>
        <p:sp>
          <p:nvSpPr>
            <p:cNvPr id="66" name="Google Shape;66;p2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grpSp>
        <p:nvGrpSpPr>
          <p:cNvPr id="71" name="Google Shape;71;p26"/>
          <p:cNvGrpSpPr/>
          <p:nvPr/>
        </p:nvGrpSpPr>
        <p:grpSpPr>
          <a:xfrm>
            <a:off x="0" y="381001"/>
            <a:ext cx="1037850" cy="1016288"/>
            <a:chOff x="0" y="381001"/>
            <a:chExt cx="1037850" cy="1016288"/>
          </a:xfrm>
        </p:grpSpPr>
        <p:sp>
          <p:nvSpPr>
            <p:cNvPr id="72" name="Google Shape;72;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26"/>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26"/>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grpSp>
        <p:nvGrpSpPr>
          <p:cNvPr id="78" name="Google Shape;78;p27"/>
          <p:cNvGrpSpPr/>
          <p:nvPr/>
        </p:nvGrpSpPr>
        <p:grpSpPr>
          <a:xfrm>
            <a:off x="4406400" y="0"/>
            <a:ext cx="4737600" cy="5143500"/>
            <a:chOff x="4406400" y="0"/>
            <a:chExt cx="4737600" cy="5143500"/>
          </a:xfrm>
        </p:grpSpPr>
        <p:sp>
          <p:nvSpPr>
            <p:cNvPr id="79" name="Google Shape;79;p27"/>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7"/>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7"/>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7"/>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7"/>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7"/>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7"/>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7"/>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7"/>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7"/>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7"/>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7"/>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7"/>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7"/>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7"/>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7"/>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27"/>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8"/>
          <p:cNvGrpSpPr/>
          <p:nvPr/>
        </p:nvGrpSpPr>
        <p:grpSpPr>
          <a:xfrm>
            <a:off x="0" y="4128572"/>
            <a:ext cx="698925" cy="684657"/>
            <a:chOff x="0" y="3785672"/>
            <a:chExt cx="698925" cy="684657"/>
          </a:xfrm>
        </p:grpSpPr>
        <p:sp>
          <p:nvSpPr>
            <p:cNvPr id="101" name="Google Shape;101;p28"/>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8"/>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nytimes/covid-19-data" TargetMode="External"/><Relationship Id="rId4" Type="http://schemas.openxmlformats.org/officeDocument/2006/relationships/hyperlink" Target="https://www.ecdc.europa.eu/en/publications-data/download-todays-data-geographic-distribution-covid-19-cases-worldwide" TargetMode="External"/><Relationship Id="rId5" Type="http://schemas.openxmlformats.org/officeDocument/2006/relationships/hyperlink" Target="https://www.canada.ca/en/public-health/services/diseases/2019-novel-coronavirus-infection.html?topic=tile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Machine_learning" TargetMode="External"/><Relationship Id="rId4" Type="http://schemas.openxmlformats.org/officeDocument/2006/relationships/hyperlink" Target="https://en.wikipedia.org/wiki/Statistics" TargetMode="External"/><Relationship Id="rId5" Type="http://schemas.openxmlformats.org/officeDocument/2006/relationships/hyperlink" Target="https://en.wikipedia.org/wiki/Database_syste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452700" y="449900"/>
            <a:ext cx="5017500" cy="19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COVID-19 DATA ANALYSIS AND PREDICTION</a:t>
            </a:r>
            <a:endParaRPr/>
          </a:p>
        </p:txBody>
      </p:sp>
      <p:sp>
        <p:nvSpPr>
          <p:cNvPr id="135" name="Google Shape;135;p1"/>
          <p:cNvSpPr txBox="1"/>
          <p:nvPr>
            <p:ph idx="1" type="subTitle"/>
          </p:nvPr>
        </p:nvSpPr>
        <p:spPr>
          <a:xfrm>
            <a:off x="3452700" y="2788775"/>
            <a:ext cx="34707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00"/>
              <a:buNone/>
            </a:pPr>
            <a:r>
              <a:rPr lang="en"/>
              <a:t>Anuj Kulkarni</a:t>
            </a:r>
            <a:endParaRPr/>
          </a:p>
          <a:p>
            <a:pPr indent="0" lvl="0" marL="0" rtl="0" algn="l">
              <a:lnSpc>
                <a:spcPct val="100000"/>
              </a:lnSpc>
              <a:spcBef>
                <a:spcPts val="0"/>
              </a:spcBef>
              <a:spcAft>
                <a:spcPts val="0"/>
              </a:spcAft>
              <a:buSzPts val="1300"/>
              <a:buNone/>
            </a:pPr>
            <a:r>
              <a:rPr lang="en"/>
              <a:t>Vivek Gupta</a:t>
            </a:r>
            <a:endParaRPr/>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199" name="Google Shape;199;p1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
        <p:nvSpPr>
          <p:cNvPr id="200" name="Google Shape;200;p10"/>
          <p:cNvSpPr txBox="1"/>
          <p:nvPr>
            <p:ph idx="1" type="subTitle"/>
          </p:nvPr>
        </p:nvSpPr>
        <p:spPr>
          <a:xfrm>
            <a:off x="1297500" y="3538000"/>
            <a:ext cx="3036300" cy="77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PAIRWISE COMPARISON OF PEOPLE_DEATH_COUNT and PEOPLE_POSITIVE_CASES_COUNT</a:t>
            </a:r>
            <a:endParaRPr/>
          </a:p>
          <a:p>
            <a:pPr indent="0" lvl="0" marL="0" rtl="0" algn="l">
              <a:lnSpc>
                <a:spcPct val="100000"/>
              </a:lnSpc>
              <a:spcBef>
                <a:spcPts val="0"/>
              </a:spcBef>
              <a:spcAft>
                <a:spcPts val="0"/>
              </a:spcAft>
              <a:buSzPts val="1300"/>
              <a:buNone/>
            </a:pPr>
            <a:r>
              <a:rPr lang="en"/>
              <a:t>with REPORT DATE</a:t>
            </a:r>
            <a:endParaRPr/>
          </a:p>
        </p:txBody>
      </p:sp>
      <p:pic>
        <p:nvPicPr>
          <p:cNvPr id="201" name="Google Shape;201;p10"/>
          <p:cNvPicPr preferRelativeResize="0"/>
          <p:nvPr/>
        </p:nvPicPr>
        <p:blipFill rotWithShape="1">
          <a:blip r:embed="rId3">
            <a:alphaModFix/>
          </a:blip>
          <a:srcRect b="0" l="0" r="0" t="0"/>
          <a:stretch/>
        </p:blipFill>
        <p:spPr>
          <a:xfrm>
            <a:off x="4199075" y="998775"/>
            <a:ext cx="4791227" cy="33156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1297500" y="393750"/>
            <a:ext cx="7038900" cy="45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207" name="Google Shape;207;p11"/>
          <p:cNvSpPr txBox="1"/>
          <p:nvPr>
            <p:ph idx="1" type="body"/>
          </p:nvPr>
        </p:nvSpPr>
        <p:spPr>
          <a:xfrm>
            <a:off x="1151650" y="223230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SARIMA</a:t>
            </a:r>
            <a:endParaRPr/>
          </a:p>
          <a:p>
            <a:pPr indent="-311150" lvl="0" marL="457200" rtl="0" algn="l">
              <a:lnSpc>
                <a:spcPct val="115000"/>
              </a:lnSpc>
              <a:spcBef>
                <a:spcPts val="0"/>
              </a:spcBef>
              <a:spcAft>
                <a:spcPts val="0"/>
              </a:spcAft>
              <a:buSzPts val="1300"/>
              <a:buChar char="●"/>
            </a:pPr>
            <a:r>
              <a:rPr lang="en"/>
              <a:t>DECISION TREE</a:t>
            </a:r>
            <a:endParaRPr/>
          </a:p>
          <a:p>
            <a:pPr indent="0" lvl="0" marL="457200" rtl="0" algn="l">
              <a:lnSpc>
                <a:spcPct val="115000"/>
              </a:lnSpc>
              <a:spcBef>
                <a:spcPts val="1600"/>
              </a:spcBef>
              <a:spcAft>
                <a:spcPts val="1600"/>
              </a:spcAft>
              <a:buSzPts val="1300"/>
              <a:buNone/>
            </a:pPr>
            <a:r>
              <a:t/>
            </a:r>
            <a:endParaRPr/>
          </a:p>
        </p:txBody>
      </p:sp>
      <p:sp>
        <p:nvSpPr>
          <p:cNvPr id="208" name="Google Shape;208;p11"/>
          <p:cNvSpPr txBox="1"/>
          <p:nvPr>
            <p:ph type="title"/>
          </p:nvPr>
        </p:nvSpPr>
        <p:spPr>
          <a:xfrm>
            <a:off x="1297500" y="1636250"/>
            <a:ext cx="7038900" cy="45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t>ALGORITHMS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214" name="Google Shape;214;p12"/>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sz="2400"/>
              <a:t>SARIMA</a:t>
            </a:r>
            <a:endParaRPr sz="2400"/>
          </a:p>
        </p:txBody>
      </p:sp>
      <p:sp>
        <p:nvSpPr>
          <p:cNvPr id="215" name="Google Shape;215;p12"/>
          <p:cNvSpPr txBox="1"/>
          <p:nvPr>
            <p:ph idx="2" type="body"/>
          </p:nvPr>
        </p:nvSpPr>
        <p:spPr>
          <a:xfrm>
            <a:off x="4933200" y="1372125"/>
            <a:ext cx="3403200" cy="35226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Autoregressive  integrated  moving  average  model(ARIMA)  is a forecasting algorithm that uses the time series’s past values to predict future values.</a:t>
            </a:r>
            <a:endParaRPr sz="800">
              <a:solidFill>
                <a:srgbClr val="000000"/>
              </a:solidFill>
              <a:highlight>
                <a:srgbClr val="E4E8EE"/>
              </a:highlight>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a:t>Seasonal Autoregressive integrated moving average model(SARIMA) is a  modification of ARIMA that explicitly supports univariate time series data with a seasonal component.</a:t>
            </a:r>
            <a:endParaRPr/>
          </a:p>
          <a:p>
            <a:pPr indent="-311150" lvl="0" marL="457200" rtl="0" algn="l">
              <a:lnSpc>
                <a:spcPct val="100000"/>
              </a:lnSpc>
              <a:spcBef>
                <a:spcPts val="0"/>
              </a:spcBef>
              <a:spcAft>
                <a:spcPts val="0"/>
              </a:spcAft>
              <a:buSzPts val="1300"/>
              <a:buChar char="●"/>
            </a:pPr>
            <a:r>
              <a:rPr lang="en"/>
              <a:t>It adds three new hyperparameters to specify the autoregression (AR), differencing (I) and moving average (MA) for the seasonal component of the series, as well as an additional parameter for the period of the seasonality.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221" name="Google Shape;221;p13"/>
          <p:cNvSpPr txBox="1"/>
          <p:nvPr>
            <p:ph idx="1" type="body"/>
          </p:nvPr>
        </p:nvSpPr>
        <p:spPr>
          <a:xfrm>
            <a:off x="587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rPr lang="en" sz="2400"/>
              <a:t>SARIMA: RESULTS</a:t>
            </a:r>
            <a:endParaRPr sz="2400"/>
          </a:p>
          <a:p>
            <a:pPr indent="0" lvl="0" marL="0" rtl="0" algn="l">
              <a:lnSpc>
                <a:spcPct val="115000"/>
              </a:lnSpc>
              <a:spcBef>
                <a:spcPts val="1600"/>
              </a:spcBef>
              <a:spcAft>
                <a:spcPts val="1600"/>
              </a:spcAft>
              <a:buSzPts val="1300"/>
              <a:buNone/>
            </a:pPr>
            <a:r>
              <a:rPr lang="en"/>
              <a:t>[Prediction for next 3 months]</a:t>
            </a:r>
            <a:endParaRPr/>
          </a:p>
        </p:txBody>
      </p:sp>
      <p:sp>
        <p:nvSpPr>
          <p:cNvPr id="222" name="Google Shape;222;p13"/>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300"/>
              <a:buNone/>
            </a:pPr>
            <a:r>
              <a:t/>
            </a:r>
            <a:endParaRPr/>
          </a:p>
        </p:txBody>
      </p:sp>
      <p:pic>
        <p:nvPicPr>
          <p:cNvPr id="223" name="Google Shape;223;p13"/>
          <p:cNvPicPr preferRelativeResize="0"/>
          <p:nvPr/>
        </p:nvPicPr>
        <p:blipFill rotWithShape="1">
          <a:blip r:embed="rId3">
            <a:alphaModFix/>
          </a:blip>
          <a:srcRect b="0" l="0" r="0" t="0"/>
          <a:stretch/>
        </p:blipFill>
        <p:spPr>
          <a:xfrm>
            <a:off x="3090550" y="1481425"/>
            <a:ext cx="5994652" cy="2997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229" name="Google Shape;229;p14"/>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sz="2400"/>
              <a:t>DECISION TREE</a:t>
            </a:r>
            <a:endParaRPr sz="2400"/>
          </a:p>
        </p:txBody>
      </p:sp>
      <p:sp>
        <p:nvSpPr>
          <p:cNvPr id="230" name="Google Shape;230;p14"/>
          <p:cNvSpPr txBox="1"/>
          <p:nvPr>
            <p:ph idx="2" type="body"/>
          </p:nvPr>
        </p:nvSpPr>
        <p:spPr>
          <a:xfrm>
            <a:off x="4933200" y="1307850"/>
            <a:ext cx="3457200" cy="3417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A regression model is built by the Decision tree in a tree structure by breaking down a large data-set into smaller subsets while increasing and developing a linked decision tree.</a:t>
            </a:r>
            <a:endParaRPr/>
          </a:p>
          <a:p>
            <a:pPr indent="-311150" lvl="0" marL="457200" rtl="0" algn="l">
              <a:lnSpc>
                <a:spcPct val="115000"/>
              </a:lnSpc>
              <a:spcBef>
                <a:spcPts val="0"/>
              </a:spcBef>
              <a:spcAft>
                <a:spcPts val="0"/>
              </a:spcAft>
              <a:buSzPts val="1300"/>
              <a:buChar char="●"/>
            </a:pPr>
            <a:r>
              <a:rPr lang="en"/>
              <a:t>The result  is a decision tree with decision nodes and leaf nodes which represent  the tested attribute.</a:t>
            </a:r>
            <a:endParaRPr/>
          </a:p>
          <a:p>
            <a:pPr indent="-311150" lvl="0" marL="457200" rtl="0" algn="l">
              <a:lnSpc>
                <a:spcPct val="115000"/>
              </a:lnSpc>
              <a:spcBef>
                <a:spcPts val="0"/>
              </a:spcBef>
              <a:spcAft>
                <a:spcPts val="0"/>
              </a:spcAft>
              <a:buSzPts val="1300"/>
              <a:buChar char="●"/>
            </a:pPr>
            <a:r>
              <a:rPr lang="en"/>
              <a:t>GridSearchCV is a hyper-parameter tuner for an estimator such as decision tree.</a:t>
            </a:r>
            <a:endParaRPr/>
          </a:p>
          <a:p>
            <a:pPr indent="-311150" lvl="0" marL="457200" rtl="0" algn="l">
              <a:lnSpc>
                <a:spcPct val="115000"/>
              </a:lnSpc>
              <a:spcBef>
                <a:spcPts val="0"/>
              </a:spcBef>
              <a:spcAft>
                <a:spcPts val="0"/>
              </a:spcAft>
              <a:buSzPts val="1300"/>
              <a:buChar char="●"/>
            </a:pPr>
            <a:r>
              <a:rPr lang="en"/>
              <a:t>It implements a fit and score method which is optimized by cross-validated grid-search over a parameter grid.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236" name="Google Shape;236;p15"/>
          <p:cNvSpPr txBox="1"/>
          <p:nvPr>
            <p:ph idx="1" type="body"/>
          </p:nvPr>
        </p:nvSpPr>
        <p:spPr>
          <a:xfrm>
            <a:off x="102175" y="1567550"/>
            <a:ext cx="3792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rPr lang="en" sz="2400"/>
              <a:t>DECISION TREE: RESULTS</a:t>
            </a:r>
            <a:endParaRPr sz="2400"/>
          </a:p>
          <a:p>
            <a:pPr indent="0" lvl="0" marL="0" rtl="0" algn="l">
              <a:lnSpc>
                <a:spcPct val="115000"/>
              </a:lnSpc>
              <a:spcBef>
                <a:spcPts val="1600"/>
              </a:spcBef>
              <a:spcAft>
                <a:spcPts val="1600"/>
              </a:spcAft>
              <a:buSzPts val="1300"/>
              <a:buNone/>
            </a:pPr>
            <a:r>
              <a:rPr lang="en" sz="1400"/>
              <a:t>[Prediction for next 12 weeks]</a:t>
            </a:r>
            <a:endParaRPr sz="1400"/>
          </a:p>
        </p:txBody>
      </p:sp>
      <p:sp>
        <p:nvSpPr>
          <p:cNvPr id="237" name="Google Shape;237;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300"/>
              <a:buNone/>
            </a:pPr>
            <a:r>
              <a:t/>
            </a:r>
            <a:endParaRPr/>
          </a:p>
        </p:txBody>
      </p:sp>
      <p:pic>
        <p:nvPicPr>
          <p:cNvPr id="238" name="Google Shape;238;p15"/>
          <p:cNvPicPr preferRelativeResize="0"/>
          <p:nvPr/>
        </p:nvPicPr>
        <p:blipFill rotWithShape="1">
          <a:blip r:embed="rId3">
            <a:alphaModFix/>
          </a:blip>
          <a:srcRect b="0" l="0" r="0" t="0"/>
          <a:stretch/>
        </p:blipFill>
        <p:spPr>
          <a:xfrm>
            <a:off x="3997300" y="1102375"/>
            <a:ext cx="5017826" cy="376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type="title"/>
          </p:nvPr>
        </p:nvSpPr>
        <p:spPr>
          <a:xfrm>
            <a:off x="1297500" y="393750"/>
            <a:ext cx="7038900" cy="45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CHALLENGES AND LESSONS LEARNED</a:t>
            </a:r>
            <a:endParaRPr/>
          </a:p>
        </p:txBody>
      </p:sp>
      <p:sp>
        <p:nvSpPr>
          <p:cNvPr id="244" name="Google Shape;244;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Understanding the data sources</a:t>
            </a:r>
            <a:endParaRPr/>
          </a:p>
          <a:p>
            <a:pPr indent="-311150" lvl="0" marL="457200" rtl="0" algn="l">
              <a:lnSpc>
                <a:spcPct val="115000"/>
              </a:lnSpc>
              <a:spcBef>
                <a:spcPts val="0"/>
              </a:spcBef>
              <a:spcAft>
                <a:spcPts val="0"/>
              </a:spcAft>
              <a:buSzPts val="1300"/>
              <a:buChar char="●"/>
            </a:pPr>
            <a:r>
              <a:rPr lang="en"/>
              <a:t>Deciding the final set of attributes from three data sources</a:t>
            </a:r>
            <a:endParaRPr/>
          </a:p>
          <a:p>
            <a:pPr indent="-311150" lvl="0" marL="457200" rtl="0" algn="l">
              <a:lnSpc>
                <a:spcPct val="115000"/>
              </a:lnSpc>
              <a:spcBef>
                <a:spcPts val="0"/>
              </a:spcBef>
              <a:spcAft>
                <a:spcPts val="0"/>
              </a:spcAft>
              <a:buSzPts val="1300"/>
              <a:buChar char="●"/>
            </a:pPr>
            <a:r>
              <a:rPr lang="en"/>
              <a:t>Filling missing date values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txBox="1"/>
          <p:nvPr>
            <p:ph type="title"/>
          </p:nvPr>
        </p:nvSpPr>
        <p:spPr>
          <a:xfrm>
            <a:off x="1297500" y="393750"/>
            <a:ext cx="7038900" cy="45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CONCLUSION</a:t>
            </a:r>
            <a:endParaRPr/>
          </a:p>
        </p:txBody>
      </p:sp>
      <p:sp>
        <p:nvSpPr>
          <p:cNvPr id="250" name="Google Shape;250;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Gathered data from three sources</a:t>
            </a:r>
            <a:endParaRPr/>
          </a:p>
          <a:p>
            <a:pPr indent="-311150" lvl="0" marL="457200" rtl="0" algn="l">
              <a:lnSpc>
                <a:spcPct val="115000"/>
              </a:lnSpc>
              <a:spcBef>
                <a:spcPts val="0"/>
              </a:spcBef>
              <a:spcAft>
                <a:spcPts val="0"/>
              </a:spcAft>
              <a:buSzPts val="1300"/>
              <a:buChar char="●"/>
            </a:pPr>
            <a:r>
              <a:rPr lang="en"/>
              <a:t>Cleaned, added missing values and merged the data</a:t>
            </a:r>
            <a:endParaRPr/>
          </a:p>
          <a:p>
            <a:pPr indent="-311150" lvl="0" marL="457200" rtl="0" algn="l">
              <a:lnSpc>
                <a:spcPct val="115000"/>
              </a:lnSpc>
              <a:spcBef>
                <a:spcPts val="0"/>
              </a:spcBef>
              <a:spcAft>
                <a:spcPts val="0"/>
              </a:spcAft>
              <a:buSzPts val="1300"/>
              <a:buChar char="●"/>
            </a:pPr>
            <a:r>
              <a:rPr lang="en"/>
              <a:t>Visualized three attributes and performed two pairwise comparison of attributes</a:t>
            </a:r>
            <a:endParaRPr/>
          </a:p>
          <a:p>
            <a:pPr indent="-311150" lvl="0" marL="457200" rtl="0" algn="l">
              <a:lnSpc>
                <a:spcPct val="115000"/>
              </a:lnSpc>
              <a:spcBef>
                <a:spcPts val="0"/>
              </a:spcBef>
              <a:spcAft>
                <a:spcPts val="0"/>
              </a:spcAft>
              <a:buSzPts val="1300"/>
              <a:buChar char="●"/>
            </a:pPr>
            <a:r>
              <a:rPr lang="en"/>
              <a:t>Used SARIMA algorithm to forecast the positive cases for next four months </a:t>
            </a:r>
            <a:endParaRPr/>
          </a:p>
          <a:p>
            <a:pPr indent="-311150" lvl="0" marL="457200" rtl="0" algn="l">
              <a:lnSpc>
                <a:spcPct val="115000"/>
              </a:lnSpc>
              <a:spcBef>
                <a:spcPts val="0"/>
              </a:spcBef>
              <a:spcAft>
                <a:spcPts val="0"/>
              </a:spcAft>
              <a:buSzPts val="1300"/>
              <a:buChar char="●"/>
            </a:pPr>
            <a:r>
              <a:rPr lang="en"/>
              <a:t>Used DECISION TREE algorithms to forecast the positive cases for next 12 weeks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type="title"/>
          </p:nvPr>
        </p:nvSpPr>
        <p:spPr>
          <a:xfrm>
            <a:off x="1297500" y="393750"/>
            <a:ext cx="7038900" cy="45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FUTURE WORK</a:t>
            </a:r>
            <a:endParaRPr/>
          </a:p>
        </p:txBody>
      </p:sp>
      <p:sp>
        <p:nvSpPr>
          <p:cNvPr id="256" name="Google Shape;256;p1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Automated script to update the database on a daily basis</a:t>
            </a:r>
            <a:endParaRPr/>
          </a:p>
          <a:p>
            <a:pPr indent="-311150" lvl="0" marL="457200" rtl="0" algn="l">
              <a:lnSpc>
                <a:spcPct val="115000"/>
              </a:lnSpc>
              <a:spcBef>
                <a:spcPts val="0"/>
              </a:spcBef>
              <a:spcAft>
                <a:spcPts val="0"/>
              </a:spcAft>
              <a:buSzPts val="1300"/>
              <a:buChar char="●"/>
            </a:pPr>
            <a:r>
              <a:rPr lang="en"/>
              <a:t>Planning to make a GUI that would allow us to present a collaborative report of the dataset and help us visualize as we want (reports on daily basis, country wise, continent wise etc.)</a:t>
            </a:r>
            <a:endParaRPr/>
          </a:p>
          <a:p>
            <a:pPr indent="0" lvl="0" marL="457200" rtl="0" algn="l">
              <a:lnSpc>
                <a:spcPct val="115000"/>
              </a:lnSpc>
              <a:spcBef>
                <a:spcPts val="1600"/>
              </a:spcBef>
              <a:spcAft>
                <a:spcPts val="160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					MOTIVATION</a:t>
            </a:r>
            <a:endParaRPr/>
          </a:p>
        </p:txBody>
      </p:sp>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COVID-19  is a serious pandemic affecting the whole world</a:t>
            </a:r>
            <a:endParaRPr/>
          </a:p>
          <a:p>
            <a:pPr indent="-311150" lvl="0" marL="457200" rtl="0" algn="l">
              <a:lnSpc>
                <a:spcPct val="115000"/>
              </a:lnSpc>
              <a:spcBef>
                <a:spcPts val="0"/>
              </a:spcBef>
              <a:spcAft>
                <a:spcPts val="0"/>
              </a:spcAft>
              <a:buSzPts val="1300"/>
              <a:buChar char="●"/>
            </a:pPr>
            <a:r>
              <a:rPr lang="en"/>
              <a:t>Visualizing this data and predicting the positive and death cases count in a region would help implement precautionary measures for government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ASSEMBLY/ MANAGEMENT</a:t>
            </a:r>
            <a:endParaRPr/>
          </a:p>
        </p:txBody>
      </p:sp>
      <p:sp>
        <p:nvSpPr>
          <p:cNvPr id="147" name="Google Shape;147;p3"/>
          <p:cNvSpPr txBox="1"/>
          <p:nvPr>
            <p:ph idx="1" type="body"/>
          </p:nvPr>
        </p:nvSpPr>
        <p:spPr>
          <a:xfrm>
            <a:off x="1052550" y="198980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u="sng">
                <a:solidFill>
                  <a:schemeClr val="hlink"/>
                </a:solidFill>
                <a:hlinkClick r:id="rId3"/>
              </a:rPr>
              <a:t>The New York Times</a:t>
            </a:r>
            <a:endParaRPr/>
          </a:p>
          <a:p>
            <a:pPr indent="-311150" lvl="0" marL="457200" rtl="0" algn="l">
              <a:lnSpc>
                <a:spcPct val="115000"/>
              </a:lnSpc>
              <a:spcBef>
                <a:spcPts val="0"/>
              </a:spcBef>
              <a:spcAft>
                <a:spcPts val="0"/>
              </a:spcAft>
              <a:buSzPts val="1300"/>
              <a:buChar char="●"/>
            </a:pPr>
            <a:r>
              <a:rPr lang="en" u="sng">
                <a:solidFill>
                  <a:schemeClr val="hlink"/>
                </a:solidFill>
                <a:hlinkClick r:id="rId4"/>
              </a:rPr>
              <a:t> European Centre for Disease Prevention and Control</a:t>
            </a:r>
            <a:endParaRPr/>
          </a:p>
          <a:p>
            <a:pPr indent="-311150" lvl="0" marL="457200" rtl="0" algn="l">
              <a:lnSpc>
                <a:spcPct val="115000"/>
              </a:lnSpc>
              <a:spcBef>
                <a:spcPts val="0"/>
              </a:spcBef>
              <a:spcAft>
                <a:spcPts val="0"/>
              </a:spcAft>
              <a:buSzPts val="1300"/>
              <a:buChar char="●"/>
            </a:pPr>
            <a:r>
              <a:rPr lang="en" u="sng">
                <a:solidFill>
                  <a:schemeClr val="hlink"/>
                </a:solidFill>
                <a:hlinkClick r:id="rId5"/>
              </a:rPr>
              <a:t> Public Health Agency of Canada</a:t>
            </a:r>
            <a:endParaRPr/>
          </a:p>
        </p:txBody>
      </p:sp>
      <p:sp>
        <p:nvSpPr>
          <p:cNvPr id="148" name="Google Shape;148;p3"/>
          <p:cNvSpPr txBox="1"/>
          <p:nvPr>
            <p:ph type="title"/>
          </p:nvPr>
        </p:nvSpPr>
        <p:spPr>
          <a:xfrm>
            <a:off x="1297500" y="1269100"/>
            <a:ext cx="4384500" cy="81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t>DATA SOURCES:</a:t>
            </a:r>
            <a:endParaRPr sz="1800"/>
          </a:p>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1297500" y="393750"/>
            <a:ext cx="7038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ASSEMBLY/ MANAGEMENT</a:t>
            </a:r>
            <a:endParaRPr/>
          </a:p>
          <a:p>
            <a:pPr indent="0" lvl="0" marL="0" rtl="0" algn="l">
              <a:lnSpc>
                <a:spcPct val="100000"/>
              </a:lnSpc>
              <a:spcBef>
                <a:spcPts val="0"/>
              </a:spcBef>
              <a:spcAft>
                <a:spcPts val="0"/>
              </a:spcAft>
              <a:buSzPts val="2400"/>
              <a:buNone/>
            </a:pPr>
            <a:r>
              <a:t/>
            </a:r>
            <a:endParaRPr/>
          </a:p>
        </p:txBody>
      </p:sp>
      <p:sp>
        <p:nvSpPr>
          <p:cNvPr id="154" name="Google Shape;154;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Gather data from multiple sources</a:t>
            </a:r>
            <a:endParaRPr/>
          </a:p>
          <a:p>
            <a:pPr indent="-311150" lvl="0" marL="457200" rtl="0" algn="l">
              <a:lnSpc>
                <a:spcPct val="115000"/>
              </a:lnSpc>
              <a:spcBef>
                <a:spcPts val="0"/>
              </a:spcBef>
              <a:spcAft>
                <a:spcPts val="0"/>
              </a:spcAft>
              <a:buSzPts val="1300"/>
              <a:buChar char="●"/>
            </a:pPr>
            <a:r>
              <a:rPr lang="en"/>
              <a:t>Clean the data - remove unimportant entries / rows with null values</a:t>
            </a:r>
            <a:endParaRPr/>
          </a:p>
          <a:p>
            <a:pPr indent="-311150" lvl="0" marL="457200" rtl="0" algn="l">
              <a:lnSpc>
                <a:spcPct val="115000"/>
              </a:lnSpc>
              <a:spcBef>
                <a:spcPts val="0"/>
              </a:spcBef>
              <a:spcAft>
                <a:spcPts val="0"/>
              </a:spcAft>
              <a:buSzPts val="1300"/>
              <a:buChar char="●"/>
            </a:pPr>
            <a:r>
              <a:rPr lang="en"/>
              <a:t>Handle missing values - dates whose entries were not present</a:t>
            </a:r>
            <a:endParaRPr/>
          </a:p>
          <a:p>
            <a:pPr indent="-311150" lvl="0" marL="457200" rtl="0" algn="l">
              <a:lnSpc>
                <a:spcPct val="115000"/>
              </a:lnSpc>
              <a:spcBef>
                <a:spcPts val="0"/>
              </a:spcBef>
              <a:spcAft>
                <a:spcPts val="0"/>
              </a:spcAft>
              <a:buSzPts val="1300"/>
              <a:buChar char="●"/>
            </a:pPr>
            <a:r>
              <a:rPr lang="en"/>
              <a:t>COVID-19 data related operations such as handling date format of different sources</a:t>
            </a:r>
            <a:endParaRPr/>
          </a:p>
          <a:p>
            <a:pPr indent="-311150" lvl="0" marL="457200" rtl="0" algn="l">
              <a:lnSpc>
                <a:spcPct val="115000"/>
              </a:lnSpc>
              <a:spcBef>
                <a:spcPts val="0"/>
              </a:spcBef>
              <a:spcAft>
                <a:spcPts val="0"/>
              </a:spcAft>
              <a:buSzPts val="1300"/>
              <a:buChar char="●"/>
            </a:pPr>
            <a:r>
              <a:rPr lang="en"/>
              <a:t>Merge the cleaned sources to a standard format</a:t>
            </a:r>
            <a:endParaRPr/>
          </a:p>
          <a:p>
            <a:pPr indent="-311150" lvl="0" marL="457200" rtl="0" algn="l">
              <a:lnSpc>
                <a:spcPct val="115000"/>
              </a:lnSpc>
              <a:spcBef>
                <a:spcPts val="0"/>
              </a:spcBef>
              <a:spcAft>
                <a:spcPts val="0"/>
              </a:spcAft>
              <a:buSzPts val="1300"/>
              <a:buChar char="●"/>
            </a:pPr>
            <a:r>
              <a:rPr lang="en"/>
              <a:t>Final columns in the merged dataset: </a:t>
            </a:r>
            <a:r>
              <a:rPr lang="en" sz="1000"/>
              <a:t>CONTINENT_NAME, COUNTRY_ALPHA3_CODE, COUNTRY_SHORT_NAME, COUNTY_FIPS_NUMBER, COUNTY_NAME, DATASOURCE_NAME, PEOPLE_DEATH_COUNT, PEOPLE_DEATH_NEW_COUNT, PEOPLE_POSITIVE_CASES_COUNT, PEOPLE_POSITIVE_NEW_CASES_COUNT, PROVINCE_STATE_NAME </a:t>
            </a:r>
            <a:r>
              <a:rPr lang="en"/>
              <a:t>and </a:t>
            </a:r>
            <a:r>
              <a:rPr lang="en" sz="1000"/>
              <a:t> REPORT_DATE</a:t>
            </a:r>
            <a:endParaRPr sz="1000"/>
          </a:p>
        </p:txBody>
      </p:sp>
      <p:sp>
        <p:nvSpPr>
          <p:cNvPr id="155" name="Google Shape;155;p4"/>
          <p:cNvSpPr txBox="1"/>
          <p:nvPr>
            <p:ph type="title"/>
          </p:nvPr>
        </p:nvSpPr>
        <p:spPr>
          <a:xfrm>
            <a:off x="1297500" y="1032350"/>
            <a:ext cx="7038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t>Operations Performed:</a:t>
            </a:r>
            <a:endParaRPr sz="1600"/>
          </a:p>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161" name="Google Shape;161;p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Data mining can be described  as a process used to extract usable data from a larger set of any raw data. </a:t>
            </a:r>
            <a:endParaRPr sz="1500"/>
          </a:p>
          <a:p>
            <a:pPr indent="-323850" lvl="0" marL="457200" rtl="0" algn="l">
              <a:lnSpc>
                <a:spcPct val="115000"/>
              </a:lnSpc>
              <a:spcBef>
                <a:spcPts val="0"/>
              </a:spcBef>
              <a:spcAft>
                <a:spcPts val="0"/>
              </a:spcAft>
              <a:buSzPts val="1500"/>
              <a:buChar char="●"/>
            </a:pPr>
            <a:r>
              <a:rPr lang="en" sz="1500"/>
              <a:t>It involves discovering patterns in huge data sets that involves methods at the intersection of  </a:t>
            </a:r>
            <a:r>
              <a:rPr lang="en" sz="1500">
                <a:solidFill>
                  <a:schemeClr val="hlink"/>
                </a:solidFill>
                <a:uFill>
                  <a:noFill/>
                </a:uFill>
                <a:hlinkClick r:id="rId3"/>
              </a:rPr>
              <a:t>machine learning</a:t>
            </a:r>
            <a:r>
              <a:rPr lang="en" sz="1500"/>
              <a:t>, </a:t>
            </a:r>
            <a:r>
              <a:rPr lang="en" sz="1500">
                <a:solidFill>
                  <a:schemeClr val="hlink"/>
                </a:solidFill>
                <a:uFill>
                  <a:noFill/>
                </a:uFill>
                <a:hlinkClick r:id="rId4"/>
              </a:rPr>
              <a:t>statistics</a:t>
            </a:r>
            <a:r>
              <a:rPr lang="en" sz="1500"/>
              <a:t>, and </a:t>
            </a:r>
            <a:r>
              <a:rPr lang="en" sz="1500">
                <a:solidFill>
                  <a:schemeClr val="hlink"/>
                </a:solidFill>
                <a:uFill>
                  <a:noFill/>
                </a:uFill>
                <a:hlinkClick r:id="rId5"/>
              </a:rPr>
              <a:t>database systems</a:t>
            </a:r>
            <a:r>
              <a:rPr lang="en" sz="1500"/>
              <a:t>.</a:t>
            </a:r>
            <a:endParaRPr sz="1500"/>
          </a:p>
          <a:p>
            <a:pPr indent="-323850" lvl="0" marL="457200" rtl="0" algn="l">
              <a:lnSpc>
                <a:spcPct val="115000"/>
              </a:lnSpc>
              <a:spcBef>
                <a:spcPts val="0"/>
              </a:spcBef>
              <a:spcAft>
                <a:spcPts val="0"/>
              </a:spcAft>
              <a:buSzPts val="1500"/>
              <a:buChar char="●"/>
            </a:pPr>
            <a:r>
              <a:rPr lang="en" sz="1500"/>
              <a:t>A real world data mining task is defined by an automatic analysis of large data to discover unknown interesting patterns such as cluster analysis, anomaly detection or association rule mining which can be further used for machine learning or predictive analysis.</a:t>
            </a:r>
            <a:endParaRPr sz="1500"/>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167" name="Google Shape;167;p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
        <p:nvSpPr>
          <p:cNvPr id="168" name="Google Shape;168;p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VISUALIZATION OF POSITIVE CASES</a:t>
            </a:r>
            <a:endParaRPr/>
          </a:p>
          <a:p>
            <a:pPr indent="0" lvl="0" marL="0" rtl="0" algn="l">
              <a:lnSpc>
                <a:spcPct val="100000"/>
              </a:lnSpc>
              <a:spcBef>
                <a:spcPts val="0"/>
              </a:spcBef>
              <a:spcAft>
                <a:spcPts val="0"/>
              </a:spcAft>
              <a:buSzPts val="1300"/>
              <a:buNone/>
            </a:pPr>
            <a:r>
              <a:rPr lang="en"/>
              <a:t>FOR DIFFERENT COUNTRIES</a:t>
            </a:r>
            <a:endParaRPr/>
          </a:p>
        </p:txBody>
      </p:sp>
      <p:pic>
        <p:nvPicPr>
          <p:cNvPr id="169" name="Google Shape;169;p6"/>
          <p:cNvPicPr preferRelativeResize="0"/>
          <p:nvPr/>
        </p:nvPicPr>
        <p:blipFill rotWithShape="1">
          <a:blip r:embed="rId3">
            <a:alphaModFix/>
          </a:blip>
          <a:srcRect b="0" l="0" r="0" t="0"/>
          <a:stretch/>
        </p:blipFill>
        <p:spPr>
          <a:xfrm>
            <a:off x="4333800" y="843925"/>
            <a:ext cx="4687026" cy="3251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175" name="Google Shape;175;p7"/>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
        <p:nvSpPr>
          <p:cNvPr id="176" name="Google Shape;176;p7"/>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VISUALIZATION OF DEATH CASES</a:t>
            </a:r>
            <a:endParaRPr/>
          </a:p>
          <a:p>
            <a:pPr indent="0" lvl="0" marL="0" rtl="0" algn="l">
              <a:lnSpc>
                <a:spcPct val="100000"/>
              </a:lnSpc>
              <a:spcBef>
                <a:spcPts val="0"/>
              </a:spcBef>
              <a:spcAft>
                <a:spcPts val="0"/>
              </a:spcAft>
              <a:buSzPts val="1300"/>
              <a:buNone/>
            </a:pPr>
            <a:r>
              <a:rPr lang="en"/>
              <a:t>FOR DIFFERENT COUNTRIES</a:t>
            </a:r>
            <a:endParaRPr/>
          </a:p>
        </p:txBody>
      </p:sp>
      <p:pic>
        <p:nvPicPr>
          <p:cNvPr id="177" name="Google Shape;177;p7"/>
          <p:cNvPicPr preferRelativeResize="0"/>
          <p:nvPr/>
        </p:nvPicPr>
        <p:blipFill rotWithShape="1">
          <a:blip r:embed="rId3">
            <a:alphaModFix/>
          </a:blip>
          <a:srcRect b="0" l="0" r="0" t="0"/>
          <a:stretch/>
        </p:blipFill>
        <p:spPr>
          <a:xfrm>
            <a:off x="4415650" y="879200"/>
            <a:ext cx="4575349" cy="3164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183" name="Google Shape;183;p8"/>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
        <p:nvSpPr>
          <p:cNvPr id="184" name="Google Shape;184;p8"/>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VISUALIZATION OF DAILY POSITIVE CASES FOR DIFFERENT COUNTRIES</a:t>
            </a:r>
            <a:endParaRPr/>
          </a:p>
        </p:txBody>
      </p:sp>
      <p:pic>
        <p:nvPicPr>
          <p:cNvPr id="185" name="Google Shape;185;p8"/>
          <p:cNvPicPr preferRelativeResize="0"/>
          <p:nvPr/>
        </p:nvPicPr>
        <p:blipFill rotWithShape="1">
          <a:blip r:embed="rId3">
            <a:alphaModFix/>
          </a:blip>
          <a:srcRect b="0" l="0" r="0" t="0"/>
          <a:stretch/>
        </p:blipFill>
        <p:spPr>
          <a:xfrm>
            <a:off x="4449275" y="851850"/>
            <a:ext cx="4585601" cy="31922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MINING</a:t>
            </a:r>
            <a:endParaRPr/>
          </a:p>
        </p:txBody>
      </p:sp>
      <p:sp>
        <p:nvSpPr>
          <p:cNvPr id="191" name="Google Shape;191;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
        <p:nvSpPr>
          <p:cNvPr id="192" name="Google Shape;192;p9"/>
          <p:cNvSpPr txBox="1"/>
          <p:nvPr>
            <p:ph idx="1" type="subTitle"/>
          </p:nvPr>
        </p:nvSpPr>
        <p:spPr>
          <a:xfrm>
            <a:off x="1297500" y="3538000"/>
            <a:ext cx="3036300" cy="77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PAIRWISE COMPARISON OF PEOPLE_DEATH_NEW_COUNT and PEOPLE_POSITIVE_NEW_CASES_COUNT with REPORT_DATE</a:t>
            </a:r>
            <a:endParaRPr sz="1900"/>
          </a:p>
        </p:txBody>
      </p:sp>
      <p:pic>
        <p:nvPicPr>
          <p:cNvPr id="193" name="Google Shape;193;p9"/>
          <p:cNvPicPr preferRelativeResize="0"/>
          <p:nvPr/>
        </p:nvPicPr>
        <p:blipFill rotWithShape="1">
          <a:blip r:embed="rId3">
            <a:alphaModFix/>
          </a:blip>
          <a:srcRect b="0" l="0" r="0" t="0"/>
          <a:stretch/>
        </p:blipFill>
        <p:spPr>
          <a:xfrm>
            <a:off x="4459301" y="1145963"/>
            <a:ext cx="4555676" cy="316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