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8" r:id="rId7"/>
    <p:sldId id="274" r:id="rId8"/>
    <p:sldId id="279" r:id="rId9"/>
    <p:sldId id="280" r:id="rId10"/>
    <p:sldId id="269" r:id="rId11"/>
    <p:sldId id="275" r:id="rId12"/>
    <p:sldId id="270" r:id="rId13"/>
    <p:sldId id="276" r:id="rId14"/>
    <p:sldId id="271" r:id="rId15"/>
    <p:sldId id="277" r:id="rId16"/>
    <p:sldId id="272" r:id="rId17"/>
    <p:sldId id="278" r:id="rId18"/>
    <p:sldId id="273" r:id="rId19"/>
    <p:sldId id="261" r:id="rId20"/>
    <p:sldId id="262"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mita ghanti" initials="mg"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6"/>
    <p:restoredTop sz="94694"/>
  </p:normalViewPr>
  <p:slideViewPr>
    <p:cSldViewPr snapToGrid="0" snapToObjects="1">
      <p:cViewPr varScale="1">
        <p:scale>
          <a:sx n="117" d="100"/>
          <a:sy n="117"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5D78A-B5FC-DB40-BFCD-725507236686}" type="datetimeFigureOut">
              <a:rPr lang="en-US" smtClean="0"/>
              <a:t>9/10/19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C0BAA-F3B0-634A-93F0-A2A9DEBF0C5B}" type="slidenum">
              <a:rPr lang="en-US" smtClean="0"/>
              <a:t>‹#›</a:t>
            </a:fld>
            <a:endParaRPr lang="en-US"/>
          </a:p>
        </p:txBody>
      </p:sp>
    </p:spTree>
    <p:extLst>
      <p:ext uri="{BB962C8B-B14F-4D97-AF65-F5344CB8AC3E}">
        <p14:creationId xmlns:p14="http://schemas.microsoft.com/office/powerpoint/2010/main" val="1780056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C0BAA-F3B0-634A-93F0-A2A9DEBF0C5B}" type="slidenum">
              <a:rPr lang="en-US" smtClean="0"/>
              <a:t>4</a:t>
            </a:fld>
            <a:endParaRPr lang="en-US"/>
          </a:p>
        </p:txBody>
      </p:sp>
    </p:spTree>
    <p:extLst>
      <p:ext uri="{BB962C8B-B14F-4D97-AF65-F5344CB8AC3E}">
        <p14:creationId xmlns:p14="http://schemas.microsoft.com/office/powerpoint/2010/main" val="1006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C0BAA-F3B0-634A-93F0-A2A9DEBF0C5B}" type="slidenum">
              <a:rPr lang="en-US" smtClean="0"/>
              <a:t>5</a:t>
            </a:fld>
            <a:endParaRPr lang="en-US"/>
          </a:p>
        </p:txBody>
      </p:sp>
    </p:spTree>
    <p:extLst>
      <p:ext uri="{BB962C8B-B14F-4D97-AF65-F5344CB8AC3E}">
        <p14:creationId xmlns:p14="http://schemas.microsoft.com/office/powerpoint/2010/main" val="3843597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C0BAA-F3B0-634A-93F0-A2A9DEBF0C5B}" type="slidenum">
              <a:rPr lang="en-US" smtClean="0"/>
              <a:t>16</a:t>
            </a:fld>
            <a:endParaRPr lang="en-US"/>
          </a:p>
        </p:txBody>
      </p:sp>
    </p:spTree>
    <p:extLst>
      <p:ext uri="{BB962C8B-B14F-4D97-AF65-F5344CB8AC3E}">
        <p14:creationId xmlns:p14="http://schemas.microsoft.com/office/powerpoint/2010/main" val="212569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C0BAA-F3B0-634A-93F0-A2A9DEBF0C5B}" type="slidenum">
              <a:rPr lang="en-US" smtClean="0"/>
              <a:t>17</a:t>
            </a:fld>
            <a:endParaRPr lang="en-US"/>
          </a:p>
        </p:txBody>
      </p:sp>
    </p:spTree>
    <p:extLst>
      <p:ext uri="{BB962C8B-B14F-4D97-AF65-F5344CB8AC3E}">
        <p14:creationId xmlns:p14="http://schemas.microsoft.com/office/powerpoint/2010/main" val="172736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C0BAA-F3B0-634A-93F0-A2A9DEBF0C5B}" type="slidenum">
              <a:rPr lang="en-US" smtClean="0"/>
              <a:t>18</a:t>
            </a:fld>
            <a:endParaRPr lang="en-US"/>
          </a:p>
        </p:txBody>
      </p:sp>
    </p:spTree>
    <p:extLst>
      <p:ext uri="{BB962C8B-B14F-4D97-AF65-F5344CB8AC3E}">
        <p14:creationId xmlns:p14="http://schemas.microsoft.com/office/powerpoint/2010/main" val="130199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1C0BAA-F3B0-634A-93F0-A2A9DEBF0C5B}" type="slidenum">
              <a:rPr lang="en-US" smtClean="0"/>
              <a:t>19</a:t>
            </a:fld>
            <a:endParaRPr lang="en-US"/>
          </a:p>
        </p:txBody>
      </p:sp>
    </p:spTree>
    <p:extLst>
      <p:ext uri="{BB962C8B-B14F-4D97-AF65-F5344CB8AC3E}">
        <p14:creationId xmlns:p14="http://schemas.microsoft.com/office/powerpoint/2010/main" val="403053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nyc.gov/"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1.nyc.gov/site/tlc/about/tlc-trip-record-data.pag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9488-DE87-694E-9BBB-8D702402C7B7}"/>
              </a:ext>
            </a:extLst>
          </p:cNvPr>
          <p:cNvSpPr>
            <a:spLocks noGrp="1"/>
          </p:cNvSpPr>
          <p:nvPr>
            <p:ph type="ctrTitle"/>
          </p:nvPr>
        </p:nvSpPr>
        <p:spPr/>
        <p:txBody>
          <a:bodyPr>
            <a:normAutofit/>
          </a:bodyPr>
          <a:lstStyle/>
          <a:p>
            <a:pPr algn="ctr"/>
            <a:r>
              <a:rPr lang="en-US" sz="4400" cap="none" dirty="0">
                <a:solidFill>
                  <a:srgbClr val="0055AA"/>
                </a:solidFill>
                <a:latin typeface="Times New Roman" panose="02020603050405020304" pitchFamily="18" charset="0"/>
                <a:cs typeface="Times New Roman" panose="02020603050405020304" pitchFamily="18" charset="0"/>
              </a:rPr>
              <a:t>Ride Share Mania</a:t>
            </a:r>
            <a:br>
              <a:rPr lang="en-US" sz="4400" cap="none" dirty="0">
                <a:solidFill>
                  <a:srgbClr val="0055AA"/>
                </a:solidFill>
                <a:latin typeface="Times New Roman" panose="02020603050405020304" pitchFamily="18" charset="0"/>
                <a:cs typeface="Times New Roman" panose="02020603050405020304" pitchFamily="18" charset="0"/>
              </a:rPr>
            </a:br>
            <a:endParaRPr lang="en-US" sz="4400" cap="none" dirty="0">
              <a:solidFill>
                <a:srgbClr val="0055AA"/>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3F659FE-8C50-C646-BBDF-ACE48FF9C225}"/>
              </a:ext>
            </a:extLst>
          </p:cNvPr>
          <p:cNvSpPr>
            <a:spLocks noGrp="1"/>
          </p:cNvSpPr>
          <p:nvPr>
            <p:ph type="subTitle" idx="1"/>
          </p:nvPr>
        </p:nvSpPr>
        <p:spPr>
          <a:xfrm>
            <a:off x="1876424" y="3602038"/>
            <a:ext cx="8791575" cy="2252224"/>
          </a:xfrm>
        </p:spPr>
        <p:txBody>
          <a:bodyPr>
            <a:normAutofit fontScale="92500" lnSpcReduction="10000"/>
          </a:bodyPr>
          <a:lstStyle/>
          <a:p>
            <a:pPr algn="ctr"/>
            <a:r>
              <a:rPr lang="en-US" dirty="0">
                <a:latin typeface="Times New Roman" panose="02020603050405020304" pitchFamily="18" charset="0"/>
                <a:cs typeface="Times New Roman" panose="02020603050405020304" pitchFamily="18" charset="0"/>
              </a:rPr>
              <a:t>Done By:</a:t>
            </a:r>
          </a:p>
          <a:p>
            <a:pPr algn="ctr"/>
            <a:r>
              <a:rPr lang="en-US" dirty="0">
                <a:latin typeface="Times New Roman" panose="02020603050405020304" pitchFamily="18" charset="0"/>
                <a:cs typeface="Times New Roman" panose="02020603050405020304" pitchFamily="18" charset="0"/>
              </a:rPr>
              <a:t>Victor Galstyan </a:t>
            </a:r>
          </a:p>
          <a:p>
            <a:pPr algn="ctr"/>
            <a:r>
              <a:rPr lang="en-US" dirty="0">
                <a:latin typeface="Times New Roman" panose="02020603050405020304" pitchFamily="18" charset="0"/>
                <a:cs typeface="Times New Roman" panose="02020603050405020304" pitchFamily="18" charset="0"/>
              </a:rPr>
              <a:t>Ruddy SimonpouR</a:t>
            </a:r>
          </a:p>
          <a:p>
            <a:pPr algn="ctr"/>
            <a:r>
              <a:rPr lang="en-US" dirty="0">
                <a:latin typeface="Times New Roman" panose="02020603050405020304" pitchFamily="18" charset="0"/>
                <a:cs typeface="Times New Roman" panose="02020603050405020304" pitchFamily="18" charset="0"/>
              </a:rPr>
              <a:t>Moumita Ghanti </a:t>
            </a:r>
          </a:p>
          <a:p>
            <a:pPr algn="ctr"/>
            <a:r>
              <a:rPr lang="en-US" dirty="0">
                <a:latin typeface="Times New Roman" panose="02020603050405020304" pitchFamily="18" charset="0"/>
                <a:cs typeface="Times New Roman" panose="02020603050405020304" pitchFamily="18" charset="0"/>
              </a:rPr>
              <a:t> Ghaith Ramahi </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B3499F-5A33-4488-92B5-ABE46571615B}"/>
              </a:ext>
            </a:extLst>
          </p:cNvPr>
          <p:cNvPicPr>
            <a:picLocks noChangeAspect="1"/>
          </p:cNvPicPr>
          <p:nvPr/>
        </p:nvPicPr>
        <p:blipFill>
          <a:blip r:embed="rId2"/>
          <a:stretch>
            <a:fillRect/>
          </a:stretch>
        </p:blipFill>
        <p:spPr>
          <a:xfrm>
            <a:off x="8914825" y="3242268"/>
            <a:ext cx="1500291" cy="1500291"/>
          </a:xfrm>
          <a:prstGeom prst="rect">
            <a:avLst/>
          </a:prstGeom>
        </p:spPr>
      </p:pic>
      <p:pic>
        <p:nvPicPr>
          <p:cNvPr id="7" name="Picture 6">
            <a:extLst>
              <a:ext uri="{FF2B5EF4-FFF2-40B4-BE49-F238E27FC236}">
                <a16:creationId xmlns:a16="http://schemas.microsoft.com/office/drawing/2014/main" id="{4E24AFAE-6C4E-4EE9-A128-730180E00925}"/>
              </a:ext>
            </a:extLst>
          </p:cNvPr>
          <p:cNvPicPr>
            <a:picLocks noChangeAspect="1"/>
          </p:cNvPicPr>
          <p:nvPr/>
        </p:nvPicPr>
        <p:blipFill>
          <a:blip r:embed="rId3"/>
          <a:stretch>
            <a:fillRect/>
          </a:stretch>
        </p:blipFill>
        <p:spPr>
          <a:xfrm>
            <a:off x="8960043" y="4936916"/>
            <a:ext cx="1500291" cy="1500291"/>
          </a:xfrm>
          <a:prstGeom prst="rect">
            <a:avLst/>
          </a:prstGeom>
        </p:spPr>
      </p:pic>
    </p:spTree>
    <p:extLst>
      <p:ext uri="{BB962C8B-B14F-4D97-AF65-F5344CB8AC3E}">
        <p14:creationId xmlns:p14="http://schemas.microsoft.com/office/powerpoint/2010/main" val="82199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3420270" y="277092"/>
            <a:ext cx="4459286" cy="14785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algn="ctr" eaLnBrk="0" fontAlgn="base" hangingPunct="0">
              <a:lnSpc>
                <a:spcPct val="100000"/>
              </a:lnSpc>
              <a:spcAft>
                <a:spcPct val="0"/>
              </a:spcAft>
            </a:pPr>
            <a:r>
              <a:rPr lang="en-US" sz="4400" cap="none" dirty="0">
                <a:solidFill>
                  <a:srgbClr val="0055AA"/>
                </a:solidFill>
                <a:latin typeface="Times New Roman" panose="02020603050405020304" pitchFamily="18" charset="0"/>
                <a:cs typeface="Times New Roman" panose="02020603050405020304" pitchFamily="18" charset="0"/>
              </a:rPr>
              <a:t>Time of Day vs Frequency of Rides</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a:xfrm>
            <a:off x="1141412" y="2249487"/>
            <a:ext cx="10634028" cy="3965046"/>
          </a:xfrm>
        </p:spPr>
        <p:txBody>
          <a:bodyPr>
            <a:normAutofit/>
          </a:bodyPr>
          <a:lstStyle/>
          <a:p>
            <a:pPr lvl="0"/>
            <a:r>
              <a:rPr lang="en-US" sz="2000" dirty="0">
                <a:latin typeface="Times New Roman" panose="02020603050405020304" pitchFamily="18" charset="0"/>
                <a:cs typeface="Times New Roman" panose="02020603050405020304" pitchFamily="18" charset="0"/>
              </a:rPr>
              <a:t>Time of day affects the frequency of uber rides placed.</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Null Hypothesis: The time of day has no effect on the ride share ride placed.</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morning rides are less in weekend vs. weekdays.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afternoon rides increases in the weekends.</a:t>
            </a:r>
          </a:p>
          <a:p>
            <a:pPr lvl="1">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Night and Evening </a:t>
            </a:r>
            <a:r>
              <a:rPr lang="en-US" dirty="0">
                <a:latin typeface="Times New Roman" panose="02020603050405020304" pitchFamily="18" charset="0"/>
                <a:cs typeface="Times New Roman" panose="02020603050405020304" pitchFamily="18" charset="0"/>
              </a:rPr>
              <a:t>rides have more variation between </a:t>
            </a:r>
            <a:r>
              <a:rPr lang="en-US" b="1" dirty="0">
                <a:latin typeface="Times New Roman" panose="02020603050405020304" pitchFamily="18" charset="0"/>
                <a:cs typeface="Times New Roman" panose="02020603050405020304" pitchFamily="18" charset="0"/>
              </a:rPr>
              <a:t>weekends and weekdays</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Footer Placeholder 7">
            <a:extLst>
              <a:ext uri="{FF2B5EF4-FFF2-40B4-BE49-F238E27FC236}">
                <a16:creationId xmlns:a16="http://schemas.microsoft.com/office/drawing/2014/main" id="{C9D138EF-62D4-1942-AA22-40C906AE1647}"/>
              </a:ext>
            </a:extLst>
          </p:cNvPr>
          <p:cNvSpPr>
            <a:spLocks noGrp="1"/>
          </p:cNvSpPr>
          <p:nvPr>
            <p:ph type="ftr" sz="quarter" idx="11"/>
          </p:nvPr>
        </p:nvSpPr>
        <p:spPr/>
        <p:txBody>
          <a:bodyPr/>
          <a:lstStyle/>
          <a:p>
            <a:r>
              <a:rPr lang="en-US"/>
              <a:t>Graph on next slide</a:t>
            </a:r>
            <a:endParaRPr lang="en-US" dirty="0"/>
          </a:p>
        </p:txBody>
      </p:sp>
    </p:spTree>
    <p:extLst>
      <p:ext uri="{BB962C8B-B14F-4D97-AF65-F5344CB8AC3E}">
        <p14:creationId xmlns:p14="http://schemas.microsoft.com/office/powerpoint/2010/main" val="285425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3420270" y="277092"/>
            <a:ext cx="4459286" cy="14785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lvl="0" algn="ctr" eaLnBrk="0" fontAlgn="base" hangingPunct="0">
              <a:lnSpc>
                <a:spcPct val="100000"/>
              </a:lnSpc>
              <a:spcAft>
                <a:spcPct val="0"/>
              </a:spcAft>
            </a:pPr>
            <a:r>
              <a:rPr lang="en-US" sz="4400" cap="none" dirty="0">
                <a:solidFill>
                  <a:srgbClr val="0055AA"/>
                </a:solidFill>
                <a:latin typeface="Times New Roman" panose="02020603050405020304" pitchFamily="18" charset="0"/>
                <a:cs typeface="Times New Roman" panose="02020603050405020304" pitchFamily="18" charset="0"/>
              </a:rPr>
              <a:t>Time of Day vs Frequency of Rides</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grpSp>
        <p:nvGrpSpPr>
          <p:cNvPr id="50" name="Group 49">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3"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1" name="Content Placeholder 10">
            <a:extLst>
              <a:ext uri="{FF2B5EF4-FFF2-40B4-BE49-F238E27FC236}">
                <a16:creationId xmlns:a16="http://schemas.microsoft.com/office/drawing/2014/main" id="{F285977E-3FF0-4942-AC78-10D6919720A4}"/>
              </a:ext>
            </a:extLst>
          </p:cNvPr>
          <p:cNvPicPr>
            <a:picLocks noGrp="1" noChangeAspect="1"/>
          </p:cNvPicPr>
          <p:nvPr>
            <p:ph idx="1"/>
          </p:nvPr>
        </p:nvPicPr>
        <p:blipFill>
          <a:blip r:embed="rId4"/>
          <a:stretch>
            <a:fillRect/>
          </a:stretch>
        </p:blipFill>
        <p:spPr>
          <a:xfrm>
            <a:off x="631826" y="1816101"/>
            <a:ext cx="10496550" cy="4514849"/>
          </a:xfrm>
        </p:spPr>
      </p:pic>
    </p:spTree>
    <p:extLst>
      <p:ext uri="{BB962C8B-B14F-4D97-AF65-F5344CB8AC3E}">
        <p14:creationId xmlns:p14="http://schemas.microsoft.com/office/powerpoint/2010/main" val="322110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Time of Day impacts the Trip Duration of ride share rides.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Null Hypothesis: There is no effect on trip duration throughout the time of the day. </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2656835" y="389691"/>
            <a:ext cx="687515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ctr" eaLnBrk="0" fontAlgn="base" hangingPunct="0">
              <a:lnSpc>
                <a:spcPct val="100000"/>
              </a:lnSpc>
              <a:spcAft>
                <a:spcPct val="0"/>
              </a:spcAft>
            </a:pPr>
            <a:r>
              <a:rPr lang="en-US" sz="4400" cap="none" dirty="0">
                <a:solidFill>
                  <a:srgbClr val="0055AA"/>
                </a:solidFill>
                <a:latin typeface="Times New Roman" panose="02020603050405020304" pitchFamily="18" charset="0"/>
                <a:cs typeface="Times New Roman" panose="02020603050405020304" pitchFamily="18" charset="0"/>
              </a:rPr>
              <a:t>Time of Day vs Trip Duration </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217BF85-589A-6549-BF53-9BAF9BC4AD1A}"/>
              </a:ext>
            </a:extLst>
          </p:cNvPr>
          <p:cNvSpPr>
            <a:spLocks noGrp="1"/>
          </p:cNvSpPr>
          <p:nvPr>
            <p:ph type="ftr" sz="quarter" idx="11"/>
          </p:nvPr>
        </p:nvSpPr>
        <p:spPr/>
        <p:txBody>
          <a:bodyPr/>
          <a:lstStyle/>
          <a:p>
            <a:r>
              <a:rPr lang="en-US"/>
              <a:t>graph on next slide</a:t>
            </a:r>
            <a:endParaRPr lang="en-US" dirty="0"/>
          </a:p>
        </p:txBody>
      </p:sp>
    </p:spTree>
    <p:extLst>
      <p:ext uri="{BB962C8B-B14F-4D97-AF65-F5344CB8AC3E}">
        <p14:creationId xmlns:p14="http://schemas.microsoft.com/office/powerpoint/2010/main" val="48180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106" y="1215553"/>
            <a:ext cx="7952894" cy="5424673"/>
          </a:xfrm>
        </p:spPr>
      </p:pic>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2656835" y="389691"/>
            <a:ext cx="687515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ctr" eaLnBrk="0" fontAlgn="base" hangingPunct="0">
              <a:lnSpc>
                <a:spcPct val="100000"/>
              </a:lnSpc>
              <a:spcAft>
                <a:spcPct val="0"/>
              </a:spcAft>
            </a:pPr>
            <a:r>
              <a:rPr lang="en-US" sz="4400" cap="none" dirty="0">
                <a:solidFill>
                  <a:srgbClr val="0055AA"/>
                </a:solidFill>
                <a:latin typeface="Times New Roman" panose="02020603050405020304" pitchFamily="18" charset="0"/>
                <a:cs typeface="Times New Roman" panose="02020603050405020304" pitchFamily="18" charset="0"/>
              </a:rPr>
              <a:t>Time of Day vs Trip Duration </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63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The SR_Flag, or type of ride share ride, impacts the Ride Count</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Null Hypothesis: Ride Count is not affected by the SR_Flag, or type of  share ride.</a:t>
            </a:r>
          </a:p>
          <a:p>
            <a:pPr marL="457200" lvl="1" indent="0">
              <a:buNone/>
            </a:pPr>
            <a:r>
              <a:rPr lang="en-US" sz="1600" b="1" u="sng" dirty="0" err="1">
                <a:latin typeface="Times New Roman" panose="02020603050405020304" pitchFamily="18" charset="0"/>
                <a:cs typeface="Times New Roman" panose="02020603050405020304" pitchFamily="18" charset="0"/>
              </a:rPr>
              <a:t>SR_Flag</a:t>
            </a:r>
            <a:endParaRPr lang="en-US" sz="1600" b="1" u="sng" dirty="0">
              <a:latin typeface="Times New Roman" panose="02020603050405020304" pitchFamily="18" charset="0"/>
              <a:cs typeface="Times New Roman" panose="02020603050405020304" pitchFamily="18" charset="0"/>
            </a:endParaRPr>
          </a:p>
          <a:p>
            <a:pPr marL="457200" lvl="1" indent="0">
              <a:buNone/>
            </a:pPr>
            <a:r>
              <a:rPr lang="en-US" sz="1600" dirty="0">
                <a:latin typeface="Times New Roman" panose="02020603050405020304" pitchFamily="18" charset="0"/>
                <a:cs typeface="Times New Roman" panose="02020603050405020304" pitchFamily="18" charset="0"/>
              </a:rPr>
              <a:t>Indicates if the trip was a part of a shared ride chain offered by a High Volume FHV company (e.g. Uber Pool, Lyft Line). For shared trips, the value is 1. For non-shared rides, this field is null.</a:t>
            </a:r>
          </a:p>
          <a:p>
            <a:pPr marL="457200" lvl="1" indent="0">
              <a:buNone/>
            </a:pPr>
            <a:r>
              <a:rPr lang="en-US" sz="1600" b="1" u="sng" dirty="0">
                <a:latin typeface="Times New Roman" panose="02020603050405020304" pitchFamily="18" charset="0"/>
                <a:cs typeface="Times New Roman" panose="02020603050405020304" pitchFamily="18" charset="0"/>
              </a:rPr>
              <a:t>Conclusion:</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ride count is more for SR_Flag “0” and less for “1”(shared rides)</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The ride count distribution of SR_Flag (“0” and “1”) does not drastically vary among the zip codes.</a:t>
            </a: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2633882" y="389691"/>
            <a:ext cx="570829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lnSpc>
                <a:spcPct val="100000"/>
              </a:lnSpc>
              <a:spcAft>
                <a:spcPct val="0"/>
              </a:spcAf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400" cap="none" dirty="0">
                <a:solidFill>
                  <a:srgbClr val="0055AA"/>
                </a:solidFill>
                <a:latin typeface="Times New Roman" panose="02020603050405020304" pitchFamily="18" charset="0"/>
                <a:cs typeface="Times New Roman" panose="02020603050405020304" pitchFamily="18" charset="0"/>
              </a:rPr>
              <a:t>SR_Flag vs Ride Counts</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FCF52D69-45CD-4C44-885C-30536726B4AE}"/>
              </a:ext>
            </a:extLst>
          </p:cNvPr>
          <p:cNvSpPr>
            <a:spLocks noGrp="1"/>
          </p:cNvSpPr>
          <p:nvPr>
            <p:ph type="ftr" sz="quarter" idx="11"/>
          </p:nvPr>
        </p:nvSpPr>
        <p:spPr/>
        <p:txBody>
          <a:bodyPr/>
          <a:lstStyle/>
          <a:p>
            <a:r>
              <a:rPr lang="en-US"/>
              <a:t>graph on next slide</a:t>
            </a:r>
            <a:endParaRPr lang="en-US" dirty="0"/>
          </a:p>
        </p:txBody>
      </p:sp>
    </p:spTree>
    <p:extLst>
      <p:ext uri="{BB962C8B-B14F-4D97-AF65-F5344CB8AC3E}">
        <p14:creationId xmlns:p14="http://schemas.microsoft.com/office/powerpoint/2010/main" val="349394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CB4E7CCE-956E-8F44-A738-DC46010BFE92}"/>
              </a:ext>
            </a:extLst>
          </p:cNvPr>
          <p:cNvPicPr>
            <a:picLocks noGrp="1" noChangeAspect="1"/>
          </p:cNvPicPr>
          <p:nvPr>
            <p:ph idx="1"/>
          </p:nvPr>
        </p:nvPicPr>
        <p:blipFill>
          <a:blip r:embed="rId2"/>
          <a:stretch>
            <a:fillRect/>
          </a:stretch>
        </p:blipFill>
        <p:spPr>
          <a:xfrm>
            <a:off x="2848943" y="4178190"/>
            <a:ext cx="5934945" cy="2542222"/>
          </a:xfrm>
        </p:spPr>
      </p:pic>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2633882" y="389691"/>
            <a:ext cx="570829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lnSpc>
                <a:spcPct val="100000"/>
              </a:lnSpc>
              <a:spcAft>
                <a:spcPct val="0"/>
              </a:spcAf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400" cap="none" dirty="0">
                <a:solidFill>
                  <a:srgbClr val="0055AA"/>
                </a:solidFill>
                <a:latin typeface="Times New Roman" panose="02020603050405020304" pitchFamily="18" charset="0"/>
                <a:cs typeface="Times New Roman" panose="02020603050405020304" pitchFamily="18" charset="0"/>
              </a:rPr>
              <a:t>SR_Flag vs Ride Counts</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pic>
        <p:nvPicPr>
          <p:cNvPr id="8" name="Picture 7" descr="A screenshot of a cell phone&#10;&#10;Description automatically generated">
            <a:extLst>
              <a:ext uri="{FF2B5EF4-FFF2-40B4-BE49-F238E27FC236}">
                <a16:creationId xmlns:a16="http://schemas.microsoft.com/office/drawing/2014/main" id="{F0D1F44C-7803-2D45-88F5-E8D09FCE834E}"/>
              </a:ext>
            </a:extLst>
          </p:cNvPr>
          <p:cNvPicPr>
            <a:picLocks noChangeAspect="1"/>
          </p:cNvPicPr>
          <p:nvPr/>
        </p:nvPicPr>
        <p:blipFill>
          <a:blip r:embed="rId3"/>
          <a:stretch>
            <a:fillRect/>
          </a:stretch>
        </p:blipFill>
        <p:spPr>
          <a:xfrm>
            <a:off x="6453352" y="1147879"/>
            <a:ext cx="5171089" cy="2771658"/>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787" y="1130092"/>
            <a:ext cx="3791672" cy="2984804"/>
          </a:xfrm>
          <a:prstGeom prst="rect">
            <a:avLst/>
          </a:prstGeom>
        </p:spPr>
      </p:pic>
    </p:spTree>
    <p:extLst>
      <p:ext uri="{BB962C8B-B14F-4D97-AF65-F5344CB8AC3E}">
        <p14:creationId xmlns:p14="http://schemas.microsoft.com/office/powerpoint/2010/main" val="318248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a:xfrm>
            <a:off x="1036309" y="977734"/>
            <a:ext cx="9905999" cy="4984153"/>
          </a:xfrm>
        </p:spPr>
        <p:txBody>
          <a:bodyPr>
            <a:normAutofit/>
          </a:bodyPr>
          <a:lstStyle/>
          <a:p>
            <a:r>
              <a:rPr lang="en-US" dirty="0">
                <a:latin typeface="Times New Roman" panose="02020603050405020304" pitchFamily="18" charset="0"/>
                <a:cs typeface="Times New Roman" panose="02020603050405020304" pitchFamily="18" charset="0"/>
              </a:rPr>
              <a:t>The frequency of ride share increases, in the time of day, as time progresses.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Null Hypothesis: There is no difference of ride share frequency service as time progresses.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The number of rides from 2017 to 2018(end) is increasing . Hence the prediction for 2019 the number of rides will increase.</a:t>
            </a:r>
          </a:p>
          <a:p>
            <a:pPr marL="914400" lvl="2" indent="0">
              <a:buNone/>
            </a:pPr>
            <a:r>
              <a:rPr lang="en-US" sz="1400" b="1" u="sng" dirty="0">
                <a:latin typeface="Times New Roman" panose="02020603050405020304" pitchFamily="18" charset="0"/>
                <a:cs typeface="Times New Roman" panose="02020603050405020304" pitchFamily="18" charset="0"/>
              </a:rPr>
              <a:t>Prediction counts for 2019</a:t>
            </a:r>
          </a:p>
          <a:p>
            <a:pPr lvl="2">
              <a:buFont typeface="Courier New" panose="02070309020205020404" pitchFamily="49" charset="0"/>
              <a:buChar char="o"/>
            </a:pPr>
            <a:r>
              <a:rPr lang="en-US" altLang="en-US" sz="1200" dirty="0">
                <a:latin typeface="Times New Roman" panose="02020603050405020304" pitchFamily="18" charset="0"/>
                <a:cs typeface="Times New Roman" panose="02020603050405020304" pitchFamily="18" charset="0"/>
              </a:rPr>
              <a:t>The morning count in 2019 will be 22532.895987852593.</a:t>
            </a:r>
          </a:p>
          <a:p>
            <a:pPr lvl="2">
              <a:buFont typeface="Courier New" panose="02070309020205020404" pitchFamily="49" charset="0"/>
              <a:buChar char="o"/>
            </a:pPr>
            <a:r>
              <a:rPr lang="en-US" altLang="en-US" sz="1200" dirty="0">
                <a:latin typeface="Times New Roman" panose="02020603050405020304" pitchFamily="18" charset="0"/>
                <a:cs typeface="Times New Roman" panose="02020603050405020304" pitchFamily="18" charset="0"/>
              </a:rPr>
              <a:t>The afternoon count in 2019 will be 27903.43025254272.</a:t>
            </a:r>
          </a:p>
          <a:p>
            <a:pPr lvl="2">
              <a:buFont typeface="Courier New" panose="02070309020205020404" pitchFamily="49" charset="0"/>
              <a:buChar char="o"/>
            </a:pPr>
            <a:r>
              <a:rPr lang="en-US" altLang="en-US" sz="1200" dirty="0">
                <a:latin typeface="Times New Roman" panose="02020603050405020304" pitchFamily="18" charset="0"/>
                <a:cs typeface="Times New Roman" panose="02020603050405020304" pitchFamily="18" charset="0"/>
              </a:rPr>
              <a:t>The evening count in 2019 will be 25985.051100858487.</a:t>
            </a:r>
          </a:p>
          <a:p>
            <a:pPr lvl="2">
              <a:buFont typeface="Courier New" panose="02070309020205020404" pitchFamily="49" charset="0"/>
              <a:buChar char="o"/>
            </a:pPr>
            <a:r>
              <a:rPr lang="en-US" altLang="en-US" sz="1200" dirty="0">
                <a:latin typeface="Times New Roman" panose="02020603050405020304" pitchFamily="18" charset="0"/>
                <a:cs typeface="Times New Roman" panose="02020603050405020304" pitchFamily="18" charset="0"/>
              </a:rPr>
              <a:t>The night count in 2019 will be 13716.751122133079.</a:t>
            </a:r>
          </a:p>
          <a:p>
            <a:pPr lvl="2">
              <a:buFont typeface="Courier New" panose="02070309020205020404" pitchFamily="49" charset="0"/>
              <a:buChar char="o"/>
            </a:pPr>
            <a:r>
              <a:rPr lang="en-US" altLang="en-US" sz="1200" dirty="0">
                <a:latin typeface="Times New Roman" panose="02020603050405020304" pitchFamily="18" charset="0"/>
                <a:cs typeface="Times New Roman" panose="02020603050405020304" pitchFamily="18" charset="0"/>
              </a:rPr>
              <a:t>The total count in 2019 will be 90138.12846338749.</a:t>
            </a:r>
          </a:p>
          <a:p>
            <a:pPr lvl="1">
              <a:buFont typeface="Courier New" panose="02070309020205020404" pitchFamily="49" charset="0"/>
              <a:buChar char="o"/>
            </a:pPr>
            <a:r>
              <a:rPr lang="en-US" altLang="en-US" sz="1800" dirty="0">
                <a:latin typeface="Times New Roman" panose="02020603050405020304" pitchFamily="18" charset="0"/>
                <a:cs typeface="Times New Roman" panose="02020603050405020304" pitchFamily="18" charset="0"/>
              </a:rPr>
              <a:t>The variation of the ride counts is very little during the morning and night hours(12 AM to 12 PM). But the number of rides consistently increases during the afternoon and evening hours.</a:t>
            </a:r>
          </a:p>
          <a:p>
            <a:pPr marL="457200" lvl="1" indent="0">
              <a:buNone/>
            </a:pPr>
            <a:r>
              <a:rPr lang="en-US" altLang="en-US" sz="1800" dirty="0">
                <a:latin typeface="Times New Roman" panose="02020603050405020304" pitchFamily="18" charset="0"/>
                <a:cs typeface="Times New Roman" panose="02020603050405020304" pitchFamily="18" charset="0"/>
              </a:rPr>
              <a:t>(Perhaps suggests routine rides like office does not  affect the trend prediction )</a:t>
            </a:r>
          </a:p>
        </p:txBody>
      </p:sp>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1272793" y="220463"/>
            <a:ext cx="781694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ctr" eaLnBrk="0" fontAlgn="base" hangingPunct="0">
              <a:lnSpc>
                <a:spcPct val="100000"/>
              </a:lnSpc>
              <a:spcAft>
                <a:spcPct val="0"/>
              </a:spcAf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 (Past vs Future)</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8ED19EB-2D31-A046-906E-FF77B833D148}"/>
              </a:ext>
            </a:extLst>
          </p:cNvPr>
          <p:cNvSpPr>
            <a:spLocks noGrp="1"/>
          </p:cNvSpPr>
          <p:nvPr>
            <p:ph type="ftr" sz="quarter" idx="11"/>
          </p:nvPr>
        </p:nvSpPr>
        <p:spPr/>
        <p:txBody>
          <a:bodyPr/>
          <a:lstStyle/>
          <a:p>
            <a:r>
              <a:rPr lang="en-US" dirty="0"/>
              <a:t>graph on next slide</a:t>
            </a:r>
          </a:p>
        </p:txBody>
      </p:sp>
      <p:sp>
        <p:nvSpPr>
          <p:cNvPr id="6" name="TextBox 5">
            <a:extLst>
              <a:ext uri="{FF2B5EF4-FFF2-40B4-BE49-F238E27FC236}">
                <a16:creationId xmlns:a16="http://schemas.microsoft.com/office/drawing/2014/main" id="{31D9C849-273C-4A8C-8B3E-79D9194F9A84}"/>
              </a:ext>
            </a:extLst>
          </p:cNvPr>
          <p:cNvSpPr txBox="1"/>
          <p:nvPr/>
        </p:nvSpPr>
        <p:spPr>
          <a:xfrm>
            <a:off x="5631656" y="3402106"/>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345FBC01-4BEE-48DD-87CF-A404D9B4BDB3}"/>
              </a:ext>
            </a:extLst>
          </p:cNvPr>
          <p:cNvSpPr txBox="1"/>
          <p:nvPr/>
        </p:nvSpPr>
        <p:spPr>
          <a:xfrm>
            <a:off x="4300538" y="3005138"/>
            <a:ext cx="1331118" cy="369332"/>
          </a:xfrm>
          <a:prstGeom prst="rect">
            <a:avLst/>
          </a:prstGeom>
          <a:noFill/>
        </p:spPr>
        <p:txBody>
          <a:bodyPr wrap="square" rtlCol="0">
            <a:spAutoFit/>
          </a:bodyPr>
          <a:lstStyle/>
          <a:p>
            <a:endParaRPr lang="en-US" dirty="0"/>
          </a:p>
        </p:txBody>
      </p:sp>
      <p:sp>
        <p:nvSpPr>
          <p:cNvPr id="13" name="Rectangle 6">
            <a:extLst>
              <a:ext uri="{FF2B5EF4-FFF2-40B4-BE49-F238E27FC236}">
                <a16:creationId xmlns:a16="http://schemas.microsoft.com/office/drawing/2014/main" id="{3A186B0F-BC6D-499B-935A-D1D36C7B87D1}"/>
              </a:ext>
            </a:extLst>
          </p:cNvPr>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7D74C4FC-F7AD-4EFA-AC2B-1DA7B5D62D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8216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1272793" y="220463"/>
            <a:ext cx="781694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algn="ctr" eaLnBrk="0" fontAlgn="base" hangingPunct="0">
              <a:lnSpc>
                <a:spcPct val="100000"/>
              </a:lnSpc>
              <a:spcAft>
                <a:spcPct val="0"/>
              </a:spcAf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 (Past vs Future)</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6044" y="897571"/>
            <a:ext cx="10764583" cy="5715500"/>
          </a:xfrm>
        </p:spPr>
      </p:pic>
    </p:spTree>
    <p:extLst>
      <p:ext uri="{BB962C8B-B14F-4D97-AF65-F5344CB8AC3E}">
        <p14:creationId xmlns:p14="http://schemas.microsoft.com/office/powerpoint/2010/main" val="2119528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p:txBody>
          <a:bodyPr/>
          <a:lstStyle/>
          <a:p>
            <a:pPr lvl="0"/>
            <a:endParaRPr lang="en-US"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2633882" y="389691"/>
            <a:ext cx="479406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eaLnBrk="0" fontAlgn="base" hangingPunct="0">
              <a:lnSpc>
                <a:spcPct val="100000"/>
              </a:lnSpc>
              <a:spcAft>
                <a:spcPct val="0"/>
              </a:spcAf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4400" cap="none" dirty="0">
                <a:solidFill>
                  <a:srgbClr val="0055AA"/>
                </a:solidFill>
                <a:latin typeface="Times New Roman" panose="02020603050405020304" pitchFamily="18" charset="0"/>
                <a:ea typeface="Times New Roman" panose="02020603050405020304" pitchFamily="18" charset="0"/>
                <a:cs typeface="Times New Roman" panose="02020603050405020304" pitchFamily="18" charset="0"/>
              </a:rPr>
              <a:t>P-Value Test Results</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29" y="1066799"/>
            <a:ext cx="10566400" cy="1422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429" y="2489199"/>
            <a:ext cx="85852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429" y="3630157"/>
            <a:ext cx="8940800" cy="14986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429" y="5141456"/>
            <a:ext cx="8229600" cy="1384300"/>
          </a:xfrm>
          <a:prstGeom prst="rect">
            <a:avLst/>
          </a:prstGeom>
        </p:spPr>
      </p:pic>
    </p:spTree>
    <p:extLst>
      <p:ext uri="{BB962C8B-B14F-4D97-AF65-F5344CB8AC3E}">
        <p14:creationId xmlns:p14="http://schemas.microsoft.com/office/powerpoint/2010/main" val="2494289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151C-A14E-5B41-B838-34DD8F0C8CA9}"/>
              </a:ext>
            </a:extLst>
          </p:cNvPr>
          <p:cNvSpPr>
            <a:spLocks noGrp="1"/>
          </p:cNvSpPr>
          <p:nvPr>
            <p:ph type="title"/>
          </p:nvPr>
        </p:nvSpPr>
        <p:spPr/>
        <p:txBody>
          <a:bodyPr>
            <a:normAutofit/>
          </a:bodyPr>
          <a:lstStyle/>
          <a:p>
            <a:pPr algn="ctr" eaLnBrk="0" fontAlgn="base" hangingPunct="0">
              <a:lnSpc>
                <a:spcPct val="100000"/>
              </a:lnSpc>
              <a:spcAft>
                <a:spcPct val="0"/>
              </a:spcAft>
            </a:pPr>
            <a:r>
              <a:rPr lang="en-US" sz="4400" cap="none" dirty="0">
                <a:solidFill>
                  <a:srgbClr val="0055AA"/>
                </a:solidFill>
                <a:latin typeface="Times New Roman" panose="02020603050405020304" pitchFamily="18" charset="0"/>
                <a:cs typeface="Times New Roman" panose="02020603050405020304" pitchFamily="18" charset="0"/>
              </a:rPr>
              <a:t>Discussion </a:t>
            </a:r>
          </a:p>
        </p:txBody>
      </p:sp>
      <p:sp>
        <p:nvSpPr>
          <p:cNvPr id="3" name="Content Placeholder 2">
            <a:extLst>
              <a:ext uri="{FF2B5EF4-FFF2-40B4-BE49-F238E27FC236}">
                <a16:creationId xmlns:a16="http://schemas.microsoft.com/office/drawing/2014/main" id="{F3E052D9-E166-924D-AE92-8C88C06FF34A}"/>
              </a:ext>
            </a:extLst>
          </p:cNvPr>
          <p:cNvSpPr>
            <a:spLocks noGrp="1"/>
          </p:cNvSpPr>
          <p:nvPr>
            <p:ph idx="1"/>
          </p:nvPr>
        </p:nvSpPr>
        <p:spPr>
          <a:xfrm>
            <a:off x="1141412" y="2249487"/>
            <a:ext cx="9905999" cy="4053342"/>
          </a:xfrm>
        </p:spPr>
        <p:txBody>
          <a:bodyPr/>
          <a:lstStyle/>
          <a:p>
            <a:r>
              <a:rPr lang="en-US" dirty="0"/>
              <a:t>The Time of Day and Trip Count regression analysis showed a strong correlation of an increasing trend going into the future.</a:t>
            </a:r>
          </a:p>
          <a:p>
            <a:r>
              <a:rPr lang="en-US" dirty="0"/>
              <a:t>We did not find any strong correlations between any of our variables tested and the trip duration.</a:t>
            </a:r>
          </a:p>
          <a:p>
            <a:r>
              <a:rPr lang="en-US" dirty="0"/>
              <a:t>The trip count had the strongest correlation to our variables.</a:t>
            </a:r>
          </a:p>
          <a:p>
            <a:pPr lvl="1"/>
            <a:r>
              <a:rPr lang="en-US" dirty="0"/>
              <a:t>Temperature</a:t>
            </a:r>
          </a:p>
          <a:p>
            <a:pPr lvl="1"/>
            <a:r>
              <a:rPr lang="en-US" dirty="0"/>
              <a:t>Humidity</a:t>
            </a:r>
          </a:p>
          <a:p>
            <a:pPr lvl="1"/>
            <a:r>
              <a:rPr lang="en-US" dirty="0"/>
              <a:t>Time of Day</a:t>
            </a:r>
          </a:p>
        </p:txBody>
      </p:sp>
    </p:spTree>
    <p:extLst>
      <p:ext uri="{BB962C8B-B14F-4D97-AF65-F5344CB8AC3E}">
        <p14:creationId xmlns:p14="http://schemas.microsoft.com/office/powerpoint/2010/main" val="223226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76CFC8-64F0-A249-AE9D-311660C8A7F4}"/>
              </a:ext>
            </a:extLst>
          </p:cNvPr>
          <p:cNvSpPr>
            <a:spLocks noGrp="1"/>
          </p:cNvSpPr>
          <p:nvPr>
            <p:ph idx="1"/>
          </p:nvPr>
        </p:nvSpPr>
        <p:spPr/>
        <p:txBody>
          <a:bodyPr/>
          <a:lstStyle/>
          <a:p>
            <a:pPr marL="0" indent="0">
              <a:buNone/>
            </a:pPr>
            <a:r>
              <a:rPr lang="en-US" dirty="0"/>
              <a:t>Discover </a:t>
            </a:r>
            <a:r>
              <a:rPr lang="en-US" sz="1900" dirty="0">
                <a:latin typeface="Times New Roman" panose="02020603050405020304" pitchFamily="18" charset="0"/>
                <a:cs typeface="Times New Roman" panose="02020603050405020304" pitchFamily="18" charset="0"/>
              </a:rPr>
              <a:t>hidden</a:t>
            </a:r>
            <a:r>
              <a:rPr lang="en-US" dirty="0"/>
              <a:t> trends under certain circumstances; such as:</a:t>
            </a:r>
          </a:p>
          <a:p>
            <a:pPr lvl="1"/>
            <a:r>
              <a:rPr lang="en-US" dirty="0"/>
              <a:t>Weather factors (Temperature &amp; Humidity)</a:t>
            </a:r>
          </a:p>
          <a:p>
            <a:pPr lvl="1"/>
            <a:r>
              <a:rPr lang="en-US" dirty="0"/>
              <a:t>Time of Day (Morning, Afternoon, Evening, Night)</a:t>
            </a:r>
          </a:p>
          <a:p>
            <a:pPr lvl="1"/>
            <a:r>
              <a:rPr lang="en-US" dirty="0"/>
              <a:t>SR_Flag (Pool vs Non-pool)</a:t>
            </a:r>
          </a:p>
          <a:p>
            <a:pPr lvl="1"/>
            <a:r>
              <a:rPr lang="en-US" dirty="0"/>
              <a:t>Regression Analysis of Progression of Time vs Trip Count </a:t>
            </a:r>
          </a:p>
          <a:p>
            <a:pPr lvl="1"/>
            <a:endParaRPr lang="en-US" dirty="0"/>
          </a:p>
          <a:p>
            <a:pPr lvl="1"/>
            <a:r>
              <a:rPr lang="en-US" dirty="0"/>
              <a:t>We want to see if there is a relationship between Number of Rides and Trip Duration and </a:t>
            </a:r>
            <a:r>
              <a:rPr lang="en-US"/>
              <a:t>the above </a:t>
            </a:r>
            <a:r>
              <a:rPr lang="en-US" dirty="0"/>
              <a:t>variables. </a:t>
            </a:r>
          </a:p>
          <a:p>
            <a:pPr marL="457200" lvl="1" indent="0">
              <a:buNone/>
            </a:pPr>
            <a:endParaRPr lang="en-US" dirty="0"/>
          </a:p>
        </p:txBody>
      </p:sp>
      <p:sp>
        <p:nvSpPr>
          <p:cNvPr id="4" name="Rectangle 1">
            <a:extLst>
              <a:ext uri="{FF2B5EF4-FFF2-40B4-BE49-F238E27FC236}">
                <a16:creationId xmlns:a16="http://schemas.microsoft.com/office/drawing/2014/main" id="{EEE8810C-0BB8-9443-B107-06A9B2E7026A}"/>
              </a:ext>
            </a:extLst>
          </p:cNvPr>
          <p:cNvSpPr>
            <a:spLocks noGrp="1" noChangeArrowheads="1"/>
          </p:cNvSpPr>
          <p:nvPr>
            <p:ph type="title"/>
          </p:nvPr>
        </p:nvSpPr>
        <p:spPr bwMode="auto">
          <a:xfrm>
            <a:off x="2961390" y="1066799"/>
            <a:ext cx="566225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 Motivation &amp; Summary</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69876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8825B-559C-B949-9C41-8CC7CE2E0230}"/>
              </a:ext>
            </a:extLst>
          </p:cNvPr>
          <p:cNvSpPr>
            <a:spLocks noGrp="1"/>
          </p:cNvSpPr>
          <p:nvPr>
            <p:ph idx="1"/>
          </p:nvPr>
        </p:nvSpPr>
        <p:spPr/>
        <p:txBody>
          <a:bodyPr/>
          <a:lstStyle/>
          <a:p>
            <a:pPr marL="0" indent="0">
              <a:buNone/>
            </a:pPr>
            <a:r>
              <a:rPr lang="en-US" dirty="0"/>
              <a:t> </a:t>
            </a:r>
          </a:p>
        </p:txBody>
      </p:sp>
      <p:sp>
        <p:nvSpPr>
          <p:cNvPr id="4" name="Rectangle 1">
            <a:extLst>
              <a:ext uri="{FF2B5EF4-FFF2-40B4-BE49-F238E27FC236}">
                <a16:creationId xmlns:a16="http://schemas.microsoft.com/office/drawing/2014/main" id="{CE5D56DA-074B-914A-9A70-EE4227F38351}"/>
              </a:ext>
            </a:extLst>
          </p:cNvPr>
          <p:cNvSpPr>
            <a:spLocks noGrp="1" noChangeArrowheads="1"/>
          </p:cNvSpPr>
          <p:nvPr>
            <p:ph type="title"/>
          </p:nvPr>
        </p:nvSpPr>
        <p:spPr bwMode="auto">
          <a:xfrm>
            <a:off x="4282179" y="1066799"/>
            <a:ext cx="315823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Post Mortem</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90C88AD-7792-F843-9DB4-A503302BCD52}"/>
              </a:ext>
            </a:extLst>
          </p:cNvPr>
          <p:cNvSpPr txBox="1"/>
          <p:nvPr/>
        </p:nvSpPr>
        <p:spPr>
          <a:xfrm>
            <a:off x="1292772" y="1891862"/>
            <a:ext cx="9196552" cy="3785652"/>
          </a:xfrm>
          <a:prstGeom prst="rect">
            <a:avLst/>
          </a:prstGeom>
          <a:noFill/>
        </p:spPr>
        <p:txBody>
          <a:bodyPr wrap="square" rtlCol="0">
            <a:spAutoFit/>
          </a:bodyPr>
          <a:lstStyle/>
          <a:p>
            <a:pPr marL="342900" indent="-342900">
              <a:buFont typeface="Arial" charset="0"/>
              <a:buChar char="•"/>
            </a:pPr>
            <a:r>
              <a:rPr lang="en-US" sz="2400" dirty="0"/>
              <a:t>Issues to figure out the correct sampling process and what correlations we may be able to draw from our obtained sets of Data.</a:t>
            </a:r>
          </a:p>
          <a:p>
            <a:pPr marL="342900" indent="-342900">
              <a:buFont typeface="Arial" charset="0"/>
              <a:buChar char="•"/>
            </a:pPr>
            <a:br>
              <a:rPr lang="en-US" sz="2400" dirty="0"/>
            </a:br>
            <a:r>
              <a:rPr lang="en-US" sz="2400" dirty="0" err="1"/>
              <a:t>Uber</a:t>
            </a:r>
            <a:r>
              <a:rPr lang="en-US" sz="2400" dirty="0"/>
              <a:t> locked their hailing ride share data, so we couldn’t access the Data straight from </a:t>
            </a:r>
            <a:r>
              <a:rPr lang="en-US" sz="2400" dirty="0" err="1"/>
              <a:t>Uber</a:t>
            </a:r>
            <a:r>
              <a:rPr lang="en-US" sz="2400" dirty="0"/>
              <a:t> or </a:t>
            </a:r>
            <a:r>
              <a:rPr lang="en-US" sz="2400" dirty="0" err="1"/>
              <a:t>Lyft</a:t>
            </a:r>
            <a:r>
              <a:rPr lang="en-US" sz="2400" dirty="0"/>
              <a:t>. Luckily we had </a:t>
            </a:r>
            <a:r>
              <a:rPr lang="en-US" sz="2400" dirty="0">
                <a:hlinkClick r:id="rId2"/>
              </a:rPr>
              <a:t>nyc.gov</a:t>
            </a:r>
            <a:r>
              <a:rPr lang="en-US" sz="2400" dirty="0"/>
              <a:t>.</a:t>
            </a:r>
          </a:p>
          <a:p>
            <a:pPr marL="342900" indent="-342900">
              <a:buFont typeface="Arial" charset="0"/>
              <a:buChar char="•"/>
            </a:pPr>
            <a:br>
              <a:rPr lang="en-US" sz="2400" dirty="0"/>
            </a:br>
            <a:r>
              <a:rPr lang="en-US" sz="2400" dirty="0"/>
              <a:t>Sorting and converting strings to integers.</a:t>
            </a:r>
          </a:p>
          <a:p>
            <a:pPr marL="342900" indent="-342900">
              <a:buFont typeface="Arial" charset="0"/>
              <a:buChar char="•"/>
            </a:pPr>
            <a:br>
              <a:rPr lang="en-US" sz="2400" dirty="0"/>
            </a:br>
            <a:r>
              <a:rPr lang="en-US" sz="2400" dirty="0"/>
              <a:t>Slicing the the 24 hours in a day to 4 different bins to obtain the hour groups and to also draw correlation from it.</a:t>
            </a:r>
            <a:endParaRPr lang="en-US" dirty="0"/>
          </a:p>
        </p:txBody>
      </p:sp>
    </p:spTree>
    <p:extLst>
      <p:ext uri="{BB962C8B-B14F-4D97-AF65-F5344CB8AC3E}">
        <p14:creationId xmlns:p14="http://schemas.microsoft.com/office/powerpoint/2010/main" val="1443722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8B864-29B0-F047-858C-659F1A4A74F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Open-floor, Questions and Answers with the audience. </a:t>
            </a:r>
          </a:p>
          <a:p>
            <a:endParaRPr lang="en-US" dirty="0"/>
          </a:p>
        </p:txBody>
      </p:sp>
      <p:sp>
        <p:nvSpPr>
          <p:cNvPr id="4" name="Rectangle 1">
            <a:extLst>
              <a:ext uri="{FF2B5EF4-FFF2-40B4-BE49-F238E27FC236}">
                <a16:creationId xmlns:a16="http://schemas.microsoft.com/office/drawing/2014/main" id="{1264C44F-7B73-1948-BCCB-9037EEFB875C}"/>
              </a:ext>
            </a:extLst>
          </p:cNvPr>
          <p:cNvSpPr>
            <a:spLocks noGrp="1" noChangeArrowheads="1"/>
          </p:cNvSpPr>
          <p:nvPr>
            <p:ph type="title"/>
          </p:nvPr>
        </p:nvSpPr>
        <p:spPr bwMode="auto">
          <a:xfrm>
            <a:off x="4520718" y="1066799"/>
            <a:ext cx="2462277"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Questions</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442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ECBDC-8872-244F-82C9-80A6425C3C10}"/>
              </a:ext>
            </a:extLst>
          </p:cNvPr>
          <p:cNvSpPr>
            <a:spLocks noGrp="1"/>
          </p:cNvSpPr>
          <p:nvPr>
            <p:ph idx="1"/>
          </p:nvPr>
        </p:nvSpPr>
        <p:spPr>
          <a:xfrm>
            <a:off x="899673" y="968332"/>
            <a:ext cx="9905999" cy="5686467"/>
          </a:xfrm>
        </p:spPr>
        <p:txBody>
          <a:bodyPr>
            <a:noAutofit/>
          </a:bodyPr>
          <a:lstStyle/>
          <a:p>
            <a:pPr lvl="0"/>
            <a:r>
              <a:rPr lang="en-US" sz="1800" dirty="0">
                <a:latin typeface="Times New Roman" panose="02020603050405020304" pitchFamily="18" charset="0"/>
                <a:cs typeface="Times New Roman" panose="02020603050405020304" pitchFamily="18" charset="0"/>
              </a:rPr>
              <a:t>The Temperature affects the number of ride share rides requested.</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Null Hypothesis: There is no relationship between the number of ride share rides requested and the temperature.</a:t>
            </a:r>
          </a:p>
          <a:p>
            <a:r>
              <a:rPr lang="en-US" sz="1800" dirty="0">
                <a:latin typeface="Times New Roman" panose="02020603050405020304" pitchFamily="18" charset="0"/>
                <a:cs typeface="Times New Roman" panose="02020603050405020304" pitchFamily="18" charset="0"/>
              </a:rPr>
              <a:t>The Humidity affects the number of ride share rides requested.</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Null Hypothesis: There is no relationship between the number of ride share rides requested and the humidity.</a:t>
            </a:r>
          </a:p>
          <a:p>
            <a:pPr lvl="0"/>
            <a:r>
              <a:rPr lang="en-US" sz="1800" dirty="0">
                <a:latin typeface="Times New Roman" panose="02020603050405020304" pitchFamily="18" charset="0"/>
                <a:cs typeface="Times New Roman" panose="02020603050405020304" pitchFamily="18" charset="0"/>
              </a:rPr>
              <a:t>Time of the day affects the number of the ride share rides placed.</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Null Hypothesis: The time of day has no effect on the number of ride share rides placed.</a:t>
            </a:r>
          </a:p>
          <a:p>
            <a:pPr lvl="0"/>
            <a:r>
              <a:rPr lang="en-US" sz="1800" dirty="0">
                <a:latin typeface="Times New Roman" panose="02020603050405020304" pitchFamily="18" charset="0"/>
                <a:cs typeface="Times New Roman" panose="02020603050405020304" pitchFamily="18" charset="0"/>
              </a:rPr>
              <a:t>Time of Day impacts the Trip Duration of ride share rides.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 Null Hypothesis: Time of Day has no effect on the Trip Duration of rides.</a:t>
            </a:r>
          </a:p>
          <a:p>
            <a:pPr lvl="0"/>
            <a:r>
              <a:rPr lang="en-US" sz="1800" dirty="0">
                <a:latin typeface="Times New Roman" panose="02020603050405020304" pitchFamily="18" charset="0"/>
                <a:cs typeface="Times New Roman" panose="02020603050405020304" pitchFamily="18" charset="0"/>
              </a:rPr>
              <a:t>The SR_Flag, or type of ride share ride, impacts the Ride Counts.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Null Hypothesis: Trip Duration is not affected by the SR_Flag, or type of ride share ride.</a:t>
            </a:r>
          </a:p>
          <a:p>
            <a:r>
              <a:rPr lang="en-US" sz="1800" dirty="0">
                <a:latin typeface="Times New Roman" panose="02020603050405020304" pitchFamily="18" charset="0"/>
                <a:cs typeface="Times New Roman" panose="02020603050405020304" pitchFamily="18" charset="0"/>
              </a:rPr>
              <a:t>The frequency of ride share rides increases, in the time of day, as time progresses.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Null Hypothesis: There is no difference of ride share frequency service as time progresses.</a:t>
            </a:r>
          </a:p>
          <a:p>
            <a:pPr lvl="2"/>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93690BB-55CD-5447-A89C-A634D7B3C4B1}"/>
              </a:ext>
            </a:extLst>
          </p:cNvPr>
          <p:cNvSpPr>
            <a:spLocks noGrp="1" noChangeArrowheads="1"/>
          </p:cNvSpPr>
          <p:nvPr>
            <p:ph type="title"/>
          </p:nvPr>
        </p:nvSpPr>
        <p:spPr bwMode="auto">
          <a:xfrm>
            <a:off x="3211951" y="278525"/>
            <a:ext cx="429842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 Questions &amp; Data</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8058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DECB5C-D5CB-9E46-8E91-F212802BBA51}"/>
              </a:ext>
            </a:extLst>
          </p:cNvPr>
          <p:cNvSpPr>
            <a:spLocks noGrp="1" noChangeArrowheads="1"/>
          </p:cNvSpPr>
          <p:nvPr>
            <p:ph type="title"/>
          </p:nvPr>
        </p:nvSpPr>
        <p:spPr bwMode="auto">
          <a:xfrm>
            <a:off x="1865690" y="304545"/>
            <a:ext cx="660110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55AA"/>
                </a:solidFill>
                <a:effectLst/>
                <a:latin typeface="inherit" charset="0"/>
                <a:ea typeface="Times New Roman" panose="02020603050405020304" pitchFamily="18" charset="0"/>
              </a:rPr>
              <a:t> Data Cleanup &amp; Exploration</a:t>
            </a:r>
            <a:r>
              <a:rPr kumimoji="0" lang="en-US" altLang="en-US" sz="44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2" name="Content Placeholder 1"/>
          <p:cNvSpPr>
            <a:spLocks noGrp="1"/>
          </p:cNvSpPr>
          <p:nvPr>
            <p:ph idx="1"/>
          </p:nvPr>
        </p:nvSpPr>
        <p:spPr>
          <a:xfrm>
            <a:off x="1181754" y="981653"/>
            <a:ext cx="9905999" cy="5540171"/>
          </a:xfrm>
        </p:spPr>
        <p:txBody>
          <a:bodyPr>
            <a:normAutofit fontScale="62500" lnSpcReduction="20000"/>
          </a:bodyPr>
          <a:lstStyle/>
          <a:p>
            <a:pPr fontAlgn="base">
              <a:spcBef>
                <a:spcPct val="0"/>
              </a:spcBef>
              <a:spcAft>
                <a:spcPct val="0"/>
              </a:spcAft>
            </a:pPr>
            <a:r>
              <a:rPr lang="en-US" altLang="en-US" sz="2500" dirty="0">
                <a:latin typeface="Times New Roman" panose="02020603050405020304" pitchFamily="18" charset="0"/>
                <a:cs typeface="Times New Roman" panose="02020603050405020304" pitchFamily="18" charset="0"/>
              </a:rPr>
              <a:t>Our raw data was obtained from the NYC Taxi &amp; Limousine Commission, which contained </a:t>
            </a:r>
            <a:r>
              <a:rPr lang="en-US" altLang="en-US" sz="2500" dirty="0" err="1">
                <a:latin typeface="Times New Roman" panose="02020603050405020304" pitchFamily="18" charset="0"/>
                <a:cs typeface="Times New Roman" panose="02020603050405020304" pitchFamily="18" charset="0"/>
              </a:rPr>
              <a:t>Uber</a:t>
            </a:r>
            <a:r>
              <a:rPr lang="en-US" altLang="en-US" sz="2500" dirty="0">
                <a:latin typeface="Times New Roman" panose="02020603050405020304" pitchFamily="18" charset="0"/>
                <a:cs typeface="Times New Roman" panose="02020603050405020304" pitchFamily="18" charset="0"/>
              </a:rPr>
              <a:t> and </a:t>
            </a:r>
            <a:r>
              <a:rPr lang="en-US" altLang="en-US" sz="2500" dirty="0" err="1">
                <a:latin typeface="Times New Roman" panose="02020603050405020304" pitchFamily="18" charset="0"/>
                <a:cs typeface="Times New Roman" panose="02020603050405020304" pitchFamily="18" charset="0"/>
              </a:rPr>
              <a:t>Lyft</a:t>
            </a:r>
            <a:r>
              <a:rPr lang="en-US" altLang="en-US" sz="2500" dirty="0">
                <a:latin typeface="Times New Roman" panose="02020603050405020304" pitchFamily="18" charset="0"/>
                <a:cs typeface="Times New Roman" panose="02020603050405020304" pitchFamily="18" charset="0"/>
              </a:rPr>
              <a:t> trip information.</a:t>
            </a:r>
          </a:p>
          <a:p>
            <a:pPr lvl="1" fontAlgn="base">
              <a:spcBef>
                <a:spcPct val="0"/>
              </a:spcBef>
              <a:spcAft>
                <a:spcPct val="0"/>
              </a:spcAft>
            </a:pPr>
            <a:r>
              <a:rPr lang="en-US" sz="2500" dirty="0">
                <a:latin typeface="Times New Roman" panose="02020603050405020304" pitchFamily="18" charset="0"/>
                <a:cs typeface="Times New Roman" panose="02020603050405020304" pitchFamily="18" charset="0"/>
                <a:hlinkClick r:id="rId3"/>
              </a:rPr>
              <a:t>https://www1.nyc.gov/site/tlc/about/tlc-trip-record-data.page</a:t>
            </a:r>
            <a:endParaRPr lang="en-US" sz="2500" dirty="0">
              <a:latin typeface="Times New Roman" panose="02020603050405020304" pitchFamily="18" charset="0"/>
              <a:cs typeface="Times New Roman" panose="02020603050405020304" pitchFamily="18" charset="0"/>
            </a:endParaRPr>
          </a:p>
          <a:p>
            <a:pPr fontAlgn="base">
              <a:spcBef>
                <a:spcPct val="0"/>
              </a:spcBef>
              <a:spcAft>
                <a:spcPct val="0"/>
              </a:spcAft>
            </a:pPr>
            <a:r>
              <a:rPr lang="en-US" sz="2600" dirty="0">
                <a:latin typeface="Times New Roman" panose="02020603050405020304" pitchFamily="18" charset="0"/>
                <a:cs typeface="Times New Roman" panose="02020603050405020304" pitchFamily="18" charset="0"/>
              </a:rPr>
              <a:t>We used </a:t>
            </a:r>
            <a:r>
              <a:rPr lang="en-US" sz="2600" dirty="0" err="1">
                <a:latin typeface="Times New Roman" panose="02020603050405020304" pitchFamily="18" charset="0"/>
                <a:cs typeface="Times New Roman" panose="02020603050405020304" pitchFamily="18" charset="0"/>
              </a:rPr>
              <a:t>OpenWeather</a:t>
            </a:r>
            <a:r>
              <a:rPr lang="en-US" sz="2600" dirty="0">
                <a:latin typeface="Times New Roman" panose="02020603050405020304" pitchFamily="18" charset="0"/>
                <a:cs typeface="Times New Roman" panose="02020603050405020304" pitchFamily="18" charset="0"/>
              </a:rPr>
              <a:t> to obtain historical weather data for NYC.</a:t>
            </a:r>
          </a:p>
          <a:p>
            <a:pPr fontAlgn="base">
              <a:spcBef>
                <a:spcPct val="0"/>
              </a:spcBef>
              <a:spcAft>
                <a:spcPct val="0"/>
              </a:spcAft>
            </a:pPr>
            <a:r>
              <a:rPr lang="en-US" sz="2500" dirty="0">
                <a:latin typeface="Times New Roman" panose="02020603050405020304" pitchFamily="18" charset="0"/>
                <a:cs typeface="Times New Roman" panose="02020603050405020304" pitchFamily="18" charset="0"/>
              </a:rPr>
              <a:t>We obtained Zip Code data by inputting the Borough and Zone of the trip into the Google Maps API.</a:t>
            </a:r>
          </a:p>
          <a:p>
            <a:pPr fontAlgn="base">
              <a:spcBef>
                <a:spcPct val="0"/>
              </a:spcBef>
              <a:spcAft>
                <a:spcPct val="0"/>
              </a:spcAft>
            </a:pPr>
            <a:r>
              <a:rPr lang="en-US" sz="2500" dirty="0">
                <a:latin typeface="Times New Roman" panose="02020603050405020304" pitchFamily="18" charset="0"/>
                <a:cs typeface="Times New Roman" panose="02020603050405020304" pitchFamily="18" charset="0"/>
              </a:rPr>
              <a:t>We used Pandas to merge the trip data for each month and then removed any null or N/A records from the data.</a:t>
            </a:r>
          </a:p>
          <a:p>
            <a:pPr fontAlgn="base">
              <a:spcBef>
                <a:spcPct val="0"/>
              </a:spcBef>
              <a:spcAft>
                <a:spcPct val="0"/>
              </a:spcAft>
            </a:pPr>
            <a:r>
              <a:rPr lang="en-US" sz="2500" dirty="0">
                <a:latin typeface="Times New Roman" panose="02020603050405020304" pitchFamily="18" charset="0"/>
                <a:cs typeface="Times New Roman" panose="02020603050405020304" pitchFamily="18" charset="0"/>
              </a:rPr>
              <a:t>After cleaning the data we took a random sample of the yearly data file.</a:t>
            </a:r>
          </a:p>
          <a:p>
            <a:pPr fontAlgn="base">
              <a:spcBef>
                <a:spcPct val="0"/>
              </a:spcBef>
              <a:spcAft>
                <a:spcPct val="0"/>
              </a:spcAft>
            </a:pPr>
            <a:r>
              <a:rPr lang="en-US" sz="2500" dirty="0">
                <a:latin typeface="Times New Roman" panose="02020603050405020304" pitchFamily="18" charset="0"/>
                <a:cs typeface="Times New Roman" panose="02020603050405020304" pitchFamily="18" charset="0"/>
              </a:rPr>
              <a:t>We then separated the yearly file into monthly files.</a:t>
            </a:r>
          </a:p>
          <a:p>
            <a:pPr marL="0" indent="0" fontAlgn="base">
              <a:spcBef>
                <a:spcPct val="0"/>
              </a:spcBef>
              <a:spcAft>
                <a:spcPct val="0"/>
              </a:spcAft>
              <a:buNone/>
            </a:pPr>
            <a:endParaRPr lang="en-US" sz="2500" dirty="0">
              <a:latin typeface="Times New Roman" panose="02020603050405020304" pitchFamily="18" charset="0"/>
              <a:cs typeface="Times New Roman" panose="02020603050405020304" pitchFamily="18" charset="0"/>
            </a:endParaRPr>
          </a:p>
          <a:p>
            <a:pPr fontAlgn="base">
              <a:spcBef>
                <a:spcPct val="0"/>
              </a:spcBef>
              <a:spcAft>
                <a:spcPct val="0"/>
              </a:spcAft>
            </a:pPr>
            <a:r>
              <a:rPr lang="en-US" altLang="en-US" sz="2500" dirty="0">
                <a:latin typeface="Times New Roman" panose="02020603050405020304" pitchFamily="18" charset="0"/>
                <a:cs typeface="Times New Roman" panose="02020603050405020304" pitchFamily="18" charset="0"/>
              </a:rPr>
              <a:t>The type of data we needed to address our hypothesis?</a:t>
            </a:r>
          </a:p>
          <a:p>
            <a:pPr lvl="1"/>
            <a:r>
              <a:rPr lang="en-US" sz="2500" dirty="0">
                <a:latin typeface="Times New Roman" panose="02020603050405020304" pitchFamily="18" charset="0"/>
                <a:cs typeface="Times New Roman" panose="02020603050405020304" pitchFamily="18" charset="0"/>
              </a:rPr>
              <a:t>Trip Data</a:t>
            </a:r>
          </a:p>
          <a:p>
            <a:pPr lvl="1"/>
            <a:r>
              <a:rPr lang="en-US" sz="2500" dirty="0">
                <a:latin typeface="Times New Roman" panose="02020603050405020304" pitchFamily="18" charset="0"/>
                <a:cs typeface="Times New Roman" panose="02020603050405020304" pitchFamily="18" charset="0"/>
              </a:rPr>
              <a:t>Weather factors (Temp &amp; humidity)</a:t>
            </a:r>
          </a:p>
          <a:p>
            <a:pPr lvl="1"/>
            <a:r>
              <a:rPr lang="en-US" sz="2500" dirty="0">
                <a:latin typeface="Times New Roman" panose="02020603050405020304" pitchFamily="18" charset="0"/>
                <a:cs typeface="Times New Roman" panose="02020603050405020304" pitchFamily="18" charset="0"/>
              </a:rPr>
              <a:t>Time of the day\day of the week. </a:t>
            </a:r>
          </a:p>
          <a:p>
            <a:pPr lvl="1"/>
            <a:r>
              <a:rPr lang="en-US" sz="2500" dirty="0">
                <a:latin typeface="Times New Roman" panose="02020603050405020304" pitchFamily="18" charset="0"/>
                <a:cs typeface="Times New Roman" panose="02020603050405020304" pitchFamily="18" charset="0"/>
              </a:rPr>
              <a:t>Location</a:t>
            </a:r>
          </a:p>
          <a:p>
            <a:r>
              <a:rPr lang="en-US" sz="2500" dirty="0">
                <a:latin typeface="Times New Roman" panose="02020603050405020304" pitchFamily="18" charset="0"/>
                <a:cs typeface="Times New Roman" panose="02020603050405020304" pitchFamily="18" charset="0"/>
              </a:rPr>
              <a:t>The process for creating the final analysis file is as follows:</a:t>
            </a:r>
          </a:p>
          <a:p>
            <a:pPr lvl="1"/>
            <a:r>
              <a:rPr lang="en-US" sz="2500" dirty="0">
                <a:latin typeface="Times New Roman" panose="02020603050405020304" pitchFamily="18" charset="0"/>
                <a:cs typeface="Times New Roman" panose="02020603050405020304" pitchFamily="18" charset="0"/>
              </a:rPr>
              <a:t>The random sample of the monthly trip data was merged with the Weather Data for that month and with the Location Data for that month.</a:t>
            </a:r>
          </a:p>
          <a:p>
            <a:pPr lvl="1"/>
            <a:r>
              <a:rPr lang="en-US" sz="2500" dirty="0">
                <a:latin typeface="Times New Roman" panose="02020603050405020304" pitchFamily="18" charset="0"/>
                <a:cs typeface="Times New Roman" panose="02020603050405020304" pitchFamily="18" charset="0"/>
              </a:rPr>
              <a:t>Once the data was merged together we saved each completed file as </a:t>
            </a:r>
            <a:r>
              <a:rPr lang="en-US" sz="2500" dirty="0" err="1">
                <a:latin typeface="Times New Roman" panose="02020603050405020304" pitchFamily="18" charset="0"/>
                <a:cs typeface="Times New Roman" panose="02020603050405020304" pitchFamily="18" charset="0"/>
              </a:rPr>
              <a:t>RideShare_Data_YearMonth</a:t>
            </a:r>
            <a:r>
              <a:rPr lang="en-US" sz="2500" dirty="0">
                <a:latin typeface="Times New Roman" panose="02020603050405020304" pitchFamily="18" charset="0"/>
                <a:cs typeface="Times New Roman" panose="02020603050405020304" pitchFamily="18" charset="0"/>
              </a:rPr>
              <a:t>. This is file we used for our data analysis.</a:t>
            </a:r>
          </a:p>
          <a:p>
            <a:pPr marL="0" indent="0">
              <a:buNone/>
            </a:pPr>
            <a:endParaRPr lang="en-US" dirty="0"/>
          </a:p>
        </p:txBody>
      </p:sp>
    </p:spTree>
    <p:extLst>
      <p:ext uri="{BB962C8B-B14F-4D97-AF65-F5344CB8AC3E}">
        <p14:creationId xmlns:p14="http://schemas.microsoft.com/office/powerpoint/2010/main" val="233023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All the data analyzed will be present on the coming slides.</a:t>
            </a:r>
          </a:p>
          <a:p>
            <a:r>
              <a:rPr lang="en-US" dirty="0">
                <a:latin typeface="Times New Roman" panose="02020603050405020304" pitchFamily="18" charset="0"/>
                <a:cs typeface="Times New Roman" panose="02020603050405020304" pitchFamily="18" charset="0"/>
              </a:rPr>
              <a:t>We tested 6 different hypothesis</a:t>
            </a:r>
          </a:p>
          <a:p>
            <a:r>
              <a:rPr lang="en-US" dirty="0">
                <a:latin typeface="Times New Roman" panose="02020603050405020304" pitchFamily="18" charset="0"/>
                <a:cs typeface="Times New Roman" panose="02020603050405020304" pitchFamily="18" charset="0"/>
              </a:rPr>
              <a:t>We want to share the results we came to conclude. </a:t>
            </a:r>
          </a:p>
        </p:txBody>
      </p:sp>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4042268" y="924656"/>
            <a:ext cx="343132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55AA"/>
                </a:solidFill>
                <a:effectLst/>
                <a:latin typeface="Times New Roman" panose="02020603050405020304" pitchFamily="18" charset="0"/>
                <a:ea typeface="Times New Roman" panose="02020603050405020304" pitchFamily="18" charset="0"/>
                <a:cs typeface="Times New Roman" panose="02020603050405020304" pitchFamily="18" charset="0"/>
              </a:rPr>
              <a:t> Data Analysis</a:t>
            </a:r>
            <a:r>
              <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367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3475038" y="337531"/>
            <a:ext cx="4459286" cy="14785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p>
            <a:pPr eaLnBrk="0" fontAlgn="base" hangingPunct="0">
              <a:spcAft>
                <a:spcPct val="0"/>
              </a:spcAft>
            </a:pPr>
            <a:r>
              <a:rPr lang="en-US" sz="4400" cap="none" dirty="0">
                <a:solidFill>
                  <a:srgbClr val="0055AA"/>
                </a:solidFill>
                <a:latin typeface="Times New Roman" panose="02020603050405020304" pitchFamily="18" charset="0"/>
                <a:cs typeface="Times New Roman" panose="02020603050405020304" pitchFamily="18" charset="0"/>
              </a:rPr>
              <a:t>Weather and the Frequency of Rides</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a:xfrm>
            <a:off x="1141412" y="2249487"/>
            <a:ext cx="9719628" cy="3965046"/>
          </a:xfrm>
        </p:spPr>
        <p:txBody>
          <a:bodyPr>
            <a:normAutofit/>
          </a:bodyPr>
          <a:lstStyle/>
          <a:p>
            <a:pPr lvl="0"/>
            <a:r>
              <a:rPr lang="en-US" sz="2000" dirty="0">
                <a:latin typeface="Times New Roman" panose="02020603050405020304" pitchFamily="18" charset="0"/>
                <a:cs typeface="Times New Roman" panose="02020603050405020304" pitchFamily="18" charset="0"/>
              </a:rPr>
              <a:t>There are correlations between the weather and the frequency of Uber rides placed.</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Null Hypothesis: There is no relation between the frequency of ride share  and the weather.</a:t>
            </a:r>
          </a:p>
          <a:p>
            <a:pPr marL="457200" lvl="1" indent="0">
              <a:buNone/>
            </a:pPr>
            <a:r>
              <a:rPr lang="en-US" sz="1800" dirty="0">
                <a:latin typeface="Times New Roman" panose="02020603050405020304" pitchFamily="18" charset="0"/>
                <a:cs typeface="Times New Roman" panose="02020603050405020304" pitchFamily="18" charset="0"/>
              </a:rPr>
              <a:t>During the extreme weather , the ride counts are significantly less than normal weather</a:t>
            </a:r>
          </a:p>
          <a:p>
            <a:pPr marL="457200" lvl="1" indent="0">
              <a:buNone/>
            </a:pPr>
            <a:r>
              <a:rPr lang="en-US" sz="1800" dirty="0">
                <a:latin typeface="Times New Roman" panose="02020603050405020304" pitchFamily="18" charset="0"/>
                <a:cs typeface="Times New Roman" panose="02020603050405020304" pitchFamily="18" charset="0"/>
              </a:rPr>
              <a:t>During rainy weather, the percentage of rides is more on Sunday (May be due less   frequency of subways or other transportation) </a:t>
            </a:r>
          </a:p>
        </p:txBody>
      </p:sp>
      <p:grpSp>
        <p:nvGrpSpPr>
          <p:cNvPr id="18" name="Group 1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1" name="Footer Placeholder 10">
            <a:extLst>
              <a:ext uri="{FF2B5EF4-FFF2-40B4-BE49-F238E27FC236}">
                <a16:creationId xmlns:a16="http://schemas.microsoft.com/office/drawing/2014/main" id="{152D4773-8747-A941-A417-83DE934F7AF9}"/>
              </a:ext>
            </a:extLst>
          </p:cNvPr>
          <p:cNvSpPr>
            <a:spLocks noGrp="1"/>
          </p:cNvSpPr>
          <p:nvPr>
            <p:ph type="ftr" sz="quarter" idx="11"/>
          </p:nvPr>
        </p:nvSpPr>
        <p:spPr/>
        <p:txBody>
          <a:bodyPr/>
          <a:lstStyle/>
          <a:p>
            <a:r>
              <a:rPr lang="en-US"/>
              <a:t>graph on next slide</a:t>
            </a:r>
            <a:endParaRPr lang="en-US" dirty="0"/>
          </a:p>
        </p:txBody>
      </p:sp>
    </p:spTree>
    <p:extLst>
      <p:ext uri="{BB962C8B-B14F-4D97-AF65-F5344CB8AC3E}">
        <p14:creationId xmlns:p14="http://schemas.microsoft.com/office/powerpoint/2010/main" val="422916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Rectangle 1">
            <a:extLst>
              <a:ext uri="{FF2B5EF4-FFF2-40B4-BE49-F238E27FC236}">
                <a16:creationId xmlns:a16="http://schemas.microsoft.com/office/drawing/2014/main" id="{E30EEDC2-A390-B848-8CCD-6ED0C940A6CA}"/>
              </a:ext>
            </a:extLst>
          </p:cNvPr>
          <p:cNvSpPr>
            <a:spLocks noGrp="1" noChangeArrowheads="1"/>
          </p:cNvSpPr>
          <p:nvPr>
            <p:ph type="title"/>
          </p:nvPr>
        </p:nvSpPr>
        <p:spPr bwMode="auto">
          <a:xfrm>
            <a:off x="3132773" y="74641"/>
            <a:ext cx="4459286" cy="14785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fontScale="90000"/>
          </a:bodyPr>
          <a:lstStyle/>
          <a:p>
            <a:pPr algn="ctr" eaLnBrk="0" fontAlgn="base" hangingPunct="0">
              <a:spcAft>
                <a:spcPct val="0"/>
              </a:spcAft>
            </a:pPr>
            <a:r>
              <a:rPr lang="en-US" sz="4400" cap="none" dirty="0">
                <a:solidFill>
                  <a:srgbClr val="0055AA"/>
                </a:solidFill>
                <a:latin typeface="Times New Roman" panose="02020603050405020304" pitchFamily="18" charset="0"/>
                <a:cs typeface="Times New Roman" panose="02020603050405020304" pitchFamily="18" charset="0"/>
              </a:rPr>
              <a:t>Type of Weather and the Frequency of Rides</a:t>
            </a:r>
            <a:endParaRPr lang="en-US" altLang="en-US" sz="4400" cap="none" dirty="0">
              <a:solidFill>
                <a:srgbClr val="0055AA"/>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A7D11-3D29-AB47-8209-7197DC15D387}"/>
              </a:ext>
            </a:extLst>
          </p:cNvPr>
          <p:cNvSpPr>
            <a:spLocks noGrp="1"/>
          </p:cNvSpPr>
          <p:nvPr>
            <p:ph idx="1"/>
          </p:nvPr>
        </p:nvSpPr>
        <p:spPr>
          <a:xfrm>
            <a:off x="1141412" y="2249487"/>
            <a:ext cx="4459287" cy="3965046"/>
          </a:xfrm>
        </p:spPr>
        <p:txBody>
          <a:bodyPr>
            <a:normAutofit/>
          </a:bodyPr>
          <a:lstStyle/>
          <a:p>
            <a:pPr marL="0" lvl="0" indent="0">
              <a:buNone/>
            </a:pPr>
            <a:endParaRPr lang="en-US" dirty="0">
              <a:latin typeface="Times New Roman" panose="02020603050405020304" pitchFamily="18" charset="0"/>
              <a:cs typeface="Times New Roman" panose="02020603050405020304" pitchFamily="18" charset="0"/>
            </a:endParaRPr>
          </a:p>
        </p:txBody>
      </p:sp>
      <p:pic>
        <p:nvPicPr>
          <p:cNvPr id="9" name="Picture 8" descr="A screenshot of a cell phone&#10;&#10;Description automatically generated">
            <a:extLst>
              <a:ext uri="{FF2B5EF4-FFF2-40B4-BE49-F238E27FC236}">
                <a16:creationId xmlns:a16="http://schemas.microsoft.com/office/drawing/2014/main" id="{A534313B-1745-7044-A650-1C7E45992E53}"/>
              </a:ext>
            </a:extLst>
          </p:cNvPr>
          <p:cNvPicPr>
            <a:picLocks noChangeAspect="1"/>
          </p:cNvPicPr>
          <p:nvPr/>
        </p:nvPicPr>
        <p:blipFill>
          <a:blip r:embed="rId4"/>
          <a:stretch>
            <a:fillRect/>
          </a:stretch>
        </p:blipFill>
        <p:spPr>
          <a:xfrm>
            <a:off x="655637" y="1859755"/>
            <a:ext cx="11298238" cy="477742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 name="Group 1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375538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Temperature vs trip count &amp; trip duration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65394"/>
            <a:ext cx="4463133" cy="359636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164" y="1765394"/>
            <a:ext cx="4407741" cy="3596366"/>
          </a:xfrm>
          <a:prstGeom prst="rect">
            <a:avLst/>
          </a:prstGeom>
        </p:spPr>
      </p:pic>
      <p:sp>
        <p:nvSpPr>
          <p:cNvPr id="6" name="TextBox 5"/>
          <p:cNvSpPr txBox="1"/>
          <p:nvPr/>
        </p:nvSpPr>
        <p:spPr>
          <a:xfrm>
            <a:off x="1469571" y="5600700"/>
            <a:ext cx="9323615" cy="646331"/>
          </a:xfrm>
          <a:prstGeom prst="rect">
            <a:avLst/>
          </a:prstGeom>
          <a:noFill/>
        </p:spPr>
        <p:txBody>
          <a:bodyPr wrap="square" rtlCol="0">
            <a:spAutoFit/>
          </a:bodyPr>
          <a:lstStyle/>
          <a:p>
            <a:r>
              <a:rPr lang="en-US" dirty="0"/>
              <a:t>The P Value for Temperature and trip duration was not significant</a:t>
            </a:r>
          </a:p>
          <a:p>
            <a:r>
              <a:rPr lang="en-US" dirty="0"/>
              <a:t>The P Value for Temperature and trip count was significant</a:t>
            </a:r>
          </a:p>
        </p:txBody>
      </p:sp>
    </p:spTree>
    <p:extLst>
      <p:ext uri="{BB962C8B-B14F-4D97-AF65-F5344CB8AC3E}">
        <p14:creationId xmlns:p14="http://schemas.microsoft.com/office/powerpoint/2010/main" val="111864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Humidity vs trip count &amp; trip duration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47157"/>
            <a:ext cx="5151023" cy="38698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91" y="1747157"/>
            <a:ext cx="5009786" cy="3869872"/>
          </a:xfrm>
          <a:prstGeom prst="rect">
            <a:avLst/>
          </a:prstGeom>
        </p:spPr>
      </p:pic>
      <p:sp>
        <p:nvSpPr>
          <p:cNvPr id="7" name="TextBox 6"/>
          <p:cNvSpPr txBox="1"/>
          <p:nvPr/>
        </p:nvSpPr>
        <p:spPr>
          <a:xfrm>
            <a:off x="1420585" y="5845629"/>
            <a:ext cx="9323615" cy="646331"/>
          </a:xfrm>
          <a:prstGeom prst="rect">
            <a:avLst/>
          </a:prstGeom>
          <a:noFill/>
        </p:spPr>
        <p:txBody>
          <a:bodyPr wrap="square" rtlCol="0">
            <a:spAutoFit/>
          </a:bodyPr>
          <a:lstStyle/>
          <a:p>
            <a:r>
              <a:rPr lang="en-US" dirty="0"/>
              <a:t>The P Value for Humidity and trip duration was not significant</a:t>
            </a:r>
          </a:p>
          <a:p>
            <a:r>
              <a:rPr lang="en-US" dirty="0"/>
              <a:t>The P Value for Humidity and trip count was significant</a:t>
            </a:r>
          </a:p>
        </p:txBody>
      </p:sp>
    </p:spTree>
    <p:extLst>
      <p:ext uri="{BB962C8B-B14F-4D97-AF65-F5344CB8AC3E}">
        <p14:creationId xmlns:p14="http://schemas.microsoft.com/office/powerpoint/2010/main" val="1399451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1233</Words>
  <Application>Microsoft Macintosh PowerPoint</Application>
  <PresentationFormat>Widescreen</PresentationFormat>
  <Paragraphs>123</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inherit</vt:lpstr>
      <vt:lpstr>Times New Roman</vt:lpstr>
      <vt:lpstr>Tw Cen MT</vt:lpstr>
      <vt:lpstr>Circuit</vt:lpstr>
      <vt:lpstr>Ride Share Mania </vt:lpstr>
      <vt:lpstr> Motivation &amp; Summary </vt:lpstr>
      <vt:lpstr> Questions &amp; Data </vt:lpstr>
      <vt:lpstr> Data Cleanup &amp; Exploration </vt:lpstr>
      <vt:lpstr> Data Analysis </vt:lpstr>
      <vt:lpstr>Weather and the Frequency of Rides</vt:lpstr>
      <vt:lpstr>Type of Weather and the Frequency of Rides</vt:lpstr>
      <vt:lpstr>Temperature vs trip count &amp; trip duration</vt:lpstr>
      <vt:lpstr>Humidity vs trip count &amp; trip duration</vt:lpstr>
      <vt:lpstr>Time of Day vs Frequency of Rides</vt:lpstr>
      <vt:lpstr>Time of Day vs Frequency of Rides</vt:lpstr>
      <vt:lpstr>Time of Day vs Trip Duration </vt:lpstr>
      <vt:lpstr>Time of Day vs Trip Duration </vt:lpstr>
      <vt:lpstr> SR_Flag vs Ride Counts</vt:lpstr>
      <vt:lpstr> SR_Flag vs Ride Counts</vt:lpstr>
      <vt:lpstr>Linear Regression (Past vs Future)</vt:lpstr>
      <vt:lpstr>Linear Regression (Past vs Future)</vt:lpstr>
      <vt:lpstr> P-Value Test Results</vt:lpstr>
      <vt:lpstr>Discussion </vt:lpstr>
      <vt:lpstr>Post Mortem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Significant correlations as pertaining to ride share trip DATA </dc:title>
  <dc:creator>ghaith ramahi</dc:creator>
  <cp:lastModifiedBy>ghaith ramahi</cp:lastModifiedBy>
  <cp:revision>51</cp:revision>
  <dcterms:created xsi:type="dcterms:W3CDTF">2019-09-09T01:16:49Z</dcterms:created>
  <dcterms:modified xsi:type="dcterms:W3CDTF">2019-09-11T01:24:24Z</dcterms:modified>
</cp:coreProperties>
</file>