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2" r:id="rId2"/>
  </p:sldMasterIdLst>
  <p:notesMasterIdLst>
    <p:notesMasterId r:id="rId117"/>
  </p:notesMasterIdLst>
  <p:handoutMasterIdLst>
    <p:handoutMasterId r:id="rId118"/>
  </p:handoutMasterIdLst>
  <p:sldIdLst>
    <p:sldId id="256" r:id="rId3"/>
    <p:sldId id="549" r:id="rId4"/>
    <p:sldId id="544" r:id="rId5"/>
    <p:sldId id="302" r:id="rId6"/>
    <p:sldId id="571" r:id="rId7"/>
    <p:sldId id="812" r:id="rId8"/>
    <p:sldId id="823" r:id="rId9"/>
    <p:sldId id="589" r:id="rId10"/>
    <p:sldId id="621" r:id="rId11"/>
    <p:sldId id="622" r:id="rId12"/>
    <p:sldId id="623" r:id="rId13"/>
    <p:sldId id="910" r:id="rId14"/>
    <p:sldId id="907" r:id="rId15"/>
    <p:sldId id="908" r:id="rId16"/>
    <p:sldId id="909" r:id="rId17"/>
    <p:sldId id="599" r:id="rId18"/>
    <p:sldId id="600" r:id="rId19"/>
    <p:sldId id="605" r:id="rId20"/>
    <p:sldId id="606" r:id="rId21"/>
    <p:sldId id="607" r:id="rId22"/>
    <p:sldId id="817" r:id="rId23"/>
    <p:sldId id="822" r:id="rId24"/>
    <p:sldId id="821" r:id="rId25"/>
    <p:sldId id="735" r:id="rId26"/>
    <p:sldId id="566" r:id="rId27"/>
    <p:sldId id="567" r:id="rId28"/>
    <p:sldId id="554" r:id="rId29"/>
    <p:sldId id="881" r:id="rId30"/>
    <p:sldId id="882" r:id="rId31"/>
    <p:sldId id="883" r:id="rId32"/>
    <p:sldId id="884" r:id="rId33"/>
    <p:sldId id="885" r:id="rId34"/>
    <p:sldId id="886" r:id="rId35"/>
    <p:sldId id="887" r:id="rId36"/>
    <p:sldId id="888" r:id="rId37"/>
    <p:sldId id="889" r:id="rId38"/>
    <p:sldId id="555" r:id="rId39"/>
    <p:sldId id="895" r:id="rId40"/>
    <p:sldId id="755" r:id="rId41"/>
    <p:sldId id="756" r:id="rId42"/>
    <p:sldId id="757" r:id="rId43"/>
    <p:sldId id="898" r:id="rId44"/>
    <p:sldId id="758" r:id="rId45"/>
    <p:sldId id="759" r:id="rId46"/>
    <p:sldId id="760" r:id="rId47"/>
    <p:sldId id="900" r:id="rId48"/>
    <p:sldId id="761" r:id="rId49"/>
    <p:sldId id="762" r:id="rId50"/>
    <p:sldId id="763" r:id="rId51"/>
    <p:sldId id="764" r:id="rId52"/>
    <p:sldId id="765" r:id="rId53"/>
    <p:sldId id="766" r:id="rId54"/>
    <p:sldId id="767" r:id="rId55"/>
    <p:sldId id="768" r:id="rId56"/>
    <p:sldId id="769" r:id="rId57"/>
    <p:sldId id="770" r:id="rId58"/>
    <p:sldId id="771" r:id="rId59"/>
    <p:sldId id="901" r:id="rId60"/>
    <p:sldId id="772" r:id="rId61"/>
    <p:sldId id="773" r:id="rId62"/>
    <p:sldId id="902" r:id="rId63"/>
    <p:sldId id="774" r:id="rId64"/>
    <p:sldId id="775" r:id="rId65"/>
    <p:sldId id="800" r:id="rId66"/>
    <p:sldId id="801" r:id="rId67"/>
    <p:sldId id="776" r:id="rId68"/>
    <p:sldId id="903" r:id="rId69"/>
    <p:sldId id="777" r:id="rId70"/>
    <p:sldId id="904" r:id="rId71"/>
    <p:sldId id="783" r:id="rId72"/>
    <p:sldId id="784" r:id="rId73"/>
    <p:sldId id="787" r:id="rId74"/>
    <p:sldId id="788" r:id="rId75"/>
    <p:sldId id="789" r:id="rId76"/>
    <p:sldId id="905" r:id="rId77"/>
    <p:sldId id="556" r:id="rId78"/>
    <p:sldId id="855" r:id="rId79"/>
    <p:sldId id="856" r:id="rId80"/>
    <p:sldId id="857" r:id="rId81"/>
    <p:sldId id="858" r:id="rId82"/>
    <p:sldId id="859" r:id="rId83"/>
    <p:sldId id="860" r:id="rId84"/>
    <p:sldId id="861" r:id="rId85"/>
    <p:sldId id="878" r:id="rId86"/>
    <p:sldId id="804" r:id="rId87"/>
    <p:sldId id="834" r:id="rId88"/>
    <p:sldId id="835" r:id="rId89"/>
    <p:sldId id="837" r:id="rId90"/>
    <p:sldId id="838" r:id="rId91"/>
    <p:sldId id="839" r:id="rId92"/>
    <p:sldId id="840" r:id="rId93"/>
    <p:sldId id="841" r:id="rId94"/>
    <p:sldId id="842" r:id="rId95"/>
    <p:sldId id="843" r:id="rId96"/>
    <p:sldId id="844" r:id="rId97"/>
    <p:sldId id="845" r:id="rId98"/>
    <p:sldId id="846" r:id="rId99"/>
    <p:sldId id="847" r:id="rId100"/>
    <p:sldId id="848" r:id="rId101"/>
    <p:sldId id="849" r:id="rId102"/>
    <p:sldId id="850" r:id="rId103"/>
    <p:sldId id="851" r:id="rId104"/>
    <p:sldId id="852" r:id="rId105"/>
    <p:sldId id="853" r:id="rId106"/>
    <p:sldId id="561" r:id="rId107"/>
    <p:sldId id="720" r:id="rId108"/>
    <p:sldId id="721" r:id="rId109"/>
    <p:sldId id="813" r:id="rId110"/>
    <p:sldId id="722" r:id="rId111"/>
    <p:sldId id="729" r:id="rId112"/>
    <p:sldId id="825" r:id="rId113"/>
    <p:sldId id="730" r:id="rId114"/>
    <p:sldId id="731" r:id="rId115"/>
    <p:sldId id="734" r:id="rId116"/>
  </p:sldIdLst>
  <p:sldSz cx="13004800" cy="9753600"/>
  <p:notesSz cx="6858000" cy="9144000"/>
  <p:defaultTextStyle>
    <a:defPPr>
      <a:defRPr lang="en-US"/>
    </a:defPPr>
    <a:lvl1pPr algn="ctr" rtl="0" fontAlgn="base">
      <a:spcBef>
        <a:spcPct val="0"/>
      </a:spcBef>
      <a:spcAft>
        <a:spcPct val="0"/>
      </a:spcAft>
      <a:defRPr sz="4300" kern="1200">
        <a:solidFill>
          <a:srgbClr val="000000"/>
        </a:solidFill>
        <a:latin typeface="Helvetica Neue Light" charset="0"/>
        <a:ea typeface="+mn-ea"/>
        <a:cs typeface="+mn-cs"/>
        <a:sym typeface="Helvetica Neue Light" charset="0"/>
      </a:defRPr>
    </a:lvl1pPr>
    <a:lvl2pPr marL="457200" algn="ctr" rtl="0" fontAlgn="base">
      <a:spcBef>
        <a:spcPct val="0"/>
      </a:spcBef>
      <a:spcAft>
        <a:spcPct val="0"/>
      </a:spcAft>
      <a:defRPr sz="4300" kern="1200">
        <a:solidFill>
          <a:srgbClr val="000000"/>
        </a:solidFill>
        <a:latin typeface="Helvetica Neue Light" charset="0"/>
        <a:ea typeface="+mn-ea"/>
        <a:cs typeface="+mn-cs"/>
        <a:sym typeface="Helvetica Neue Light" charset="0"/>
      </a:defRPr>
    </a:lvl2pPr>
    <a:lvl3pPr marL="914400" algn="ctr" rtl="0" fontAlgn="base">
      <a:spcBef>
        <a:spcPct val="0"/>
      </a:spcBef>
      <a:spcAft>
        <a:spcPct val="0"/>
      </a:spcAft>
      <a:defRPr sz="4300" kern="1200">
        <a:solidFill>
          <a:srgbClr val="000000"/>
        </a:solidFill>
        <a:latin typeface="Helvetica Neue Light" charset="0"/>
        <a:ea typeface="+mn-ea"/>
        <a:cs typeface="+mn-cs"/>
        <a:sym typeface="Helvetica Neue Light" charset="0"/>
      </a:defRPr>
    </a:lvl3pPr>
    <a:lvl4pPr marL="1371600" algn="ctr" rtl="0" fontAlgn="base">
      <a:spcBef>
        <a:spcPct val="0"/>
      </a:spcBef>
      <a:spcAft>
        <a:spcPct val="0"/>
      </a:spcAft>
      <a:defRPr sz="4300" kern="1200">
        <a:solidFill>
          <a:srgbClr val="000000"/>
        </a:solidFill>
        <a:latin typeface="Helvetica Neue Light" charset="0"/>
        <a:ea typeface="+mn-ea"/>
        <a:cs typeface="+mn-cs"/>
        <a:sym typeface="Helvetica Neue Light" charset="0"/>
      </a:defRPr>
    </a:lvl4pPr>
    <a:lvl5pPr marL="1828800" algn="ctr" rtl="0" fontAlgn="base">
      <a:spcBef>
        <a:spcPct val="0"/>
      </a:spcBef>
      <a:spcAft>
        <a:spcPct val="0"/>
      </a:spcAft>
      <a:defRPr sz="4300" kern="1200">
        <a:solidFill>
          <a:srgbClr val="000000"/>
        </a:solidFill>
        <a:latin typeface="Helvetica Neue Light" charset="0"/>
        <a:ea typeface="+mn-ea"/>
        <a:cs typeface="+mn-cs"/>
        <a:sym typeface="Helvetica Neue Light" charset="0"/>
      </a:defRPr>
    </a:lvl5pPr>
    <a:lvl6pPr marL="2286000" algn="l" defTabSz="914400" rtl="0" eaLnBrk="1" latinLnBrk="0" hangingPunct="1">
      <a:defRPr sz="4300" kern="1200">
        <a:solidFill>
          <a:srgbClr val="000000"/>
        </a:solidFill>
        <a:latin typeface="Helvetica Neue Light" charset="0"/>
        <a:ea typeface="+mn-ea"/>
        <a:cs typeface="+mn-cs"/>
        <a:sym typeface="Helvetica Neue Light" charset="0"/>
      </a:defRPr>
    </a:lvl6pPr>
    <a:lvl7pPr marL="2743200" algn="l" defTabSz="914400" rtl="0" eaLnBrk="1" latinLnBrk="0" hangingPunct="1">
      <a:defRPr sz="4300" kern="1200">
        <a:solidFill>
          <a:srgbClr val="000000"/>
        </a:solidFill>
        <a:latin typeface="Helvetica Neue Light" charset="0"/>
        <a:ea typeface="+mn-ea"/>
        <a:cs typeface="+mn-cs"/>
        <a:sym typeface="Helvetica Neue Light" charset="0"/>
      </a:defRPr>
    </a:lvl7pPr>
    <a:lvl8pPr marL="3200400" algn="l" defTabSz="914400" rtl="0" eaLnBrk="1" latinLnBrk="0" hangingPunct="1">
      <a:defRPr sz="4300" kern="1200">
        <a:solidFill>
          <a:srgbClr val="000000"/>
        </a:solidFill>
        <a:latin typeface="Helvetica Neue Light" charset="0"/>
        <a:ea typeface="+mn-ea"/>
        <a:cs typeface="+mn-cs"/>
        <a:sym typeface="Helvetica Neue Light" charset="0"/>
      </a:defRPr>
    </a:lvl8pPr>
    <a:lvl9pPr marL="3657600" algn="l" defTabSz="914400" rtl="0" eaLnBrk="1" latinLnBrk="0" hangingPunct="1">
      <a:defRPr sz="4300" kern="1200">
        <a:solidFill>
          <a:srgbClr val="000000"/>
        </a:solidFill>
        <a:latin typeface="Helvetica Neue Light" charset="0"/>
        <a:ea typeface="+mn-ea"/>
        <a:cs typeface="+mn-cs"/>
        <a:sym typeface="Helvetica Neue Ligh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7474"/>
    <a:srgbClr val="6600FF"/>
    <a:srgbClr val="6600CC"/>
    <a:srgbClr val="663300"/>
    <a:srgbClr val="996633"/>
    <a:srgbClr val="0000FF"/>
    <a:srgbClr val="FDDD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2414" autoAdjust="0"/>
  </p:normalViewPr>
  <p:slideViewPr>
    <p:cSldViewPr>
      <p:cViewPr>
        <p:scale>
          <a:sx n="50" d="100"/>
          <a:sy n="50" d="100"/>
        </p:scale>
        <p:origin x="-2742" y="-888"/>
      </p:cViewPr>
      <p:guideLst>
        <p:guide orient="horz" pos="3072"/>
        <p:guide pos="4096"/>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solidFill>
                  <a:schemeClr val="tx1"/>
                </a:solidFill>
              </a:defRPr>
            </a:lvl1pPr>
          </a:lstStyle>
          <a:p>
            <a:pPr>
              <a:defRPr/>
            </a:pPr>
            <a:endParaRPr lang="en-US"/>
          </a:p>
        </p:txBody>
      </p:sp>
      <p:sp>
        <p:nvSpPr>
          <p:cNvPr id="1402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defRPr>
            </a:lvl1pPr>
          </a:lstStyle>
          <a:p>
            <a:pPr>
              <a:defRPr/>
            </a:pPr>
            <a:endParaRPr lang="en-US"/>
          </a:p>
        </p:txBody>
      </p:sp>
      <p:sp>
        <p:nvSpPr>
          <p:cNvPr id="1402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solidFill>
                  <a:schemeClr val="tx1"/>
                </a:solidFill>
              </a:defRPr>
            </a:lvl1pPr>
          </a:lstStyle>
          <a:p>
            <a:pPr>
              <a:defRPr/>
            </a:pPr>
            <a:endParaRPr lang="en-US"/>
          </a:p>
        </p:txBody>
      </p:sp>
      <p:sp>
        <p:nvSpPr>
          <p:cNvPr id="1402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A7A8D0C3-0428-4A44-94BA-4D0986C387F6}" type="slidenum">
              <a:rPr lang="en-US"/>
              <a:pPr>
                <a:defRPr/>
              </a:pPr>
              <a:t>‹#›</a:t>
            </a:fld>
            <a:endParaRPr lang="en-US"/>
          </a:p>
        </p:txBody>
      </p:sp>
    </p:spTree>
    <p:extLst>
      <p:ext uri="{BB962C8B-B14F-4D97-AF65-F5344CB8AC3E}">
        <p14:creationId xmlns:p14="http://schemas.microsoft.com/office/powerpoint/2010/main" val="553226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solidFill>
                  <a:schemeClr val="tx1"/>
                </a:solidFill>
              </a:defRPr>
            </a:lvl1pPr>
          </a:lstStyle>
          <a:p>
            <a:pPr>
              <a:defRPr/>
            </a:pPr>
            <a:endParaRPr lang="en-US"/>
          </a:p>
        </p:txBody>
      </p:sp>
      <p:sp>
        <p:nvSpPr>
          <p:cNvPr id="829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defRPr>
            </a:lvl1pPr>
          </a:lstStyle>
          <a:p>
            <a:pPr>
              <a:defRPr/>
            </a:pPr>
            <a:endParaRPr lang="en-US"/>
          </a:p>
        </p:txBody>
      </p:sp>
      <p:sp>
        <p:nvSpPr>
          <p:cNvPr id="185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29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solidFill>
                  <a:schemeClr val="tx1"/>
                </a:solidFill>
              </a:defRPr>
            </a:lvl1pPr>
          </a:lstStyle>
          <a:p>
            <a:pPr>
              <a:defRPr/>
            </a:pPr>
            <a:endParaRPr lang="en-US"/>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AE0DB03A-1FC1-47FE-8D9E-BCC3A3BA94A7}" type="slidenum">
              <a:rPr lang="en-US"/>
              <a:pPr>
                <a:defRPr/>
              </a:pPr>
              <a:t>‹#›</a:t>
            </a:fld>
            <a:endParaRPr lang="en-US"/>
          </a:p>
        </p:txBody>
      </p:sp>
    </p:spTree>
    <p:extLst>
      <p:ext uri="{BB962C8B-B14F-4D97-AF65-F5344CB8AC3E}">
        <p14:creationId xmlns:p14="http://schemas.microsoft.com/office/powerpoint/2010/main" val="409658181"/>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Helvetica Neue Light" charset="0"/>
        <a:ea typeface="+mn-ea"/>
        <a:cs typeface="+mn-cs"/>
      </a:defRPr>
    </a:lvl1pPr>
    <a:lvl2pPr marL="457200" algn="l" rtl="0" eaLnBrk="0" fontAlgn="base" hangingPunct="0">
      <a:spcBef>
        <a:spcPct val="0"/>
      </a:spcBef>
      <a:spcAft>
        <a:spcPct val="0"/>
      </a:spcAft>
      <a:defRPr sz="1200" kern="1200">
        <a:solidFill>
          <a:schemeClr val="tx1"/>
        </a:solidFill>
        <a:latin typeface="Helvetica Neue Light" charset="0"/>
        <a:ea typeface="+mn-ea"/>
        <a:cs typeface="+mn-cs"/>
      </a:defRPr>
    </a:lvl2pPr>
    <a:lvl3pPr marL="914400" algn="l" rtl="0" eaLnBrk="0" fontAlgn="base" hangingPunct="0">
      <a:spcBef>
        <a:spcPct val="0"/>
      </a:spcBef>
      <a:spcAft>
        <a:spcPct val="0"/>
      </a:spcAft>
      <a:defRPr sz="1200" kern="1200">
        <a:solidFill>
          <a:schemeClr val="tx1"/>
        </a:solidFill>
        <a:latin typeface="Helvetica Neue Light" charset="0"/>
        <a:ea typeface="+mn-ea"/>
        <a:cs typeface="+mn-cs"/>
      </a:defRPr>
    </a:lvl3pPr>
    <a:lvl4pPr marL="1371600" algn="l" rtl="0" eaLnBrk="0" fontAlgn="base" hangingPunct="0">
      <a:spcBef>
        <a:spcPct val="0"/>
      </a:spcBef>
      <a:spcAft>
        <a:spcPct val="0"/>
      </a:spcAft>
      <a:defRPr sz="1200" kern="1200">
        <a:solidFill>
          <a:schemeClr val="tx1"/>
        </a:solidFill>
        <a:latin typeface="Helvetica Neue Light" charset="0"/>
        <a:ea typeface="+mn-ea"/>
        <a:cs typeface="+mn-cs"/>
      </a:defRPr>
    </a:lvl4pPr>
    <a:lvl5pPr marL="1828800" algn="l" rtl="0" eaLnBrk="0" fontAlgn="base" hangingPunct="0">
      <a:spcBef>
        <a:spcPct val="0"/>
      </a:spcBef>
      <a:spcAft>
        <a:spcPct val="0"/>
      </a:spcAft>
      <a:defRPr sz="1200" kern="1200">
        <a:solidFill>
          <a:schemeClr val="tx1"/>
        </a:solidFill>
        <a:latin typeface="Helvetica Neue Light"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1E3324B1-949C-452B-B737-335D933E9C87}" type="slidenum">
              <a:rPr lang="en-US" sz="1200">
                <a:solidFill>
                  <a:schemeClr val="tx1"/>
                </a:solidFill>
              </a:rPr>
              <a:pPr eaLnBrk="1" hangingPunct="1"/>
              <a:t>8</a:t>
            </a:fld>
            <a:endParaRPr lang="en-US" sz="1200">
              <a:solidFill>
                <a:schemeClr val="tx1"/>
              </a:solidFill>
            </a:endParaRPr>
          </a:p>
        </p:txBody>
      </p:sp>
      <p:sp>
        <p:nvSpPr>
          <p:cNvPr id="203779" name="Rectangle 2"/>
          <p:cNvSpPr>
            <a:spLocks noGrp="1" noRot="1" noChangeAspect="1" noChangeArrowheads="1" noTextEdit="1"/>
          </p:cNvSpPr>
          <p:nvPr>
            <p:ph type="sldImg"/>
          </p:nvPr>
        </p:nvSpPr>
        <p:spPr>
          <a:xfrm>
            <a:off x="1143000" y="674688"/>
            <a:ext cx="4586288" cy="3440112"/>
          </a:xfrm>
          <a:ln/>
        </p:spPr>
      </p:sp>
      <p:sp>
        <p:nvSpPr>
          <p:cNvPr id="203780" name="Rectangle 3"/>
          <p:cNvSpPr>
            <a:spLocks noGrp="1" noChangeArrowheads="1"/>
          </p:cNvSpPr>
          <p:nvPr>
            <p:ph type="body" idx="1"/>
          </p:nvPr>
        </p:nvSpPr>
        <p:spPr>
          <a:xfrm>
            <a:off x="887413" y="4348163"/>
            <a:ext cx="5083175" cy="4129087"/>
          </a:xfrm>
          <a:noFill/>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8792E042-3100-4CBF-8F2B-E25633B1E9C2}" type="slidenum">
              <a:rPr lang="en-US" sz="1200">
                <a:solidFill>
                  <a:schemeClr val="tx1"/>
                </a:solidFill>
              </a:rPr>
              <a:pPr eaLnBrk="1" hangingPunct="1"/>
              <a:t>54</a:t>
            </a:fld>
            <a:endParaRPr lang="en-US" sz="1200">
              <a:solidFill>
                <a:schemeClr val="tx1"/>
              </a:solidFill>
            </a:endParaRPr>
          </a:p>
        </p:txBody>
      </p:sp>
      <p:sp>
        <p:nvSpPr>
          <p:cNvPr id="217091" name="Rectangle 2"/>
          <p:cNvSpPr>
            <a:spLocks noGrp="1" noRot="1" noChangeAspect="1" noChangeArrowheads="1" noTextEdit="1"/>
          </p:cNvSpPr>
          <p:nvPr>
            <p:ph type="sldImg"/>
          </p:nvPr>
        </p:nvSpPr>
        <p:spPr>
          <a:xfrm>
            <a:off x="1143000" y="674688"/>
            <a:ext cx="4586288" cy="3440112"/>
          </a:xfrm>
          <a:ln/>
        </p:spPr>
      </p:sp>
      <p:sp>
        <p:nvSpPr>
          <p:cNvPr id="217092" name="Rectangle 3"/>
          <p:cNvSpPr>
            <a:spLocks noGrp="1" noChangeArrowheads="1"/>
          </p:cNvSpPr>
          <p:nvPr>
            <p:ph type="body" idx="1"/>
          </p:nvPr>
        </p:nvSpPr>
        <p:spPr>
          <a:xfrm>
            <a:off x="887413" y="4348163"/>
            <a:ext cx="5083175" cy="4129087"/>
          </a:xfrm>
          <a:noFill/>
        </p:spPr>
        <p:txBody>
          <a:bodyPr/>
          <a:lstStyle/>
          <a:p>
            <a:pPr eaLnBrk="1" hangingPunct="1"/>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2165F7D3-B562-40E3-8F3E-10382BB2A8FF}" type="slidenum">
              <a:rPr lang="en-US" sz="1200">
                <a:solidFill>
                  <a:schemeClr val="tx1"/>
                </a:solidFill>
              </a:rPr>
              <a:pPr eaLnBrk="1" hangingPunct="1"/>
              <a:t>56</a:t>
            </a:fld>
            <a:endParaRPr lang="en-US" sz="1200">
              <a:solidFill>
                <a:schemeClr val="tx1"/>
              </a:solidFill>
            </a:endParaRPr>
          </a:p>
        </p:txBody>
      </p:sp>
      <p:sp>
        <p:nvSpPr>
          <p:cNvPr id="218115" name="Rectangle 2"/>
          <p:cNvSpPr>
            <a:spLocks noGrp="1" noRot="1" noChangeAspect="1" noChangeArrowheads="1" noTextEdit="1"/>
          </p:cNvSpPr>
          <p:nvPr>
            <p:ph type="sldImg"/>
          </p:nvPr>
        </p:nvSpPr>
        <p:spPr>
          <a:xfrm>
            <a:off x="1143000" y="674688"/>
            <a:ext cx="4586288" cy="3440112"/>
          </a:xfrm>
          <a:ln/>
        </p:spPr>
      </p:sp>
      <p:sp>
        <p:nvSpPr>
          <p:cNvPr id="218116" name="Rectangle 3"/>
          <p:cNvSpPr>
            <a:spLocks noGrp="1" noChangeArrowheads="1"/>
          </p:cNvSpPr>
          <p:nvPr>
            <p:ph type="body" idx="1"/>
          </p:nvPr>
        </p:nvSpPr>
        <p:spPr>
          <a:xfrm>
            <a:off x="887413" y="4348163"/>
            <a:ext cx="5083175" cy="4129087"/>
          </a:xfrm>
          <a:noFill/>
        </p:spPr>
        <p:txBody>
          <a:bodyPr/>
          <a:lstStyle/>
          <a:p>
            <a:pPr eaLnBrk="1" hangingPunct="1"/>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D1B1B6F7-D66F-4DB9-85A9-376E1D467097}" type="slidenum">
              <a:rPr lang="en-US" sz="1200">
                <a:solidFill>
                  <a:schemeClr val="tx1"/>
                </a:solidFill>
              </a:rPr>
              <a:pPr eaLnBrk="1" hangingPunct="1"/>
              <a:t>60</a:t>
            </a:fld>
            <a:endParaRPr lang="en-US" sz="1200">
              <a:solidFill>
                <a:schemeClr val="tx1"/>
              </a:solidFill>
            </a:endParaRPr>
          </a:p>
        </p:txBody>
      </p:sp>
      <p:sp>
        <p:nvSpPr>
          <p:cNvPr id="219139" name="Rectangle 2"/>
          <p:cNvSpPr>
            <a:spLocks noGrp="1" noRot="1" noChangeAspect="1" noChangeArrowheads="1" noTextEdit="1"/>
          </p:cNvSpPr>
          <p:nvPr>
            <p:ph type="sldImg"/>
          </p:nvPr>
        </p:nvSpPr>
        <p:spPr>
          <a:xfrm>
            <a:off x="1143000" y="674688"/>
            <a:ext cx="4586288" cy="3440112"/>
          </a:xfrm>
          <a:ln/>
        </p:spPr>
      </p:sp>
      <p:sp>
        <p:nvSpPr>
          <p:cNvPr id="219140" name="Rectangle 3"/>
          <p:cNvSpPr>
            <a:spLocks noGrp="1" noChangeArrowheads="1"/>
          </p:cNvSpPr>
          <p:nvPr>
            <p:ph type="body" idx="1"/>
          </p:nvPr>
        </p:nvSpPr>
        <p:spPr>
          <a:xfrm>
            <a:off x="887413" y="4348163"/>
            <a:ext cx="5083175" cy="4129087"/>
          </a:xfrm>
          <a:noFill/>
        </p:spPr>
        <p:txBody>
          <a:bodyPr/>
          <a:lstStyle/>
          <a:p>
            <a:pPr eaLnBrk="1" hangingPunct="1"/>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9B129D8B-4D6D-485A-9EB9-4AAD5C65721B}" type="slidenum">
              <a:rPr lang="en-US" sz="1200">
                <a:solidFill>
                  <a:schemeClr val="tx1"/>
                </a:solidFill>
              </a:rPr>
              <a:pPr eaLnBrk="1" hangingPunct="1"/>
              <a:t>86</a:t>
            </a:fld>
            <a:endParaRPr lang="en-US" sz="1200">
              <a:solidFill>
                <a:schemeClr val="tx1"/>
              </a:solidFill>
            </a:endParaRPr>
          </a:p>
        </p:txBody>
      </p:sp>
      <p:sp>
        <p:nvSpPr>
          <p:cNvPr id="220163" name="Rectangle 2"/>
          <p:cNvSpPr>
            <a:spLocks noGrp="1" noRot="1" noChangeAspect="1" noChangeArrowheads="1" noTextEdit="1"/>
          </p:cNvSpPr>
          <p:nvPr>
            <p:ph type="sldImg"/>
          </p:nvPr>
        </p:nvSpPr>
        <p:spPr>
          <a:xfrm>
            <a:off x="1198563" y="717550"/>
            <a:ext cx="4518025" cy="3387725"/>
          </a:xfrm>
          <a:ln/>
        </p:spPr>
      </p:sp>
      <p:sp>
        <p:nvSpPr>
          <p:cNvPr id="220164" name="Rectangle 3"/>
          <p:cNvSpPr>
            <a:spLocks noGrp="1" noChangeArrowheads="1"/>
          </p:cNvSpPr>
          <p:nvPr>
            <p:ph type="body" idx="1"/>
          </p:nvPr>
        </p:nvSpPr>
        <p:spPr>
          <a:xfrm>
            <a:off x="1062038" y="4351338"/>
            <a:ext cx="4740275" cy="3513137"/>
          </a:xfrm>
          <a:noFill/>
        </p:spPr>
        <p:txBody>
          <a:bodyPr/>
          <a:lstStyle/>
          <a:p>
            <a:pPr eaLnBrk="1" hangingPunct="1"/>
            <a:endParaRPr lang="en-CA"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DCA91DE2-DF5C-468D-85D2-9C8F895C8F33}" type="slidenum">
              <a:rPr lang="en-US" sz="1200">
                <a:solidFill>
                  <a:schemeClr val="tx1"/>
                </a:solidFill>
              </a:rPr>
              <a:pPr eaLnBrk="1" hangingPunct="1"/>
              <a:t>88</a:t>
            </a:fld>
            <a:endParaRPr 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149BEC45-DA5F-400C-A6FC-2425261EB491}" type="slidenum">
              <a:rPr lang="en-US" sz="1200">
                <a:solidFill>
                  <a:schemeClr val="tx1"/>
                </a:solidFill>
              </a:rPr>
              <a:pPr eaLnBrk="1" hangingPunct="1"/>
              <a:t>92</a:t>
            </a:fld>
            <a:endParaRPr 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2EC7A0F3-A472-4C16-A560-AE925841DF20}" type="slidenum">
              <a:rPr lang="en-US" sz="1200">
                <a:solidFill>
                  <a:schemeClr val="tx1"/>
                </a:solidFill>
              </a:rPr>
              <a:pPr eaLnBrk="1" hangingPunct="1"/>
              <a:t>98</a:t>
            </a:fld>
            <a:endParaRPr lang="en-US" sz="1200">
              <a:solidFill>
                <a:schemeClr val="tx1"/>
              </a:solidFill>
            </a:endParaRPr>
          </a:p>
        </p:txBody>
      </p:sp>
      <p:sp>
        <p:nvSpPr>
          <p:cNvPr id="223235" name="Rectangle 2"/>
          <p:cNvSpPr>
            <a:spLocks noGrp="1" noRot="1" noChangeAspect="1" noChangeArrowheads="1" noTextEdit="1"/>
          </p:cNvSpPr>
          <p:nvPr>
            <p:ph type="sldImg"/>
          </p:nvPr>
        </p:nvSpPr>
        <p:spPr>
          <a:xfrm>
            <a:off x="1198563" y="717550"/>
            <a:ext cx="4518025" cy="3387725"/>
          </a:xfrm>
          <a:ln/>
        </p:spPr>
      </p:sp>
      <p:sp>
        <p:nvSpPr>
          <p:cNvPr id="223236" name="Rectangle 3"/>
          <p:cNvSpPr>
            <a:spLocks noGrp="1" noChangeArrowheads="1"/>
          </p:cNvSpPr>
          <p:nvPr>
            <p:ph type="body" idx="1"/>
          </p:nvPr>
        </p:nvSpPr>
        <p:spPr>
          <a:xfrm>
            <a:off x="1062038" y="4351338"/>
            <a:ext cx="4740275" cy="3513137"/>
          </a:xfrm>
          <a:noFill/>
        </p:spPr>
        <p:txBody>
          <a:bodyPr/>
          <a:lstStyle/>
          <a:p>
            <a:pPr eaLnBrk="1" hangingPunct="1"/>
            <a:endParaRPr lang="en-C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2806AB73-1D2E-4978-927D-AAD08851CE48}" type="slidenum">
              <a:rPr lang="en-US" sz="1200">
                <a:solidFill>
                  <a:schemeClr val="tx1"/>
                </a:solidFill>
              </a:rPr>
              <a:pPr eaLnBrk="1" hangingPunct="1"/>
              <a:t>100</a:t>
            </a:fld>
            <a:endParaRPr 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43ADF702-13DD-4DD4-A037-C7AB7C3311BD}" type="slidenum">
              <a:rPr lang="en-US" sz="1200">
                <a:solidFill>
                  <a:schemeClr val="tx1"/>
                </a:solidFill>
              </a:rPr>
              <a:pPr eaLnBrk="1" hangingPunct="1"/>
              <a:t>101</a:t>
            </a:fld>
            <a:endParaRPr 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CE16D5D2-AA05-4272-90B3-398C92FCF8A3}" type="slidenum">
              <a:rPr lang="en-US" sz="1200">
                <a:solidFill>
                  <a:schemeClr val="tx1"/>
                </a:solidFill>
              </a:rPr>
              <a:pPr eaLnBrk="1" hangingPunct="1"/>
              <a:t>19</a:t>
            </a:fld>
            <a:endParaRPr 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FC81DFDB-FFBA-4AD2-B6E3-966975532CD3}" type="slidenum">
              <a:rPr lang="en-US" sz="1200">
                <a:solidFill>
                  <a:schemeClr val="tx1"/>
                </a:solidFill>
              </a:rPr>
              <a:pPr eaLnBrk="1" hangingPunct="1"/>
              <a:t>26</a:t>
            </a:fld>
            <a:endParaRPr lang="en-US" sz="1200">
              <a:solidFill>
                <a:schemeClr val="tx1"/>
              </a:solidFill>
            </a:endParaRPr>
          </a:p>
        </p:txBody>
      </p:sp>
      <p:sp>
        <p:nvSpPr>
          <p:cNvPr id="207875" name="Rectangle 2"/>
          <p:cNvSpPr>
            <a:spLocks noGrp="1" noRot="1" noChangeAspect="1" noChangeArrowheads="1" noTextEdit="1"/>
          </p:cNvSpPr>
          <p:nvPr>
            <p:ph type="sldImg"/>
          </p:nvPr>
        </p:nvSpPr>
        <p:spPr>
          <a:xfrm>
            <a:off x="1144588" y="685800"/>
            <a:ext cx="4567237" cy="3425825"/>
          </a:xfrm>
          <a:ln/>
        </p:spPr>
      </p:sp>
      <p:sp>
        <p:nvSpPr>
          <p:cNvPr id="207876" name="Rectangle 3"/>
          <p:cNvSpPr>
            <a:spLocks noGrp="1" noChangeArrowheads="1"/>
          </p:cNvSpPr>
          <p:nvPr>
            <p:ph type="body" idx="1"/>
          </p:nvPr>
        </p:nvSpPr>
        <p:spPr>
          <a:xfrm>
            <a:off x="914400" y="4343400"/>
            <a:ext cx="5026025" cy="4114800"/>
          </a:xfrm>
          <a:noFill/>
        </p:spPr>
        <p:txBody>
          <a:bodyPr/>
          <a:lstStyle/>
          <a:p>
            <a:pPr eaLnBrk="1" hangingPunct="1"/>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C817C6D8-EC02-43EC-9A98-4C55E475428D}" type="slidenum">
              <a:rPr lang="en-US" sz="1200">
                <a:solidFill>
                  <a:schemeClr val="tx1"/>
                </a:solidFill>
              </a:rPr>
              <a:pPr eaLnBrk="1" hangingPunct="1"/>
              <a:t>34</a:t>
            </a:fld>
            <a:endParaRPr 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F054C268-B106-459F-B5CE-E856BDCC2B7B}" type="slidenum">
              <a:rPr lang="en-US" sz="1200">
                <a:solidFill>
                  <a:schemeClr val="tx1"/>
                </a:solidFill>
              </a:rPr>
              <a:pPr eaLnBrk="1" hangingPunct="1"/>
              <a:t>38</a:t>
            </a:fld>
            <a:endParaRPr lang="en-US" sz="1200">
              <a:solidFill>
                <a:schemeClr val="tx1"/>
              </a:solidFill>
            </a:endParaRPr>
          </a:p>
        </p:txBody>
      </p:sp>
      <p:sp>
        <p:nvSpPr>
          <p:cNvPr id="211971" name="Rectangle 2"/>
          <p:cNvSpPr>
            <a:spLocks noGrp="1" noRot="1" noChangeAspect="1" noChangeArrowheads="1" noTextEdit="1"/>
          </p:cNvSpPr>
          <p:nvPr>
            <p:ph type="sldImg"/>
          </p:nvPr>
        </p:nvSpPr>
        <p:spPr>
          <a:xfrm>
            <a:off x="1143000" y="674688"/>
            <a:ext cx="4586288" cy="3440112"/>
          </a:xfrm>
          <a:ln/>
        </p:spPr>
      </p:sp>
      <p:sp>
        <p:nvSpPr>
          <p:cNvPr id="211972" name="Rectangle 3"/>
          <p:cNvSpPr>
            <a:spLocks noGrp="1" noChangeArrowheads="1"/>
          </p:cNvSpPr>
          <p:nvPr>
            <p:ph type="body" idx="1"/>
          </p:nvPr>
        </p:nvSpPr>
        <p:spPr>
          <a:xfrm>
            <a:off x="887413" y="4348163"/>
            <a:ext cx="5083175" cy="4129087"/>
          </a:xfrm>
          <a:noFill/>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863CA197-2C70-4012-9A99-0AB64B6F94FB}" type="slidenum">
              <a:rPr lang="en-US" sz="1200">
                <a:solidFill>
                  <a:schemeClr val="tx1"/>
                </a:solidFill>
              </a:rPr>
              <a:pPr eaLnBrk="1" hangingPunct="1"/>
              <a:t>50</a:t>
            </a:fld>
            <a:endParaRPr lang="en-US" sz="1200">
              <a:solidFill>
                <a:schemeClr val="tx1"/>
              </a:solidFill>
            </a:endParaRPr>
          </a:p>
        </p:txBody>
      </p:sp>
      <p:sp>
        <p:nvSpPr>
          <p:cNvPr id="212995" name="Rectangle 2"/>
          <p:cNvSpPr>
            <a:spLocks noGrp="1" noRot="1" noChangeAspect="1" noChangeArrowheads="1" noTextEdit="1"/>
          </p:cNvSpPr>
          <p:nvPr>
            <p:ph type="sldImg"/>
          </p:nvPr>
        </p:nvSpPr>
        <p:spPr>
          <a:xfrm>
            <a:off x="1143000" y="674688"/>
            <a:ext cx="4586288" cy="3440112"/>
          </a:xfrm>
          <a:ln/>
        </p:spPr>
      </p:sp>
      <p:sp>
        <p:nvSpPr>
          <p:cNvPr id="212996" name="Rectangle 3"/>
          <p:cNvSpPr>
            <a:spLocks noGrp="1" noChangeArrowheads="1"/>
          </p:cNvSpPr>
          <p:nvPr>
            <p:ph type="body" idx="1"/>
          </p:nvPr>
        </p:nvSpPr>
        <p:spPr>
          <a:xfrm>
            <a:off x="887413" y="4348163"/>
            <a:ext cx="5083175" cy="4129087"/>
          </a:xfrm>
          <a:noFill/>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FF80D6FA-B794-40BE-A5BD-47C21E543864}" type="slidenum">
              <a:rPr lang="en-US" sz="1200">
                <a:solidFill>
                  <a:schemeClr val="tx1"/>
                </a:solidFill>
              </a:rPr>
              <a:pPr eaLnBrk="1" hangingPunct="1"/>
              <a:t>51</a:t>
            </a:fld>
            <a:endParaRPr 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7339EC4A-AD05-4A59-AC2C-E7C86E40B2C6}" type="slidenum">
              <a:rPr lang="en-US" sz="1200">
                <a:solidFill>
                  <a:schemeClr val="tx1"/>
                </a:solidFill>
              </a:rPr>
              <a:pPr eaLnBrk="1" hangingPunct="1"/>
              <a:t>52</a:t>
            </a:fld>
            <a:endParaRPr lang="en-US" sz="1200">
              <a:solidFill>
                <a:schemeClr val="tx1"/>
              </a:solidFill>
            </a:endParaRPr>
          </a:p>
        </p:txBody>
      </p:sp>
      <p:sp>
        <p:nvSpPr>
          <p:cNvPr id="215043" name="Rectangle 2"/>
          <p:cNvSpPr>
            <a:spLocks noGrp="1" noRot="1" noChangeAspect="1" noChangeArrowheads="1" noTextEdit="1"/>
          </p:cNvSpPr>
          <p:nvPr>
            <p:ph type="sldImg"/>
          </p:nvPr>
        </p:nvSpPr>
        <p:spPr>
          <a:xfrm>
            <a:off x="1143000" y="674688"/>
            <a:ext cx="4586288" cy="3440112"/>
          </a:xfrm>
          <a:ln/>
        </p:spPr>
      </p:sp>
      <p:sp>
        <p:nvSpPr>
          <p:cNvPr id="215044" name="Rectangle 3"/>
          <p:cNvSpPr>
            <a:spLocks noGrp="1" noChangeArrowheads="1"/>
          </p:cNvSpPr>
          <p:nvPr>
            <p:ph type="body" idx="1"/>
          </p:nvPr>
        </p:nvSpPr>
        <p:spPr>
          <a:xfrm>
            <a:off x="887413" y="4348163"/>
            <a:ext cx="5083175" cy="4129087"/>
          </a:xfrm>
          <a:noFill/>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fld id="{D8C0C4B4-2FE9-49FF-9885-D244C19FB5B9}" type="slidenum">
              <a:rPr lang="en-US" sz="1200">
                <a:solidFill>
                  <a:schemeClr val="tx1"/>
                </a:solidFill>
              </a:rPr>
              <a:pPr eaLnBrk="1" hangingPunct="1"/>
              <a:t>53</a:t>
            </a:fld>
            <a:endParaRPr lang="en-US" sz="1200">
              <a:solidFill>
                <a:schemeClr val="tx1"/>
              </a:solidFill>
            </a:endParaRPr>
          </a:p>
        </p:txBody>
      </p:sp>
      <p:sp>
        <p:nvSpPr>
          <p:cNvPr id="216067" name="Rectangle 2"/>
          <p:cNvSpPr>
            <a:spLocks noGrp="1" noRot="1" noChangeAspect="1" noChangeArrowheads="1" noTextEdit="1"/>
          </p:cNvSpPr>
          <p:nvPr>
            <p:ph type="sldImg"/>
          </p:nvPr>
        </p:nvSpPr>
        <p:spPr>
          <a:xfrm>
            <a:off x="1143000" y="674688"/>
            <a:ext cx="4586288" cy="3440112"/>
          </a:xfrm>
          <a:ln/>
        </p:spPr>
      </p:sp>
      <p:sp>
        <p:nvSpPr>
          <p:cNvPr id="216068" name="Rectangle 3"/>
          <p:cNvSpPr>
            <a:spLocks noGrp="1" noChangeArrowheads="1"/>
          </p:cNvSpPr>
          <p:nvPr>
            <p:ph type="body" idx="1"/>
          </p:nvPr>
        </p:nvSpPr>
        <p:spPr>
          <a:xfrm>
            <a:off x="887413" y="4348163"/>
            <a:ext cx="5083175" cy="4129087"/>
          </a:xfrm>
          <a:noFill/>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CA"/>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Tree>
    <p:extLst>
      <p:ext uri="{BB962C8B-B14F-4D97-AF65-F5344CB8AC3E}">
        <p14:creationId xmlns:p14="http://schemas.microsoft.com/office/powerpoint/2010/main" val="133609533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0900645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6138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571500" y="330200"/>
            <a:ext cx="8743950" cy="856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64908595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330200"/>
            <a:ext cx="11861800" cy="1397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571500" y="2322513"/>
            <a:ext cx="5854700" cy="6569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6578600" y="2322513"/>
            <a:ext cx="5854700" cy="3208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6578600" y="5683250"/>
            <a:ext cx="5854700" cy="3208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9104267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330200"/>
            <a:ext cx="11861800" cy="1397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571500" y="2322513"/>
            <a:ext cx="5854700" cy="6569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578600" y="2322513"/>
            <a:ext cx="5854700" cy="6569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48348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330200"/>
            <a:ext cx="11861800" cy="1397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571500" y="2322513"/>
            <a:ext cx="5854700" cy="6569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6578600" y="2322513"/>
            <a:ext cx="5854700" cy="3208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6578600" y="5683250"/>
            <a:ext cx="5854700" cy="3208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0360405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CA"/>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Tree>
    <p:extLst>
      <p:ext uri="{BB962C8B-B14F-4D97-AF65-F5344CB8AC3E}">
        <p14:creationId xmlns:p14="http://schemas.microsoft.com/office/powerpoint/2010/main" val="326304785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64360197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545445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5715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5786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3634607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3425024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4498344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241290177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7918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683900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337537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89874823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1320800"/>
            <a:ext cx="2965450" cy="68707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571500" y="1320800"/>
            <a:ext cx="8743950" cy="6870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3717094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253884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571500" y="2322513"/>
            <a:ext cx="5854700" cy="656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578600" y="2322513"/>
            <a:ext cx="5854700" cy="656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6212313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420582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23464138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5118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77053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75622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71500" y="330200"/>
            <a:ext cx="118618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730" tIns="50730" rIns="50730" bIns="50730" numCol="1" anchor="b" anchorCtr="0" compatLnSpc="1">
            <a:prstTxWarp prst="textNoShape">
              <a:avLst/>
            </a:prstTxWarp>
          </a:bodyPr>
          <a:lstStyle/>
          <a:p>
            <a:pPr lvl="0"/>
            <a:r>
              <a:rPr lang="en-US" smtClean="0">
                <a:sym typeface="Helvetica Neue Light" charset="0"/>
              </a:rPr>
              <a:t>Click to edit Master title style</a:t>
            </a:r>
          </a:p>
        </p:txBody>
      </p:sp>
      <p:sp>
        <p:nvSpPr>
          <p:cNvPr id="1027" name="Rectangle 2"/>
          <p:cNvSpPr>
            <a:spLocks noGrp="1" noChangeArrowheads="1"/>
          </p:cNvSpPr>
          <p:nvPr>
            <p:ph type="body" idx="1"/>
          </p:nvPr>
        </p:nvSpPr>
        <p:spPr bwMode="auto">
          <a:xfrm>
            <a:off x="571500" y="2322513"/>
            <a:ext cx="11861800" cy="656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730" tIns="50730" rIns="50730" bIns="5073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1028" name="Line 4"/>
          <p:cNvSpPr>
            <a:spLocks noChangeShapeType="1"/>
          </p:cNvSpPr>
          <p:nvPr userDrawn="1"/>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ransition/>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4300">
          <a:solidFill>
            <a:schemeClr val="tx1"/>
          </a:solidFill>
          <a:latin typeface="Helvetica Neue Light" charset="0"/>
          <a:sym typeface="Helvetica Neue Light" charset="0"/>
        </a:defRPr>
      </a:lvl2pPr>
      <a:lvl3pPr algn="l" rtl="0" eaLnBrk="0" fontAlgn="base" hangingPunct="0">
        <a:spcBef>
          <a:spcPct val="0"/>
        </a:spcBef>
        <a:spcAft>
          <a:spcPct val="0"/>
        </a:spcAft>
        <a:defRPr sz="4300">
          <a:solidFill>
            <a:schemeClr val="tx1"/>
          </a:solidFill>
          <a:latin typeface="Helvetica Neue Light" charset="0"/>
          <a:sym typeface="Helvetica Neue Light" charset="0"/>
        </a:defRPr>
      </a:lvl3pPr>
      <a:lvl4pPr algn="l" rtl="0" eaLnBrk="0" fontAlgn="base" hangingPunct="0">
        <a:spcBef>
          <a:spcPct val="0"/>
        </a:spcBef>
        <a:spcAft>
          <a:spcPct val="0"/>
        </a:spcAft>
        <a:defRPr sz="4300">
          <a:solidFill>
            <a:schemeClr val="tx1"/>
          </a:solidFill>
          <a:latin typeface="Helvetica Neue Light" charset="0"/>
          <a:sym typeface="Helvetica Neue Light" charset="0"/>
        </a:defRPr>
      </a:lvl4pPr>
      <a:lvl5pPr algn="l" rtl="0" eaLnBrk="0" fontAlgn="base" hangingPunct="0">
        <a:spcBef>
          <a:spcPct val="0"/>
        </a:spcBef>
        <a:spcAft>
          <a:spcPct val="0"/>
        </a:spcAft>
        <a:defRPr sz="4300">
          <a:solidFill>
            <a:schemeClr val="tx1"/>
          </a:solidFill>
          <a:latin typeface="Helvetica Neue Light" charset="0"/>
          <a:sym typeface="Helvetica Neue Light" charset="0"/>
        </a:defRPr>
      </a:lvl5pPr>
      <a:lvl6pPr marL="457200" algn="l" rtl="0" fontAlgn="base">
        <a:spcBef>
          <a:spcPct val="0"/>
        </a:spcBef>
        <a:spcAft>
          <a:spcPct val="0"/>
        </a:spcAft>
        <a:defRPr sz="4300">
          <a:solidFill>
            <a:schemeClr val="tx1"/>
          </a:solidFill>
          <a:latin typeface="Helvetica Neue Light" charset="0"/>
          <a:sym typeface="Helvetica Neue Light" charset="0"/>
        </a:defRPr>
      </a:lvl6pPr>
      <a:lvl7pPr marL="914400" algn="l" rtl="0" fontAlgn="base">
        <a:spcBef>
          <a:spcPct val="0"/>
        </a:spcBef>
        <a:spcAft>
          <a:spcPct val="0"/>
        </a:spcAft>
        <a:defRPr sz="4300">
          <a:solidFill>
            <a:schemeClr val="tx1"/>
          </a:solidFill>
          <a:latin typeface="Helvetica Neue Light" charset="0"/>
          <a:sym typeface="Helvetica Neue Light" charset="0"/>
        </a:defRPr>
      </a:lvl7pPr>
      <a:lvl8pPr marL="1371600" algn="l" rtl="0" fontAlgn="base">
        <a:spcBef>
          <a:spcPct val="0"/>
        </a:spcBef>
        <a:spcAft>
          <a:spcPct val="0"/>
        </a:spcAft>
        <a:defRPr sz="4300">
          <a:solidFill>
            <a:schemeClr val="tx1"/>
          </a:solidFill>
          <a:latin typeface="Helvetica Neue Light" charset="0"/>
          <a:sym typeface="Helvetica Neue Light" charset="0"/>
        </a:defRPr>
      </a:lvl8pPr>
      <a:lvl9pPr marL="1828800" algn="l" rtl="0" fontAlgn="base">
        <a:spcBef>
          <a:spcPct val="0"/>
        </a:spcBef>
        <a:spcAft>
          <a:spcPct val="0"/>
        </a:spcAft>
        <a:defRPr sz="4300">
          <a:solidFill>
            <a:schemeClr val="tx1"/>
          </a:solidFill>
          <a:latin typeface="Helvetica Neue Light" charset="0"/>
          <a:sym typeface="Helvetica Neue Light" charset="0"/>
        </a:defRPr>
      </a:lvl9pPr>
    </p:titleStyle>
    <p:bodyStyle>
      <a:lvl1pPr marL="266700" indent="-266700" algn="l" rtl="0" eaLnBrk="0" fontAlgn="base" hangingPunct="0">
        <a:spcBef>
          <a:spcPts val="3000"/>
        </a:spcBef>
        <a:spcAft>
          <a:spcPct val="0"/>
        </a:spcAft>
        <a:buClr>
          <a:srgbClr val="747474"/>
        </a:buClr>
        <a:buSzPct val="100000"/>
        <a:buFont typeface="Helvetica Neue" charset="0"/>
        <a:buChar char="•"/>
        <a:defRPr sz="2600">
          <a:solidFill>
            <a:srgbClr val="747474"/>
          </a:solidFill>
          <a:latin typeface="+mn-lt"/>
          <a:ea typeface="+mn-ea"/>
          <a:cs typeface="+mn-cs"/>
          <a:sym typeface="Helvetica Neue" charset="0"/>
        </a:defRPr>
      </a:lvl1pPr>
      <a:lvl2pPr marL="808038" indent="-273050" algn="l" rtl="0" eaLnBrk="0" fontAlgn="base" hangingPunct="0">
        <a:spcBef>
          <a:spcPts val="2000"/>
        </a:spcBef>
        <a:spcAft>
          <a:spcPct val="0"/>
        </a:spcAft>
        <a:buClr>
          <a:srgbClr val="747474"/>
        </a:buClr>
        <a:buSzPct val="100000"/>
        <a:buFont typeface="Helvetica Neue" charset="0"/>
        <a:buChar char="•"/>
        <a:defRPr sz="2200">
          <a:solidFill>
            <a:srgbClr val="747474"/>
          </a:solidFill>
          <a:latin typeface="+mn-lt"/>
          <a:sym typeface="Helvetica Neue" charset="0"/>
        </a:defRPr>
      </a:lvl2pPr>
      <a:lvl3pPr marL="1252538" indent="-265113" algn="l" rtl="0" eaLnBrk="0" fontAlgn="base" hangingPunct="0">
        <a:spcBef>
          <a:spcPts val="1600"/>
        </a:spcBef>
        <a:spcAft>
          <a:spcPct val="0"/>
        </a:spcAft>
        <a:buClr>
          <a:srgbClr val="747474"/>
        </a:buClr>
        <a:buSzPct val="100000"/>
        <a:buFont typeface="Helvetica Neue" charset="0"/>
        <a:buChar char="•"/>
        <a:defRPr>
          <a:solidFill>
            <a:srgbClr val="747474"/>
          </a:solidFill>
          <a:latin typeface="+mn-lt"/>
          <a:sym typeface="Helvetica Neue" charset="0"/>
        </a:defRPr>
      </a:lvl3pPr>
      <a:lvl4pPr marL="1698625" indent="-266700" algn="l" rtl="0" eaLnBrk="0" fontAlgn="base" hangingPunct="0">
        <a:spcBef>
          <a:spcPts val="1600"/>
        </a:spcBef>
        <a:spcAft>
          <a:spcPct val="0"/>
        </a:spcAft>
        <a:buClr>
          <a:srgbClr val="747474"/>
        </a:buClr>
        <a:buSzPct val="100000"/>
        <a:buFont typeface="Helvetica Neue" charset="0"/>
        <a:buChar char="•"/>
        <a:defRPr>
          <a:solidFill>
            <a:srgbClr val="747474"/>
          </a:solidFill>
          <a:latin typeface="+mn-lt"/>
          <a:sym typeface="Helvetica Neue" charset="0"/>
        </a:defRPr>
      </a:lvl4pPr>
      <a:lvl5pPr marL="2144713" indent="-266700" algn="l" rtl="0" eaLnBrk="0" fontAlgn="base" hangingPunct="0">
        <a:spcBef>
          <a:spcPts val="1600"/>
        </a:spcBef>
        <a:spcAft>
          <a:spcPct val="0"/>
        </a:spcAft>
        <a:buClr>
          <a:srgbClr val="747474"/>
        </a:buClr>
        <a:buSzPct val="100000"/>
        <a:buFont typeface="Helvetica Neue" charset="0"/>
        <a:buChar char="•"/>
        <a:defRPr>
          <a:solidFill>
            <a:srgbClr val="747474"/>
          </a:solidFill>
          <a:latin typeface="+mn-lt"/>
          <a:sym typeface="Helvetica Neue" charset="0"/>
        </a:defRPr>
      </a:lvl5pPr>
      <a:lvl6pPr marL="2601913" indent="-266700" algn="l" rtl="0" fontAlgn="base">
        <a:spcBef>
          <a:spcPts val="1600"/>
        </a:spcBef>
        <a:spcAft>
          <a:spcPct val="0"/>
        </a:spcAft>
        <a:buClr>
          <a:srgbClr val="747474"/>
        </a:buClr>
        <a:buSzPct val="100000"/>
        <a:buFont typeface="Helvetica Neue" charset="0"/>
        <a:buChar char="•"/>
        <a:defRPr>
          <a:solidFill>
            <a:srgbClr val="747474"/>
          </a:solidFill>
          <a:latin typeface="+mn-lt"/>
          <a:sym typeface="Helvetica Neue" charset="0"/>
        </a:defRPr>
      </a:lvl6pPr>
      <a:lvl7pPr marL="3059113" indent="-266700" algn="l" rtl="0" fontAlgn="base">
        <a:spcBef>
          <a:spcPts val="1600"/>
        </a:spcBef>
        <a:spcAft>
          <a:spcPct val="0"/>
        </a:spcAft>
        <a:buClr>
          <a:srgbClr val="747474"/>
        </a:buClr>
        <a:buSzPct val="100000"/>
        <a:buFont typeface="Helvetica Neue" charset="0"/>
        <a:buChar char="•"/>
        <a:defRPr>
          <a:solidFill>
            <a:srgbClr val="747474"/>
          </a:solidFill>
          <a:latin typeface="+mn-lt"/>
          <a:sym typeface="Helvetica Neue" charset="0"/>
        </a:defRPr>
      </a:lvl7pPr>
      <a:lvl8pPr marL="3516313" indent="-266700" algn="l" rtl="0" fontAlgn="base">
        <a:spcBef>
          <a:spcPts val="1600"/>
        </a:spcBef>
        <a:spcAft>
          <a:spcPct val="0"/>
        </a:spcAft>
        <a:buClr>
          <a:srgbClr val="747474"/>
        </a:buClr>
        <a:buSzPct val="100000"/>
        <a:buFont typeface="Helvetica Neue" charset="0"/>
        <a:buChar char="•"/>
        <a:defRPr>
          <a:solidFill>
            <a:srgbClr val="747474"/>
          </a:solidFill>
          <a:latin typeface="+mn-lt"/>
          <a:sym typeface="Helvetica Neue" charset="0"/>
        </a:defRPr>
      </a:lvl8pPr>
      <a:lvl9pPr marL="3973513" indent="-266700" algn="l" rtl="0" fontAlgn="base">
        <a:spcBef>
          <a:spcPts val="1600"/>
        </a:spcBef>
        <a:spcAft>
          <a:spcPct val="0"/>
        </a:spcAft>
        <a:buClr>
          <a:srgbClr val="747474"/>
        </a:buClr>
        <a:buSzPct val="100000"/>
        <a:buFont typeface="Helvetica Neue" charset="0"/>
        <a:buChar char="•"/>
        <a:defRPr>
          <a:solidFill>
            <a:srgbClr val="747474"/>
          </a:solidFill>
          <a:latin typeface="+mn-lt"/>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571500" y="5016500"/>
            <a:ext cx="11861800" cy="317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730" tIns="50730" rIns="50730" bIns="50730" numCol="1" anchor="t" anchorCtr="0" compatLnSpc="1">
            <a:prstTxWarp prst="textNoShape">
              <a:avLst/>
            </a:prstTxWarp>
          </a:bodyPr>
          <a:lstStyle/>
          <a:p>
            <a:pPr lvl="0"/>
            <a:r>
              <a:rPr lang="en-US" smtClean="0">
                <a:sym typeface="Helvetica Neue" charset="0"/>
              </a:rPr>
              <a:t>Click to edit Master text styles</a:t>
            </a:r>
          </a:p>
          <a:p>
            <a:pPr lvl="1"/>
            <a:r>
              <a:rPr lang="en-US" smtClean="0">
                <a:sym typeface="Helvetica Neue" charset="0"/>
              </a:rPr>
              <a:t>Second level</a:t>
            </a:r>
          </a:p>
          <a:p>
            <a:pPr lvl="2"/>
            <a:r>
              <a:rPr lang="en-US" smtClean="0">
                <a:sym typeface="Helvetica Neue" charset="0"/>
              </a:rPr>
              <a:t>Third level</a:t>
            </a:r>
          </a:p>
          <a:p>
            <a:pPr lvl="3"/>
            <a:r>
              <a:rPr lang="en-US" smtClean="0">
                <a:sym typeface="Helvetica Neue" charset="0"/>
              </a:rPr>
              <a:t>Fourth level</a:t>
            </a:r>
          </a:p>
          <a:p>
            <a:pPr lvl="4"/>
            <a:r>
              <a:rPr lang="en-US" smtClean="0">
                <a:sym typeface="Helvetica Neue" charset="0"/>
              </a:rPr>
              <a:t>Fifth level</a:t>
            </a:r>
          </a:p>
        </p:txBody>
      </p:sp>
      <p:sp>
        <p:nvSpPr>
          <p:cNvPr id="2051" name="Rectangle 3"/>
          <p:cNvSpPr>
            <a:spLocks noGrp="1" noChangeArrowheads="1"/>
          </p:cNvSpPr>
          <p:nvPr>
            <p:ph type="title"/>
          </p:nvPr>
        </p:nvSpPr>
        <p:spPr bwMode="auto">
          <a:xfrm>
            <a:off x="571500" y="1320800"/>
            <a:ext cx="11861800" cy="317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730" tIns="50730" rIns="50730" bIns="50730" numCol="1" anchor="b" anchorCtr="0" compatLnSpc="1">
            <a:prstTxWarp prst="textNoShape">
              <a:avLst/>
            </a:prstTxWarp>
          </a:bodyPr>
          <a:lstStyle/>
          <a:p>
            <a:pPr lvl="0"/>
            <a:r>
              <a:rPr lang="en-US" smtClean="0">
                <a:sym typeface="Helvetica Neue Light" charset="0"/>
              </a:rPr>
              <a:t>Click to edit Master title style</a:t>
            </a: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4300">
          <a:solidFill>
            <a:schemeClr val="tx1"/>
          </a:solidFill>
          <a:latin typeface="Helvetica Neue Light" charset="0"/>
          <a:sym typeface="Helvetica Neue Light" charset="0"/>
        </a:defRPr>
      </a:lvl2pPr>
      <a:lvl3pPr algn="l" rtl="0" eaLnBrk="0" fontAlgn="base" hangingPunct="0">
        <a:spcBef>
          <a:spcPct val="0"/>
        </a:spcBef>
        <a:spcAft>
          <a:spcPct val="0"/>
        </a:spcAft>
        <a:defRPr sz="4300">
          <a:solidFill>
            <a:schemeClr val="tx1"/>
          </a:solidFill>
          <a:latin typeface="Helvetica Neue Light" charset="0"/>
          <a:sym typeface="Helvetica Neue Light" charset="0"/>
        </a:defRPr>
      </a:lvl3pPr>
      <a:lvl4pPr algn="l" rtl="0" eaLnBrk="0" fontAlgn="base" hangingPunct="0">
        <a:spcBef>
          <a:spcPct val="0"/>
        </a:spcBef>
        <a:spcAft>
          <a:spcPct val="0"/>
        </a:spcAft>
        <a:defRPr sz="4300">
          <a:solidFill>
            <a:schemeClr val="tx1"/>
          </a:solidFill>
          <a:latin typeface="Helvetica Neue Light" charset="0"/>
          <a:sym typeface="Helvetica Neue Light" charset="0"/>
        </a:defRPr>
      </a:lvl4pPr>
      <a:lvl5pPr algn="l" rtl="0" eaLnBrk="0" fontAlgn="base" hangingPunct="0">
        <a:spcBef>
          <a:spcPct val="0"/>
        </a:spcBef>
        <a:spcAft>
          <a:spcPct val="0"/>
        </a:spcAft>
        <a:defRPr sz="4300">
          <a:solidFill>
            <a:schemeClr val="tx1"/>
          </a:solidFill>
          <a:latin typeface="Helvetica Neue Light" charset="0"/>
          <a:sym typeface="Helvetica Neue Light" charset="0"/>
        </a:defRPr>
      </a:lvl5pPr>
      <a:lvl6pPr marL="457200" algn="l" rtl="0" fontAlgn="base">
        <a:spcBef>
          <a:spcPct val="0"/>
        </a:spcBef>
        <a:spcAft>
          <a:spcPct val="0"/>
        </a:spcAft>
        <a:defRPr sz="4300">
          <a:solidFill>
            <a:schemeClr val="tx1"/>
          </a:solidFill>
          <a:latin typeface="Helvetica Neue Light" charset="0"/>
          <a:sym typeface="Helvetica Neue Light" charset="0"/>
        </a:defRPr>
      </a:lvl6pPr>
      <a:lvl7pPr marL="914400" algn="l" rtl="0" fontAlgn="base">
        <a:spcBef>
          <a:spcPct val="0"/>
        </a:spcBef>
        <a:spcAft>
          <a:spcPct val="0"/>
        </a:spcAft>
        <a:defRPr sz="4300">
          <a:solidFill>
            <a:schemeClr val="tx1"/>
          </a:solidFill>
          <a:latin typeface="Helvetica Neue Light" charset="0"/>
          <a:sym typeface="Helvetica Neue Light" charset="0"/>
        </a:defRPr>
      </a:lvl7pPr>
      <a:lvl8pPr marL="1371600" algn="l" rtl="0" fontAlgn="base">
        <a:spcBef>
          <a:spcPct val="0"/>
        </a:spcBef>
        <a:spcAft>
          <a:spcPct val="0"/>
        </a:spcAft>
        <a:defRPr sz="4300">
          <a:solidFill>
            <a:schemeClr val="tx1"/>
          </a:solidFill>
          <a:latin typeface="Helvetica Neue Light" charset="0"/>
          <a:sym typeface="Helvetica Neue Light" charset="0"/>
        </a:defRPr>
      </a:lvl8pPr>
      <a:lvl9pPr marL="1828800" algn="l" rtl="0" fontAlgn="base">
        <a:spcBef>
          <a:spcPct val="0"/>
        </a:spcBef>
        <a:spcAft>
          <a:spcPct val="0"/>
        </a:spcAft>
        <a:defRPr sz="4300">
          <a:solidFill>
            <a:schemeClr val="tx1"/>
          </a:solidFill>
          <a:latin typeface="Helvetica Neue Light" charset="0"/>
          <a:sym typeface="Helvetica Neue Light" charset="0"/>
        </a:defRPr>
      </a:lvl9pPr>
    </p:titleStyle>
    <p:bodyStyle>
      <a:lvl1pPr marL="342900" indent="-342900" algn="l" rtl="0" eaLnBrk="0" fontAlgn="base" hangingPunct="0">
        <a:spcBef>
          <a:spcPct val="0"/>
        </a:spcBef>
        <a:spcAft>
          <a:spcPct val="0"/>
        </a:spcAft>
        <a:defRPr sz="2600">
          <a:solidFill>
            <a:srgbClr val="747474"/>
          </a:solidFill>
          <a:latin typeface="+mn-lt"/>
          <a:ea typeface="+mn-ea"/>
          <a:cs typeface="+mn-cs"/>
          <a:sym typeface="Helvetica Neue" charset="0"/>
        </a:defRPr>
      </a:lvl1pPr>
      <a:lvl2pPr marL="742950" indent="-285750" algn="l" rtl="0" eaLnBrk="0" fontAlgn="base" hangingPunct="0">
        <a:spcBef>
          <a:spcPct val="0"/>
        </a:spcBef>
        <a:spcAft>
          <a:spcPct val="0"/>
        </a:spcAft>
        <a:defRPr sz="2600">
          <a:solidFill>
            <a:srgbClr val="747474"/>
          </a:solidFill>
          <a:latin typeface="+mn-lt"/>
          <a:sym typeface="Helvetica Neue" charset="0"/>
        </a:defRPr>
      </a:lvl2pPr>
      <a:lvl3pPr marL="1143000" indent="-228600" algn="l" rtl="0" eaLnBrk="0" fontAlgn="base" hangingPunct="0">
        <a:spcBef>
          <a:spcPct val="0"/>
        </a:spcBef>
        <a:spcAft>
          <a:spcPct val="0"/>
        </a:spcAft>
        <a:defRPr sz="2600">
          <a:solidFill>
            <a:srgbClr val="747474"/>
          </a:solidFill>
          <a:latin typeface="+mn-lt"/>
          <a:sym typeface="Helvetica Neue" charset="0"/>
        </a:defRPr>
      </a:lvl3pPr>
      <a:lvl4pPr marL="1600200" indent="-228600" algn="l" rtl="0" eaLnBrk="0" fontAlgn="base" hangingPunct="0">
        <a:spcBef>
          <a:spcPct val="0"/>
        </a:spcBef>
        <a:spcAft>
          <a:spcPct val="0"/>
        </a:spcAft>
        <a:defRPr sz="2600">
          <a:solidFill>
            <a:srgbClr val="747474"/>
          </a:solidFill>
          <a:latin typeface="+mn-lt"/>
          <a:sym typeface="Helvetica Neue" charset="0"/>
        </a:defRPr>
      </a:lvl4pPr>
      <a:lvl5pPr marL="2057400" indent="-228600" algn="l" rtl="0" eaLnBrk="0" fontAlgn="base" hangingPunct="0">
        <a:spcBef>
          <a:spcPct val="0"/>
        </a:spcBef>
        <a:spcAft>
          <a:spcPct val="0"/>
        </a:spcAft>
        <a:defRPr sz="2600">
          <a:solidFill>
            <a:srgbClr val="747474"/>
          </a:solidFill>
          <a:latin typeface="+mn-lt"/>
          <a:sym typeface="Helvetica Neue" charset="0"/>
        </a:defRPr>
      </a:lvl5pPr>
      <a:lvl6pPr marL="457200" algn="l" rtl="0" fontAlgn="base">
        <a:spcBef>
          <a:spcPct val="0"/>
        </a:spcBef>
        <a:spcAft>
          <a:spcPct val="0"/>
        </a:spcAft>
        <a:defRPr sz="2600">
          <a:solidFill>
            <a:srgbClr val="747474"/>
          </a:solidFill>
          <a:latin typeface="+mn-lt"/>
          <a:sym typeface="Helvetica Neue" charset="0"/>
        </a:defRPr>
      </a:lvl6pPr>
      <a:lvl7pPr marL="914400" algn="l" rtl="0" fontAlgn="base">
        <a:spcBef>
          <a:spcPct val="0"/>
        </a:spcBef>
        <a:spcAft>
          <a:spcPct val="0"/>
        </a:spcAft>
        <a:defRPr sz="2600">
          <a:solidFill>
            <a:srgbClr val="747474"/>
          </a:solidFill>
          <a:latin typeface="+mn-lt"/>
          <a:sym typeface="Helvetica Neue" charset="0"/>
        </a:defRPr>
      </a:lvl7pPr>
      <a:lvl8pPr marL="1371600" algn="l" rtl="0" fontAlgn="base">
        <a:spcBef>
          <a:spcPct val="0"/>
        </a:spcBef>
        <a:spcAft>
          <a:spcPct val="0"/>
        </a:spcAft>
        <a:defRPr sz="2600">
          <a:solidFill>
            <a:srgbClr val="747474"/>
          </a:solidFill>
          <a:latin typeface="+mn-lt"/>
          <a:sym typeface="Helvetica Neue" charset="0"/>
        </a:defRPr>
      </a:lvl8pPr>
      <a:lvl9pPr marL="1828800" algn="l" rtl="0" fontAlgn="base">
        <a:spcBef>
          <a:spcPct val="0"/>
        </a:spcBef>
        <a:spcAft>
          <a:spcPct val="0"/>
        </a:spcAft>
        <a:defRPr sz="2600">
          <a:solidFill>
            <a:srgbClr val="747474"/>
          </a:solidFill>
          <a:latin typeface="+mn-lt"/>
          <a:sym typeface="Helvetica Neu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travelocity.com/" TargetMode="External"/><Relationship Id="rId1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8.png"/><Relationship Id="rId17" Type="http://schemas.openxmlformats.org/officeDocument/2006/relationships/hyperlink" Target="http://www.lufthansa.com/online/portal/lh/us/homepage?l=en&amp;cid=1000390" TargetMode="External"/><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3.jpe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hyperlink" Target="http://www.ge.com/index.html" TargetMode="External"/><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7.png"/><Relationship Id="rId19" Type="http://schemas.openxmlformats.org/officeDocument/2006/relationships/hyperlink" Target="http://images.google.com/imgres?imgurl=http://www.ccer.ro/userfiles/members/Logo%20Siemens_04071413.jpg&amp;imgrefurl=http://www.ccer.ro/Siemens-SRL-Building-Technologies*memberID_84-members_details&amp;usg=__yw9-5pyTWkDwJ0JB80W-zt7Ff24=&amp;h=377&amp;w=1617&amp;sz=44&amp;hl=en&amp;start=1&amp;tbnid=7cru2d3nVESLsM:&amp;tbnh=35&amp;tbnw=150&amp;prev=/images?q=siemens&amp;gbv=2&amp;hl=en" TargetMode="External"/><Relationship Id="rId4" Type="http://schemas.openxmlformats.org/officeDocument/2006/relationships/hyperlink" Target="http://www.ebay.com/" TargetMode="External"/><Relationship Id="rId9" Type="http://schemas.openxmlformats.org/officeDocument/2006/relationships/image" Target="../media/image16.jpeg"/><Relationship Id="rId1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books.google.com/books?id=jBYAleHTldsC&amp;printsec=frontcover&amp;dq=programming+with+constraints+marriott&amp;source=gbs_summary_r&amp;cad=0" TargetMode="External"/><Relationship Id="rId7" Type="http://schemas.openxmlformats.org/officeDocument/2006/relationships/hyperlink" Target="http://books.google.com/books?id=nR-bUtHWLBMC&amp;printsec=frontcover&amp;dq=constraint+processing+dechter&amp;source=gbs_summary_s&amp;cad=0" TargetMode="Externa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hyperlink" Target="http://books.google.com/books?id=1e7Ib04fZAcC&amp;printsec=frontcover&amp;dq=constraint+programming+book&amp;source=gbs_summary_s&amp;cad=0" TargetMode="External"/><Relationship Id="rId10" Type="http://schemas.openxmlformats.org/officeDocument/2006/relationships/image" Target="../media/image7.jpeg"/><Relationship Id="rId4" Type="http://schemas.openxmlformats.org/officeDocument/2006/relationships/image" Target="../media/image3.jpeg"/><Relationship Id="rId9"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1"/>
          <p:cNvSpPr>
            <a:spLocks noChangeShapeType="1"/>
          </p:cNvSpPr>
          <p:nvPr/>
        </p:nvSpPr>
        <p:spPr bwMode="auto">
          <a:xfrm>
            <a:off x="647700" y="47498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075" name="Rectangle 2"/>
          <p:cNvSpPr>
            <a:spLocks noGrp="1" noChangeArrowheads="1"/>
          </p:cNvSpPr>
          <p:nvPr>
            <p:ph type="title"/>
          </p:nvPr>
        </p:nvSpPr>
        <p:spPr>
          <a:xfrm>
            <a:off x="598488" y="1347788"/>
            <a:ext cx="11861800" cy="3175000"/>
          </a:xfrm>
        </p:spPr>
        <p:txBody>
          <a:bodyPr/>
          <a:lstStyle/>
          <a:p>
            <a:pPr eaLnBrk="1" hangingPunct="1"/>
            <a:r>
              <a:rPr lang="en-US" dirty="0" smtClean="0"/>
              <a:t>Constraint Programming</a:t>
            </a:r>
          </a:p>
        </p:txBody>
      </p:sp>
      <p:sp>
        <p:nvSpPr>
          <p:cNvPr id="3076" name="Rectangle 3"/>
          <p:cNvSpPr>
            <a:spLocks noGrp="1" noChangeArrowheads="1"/>
          </p:cNvSpPr>
          <p:nvPr>
            <p:ph type="body" idx="1"/>
          </p:nvPr>
        </p:nvSpPr>
        <p:spPr/>
        <p:txBody>
          <a:bodyPr/>
          <a:lstStyle/>
          <a:p>
            <a:pPr marL="0" indent="0" eaLnBrk="1" hangingPunct="1"/>
            <a:r>
              <a:rPr lang="en-US" dirty="0" smtClean="0"/>
              <a:t>Peter van Beek</a:t>
            </a:r>
          </a:p>
          <a:p>
            <a:pPr marL="0" indent="0" eaLnBrk="1" hangingPunct="1"/>
            <a:r>
              <a:rPr lang="en-US" dirty="0" smtClean="0"/>
              <a:t>Computer Science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Example domains and constraints</a:t>
            </a:r>
          </a:p>
        </p:txBody>
      </p:sp>
      <p:sp>
        <p:nvSpPr>
          <p:cNvPr id="32771" name="Rectangle 3"/>
          <p:cNvSpPr>
            <a:spLocks noGrp="1" noChangeArrowheads="1"/>
          </p:cNvSpPr>
          <p:nvPr>
            <p:ph type="body" idx="1"/>
          </p:nvPr>
        </p:nvSpPr>
        <p:spPr/>
        <p:txBody>
          <a:bodyPr/>
          <a:lstStyle/>
          <a:p>
            <a:pPr eaLnBrk="1" hangingPunct="1">
              <a:lnSpc>
                <a:spcPct val="90000"/>
              </a:lnSpc>
            </a:pPr>
            <a:r>
              <a:rPr lang="en-US" dirty="0" smtClean="0"/>
              <a:t>Reals, linear constraints</a:t>
            </a:r>
          </a:p>
          <a:p>
            <a:pPr lvl="1" eaLnBrk="1" hangingPunct="1">
              <a:lnSpc>
                <a:spcPct val="90000"/>
              </a:lnSpc>
            </a:pPr>
            <a:r>
              <a:rPr lang="en-US" dirty="0" smtClean="0"/>
              <a:t>3</a:t>
            </a:r>
            <a:r>
              <a:rPr lang="en-US" i="1" dirty="0" smtClean="0"/>
              <a:t>x</a:t>
            </a:r>
            <a:r>
              <a:rPr lang="en-US" dirty="0" smtClean="0"/>
              <a:t> + 4</a:t>
            </a:r>
            <a:r>
              <a:rPr lang="en-US" i="1" dirty="0" smtClean="0"/>
              <a:t>y</a:t>
            </a:r>
            <a:r>
              <a:rPr lang="en-US" dirty="0" smtClean="0"/>
              <a:t> ≤ 7, 5</a:t>
            </a:r>
            <a:r>
              <a:rPr lang="en-US" i="1" dirty="0" smtClean="0"/>
              <a:t>x</a:t>
            </a:r>
            <a:r>
              <a:rPr lang="en-US" dirty="0" smtClean="0"/>
              <a:t> – 3</a:t>
            </a:r>
            <a:r>
              <a:rPr lang="en-US" i="1" dirty="0" smtClean="0"/>
              <a:t>y</a:t>
            </a:r>
            <a:r>
              <a:rPr lang="en-US" dirty="0" smtClean="0"/>
              <a:t> + </a:t>
            </a:r>
            <a:r>
              <a:rPr lang="en-US" i="1" dirty="0" smtClean="0"/>
              <a:t>z</a:t>
            </a:r>
            <a:r>
              <a:rPr lang="en-US" dirty="0" smtClean="0"/>
              <a:t> = 2</a:t>
            </a:r>
          </a:p>
          <a:p>
            <a:pPr lvl="1" eaLnBrk="1" hangingPunct="1">
              <a:lnSpc>
                <a:spcPct val="90000"/>
              </a:lnSpc>
            </a:pPr>
            <a:r>
              <a:rPr lang="en-US" dirty="0" err="1" smtClean="0"/>
              <a:t>Guassian</a:t>
            </a:r>
            <a:r>
              <a:rPr lang="en-US" dirty="0" smtClean="0"/>
              <a:t> elimination, linear programming</a:t>
            </a:r>
          </a:p>
          <a:p>
            <a:pPr eaLnBrk="1" hangingPunct="1">
              <a:lnSpc>
                <a:spcPct val="90000"/>
              </a:lnSpc>
            </a:pPr>
            <a:r>
              <a:rPr lang="en-US" dirty="0" smtClean="0"/>
              <a:t>Integers, linear constraints</a:t>
            </a:r>
          </a:p>
          <a:p>
            <a:pPr lvl="1" eaLnBrk="1" hangingPunct="1">
              <a:lnSpc>
                <a:spcPct val="90000"/>
              </a:lnSpc>
            </a:pPr>
            <a:r>
              <a:rPr lang="en-US" dirty="0" smtClean="0"/>
              <a:t>integer linear programming, branch-and-bound</a:t>
            </a:r>
          </a:p>
          <a:p>
            <a:pPr eaLnBrk="1" hangingPunct="1">
              <a:lnSpc>
                <a:spcPct val="90000"/>
              </a:lnSpc>
            </a:pPr>
            <a:r>
              <a:rPr lang="en-US" dirty="0" smtClean="0"/>
              <a:t>Boolean values, clauses</a:t>
            </a:r>
          </a:p>
          <a:p>
            <a:pPr eaLnBrk="1" hangingPunct="1">
              <a:lnSpc>
                <a:spcPct val="90000"/>
              </a:lnSpc>
            </a:pPr>
            <a:r>
              <a:rPr lang="en-US" dirty="0" smtClean="0"/>
              <a:t>Here: </a:t>
            </a:r>
          </a:p>
          <a:p>
            <a:pPr lvl="1" eaLnBrk="1" hangingPunct="1">
              <a:lnSpc>
                <a:spcPct val="90000"/>
              </a:lnSpc>
            </a:pPr>
            <a:r>
              <a:rPr lang="en-US" dirty="0" smtClean="0"/>
              <a:t>finite domains</a:t>
            </a:r>
          </a:p>
          <a:p>
            <a:pPr lvl="1" eaLnBrk="1" hangingPunct="1">
              <a:lnSpc>
                <a:spcPct val="90000"/>
              </a:lnSpc>
            </a:pPr>
            <a:r>
              <a:rPr lang="en-US" dirty="0" smtClean="0"/>
              <a:t>rich constraint languages </a:t>
            </a:r>
          </a:p>
          <a:p>
            <a:pPr lvl="1" eaLnBrk="1" hangingPunct="1">
              <a:lnSpc>
                <a:spcPct val="90000"/>
              </a:lnSpc>
            </a:pPr>
            <a:r>
              <a:rPr lang="en-US" dirty="0" smtClean="0"/>
              <a:t>user-defined constraints</a:t>
            </a:r>
          </a:p>
          <a:p>
            <a:pPr lvl="1" eaLnBrk="1" hangingPunct="1">
              <a:lnSpc>
                <a:spcPct val="90000"/>
              </a:lnSpc>
            </a:pPr>
            <a:r>
              <a:rPr lang="en-US" dirty="0" smtClean="0"/>
              <a:t>global constraints</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sz="3900" smtClean="0"/>
              <a:t>Breaking symmetry by adding constraints to model: 3-coloring</a:t>
            </a:r>
          </a:p>
        </p:txBody>
      </p:sp>
      <p:sp>
        <p:nvSpPr>
          <p:cNvPr id="162819" name="Text Box 3"/>
          <p:cNvSpPr txBox="1">
            <a:spLocks noChangeArrowheads="1"/>
          </p:cNvSpPr>
          <p:nvPr/>
        </p:nvSpPr>
        <p:spPr bwMode="auto">
          <a:xfrm>
            <a:off x="1389063" y="2716213"/>
            <a:ext cx="4878387"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808080"/>
                </a:solidFill>
                <a:latin typeface="Helvetica Neue" charset="0"/>
              </a:rPr>
              <a:t>variables:</a:t>
            </a:r>
          </a:p>
          <a:p>
            <a:pPr algn="l"/>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1</a:t>
            </a:r>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2 </a:t>
            </a:r>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3 </a:t>
            </a:r>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4 </a:t>
            </a:r>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5</a:t>
            </a:r>
          </a:p>
          <a:p>
            <a:pPr algn="l">
              <a:lnSpc>
                <a:spcPts val="5488"/>
              </a:lnSpc>
            </a:pPr>
            <a:r>
              <a:rPr lang="en-US" sz="2600" i="1">
                <a:solidFill>
                  <a:srgbClr val="808080"/>
                </a:solidFill>
                <a:latin typeface="Helvetica Neue" charset="0"/>
              </a:rPr>
              <a:t>domains:</a:t>
            </a:r>
          </a:p>
          <a:p>
            <a:pPr algn="l"/>
            <a:r>
              <a:rPr lang="en-US" sz="2600">
                <a:solidFill>
                  <a:srgbClr val="808080"/>
                </a:solidFill>
                <a:latin typeface="Helvetica Neue" charset="0"/>
              </a:rPr>
              <a:t>    {1, 2, 3}</a:t>
            </a:r>
          </a:p>
          <a:p>
            <a:pPr algn="l">
              <a:lnSpc>
                <a:spcPts val="5488"/>
              </a:lnSpc>
            </a:pPr>
            <a:r>
              <a:rPr lang="en-US" sz="2600" i="1">
                <a:solidFill>
                  <a:srgbClr val="808080"/>
                </a:solidFill>
                <a:latin typeface="Helvetica Neue" charset="0"/>
              </a:rPr>
              <a:t>constraints:</a:t>
            </a:r>
          </a:p>
          <a:p>
            <a:pPr algn="l"/>
            <a:r>
              <a:rPr lang="en-US" sz="2600" i="1">
                <a:solidFill>
                  <a:srgbClr val="808080"/>
                </a:solidFill>
                <a:latin typeface="Helvetica Neue" charset="0"/>
              </a:rPr>
              <a:t>    v</a:t>
            </a:r>
            <a:r>
              <a:rPr lang="en-US" sz="2600" baseline="-25000">
                <a:solidFill>
                  <a:srgbClr val="808080"/>
                </a:solidFill>
                <a:latin typeface="Helvetica Neue" charset="0"/>
              </a:rPr>
              <a:t>i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v</a:t>
            </a:r>
            <a:r>
              <a:rPr lang="en-US" sz="2600" baseline="-25000">
                <a:solidFill>
                  <a:srgbClr val="808080"/>
                </a:solidFill>
                <a:latin typeface="Helvetica Neue" charset="0"/>
              </a:rPr>
              <a:t>j</a:t>
            </a:r>
            <a:r>
              <a:rPr lang="en-US" sz="2600">
                <a:solidFill>
                  <a:srgbClr val="808080"/>
                </a:solidFill>
                <a:latin typeface="Helvetica Neue" charset="0"/>
              </a:rPr>
              <a:t>  </a:t>
            </a:r>
            <a:r>
              <a:rPr lang="en-US" sz="2600" i="1">
                <a:solidFill>
                  <a:srgbClr val="808080"/>
                </a:solidFill>
                <a:latin typeface="Helvetica Neue" charset="0"/>
              </a:rPr>
              <a:t>if v</a:t>
            </a:r>
            <a:r>
              <a:rPr lang="en-US" sz="2600" i="1" baseline="-25000">
                <a:solidFill>
                  <a:srgbClr val="808080"/>
                </a:solidFill>
                <a:latin typeface="Helvetica Neue" charset="0"/>
              </a:rPr>
              <a:t>i</a:t>
            </a:r>
            <a:r>
              <a:rPr lang="en-US" sz="2600" i="1">
                <a:solidFill>
                  <a:srgbClr val="808080"/>
                </a:solidFill>
                <a:latin typeface="Helvetica Neue" charset="0"/>
              </a:rPr>
              <a:t> and v</a:t>
            </a:r>
            <a:r>
              <a:rPr lang="en-US" sz="2600" i="1" baseline="-25000">
                <a:solidFill>
                  <a:srgbClr val="808080"/>
                </a:solidFill>
                <a:latin typeface="Helvetica Neue" charset="0"/>
              </a:rPr>
              <a:t>j</a:t>
            </a:r>
            <a:endParaRPr lang="en-US" sz="2600" i="1">
              <a:solidFill>
                <a:srgbClr val="808080"/>
              </a:solidFill>
              <a:latin typeface="Helvetica Neue" charset="0"/>
            </a:endParaRPr>
          </a:p>
          <a:p>
            <a:pPr algn="l"/>
            <a:r>
              <a:rPr lang="en-US" sz="2600">
                <a:solidFill>
                  <a:srgbClr val="808080"/>
                </a:solidFill>
                <a:latin typeface="Helvetica Neue" charset="0"/>
              </a:rPr>
              <a:t>      </a:t>
            </a:r>
            <a:r>
              <a:rPr lang="en-US" sz="2600" i="1">
                <a:solidFill>
                  <a:srgbClr val="808080"/>
                </a:solidFill>
                <a:latin typeface="Helvetica Neue" charset="0"/>
              </a:rPr>
              <a:t>are adjacent</a:t>
            </a:r>
            <a:r>
              <a:rPr lang="en-US" sz="2600">
                <a:solidFill>
                  <a:srgbClr val="808080"/>
                </a:solidFill>
                <a:latin typeface="Helvetica Neue" charset="0"/>
              </a:rPr>
              <a:t> </a:t>
            </a:r>
          </a:p>
        </p:txBody>
      </p:sp>
      <p:sp>
        <p:nvSpPr>
          <p:cNvPr id="162820" name="Rectangle 4"/>
          <p:cNvSpPr>
            <a:spLocks noChangeArrowheads="1"/>
          </p:cNvSpPr>
          <p:nvPr/>
        </p:nvSpPr>
        <p:spPr bwMode="auto">
          <a:xfrm>
            <a:off x="10785475" y="2963863"/>
            <a:ext cx="5461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2</a:t>
            </a:r>
          </a:p>
        </p:txBody>
      </p:sp>
      <p:sp>
        <p:nvSpPr>
          <p:cNvPr id="162821" name="Rectangle 5"/>
          <p:cNvSpPr>
            <a:spLocks noChangeArrowheads="1"/>
          </p:cNvSpPr>
          <p:nvPr/>
        </p:nvSpPr>
        <p:spPr bwMode="auto">
          <a:xfrm>
            <a:off x="6875463" y="480377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3</a:t>
            </a:r>
          </a:p>
        </p:txBody>
      </p:sp>
      <p:sp>
        <p:nvSpPr>
          <p:cNvPr id="162822" name="Rectangle 6"/>
          <p:cNvSpPr>
            <a:spLocks noChangeArrowheads="1"/>
          </p:cNvSpPr>
          <p:nvPr/>
        </p:nvSpPr>
        <p:spPr bwMode="auto">
          <a:xfrm>
            <a:off x="6875463" y="2932113"/>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1</a:t>
            </a:r>
          </a:p>
        </p:txBody>
      </p:sp>
      <p:sp>
        <p:nvSpPr>
          <p:cNvPr id="162823" name="Rectangle 7"/>
          <p:cNvSpPr>
            <a:spLocks noChangeArrowheads="1"/>
          </p:cNvSpPr>
          <p:nvPr/>
        </p:nvSpPr>
        <p:spPr bwMode="auto">
          <a:xfrm>
            <a:off x="10785475" y="6748463"/>
            <a:ext cx="5461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5</a:t>
            </a:r>
          </a:p>
        </p:txBody>
      </p:sp>
      <p:sp>
        <p:nvSpPr>
          <p:cNvPr id="162824" name="Rectangle 8"/>
          <p:cNvSpPr>
            <a:spLocks noChangeArrowheads="1"/>
          </p:cNvSpPr>
          <p:nvPr/>
        </p:nvSpPr>
        <p:spPr bwMode="auto">
          <a:xfrm>
            <a:off x="10785475" y="4835525"/>
            <a:ext cx="5461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4</a:t>
            </a:r>
          </a:p>
        </p:txBody>
      </p:sp>
      <p:grpSp>
        <p:nvGrpSpPr>
          <p:cNvPr id="162825" name="Group 9"/>
          <p:cNvGrpSpPr>
            <a:grpSpLocks/>
          </p:cNvGrpSpPr>
          <p:nvPr/>
        </p:nvGrpSpPr>
        <p:grpSpPr bwMode="auto">
          <a:xfrm>
            <a:off x="7748588" y="2955925"/>
            <a:ext cx="2851150" cy="4370388"/>
            <a:chOff x="4881" y="2256"/>
            <a:chExt cx="1796" cy="2753"/>
          </a:xfrm>
        </p:grpSpPr>
        <p:sp>
          <p:nvSpPr>
            <p:cNvPr id="162830" name="Oval 10"/>
            <p:cNvSpPr>
              <a:spLocks noChangeArrowheads="1"/>
            </p:cNvSpPr>
            <p:nvPr/>
          </p:nvSpPr>
          <p:spPr bwMode="auto">
            <a:xfrm>
              <a:off x="4881" y="2256"/>
              <a:ext cx="368" cy="368"/>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1" name="Oval 11"/>
            <p:cNvSpPr>
              <a:spLocks noChangeArrowheads="1"/>
            </p:cNvSpPr>
            <p:nvPr/>
          </p:nvSpPr>
          <p:spPr bwMode="auto">
            <a:xfrm>
              <a:off x="6309" y="2256"/>
              <a:ext cx="368" cy="368"/>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2" name="Oval 12"/>
            <p:cNvSpPr>
              <a:spLocks noChangeArrowheads="1"/>
            </p:cNvSpPr>
            <p:nvPr/>
          </p:nvSpPr>
          <p:spPr bwMode="auto">
            <a:xfrm>
              <a:off x="4881" y="3447"/>
              <a:ext cx="368" cy="369"/>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3" name="Oval 13"/>
            <p:cNvSpPr>
              <a:spLocks noChangeArrowheads="1"/>
            </p:cNvSpPr>
            <p:nvPr/>
          </p:nvSpPr>
          <p:spPr bwMode="auto">
            <a:xfrm>
              <a:off x="6309" y="3447"/>
              <a:ext cx="368" cy="369"/>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4" name="Oval 14"/>
            <p:cNvSpPr>
              <a:spLocks noChangeArrowheads="1"/>
            </p:cNvSpPr>
            <p:nvPr/>
          </p:nvSpPr>
          <p:spPr bwMode="auto">
            <a:xfrm>
              <a:off x="6309" y="4641"/>
              <a:ext cx="368" cy="368"/>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5" name="Line 15"/>
            <p:cNvSpPr>
              <a:spLocks noChangeShapeType="1"/>
            </p:cNvSpPr>
            <p:nvPr/>
          </p:nvSpPr>
          <p:spPr bwMode="auto">
            <a:xfrm>
              <a:off x="5076" y="2637"/>
              <a:ext cx="0" cy="793"/>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6" name="Line 16"/>
            <p:cNvSpPr>
              <a:spLocks noChangeShapeType="1"/>
            </p:cNvSpPr>
            <p:nvPr/>
          </p:nvSpPr>
          <p:spPr bwMode="auto">
            <a:xfrm>
              <a:off x="6497" y="2615"/>
              <a:ext cx="0" cy="854"/>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7" name="Line 17"/>
            <p:cNvSpPr>
              <a:spLocks noChangeShapeType="1"/>
            </p:cNvSpPr>
            <p:nvPr/>
          </p:nvSpPr>
          <p:spPr bwMode="auto">
            <a:xfrm>
              <a:off x="5266" y="3622"/>
              <a:ext cx="1046"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8" name="Line 18"/>
            <p:cNvSpPr>
              <a:spLocks noChangeShapeType="1"/>
            </p:cNvSpPr>
            <p:nvPr/>
          </p:nvSpPr>
          <p:spPr bwMode="auto">
            <a:xfrm>
              <a:off x="5270" y="2435"/>
              <a:ext cx="104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39" name="Line 19"/>
            <p:cNvSpPr>
              <a:spLocks noChangeShapeType="1"/>
            </p:cNvSpPr>
            <p:nvPr/>
          </p:nvSpPr>
          <p:spPr bwMode="auto">
            <a:xfrm>
              <a:off x="5194" y="3785"/>
              <a:ext cx="1132" cy="907"/>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2840" name="Line 20"/>
            <p:cNvSpPr>
              <a:spLocks noChangeShapeType="1"/>
            </p:cNvSpPr>
            <p:nvPr/>
          </p:nvSpPr>
          <p:spPr bwMode="auto">
            <a:xfrm>
              <a:off x="6501" y="3796"/>
              <a:ext cx="0" cy="853"/>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38357" name="Text Box 21"/>
          <p:cNvSpPr txBox="1">
            <a:spLocks/>
          </p:cNvSpPr>
          <p:nvPr/>
        </p:nvSpPr>
        <p:spPr bwMode="auto">
          <a:xfrm>
            <a:off x="1389063" y="6524625"/>
            <a:ext cx="4465637"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t>fixing colors in a single clique</a:t>
            </a:r>
          </a:p>
        </p:txBody>
      </p:sp>
      <p:sp>
        <p:nvSpPr>
          <p:cNvPr id="1038358" name="Oval 22"/>
          <p:cNvSpPr>
            <a:spLocks noChangeArrowheads="1"/>
          </p:cNvSpPr>
          <p:nvPr/>
        </p:nvSpPr>
        <p:spPr bwMode="auto">
          <a:xfrm>
            <a:off x="7748588" y="4848225"/>
            <a:ext cx="584200" cy="584200"/>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38359" name="Oval 23"/>
          <p:cNvSpPr>
            <a:spLocks noChangeArrowheads="1"/>
          </p:cNvSpPr>
          <p:nvPr/>
        </p:nvSpPr>
        <p:spPr bwMode="auto">
          <a:xfrm>
            <a:off x="10015538" y="4848225"/>
            <a:ext cx="584200" cy="584200"/>
          </a:xfrm>
          <a:prstGeom prst="ellipse">
            <a:avLst/>
          </a:prstGeom>
          <a:solidFill>
            <a:srgbClr val="FDDD00"/>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38360" name="Oval 24"/>
          <p:cNvSpPr>
            <a:spLocks noChangeArrowheads="1"/>
          </p:cNvSpPr>
          <p:nvPr/>
        </p:nvSpPr>
        <p:spPr bwMode="auto">
          <a:xfrm>
            <a:off x="10015538" y="6742113"/>
            <a:ext cx="584200" cy="584200"/>
          </a:xfrm>
          <a:prstGeom prst="ellipse">
            <a:avLst/>
          </a:prstGeom>
          <a:solidFill>
            <a:srgbClr val="6600CC"/>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8357"/>
                                        </p:tgtEl>
                                        <p:attrNameLst>
                                          <p:attrName>style.visibility</p:attrName>
                                        </p:attrNameLst>
                                      </p:cBhvr>
                                      <p:to>
                                        <p:strVal val="visible"/>
                                      </p:to>
                                    </p:set>
                                    <p:animEffect transition="in" filter="dissolve">
                                      <p:cBhvr>
                                        <p:cTn id="7" dur="500"/>
                                        <p:tgtEl>
                                          <p:spTgt spid="1038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8358"/>
                                        </p:tgtEl>
                                        <p:attrNameLst>
                                          <p:attrName>style.visibility</p:attrName>
                                        </p:attrNameLst>
                                      </p:cBhvr>
                                      <p:to>
                                        <p:strVal val="visible"/>
                                      </p:to>
                                    </p:set>
                                    <p:animEffect transition="in" filter="dissolve">
                                      <p:cBhvr>
                                        <p:cTn id="12" dur="500"/>
                                        <p:tgtEl>
                                          <p:spTgt spid="103835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38359"/>
                                        </p:tgtEl>
                                        <p:attrNameLst>
                                          <p:attrName>style.visibility</p:attrName>
                                        </p:attrNameLst>
                                      </p:cBhvr>
                                      <p:to>
                                        <p:strVal val="visible"/>
                                      </p:to>
                                    </p:set>
                                    <p:animEffect transition="in" filter="dissolve">
                                      <p:cBhvr>
                                        <p:cTn id="15" dur="500"/>
                                        <p:tgtEl>
                                          <p:spTgt spid="103835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38360"/>
                                        </p:tgtEl>
                                        <p:attrNameLst>
                                          <p:attrName>style.visibility</p:attrName>
                                        </p:attrNameLst>
                                      </p:cBhvr>
                                      <p:to>
                                        <p:strVal val="visible"/>
                                      </p:to>
                                    </p:set>
                                    <p:animEffect transition="in" filter="dissolve">
                                      <p:cBhvr>
                                        <p:cTn id="18" dur="500"/>
                                        <p:tgtEl>
                                          <p:spTgt spid="1038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57" grpId="0"/>
      <p:bldP spid="1038358" grpId="0" animBg="1"/>
      <p:bldP spid="1038359" grpId="0" animBg="1"/>
      <p:bldP spid="1038360"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sz="3900" smtClean="0"/>
              <a:t>Breaking symmetry by adding constraints to model: 4-queens</a:t>
            </a:r>
          </a:p>
        </p:txBody>
      </p:sp>
      <p:sp>
        <p:nvSpPr>
          <p:cNvPr id="163843" name="Text Box 3"/>
          <p:cNvSpPr txBox="1">
            <a:spLocks noChangeArrowheads="1"/>
          </p:cNvSpPr>
          <p:nvPr/>
        </p:nvSpPr>
        <p:spPr bwMode="auto">
          <a:xfrm>
            <a:off x="6459538" y="7086600"/>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163844" name="Text Box 4"/>
          <p:cNvSpPr txBox="1">
            <a:spLocks noChangeArrowheads="1"/>
          </p:cNvSpPr>
          <p:nvPr/>
        </p:nvSpPr>
        <p:spPr bwMode="auto">
          <a:xfrm>
            <a:off x="6459538" y="6097588"/>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163845" name="Text Box 5"/>
          <p:cNvSpPr txBox="1">
            <a:spLocks noChangeArrowheads="1"/>
          </p:cNvSpPr>
          <p:nvPr/>
        </p:nvSpPr>
        <p:spPr bwMode="auto">
          <a:xfrm>
            <a:off x="6459538" y="5108575"/>
            <a:ext cx="6508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163846" name="Text Box 6"/>
          <p:cNvSpPr txBox="1">
            <a:spLocks noChangeArrowheads="1"/>
          </p:cNvSpPr>
          <p:nvPr/>
        </p:nvSpPr>
        <p:spPr bwMode="auto">
          <a:xfrm>
            <a:off x="6459538" y="4124325"/>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sp>
        <p:nvSpPr>
          <p:cNvPr id="163847" name="Rectangle 7"/>
          <p:cNvSpPr>
            <a:spLocks noChangeArrowheads="1"/>
          </p:cNvSpPr>
          <p:nvPr/>
        </p:nvSpPr>
        <p:spPr bwMode="auto">
          <a:xfrm>
            <a:off x="7153275" y="3902075"/>
            <a:ext cx="3900488" cy="3900488"/>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8" name="Rectangle 8"/>
          <p:cNvSpPr>
            <a:spLocks noChangeArrowheads="1"/>
          </p:cNvSpPr>
          <p:nvPr/>
        </p:nvSpPr>
        <p:spPr bwMode="auto">
          <a:xfrm>
            <a:off x="7299325" y="3209925"/>
            <a:ext cx="63976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163849" name="Rectangle 9"/>
          <p:cNvSpPr>
            <a:spLocks noChangeArrowheads="1"/>
          </p:cNvSpPr>
          <p:nvPr/>
        </p:nvSpPr>
        <p:spPr bwMode="auto">
          <a:xfrm>
            <a:off x="8345488" y="320992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163850" name="Rectangle 10"/>
          <p:cNvSpPr>
            <a:spLocks noChangeArrowheads="1"/>
          </p:cNvSpPr>
          <p:nvPr/>
        </p:nvSpPr>
        <p:spPr bwMode="auto">
          <a:xfrm>
            <a:off x="92710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163851" name="Rectangle 11"/>
          <p:cNvSpPr>
            <a:spLocks noChangeArrowheads="1"/>
          </p:cNvSpPr>
          <p:nvPr/>
        </p:nvSpPr>
        <p:spPr bwMode="auto">
          <a:xfrm>
            <a:off x="102235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163852" name="Line 12"/>
          <p:cNvSpPr>
            <a:spLocks noChangeShapeType="1"/>
          </p:cNvSpPr>
          <p:nvPr/>
        </p:nvSpPr>
        <p:spPr bwMode="auto">
          <a:xfrm>
            <a:off x="8128000"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53" name="Line 13"/>
          <p:cNvSpPr>
            <a:spLocks noChangeShapeType="1"/>
          </p:cNvSpPr>
          <p:nvPr/>
        </p:nvSpPr>
        <p:spPr bwMode="auto">
          <a:xfrm>
            <a:off x="9102725"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54" name="Line 14"/>
          <p:cNvSpPr>
            <a:spLocks noChangeShapeType="1"/>
          </p:cNvSpPr>
          <p:nvPr/>
        </p:nvSpPr>
        <p:spPr bwMode="auto">
          <a:xfrm>
            <a:off x="10079038"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55" name="Line 15"/>
          <p:cNvSpPr>
            <a:spLocks noChangeShapeType="1"/>
          </p:cNvSpPr>
          <p:nvPr/>
        </p:nvSpPr>
        <p:spPr bwMode="auto">
          <a:xfrm>
            <a:off x="7153275" y="4876800"/>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56" name="Line 16"/>
          <p:cNvSpPr>
            <a:spLocks noChangeShapeType="1"/>
          </p:cNvSpPr>
          <p:nvPr/>
        </p:nvSpPr>
        <p:spPr bwMode="auto">
          <a:xfrm>
            <a:off x="7153275" y="5851525"/>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57" name="Line 17"/>
          <p:cNvSpPr>
            <a:spLocks noChangeShapeType="1"/>
          </p:cNvSpPr>
          <p:nvPr/>
        </p:nvSpPr>
        <p:spPr bwMode="auto">
          <a:xfrm>
            <a:off x="7153275" y="6827838"/>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58" name="Text Box 18"/>
          <p:cNvSpPr txBox="1">
            <a:spLocks noChangeArrowheads="1"/>
          </p:cNvSpPr>
          <p:nvPr/>
        </p:nvSpPr>
        <p:spPr bwMode="auto">
          <a:xfrm>
            <a:off x="1389063" y="2716213"/>
            <a:ext cx="4465637" cy="337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747474"/>
                </a:solidFill>
                <a:latin typeface="Helvetica Neue" charset="0"/>
              </a:rPr>
              <a:t>variables:</a:t>
            </a:r>
          </a:p>
          <a:p>
            <a:pPr algn="l"/>
            <a:r>
              <a:rPr lang="en-US" sz="2600" i="1">
                <a:solidFill>
                  <a:srgbClr val="747474"/>
                </a:solidFill>
                <a:latin typeface="Helvetica Neue" charset="0"/>
              </a:rPr>
              <a:t>   x</a:t>
            </a:r>
            <a:r>
              <a:rPr lang="en-US" sz="2600" baseline="-25000">
                <a:solidFill>
                  <a:srgbClr val="747474"/>
                </a:solidFill>
                <a:latin typeface="Helvetica Neue" charset="0"/>
              </a:rPr>
              <a:t>1</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4</a:t>
            </a:r>
          </a:p>
          <a:p>
            <a:pPr algn="l">
              <a:lnSpc>
                <a:spcPts val="5488"/>
              </a:lnSpc>
            </a:pPr>
            <a:r>
              <a:rPr lang="en-US" sz="2600" i="1">
                <a:solidFill>
                  <a:srgbClr val="747474"/>
                </a:solidFill>
                <a:latin typeface="Helvetica Neue" charset="0"/>
              </a:rPr>
              <a:t>domains:</a:t>
            </a:r>
          </a:p>
          <a:p>
            <a:pPr algn="l"/>
            <a:r>
              <a:rPr lang="en-US" sz="2600">
                <a:solidFill>
                  <a:srgbClr val="747474"/>
                </a:solidFill>
                <a:latin typeface="Helvetica Neue" charset="0"/>
              </a:rPr>
              <a:t>   {1, 2, 3, 4}</a:t>
            </a:r>
          </a:p>
          <a:p>
            <a:pPr algn="l">
              <a:lnSpc>
                <a:spcPts val="5488"/>
              </a:lnSpc>
            </a:pPr>
            <a:r>
              <a:rPr lang="en-US" sz="2600" i="1">
                <a:solidFill>
                  <a:srgbClr val="747474"/>
                </a:solidFill>
                <a:latin typeface="Helvetica Neue" charset="0"/>
              </a:rPr>
              <a:t>constraints:</a:t>
            </a:r>
          </a:p>
          <a:p>
            <a:pPr algn="l"/>
            <a:r>
              <a:rPr lang="en-US" sz="2600" i="1">
                <a:solidFill>
                  <a:srgbClr val="747474"/>
                </a:solidFill>
                <a:latin typeface="Helvetica Neue" charset="0"/>
              </a:rPr>
              <a:t>   x</a:t>
            </a:r>
            <a:r>
              <a:rPr lang="en-US" sz="2600" i="1" baseline="-25000">
                <a:solidFill>
                  <a:srgbClr val="747474"/>
                </a:solidFill>
                <a:latin typeface="Helvetica Neue" charset="0"/>
              </a:rPr>
              <a:t>i</a:t>
            </a:r>
            <a:r>
              <a:rPr lang="en-US" sz="2600" baseline="-250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i="1" baseline="-25000">
                <a:solidFill>
                  <a:srgbClr val="747474"/>
                </a:solidFill>
                <a:latin typeface="Helvetica Neue" charset="0"/>
              </a:rPr>
              <a:t>i</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i="1" baseline="-25000">
                <a:solidFill>
                  <a:srgbClr val="747474"/>
                </a:solidFill>
                <a:latin typeface="Helvetica Neue" charset="0"/>
              </a:rPr>
              <a:t>i</a:t>
            </a:r>
            <a:r>
              <a:rPr lang="en-US" sz="2600" baseline="-250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i="1" baseline="-25000">
                <a:solidFill>
                  <a:srgbClr val="747474"/>
                </a:solidFill>
                <a:latin typeface="Helvetica Neue" charset="0"/>
              </a:rPr>
              <a:t>j</a:t>
            </a:r>
            <a:r>
              <a:rPr lang="en-US" sz="2600" baseline="-25000">
                <a:solidFill>
                  <a:srgbClr val="747474"/>
                </a:solidFill>
                <a:latin typeface="Helvetica Neue" charset="0"/>
              </a:rPr>
              <a:t>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a:t> </a:t>
            </a:r>
            <a:r>
              <a:rPr lang="en-US" sz="2600">
                <a:solidFill>
                  <a:srgbClr val="747474"/>
                </a:solidFill>
                <a:latin typeface="Helvetica Neue" charset="0"/>
              </a:rPr>
              <a:t>| </a:t>
            </a:r>
            <a:r>
              <a:rPr lang="en-US" sz="2600" i="1">
                <a:solidFill>
                  <a:srgbClr val="747474"/>
                </a:solidFill>
                <a:latin typeface="Helvetica Neue" charset="0"/>
              </a:rPr>
              <a:t>i</a:t>
            </a:r>
            <a:r>
              <a:rPr lang="en-US" sz="2600">
                <a:solidFill>
                  <a:srgbClr val="747474"/>
                </a:solidFill>
                <a:latin typeface="Helvetica Neue" charset="0"/>
              </a:rPr>
              <a:t> – </a:t>
            </a:r>
            <a:r>
              <a:rPr lang="en-US" sz="2600" i="1">
                <a:solidFill>
                  <a:srgbClr val="747474"/>
                </a:solidFill>
                <a:latin typeface="Helvetica Neue" charset="0"/>
              </a:rPr>
              <a:t>j</a:t>
            </a:r>
            <a:r>
              <a:rPr lang="en-US" sz="2600">
                <a:solidFill>
                  <a:srgbClr val="747474"/>
                </a:solidFill>
                <a:latin typeface="Helvetica Neue" charset="0"/>
              </a:rPr>
              <a:t> |</a:t>
            </a:r>
            <a:endParaRPr lang="en-US" sz="2600" i="1">
              <a:solidFill>
                <a:srgbClr val="747474"/>
              </a:solidFill>
              <a:latin typeface="Helvetica Neue" charset="0"/>
            </a:endParaRPr>
          </a:p>
        </p:txBody>
      </p:sp>
      <p:sp>
        <p:nvSpPr>
          <p:cNvPr id="1039379" name="Text Box 19"/>
          <p:cNvSpPr txBox="1">
            <a:spLocks/>
          </p:cNvSpPr>
          <p:nvPr/>
        </p:nvSpPr>
        <p:spPr bwMode="auto">
          <a:xfrm>
            <a:off x="1389063" y="6316663"/>
            <a:ext cx="4551362" cy="8858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spcBef>
                <a:spcPts val="3000"/>
              </a:spcBef>
              <a:buClr>
                <a:srgbClr val="747474"/>
              </a:buClr>
              <a:buSzPct val="100000"/>
              <a:buFont typeface="Helvetica Neue" charset="0"/>
              <a:buNone/>
            </a:pPr>
            <a:r>
              <a:rPr lang="en-US" sz="2600">
                <a:solidFill>
                  <a:schemeClr val="tx1"/>
                </a:solidFill>
                <a:latin typeface="Helvetica Neue" charset="0"/>
                <a:sym typeface="Helvetica Neue" charset="0"/>
              </a:rPr>
              <a:t>break horizontal symmetry by adding </a:t>
            </a:r>
            <a:r>
              <a:rPr lang="en-US" sz="2600" i="1">
                <a:solidFill>
                  <a:schemeClr val="tx1"/>
                </a:solidFill>
                <a:latin typeface="Helvetica Neue" charset="0"/>
                <a:sym typeface="Helvetica Neue" charset="0"/>
              </a:rPr>
              <a:t>x</a:t>
            </a:r>
            <a:r>
              <a:rPr lang="en-US" sz="2600" baseline="-25000">
                <a:solidFill>
                  <a:schemeClr val="tx1"/>
                </a:solidFill>
                <a:latin typeface="Helvetica Neue" charset="0"/>
                <a:sym typeface="Helvetica Neue" charset="0"/>
              </a:rPr>
              <a:t>1</a:t>
            </a:r>
            <a:r>
              <a:rPr lang="en-US" sz="2600">
                <a:solidFill>
                  <a:schemeClr val="tx1"/>
                </a:solidFill>
                <a:latin typeface="Helvetica Neue" charset="0"/>
                <a:sym typeface="Helvetica Neue" charset="0"/>
              </a:rPr>
              <a:t> ≤ 2</a:t>
            </a:r>
            <a:endParaRPr lang="en-US"/>
          </a:p>
        </p:txBody>
      </p:sp>
      <p:sp>
        <p:nvSpPr>
          <p:cNvPr id="1039380" name="Text Box 20"/>
          <p:cNvSpPr txBox="1">
            <a:spLocks/>
          </p:cNvSpPr>
          <p:nvPr/>
        </p:nvSpPr>
        <p:spPr bwMode="auto">
          <a:xfrm>
            <a:off x="1389063" y="7397750"/>
            <a:ext cx="4551362" cy="8858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spcBef>
                <a:spcPts val="3000"/>
              </a:spcBef>
              <a:buClr>
                <a:srgbClr val="747474"/>
              </a:buClr>
              <a:buSzPct val="100000"/>
              <a:buFont typeface="Helvetica Neue" charset="0"/>
              <a:buNone/>
            </a:pPr>
            <a:r>
              <a:rPr lang="en-US" sz="2600">
                <a:solidFill>
                  <a:schemeClr val="tx1"/>
                </a:solidFill>
                <a:latin typeface="Helvetica Neue" charset="0"/>
                <a:sym typeface="Helvetica Neue" charset="0"/>
              </a:rPr>
              <a:t>break vertical symmetry by adding </a:t>
            </a:r>
            <a:r>
              <a:rPr lang="en-US" sz="2600" i="1">
                <a:solidFill>
                  <a:schemeClr val="tx1"/>
                </a:solidFill>
                <a:latin typeface="Helvetica Neue" charset="0"/>
                <a:sym typeface="Helvetica Neue" charset="0"/>
              </a:rPr>
              <a:t>x</a:t>
            </a:r>
            <a:r>
              <a:rPr lang="en-US" sz="2600" baseline="-25000">
                <a:solidFill>
                  <a:schemeClr val="tx1"/>
                </a:solidFill>
                <a:latin typeface="Helvetica Neue" charset="0"/>
                <a:sym typeface="Helvetica Neue" charset="0"/>
              </a:rPr>
              <a:t>2</a:t>
            </a:r>
            <a:r>
              <a:rPr lang="en-US" sz="2600">
                <a:solidFill>
                  <a:schemeClr val="tx1"/>
                </a:solidFill>
                <a:latin typeface="Helvetica Neue" charset="0"/>
                <a:sym typeface="Helvetica Neue" charset="0"/>
              </a:rPr>
              <a:t> ≤ </a:t>
            </a:r>
            <a:r>
              <a:rPr lang="en-US" sz="2600" i="1">
                <a:solidFill>
                  <a:schemeClr val="tx1"/>
                </a:solidFill>
                <a:latin typeface="Helvetica Neue" charset="0"/>
                <a:sym typeface="Helvetica Neue" charset="0"/>
              </a:rPr>
              <a:t>x</a:t>
            </a:r>
            <a:r>
              <a:rPr lang="en-US" sz="2600" baseline="-25000">
                <a:solidFill>
                  <a:schemeClr val="tx1"/>
                </a:solidFill>
                <a:latin typeface="Helvetica Neue" charset="0"/>
                <a:sym typeface="Helvetica Neue" charset="0"/>
              </a:rPr>
              <a:t>3</a:t>
            </a:r>
          </a:p>
        </p:txBody>
      </p:sp>
      <p:sp>
        <p:nvSpPr>
          <p:cNvPr id="1039381" name="Rectangle 21"/>
          <p:cNvSpPr>
            <a:spLocks/>
          </p:cNvSpPr>
          <p:nvPr/>
        </p:nvSpPr>
        <p:spPr bwMode="auto">
          <a:xfrm>
            <a:off x="1406525" y="8477250"/>
            <a:ext cx="1066800"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a:solidFill>
                  <a:schemeClr val="tx1"/>
                </a:solidFill>
                <a:latin typeface="Helvetica Neue" charset="0"/>
                <a:sym typeface="Helvetica Neue" charset="0"/>
              </a:rPr>
              <a:t>but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9379"/>
                                        </p:tgtEl>
                                        <p:attrNameLst>
                                          <p:attrName>style.visibility</p:attrName>
                                        </p:attrNameLst>
                                      </p:cBhvr>
                                      <p:to>
                                        <p:strVal val="visible"/>
                                      </p:to>
                                    </p:set>
                                    <p:animEffect transition="in" filter="dissolve">
                                      <p:cBhvr>
                                        <p:cTn id="7" dur="500"/>
                                        <p:tgtEl>
                                          <p:spTgt spid="1039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9380"/>
                                        </p:tgtEl>
                                        <p:attrNameLst>
                                          <p:attrName>style.visibility</p:attrName>
                                        </p:attrNameLst>
                                      </p:cBhvr>
                                      <p:to>
                                        <p:strVal val="visible"/>
                                      </p:to>
                                    </p:set>
                                    <p:animEffect transition="in" filter="dissolve">
                                      <p:cBhvr>
                                        <p:cTn id="12" dur="500"/>
                                        <p:tgtEl>
                                          <p:spTgt spid="1039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39381"/>
                                        </p:tgtEl>
                                        <p:attrNameLst>
                                          <p:attrName>style.visibility</p:attrName>
                                        </p:attrNameLst>
                                      </p:cBhvr>
                                      <p:to>
                                        <p:strVal val="visible"/>
                                      </p:to>
                                    </p:set>
                                    <p:animEffect transition="in" filter="dissolve">
                                      <p:cBhvr>
                                        <p:cTn id="17" dur="500"/>
                                        <p:tgtEl>
                                          <p:spTgt spid="103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79" grpId="0"/>
      <p:bldP spid="1039380" grpId="0"/>
      <p:bldP spid="1039381" grpId="0"/>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smtClean="0"/>
              <a:t>Danger of adding symmetry breaking constraints</a:t>
            </a:r>
          </a:p>
        </p:txBody>
      </p:sp>
      <p:sp>
        <p:nvSpPr>
          <p:cNvPr id="164867" name="Rectangle 3"/>
          <p:cNvSpPr>
            <a:spLocks noChangeArrowheads="1"/>
          </p:cNvSpPr>
          <p:nvPr/>
        </p:nvSpPr>
        <p:spPr bwMode="auto">
          <a:xfrm>
            <a:off x="7426325" y="3133725"/>
            <a:ext cx="3900488" cy="3900488"/>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68" name="Line 4"/>
          <p:cNvSpPr>
            <a:spLocks noChangeShapeType="1"/>
          </p:cNvSpPr>
          <p:nvPr/>
        </p:nvSpPr>
        <p:spPr bwMode="auto">
          <a:xfrm>
            <a:off x="8401050" y="313372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69" name="Line 5"/>
          <p:cNvSpPr>
            <a:spLocks noChangeShapeType="1"/>
          </p:cNvSpPr>
          <p:nvPr/>
        </p:nvSpPr>
        <p:spPr bwMode="auto">
          <a:xfrm>
            <a:off x="9375775" y="313372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70" name="Line 6"/>
          <p:cNvSpPr>
            <a:spLocks noChangeShapeType="1"/>
          </p:cNvSpPr>
          <p:nvPr/>
        </p:nvSpPr>
        <p:spPr bwMode="auto">
          <a:xfrm>
            <a:off x="10352088" y="313372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71" name="Line 7"/>
          <p:cNvSpPr>
            <a:spLocks noChangeShapeType="1"/>
          </p:cNvSpPr>
          <p:nvPr/>
        </p:nvSpPr>
        <p:spPr bwMode="auto">
          <a:xfrm>
            <a:off x="7426325" y="4108450"/>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72" name="Line 8"/>
          <p:cNvSpPr>
            <a:spLocks noChangeShapeType="1"/>
          </p:cNvSpPr>
          <p:nvPr/>
        </p:nvSpPr>
        <p:spPr bwMode="auto">
          <a:xfrm>
            <a:off x="7426325" y="5083175"/>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73" name="Line 9"/>
          <p:cNvSpPr>
            <a:spLocks noChangeShapeType="1"/>
          </p:cNvSpPr>
          <p:nvPr/>
        </p:nvSpPr>
        <p:spPr bwMode="auto">
          <a:xfrm>
            <a:off x="7426325" y="6059488"/>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74" name="Text Box 10"/>
          <p:cNvSpPr txBox="1">
            <a:spLocks noChangeArrowheads="1"/>
          </p:cNvSpPr>
          <p:nvPr/>
        </p:nvSpPr>
        <p:spPr bwMode="auto">
          <a:xfrm>
            <a:off x="7421563" y="5187950"/>
            <a:ext cx="97472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164875" name="Text Box 11"/>
          <p:cNvSpPr txBox="1">
            <a:spLocks noChangeArrowheads="1"/>
          </p:cNvSpPr>
          <p:nvPr/>
        </p:nvSpPr>
        <p:spPr bwMode="auto">
          <a:xfrm>
            <a:off x="10347325" y="4179888"/>
            <a:ext cx="974725"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164876" name="Text Box 12"/>
          <p:cNvSpPr txBox="1">
            <a:spLocks noChangeArrowheads="1"/>
          </p:cNvSpPr>
          <p:nvPr/>
        </p:nvSpPr>
        <p:spPr bwMode="auto">
          <a:xfrm>
            <a:off x="9375775" y="6196013"/>
            <a:ext cx="97631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64877" name="Text Box 13"/>
          <p:cNvSpPr txBox="1">
            <a:spLocks noChangeArrowheads="1"/>
          </p:cNvSpPr>
          <p:nvPr/>
        </p:nvSpPr>
        <p:spPr bwMode="auto">
          <a:xfrm>
            <a:off x="8415338" y="3244850"/>
            <a:ext cx="97472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164878" name="Rectangle 14"/>
          <p:cNvSpPr>
            <a:spLocks noChangeArrowheads="1"/>
          </p:cNvSpPr>
          <p:nvPr/>
        </p:nvSpPr>
        <p:spPr bwMode="auto">
          <a:xfrm>
            <a:off x="7572375" y="2428875"/>
            <a:ext cx="6397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164879" name="Rectangle 15"/>
          <p:cNvSpPr>
            <a:spLocks noChangeArrowheads="1"/>
          </p:cNvSpPr>
          <p:nvPr/>
        </p:nvSpPr>
        <p:spPr bwMode="auto">
          <a:xfrm>
            <a:off x="8618538" y="2428875"/>
            <a:ext cx="5461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164880" name="Rectangle 16"/>
          <p:cNvSpPr>
            <a:spLocks noChangeArrowheads="1"/>
          </p:cNvSpPr>
          <p:nvPr/>
        </p:nvSpPr>
        <p:spPr bwMode="auto">
          <a:xfrm>
            <a:off x="9544050" y="2428875"/>
            <a:ext cx="6381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164881" name="Rectangle 17"/>
          <p:cNvSpPr>
            <a:spLocks noChangeArrowheads="1"/>
          </p:cNvSpPr>
          <p:nvPr/>
        </p:nvSpPr>
        <p:spPr bwMode="auto">
          <a:xfrm>
            <a:off x="10496550" y="2428875"/>
            <a:ext cx="6381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164882" name="Text Box 18"/>
          <p:cNvSpPr txBox="1">
            <a:spLocks noChangeArrowheads="1"/>
          </p:cNvSpPr>
          <p:nvPr/>
        </p:nvSpPr>
        <p:spPr bwMode="auto">
          <a:xfrm>
            <a:off x="6732588" y="6318250"/>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164883" name="Text Box 19"/>
          <p:cNvSpPr txBox="1">
            <a:spLocks noChangeArrowheads="1"/>
          </p:cNvSpPr>
          <p:nvPr/>
        </p:nvSpPr>
        <p:spPr bwMode="auto">
          <a:xfrm>
            <a:off x="6732588" y="5329238"/>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164884" name="Text Box 20"/>
          <p:cNvSpPr txBox="1">
            <a:spLocks noChangeArrowheads="1"/>
          </p:cNvSpPr>
          <p:nvPr/>
        </p:nvSpPr>
        <p:spPr bwMode="auto">
          <a:xfrm>
            <a:off x="6732588" y="4340225"/>
            <a:ext cx="6508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164885" name="Text Box 21"/>
          <p:cNvSpPr txBox="1">
            <a:spLocks noChangeArrowheads="1"/>
          </p:cNvSpPr>
          <p:nvPr/>
        </p:nvSpPr>
        <p:spPr bwMode="auto">
          <a:xfrm>
            <a:off x="6732588" y="3355975"/>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grpSp>
        <p:nvGrpSpPr>
          <p:cNvPr id="164886" name="Group 22"/>
          <p:cNvGrpSpPr>
            <a:grpSpLocks/>
          </p:cNvGrpSpPr>
          <p:nvPr/>
        </p:nvGrpSpPr>
        <p:grpSpPr bwMode="auto">
          <a:xfrm>
            <a:off x="1173163" y="2428875"/>
            <a:ext cx="4594225" cy="4605338"/>
            <a:chOff x="4069" y="2014"/>
            <a:chExt cx="2894" cy="2901"/>
          </a:xfrm>
        </p:grpSpPr>
        <p:sp>
          <p:nvSpPr>
            <p:cNvPr id="164889" name="Rectangle 23"/>
            <p:cNvSpPr>
              <a:spLocks noChangeArrowheads="1"/>
            </p:cNvSpPr>
            <p:nvPr/>
          </p:nvSpPr>
          <p:spPr bwMode="auto">
            <a:xfrm>
              <a:off x="4506" y="2458"/>
              <a:ext cx="2457" cy="2457"/>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90" name="Line 24"/>
            <p:cNvSpPr>
              <a:spLocks noChangeShapeType="1"/>
            </p:cNvSpPr>
            <p:nvPr/>
          </p:nvSpPr>
          <p:spPr bwMode="auto">
            <a:xfrm>
              <a:off x="5120" y="2458"/>
              <a:ext cx="0" cy="24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91" name="Line 25"/>
            <p:cNvSpPr>
              <a:spLocks noChangeShapeType="1"/>
            </p:cNvSpPr>
            <p:nvPr/>
          </p:nvSpPr>
          <p:spPr bwMode="auto">
            <a:xfrm>
              <a:off x="5734" y="2458"/>
              <a:ext cx="0" cy="24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92" name="Line 26"/>
            <p:cNvSpPr>
              <a:spLocks noChangeShapeType="1"/>
            </p:cNvSpPr>
            <p:nvPr/>
          </p:nvSpPr>
          <p:spPr bwMode="auto">
            <a:xfrm>
              <a:off x="6349" y="2458"/>
              <a:ext cx="0" cy="24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93" name="Line 27"/>
            <p:cNvSpPr>
              <a:spLocks noChangeShapeType="1"/>
            </p:cNvSpPr>
            <p:nvPr/>
          </p:nvSpPr>
          <p:spPr bwMode="auto">
            <a:xfrm>
              <a:off x="4506" y="3072"/>
              <a:ext cx="245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94" name="Line 28"/>
            <p:cNvSpPr>
              <a:spLocks noChangeShapeType="1"/>
            </p:cNvSpPr>
            <p:nvPr/>
          </p:nvSpPr>
          <p:spPr bwMode="auto">
            <a:xfrm>
              <a:off x="4506" y="3686"/>
              <a:ext cx="245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95" name="Line 29"/>
            <p:cNvSpPr>
              <a:spLocks noChangeShapeType="1"/>
            </p:cNvSpPr>
            <p:nvPr/>
          </p:nvSpPr>
          <p:spPr bwMode="auto">
            <a:xfrm>
              <a:off x="4506" y="4301"/>
              <a:ext cx="245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4896" name="Text Box 30"/>
            <p:cNvSpPr txBox="1">
              <a:spLocks noChangeArrowheads="1"/>
            </p:cNvSpPr>
            <p:nvPr/>
          </p:nvSpPr>
          <p:spPr bwMode="auto">
            <a:xfrm>
              <a:off x="4503" y="3159"/>
              <a:ext cx="614"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164897" name="Text Box 31"/>
            <p:cNvSpPr txBox="1">
              <a:spLocks noChangeArrowheads="1"/>
            </p:cNvSpPr>
            <p:nvPr/>
          </p:nvSpPr>
          <p:spPr bwMode="auto">
            <a:xfrm>
              <a:off x="6346" y="3755"/>
              <a:ext cx="614"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164898" name="Text Box 32"/>
            <p:cNvSpPr txBox="1">
              <a:spLocks noChangeArrowheads="1"/>
            </p:cNvSpPr>
            <p:nvPr/>
          </p:nvSpPr>
          <p:spPr bwMode="auto">
            <a:xfrm>
              <a:off x="5734" y="2529"/>
              <a:ext cx="615"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64899" name="Text Box 33"/>
            <p:cNvSpPr txBox="1">
              <a:spLocks noChangeArrowheads="1"/>
            </p:cNvSpPr>
            <p:nvPr/>
          </p:nvSpPr>
          <p:spPr bwMode="auto">
            <a:xfrm>
              <a:off x="5129" y="4376"/>
              <a:ext cx="614"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164900" name="Rectangle 34"/>
            <p:cNvSpPr>
              <a:spLocks noChangeArrowheads="1"/>
            </p:cNvSpPr>
            <p:nvPr/>
          </p:nvSpPr>
          <p:spPr bwMode="auto">
            <a:xfrm>
              <a:off x="4598" y="2014"/>
              <a:ext cx="403"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164901" name="Rectangle 35"/>
            <p:cNvSpPr>
              <a:spLocks noChangeArrowheads="1"/>
            </p:cNvSpPr>
            <p:nvPr/>
          </p:nvSpPr>
          <p:spPr bwMode="auto">
            <a:xfrm>
              <a:off x="5257" y="2014"/>
              <a:ext cx="344"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164902" name="Rectangle 36"/>
            <p:cNvSpPr>
              <a:spLocks noChangeArrowheads="1"/>
            </p:cNvSpPr>
            <p:nvPr/>
          </p:nvSpPr>
          <p:spPr bwMode="auto">
            <a:xfrm>
              <a:off x="5840" y="2014"/>
              <a:ext cx="402"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164903" name="Rectangle 37"/>
            <p:cNvSpPr>
              <a:spLocks noChangeArrowheads="1"/>
            </p:cNvSpPr>
            <p:nvPr/>
          </p:nvSpPr>
          <p:spPr bwMode="auto">
            <a:xfrm>
              <a:off x="6440" y="2014"/>
              <a:ext cx="402"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164904" name="Text Box 38"/>
            <p:cNvSpPr txBox="1">
              <a:spLocks noChangeArrowheads="1"/>
            </p:cNvSpPr>
            <p:nvPr/>
          </p:nvSpPr>
          <p:spPr bwMode="auto">
            <a:xfrm>
              <a:off x="4069" y="4464"/>
              <a:ext cx="41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164905" name="Text Box 39"/>
            <p:cNvSpPr txBox="1">
              <a:spLocks noChangeArrowheads="1"/>
            </p:cNvSpPr>
            <p:nvPr/>
          </p:nvSpPr>
          <p:spPr bwMode="auto">
            <a:xfrm>
              <a:off x="4069" y="3841"/>
              <a:ext cx="41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164906" name="Text Box 40"/>
            <p:cNvSpPr txBox="1">
              <a:spLocks noChangeArrowheads="1"/>
            </p:cNvSpPr>
            <p:nvPr/>
          </p:nvSpPr>
          <p:spPr bwMode="auto">
            <a:xfrm>
              <a:off x="4069" y="3218"/>
              <a:ext cx="410"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164907" name="Text Box 41"/>
            <p:cNvSpPr txBox="1">
              <a:spLocks noChangeArrowheads="1"/>
            </p:cNvSpPr>
            <p:nvPr/>
          </p:nvSpPr>
          <p:spPr bwMode="auto">
            <a:xfrm>
              <a:off x="4069" y="2598"/>
              <a:ext cx="41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grpSp>
      <p:sp>
        <p:nvSpPr>
          <p:cNvPr id="1040426" name="Text Box 42"/>
          <p:cNvSpPr txBox="1">
            <a:spLocks/>
          </p:cNvSpPr>
          <p:nvPr/>
        </p:nvSpPr>
        <p:spPr bwMode="auto">
          <a:xfrm>
            <a:off x="1244600" y="7659688"/>
            <a:ext cx="5113338" cy="45720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spcBef>
                <a:spcPts val="3000"/>
              </a:spcBef>
              <a:buClr>
                <a:srgbClr val="747474"/>
              </a:buClr>
              <a:buSzPct val="100000"/>
              <a:buFont typeface="Helvetica Neue" charset="0"/>
              <a:buNone/>
            </a:pPr>
            <a:r>
              <a:rPr lang="en-US" sz="2400">
                <a:solidFill>
                  <a:schemeClr val="tx1"/>
                </a:solidFill>
                <a:latin typeface="Helvetica Neue" charset="0"/>
                <a:sym typeface="Helvetica Neue" charset="0"/>
              </a:rPr>
              <a:t>adding </a:t>
            </a:r>
            <a:r>
              <a:rPr lang="en-US" sz="2400" i="1">
                <a:solidFill>
                  <a:schemeClr val="tx1"/>
                </a:solidFill>
                <a:latin typeface="Helvetica Neue" charset="0"/>
                <a:sym typeface="Helvetica Neue" charset="0"/>
              </a:rPr>
              <a:t>x</a:t>
            </a:r>
            <a:r>
              <a:rPr lang="en-US" sz="2400" baseline="-25000">
                <a:solidFill>
                  <a:schemeClr val="tx1"/>
                </a:solidFill>
                <a:latin typeface="Helvetica Neue" charset="0"/>
                <a:sym typeface="Helvetica Neue" charset="0"/>
              </a:rPr>
              <a:t>2</a:t>
            </a:r>
            <a:r>
              <a:rPr lang="en-US" sz="2400">
                <a:solidFill>
                  <a:schemeClr val="tx1"/>
                </a:solidFill>
                <a:latin typeface="Helvetica Neue" charset="0"/>
                <a:sym typeface="Helvetica Neue" charset="0"/>
              </a:rPr>
              <a:t> ≤ </a:t>
            </a:r>
            <a:r>
              <a:rPr lang="en-US" sz="2400" i="1">
                <a:solidFill>
                  <a:schemeClr val="tx1"/>
                </a:solidFill>
                <a:latin typeface="Helvetica Neue" charset="0"/>
                <a:sym typeface="Helvetica Neue" charset="0"/>
              </a:rPr>
              <a:t>x</a:t>
            </a:r>
            <a:r>
              <a:rPr lang="en-US" sz="2400" baseline="-25000">
                <a:solidFill>
                  <a:schemeClr val="tx1"/>
                </a:solidFill>
                <a:latin typeface="Helvetica Neue" charset="0"/>
                <a:sym typeface="Helvetica Neue" charset="0"/>
              </a:rPr>
              <a:t>3</a:t>
            </a:r>
            <a:r>
              <a:rPr lang="en-US" sz="2400">
                <a:solidFill>
                  <a:schemeClr val="tx1"/>
                </a:solidFill>
                <a:latin typeface="Helvetica Neue" charset="0"/>
                <a:sym typeface="Helvetica Neue" charset="0"/>
              </a:rPr>
              <a:t> removes this solution</a:t>
            </a:r>
          </a:p>
        </p:txBody>
      </p:sp>
      <p:sp>
        <p:nvSpPr>
          <p:cNvPr id="1040427" name="Text Box 43"/>
          <p:cNvSpPr txBox="1">
            <a:spLocks/>
          </p:cNvSpPr>
          <p:nvPr/>
        </p:nvSpPr>
        <p:spPr bwMode="auto">
          <a:xfrm>
            <a:off x="6789738" y="7659688"/>
            <a:ext cx="5113337" cy="45720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spcBef>
                <a:spcPts val="3000"/>
              </a:spcBef>
              <a:buClr>
                <a:srgbClr val="747474"/>
              </a:buClr>
              <a:buSzPct val="100000"/>
              <a:buFont typeface="Helvetica Neue" charset="0"/>
              <a:buNone/>
            </a:pPr>
            <a:r>
              <a:rPr lang="en-US" sz="2400">
                <a:solidFill>
                  <a:schemeClr val="tx1"/>
                </a:solidFill>
                <a:latin typeface="Helvetica Neue" charset="0"/>
                <a:sym typeface="Helvetica Neue" charset="0"/>
              </a:rPr>
              <a:t>adding </a:t>
            </a:r>
            <a:r>
              <a:rPr lang="en-US" sz="2400" i="1">
                <a:solidFill>
                  <a:schemeClr val="tx1"/>
                </a:solidFill>
                <a:latin typeface="Helvetica Neue" charset="0"/>
                <a:sym typeface="Helvetica Neue" charset="0"/>
              </a:rPr>
              <a:t>x</a:t>
            </a:r>
            <a:r>
              <a:rPr lang="en-US" sz="2400" baseline="-25000">
                <a:solidFill>
                  <a:schemeClr val="tx1"/>
                </a:solidFill>
                <a:latin typeface="Helvetica Neue" charset="0"/>
                <a:sym typeface="Helvetica Neue" charset="0"/>
              </a:rPr>
              <a:t>1</a:t>
            </a:r>
            <a:r>
              <a:rPr lang="en-US" sz="2400">
                <a:solidFill>
                  <a:schemeClr val="tx1"/>
                </a:solidFill>
                <a:latin typeface="Helvetica Neue" charset="0"/>
                <a:sym typeface="Helvetica Neue" charset="0"/>
              </a:rPr>
              <a:t> ≤ 2 removes this 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0426"/>
                                        </p:tgtEl>
                                        <p:attrNameLst>
                                          <p:attrName>style.visibility</p:attrName>
                                        </p:attrNameLst>
                                      </p:cBhvr>
                                      <p:to>
                                        <p:strVal val="visible"/>
                                      </p:to>
                                    </p:set>
                                    <p:animEffect transition="in" filter="dissolve">
                                      <p:cBhvr>
                                        <p:cTn id="7" dur="500"/>
                                        <p:tgtEl>
                                          <p:spTgt spid="1040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40427"/>
                                        </p:tgtEl>
                                        <p:attrNameLst>
                                          <p:attrName>style.visibility</p:attrName>
                                        </p:attrNameLst>
                                      </p:cBhvr>
                                      <p:to>
                                        <p:strVal val="visible"/>
                                      </p:to>
                                    </p:set>
                                    <p:animEffect transition="in" filter="dissolve">
                                      <p:cBhvr>
                                        <p:cTn id="12" dur="500"/>
                                        <p:tgtEl>
                                          <p:spTgt spid="104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426" grpId="0"/>
      <p:bldP spid="1040427" grpId="0"/>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en-US" smtClean="0"/>
              <a:t>Breaking symmetry during backtracking search</a:t>
            </a:r>
          </a:p>
        </p:txBody>
      </p:sp>
      <p:sp>
        <p:nvSpPr>
          <p:cNvPr id="165891" name="Rectangle 3"/>
          <p:cNvSpPr>
            <a:spLocks noGrp="1" noChangeArrowheads="1"/>
          </p:cNvSpPr>
          <p:nvPr>
            <p:ph type="body" idx="1"/>
          </p:nvPr>
        </p:nvSpPr>
        <p:spPr/>
        <p:txBody>
          <a:bodyPr/>
          <a:lstStyle/>
          <a:p>
            <a:pPr eaLnBrk="1" hangingPunct="1"/>
            <a:r>
              <a:rPr lang="en-US" smtClean="0"/>
              <a:t>Let </a:t>
            </a:r>
            <a:r>
              <a:rPr lang="en-US" i="1" smtClean="0"/>
              <a:t>g</a:t>
            </a:r>
            <a:r>
              <a:rPr lang="en-US" smtClean="0"/>
              <a:t>() be a permutation</a:t>
            </a:r>
          </a:p>
          <a:p>
            <a:pPr eaLnBrk="1" hangingPunct="1"/>
            <a:r>
              <a:rPr lang="en-US" smtClean="0"/>
              <a:t>Let </a:t>
            </a:r>
            <a:r>
              <a:rPr lang="en-US" i="1" smtClean="0"/>
              <a:t>p</a:t>
            </a:r>
            <a:r>
              <a:rPr lang="en-US" smtClean="0"/>
              <a:t> be a node in the search tree</a:t>
            </a:r>
          </a:p>
          <a:p>
            <a:pPr lvl="1" eaLnBrk="1" hangingPunct="1"/>
            <a:r>
              <a:rPr lang="en-US" smtClean="0"/>
              <a:t>a set of assignments and branching constraints</a:t>
            </a:r>
          </a:p>
          <a:p>
            <a:pPr eaLnBrk="1" hangingPunct="1"/>
            <a:r>
              <a:rPr lang="en-US" smtClean="0"/>
              <a:t>Suppose node </a:t>
            </a:r>
            <a:r>
              <a:rPr lang="en-US" i="1" smtClean="0"/>
              <a:t>p </a:t>
            </a:r>
            <a:r>
              <a:rPr lang="en-US" smtClean="0"/>
              <a:t>is to be extended by </a:t>
            </a:r>
            <a:r>
              <a:rPr lang="en-US" i="1" smtClean="0"/>
              <a:t>x</a:t>
            </a:r>
            <a:r>
              <a:rPr lang="en-US" smtClean="0"/>
              <a:t> = </a:t>
            </a:r>
            <a:r>
              <a:rPr lang="en-US" i="1" smtClean="0"/>
              <a:t>v</a:t>
            </a:r>
          </a:p>
          <a:p>
            <a:pPr eaLnBrk="1" hangingPunct="1"/>
            <a:r>
              <a:rPr lang="en-US" smtClean="0"/>
              <a:t>Post the constraint:</a:t>
            </a:r>
          </a:p>
          <a:p>
            <a:pPr lvl="1" eaLnBrk="1" hangingPunct="1">
              <a:buFont typeface="Helvetica Neue" charset="0"/>
              <a:buNone/>
            </a:pPr>
            <a:r>
              <a:rPr lang="en-US" sz="2600" smtClean="0"/>
              <a:t>           (</a:t>
            </a:r>
            <a:r>
              <a:rPr lang="en-US" sz="2600" i="1" smtClean="0"/>
              <a:t>p</a:t>
            </a:r>
            <a:r>
              <a:rPr lang="en-US" sz="2600" smtClean="0"/>
              <a:t> </a:t>
            </a:r>
            <a:r>
              <a:rPr lang="en-US" sz="2600" smtClean="0">
                <a:sym typeface="Symbol" pitchFamily="18" charset="2"/>
              </a:rPr>
              <a:t></a:t>
            </a:r>
            <a:r>
              <a:rPr lang="en-US" sz="2600" smtClean="0"/>
              <a:t> </a:t>
            </a:r>
            <a:r>
              <a:rPr lang="en-US" sz="2600" i="1" smtClean="0"/>
              <a:t>g</a:t>
            </a:r>
            <a:r>
              <a:rPr lang="en-US" sz="2600" smtClean="0"/>
              <a:t>(</a:t>
            </a:r>
            <a:r>
              <a:rPr lang="en-US" sz="2600" i="1" smtClean="0"/>
              <a:t>p</a:t>
            </a:r>
            <a:r>
              <a:rPr lang="en-US" sz="2600" smtClean="0"/>
              <a:t>) </a:t>
            </a:r>
            <a:r>
              <a:rPr lang="en-US" sz="2600" smtClean="0">
                <a:sym typeface="Symbol" pitchFamily="18" charset="2"/>
              </a:rPr>
              <a:t></a:t>
            </a:r>
            <a:r>
              <a:rPr lang="en-US" sz="2600" smtClean="0"/>
              <a:t> </a:t>
            </a:r>
            <a:r>
              <a:rPr lang="en-US" sz="2600" i="1" smtClean="0"/>
              <a:t>x</a:t>
            </a:r>
            <a:r>
              <a:rPr lang="en-US" sz="2600" smtClean="0"/>
              <a:t> </a:t>
            </a:r>
            <a:r>
              <a:rPr lang="en-US" sz="2600" smtClean="0">
                <a:sym typeface="Symbol" pitchFamily="18" charset="2"/>
              </a:rPr>
              <a:t></a:t>
            </a:r>
            <a:r>
              <a:rPr lang="en-US" sz="2600" smtClean="0"/>
              <a:t> </a:t>
            </a:r>
            <a:r>
              <a:rPr lang="en-US" sz="2600" i="1" smtClean="0"/>
              <a:t>v</a:t>
            </a:r>
            <a:r>
              <a:rPr lang="en-US" sz="2600" smtClean="0"/>
              <a:t>) </a:t>
            </a:r>
            <a:r>
              <a:rPr lang="en-US" sz="2600" smtClean="0">
                <a:sym typeface="Symbol" pitchFamily="18" charset="2"/>
              </a:rPr>
              <a:t></a:t>
            </a:r>
            <a:r>
              <a:rPr lang="en-US" sz="2600" smtClean="0"/>
              <a:t> </a:t>
            </a:r>
            <a:r>
              <a:rPr lang="en-US" sz="2600" i="1" smtClean="0"/>
              <a:t>g</a:t>
            </a:r>
            <a:r>
              <a:rPr lang="en-US" sz="2600" smtClean="0"/>
              <a:t>(</a:t>
            </a:r>
            <a:r>
              <a:rPr lang="en-US" sz="2600" i="1" smtClean="0"/>
              <a:t>x</a:t>
            </a:r>
            <a:r>
              <a:rPr lang="en-US" sz="2600" smtClean="0"/>
              <a:t> </a:t>
            </a:r>
            <a:r>
              <a:rPr lang="en-US" sz="2600" smtClean="0">
                <a:sym typeface="Symbol" pitchFamily="18" charset="2"/>
              </a:rPr>
              <a:t></a:t>
            </a:r>
            <a:r>
              <a:rPr lang="en-US" sz="2600" smtClean="0"/>
              <a:t> </a:t>
            </a:r>
            <a:r>
              <a:rPr lang="en-US" sz="2600" i="1" smtClean="0"/>
              <a:t>v</a:t>
            </a:r>
            <a:r>
              <a:rPr lang="en-US" sz="2600" smtClean="0"/>
              <a:t>)</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sz="3900" smtClean="0"/>
              <a:t>Breaking symmetry during backtracking search:       4-queens</a:t>
            </a:r>
          </a:p>
        </p:txBody>
      </p:sp>
      <p:grpSp>
        <p:nvGrpSpPr>
          <p:cNvPr id="166915" name="Group 3"/>
          <p:cNvGrpSpPr>
            <a:grpSpLocks/>
          </p:cNvGrpSpPr>
          <p:nvPr/>
        </p:nvGrpSpPr>
        <p:grpSpPr bwMode="auto">
          <a:xfrm>
            <a:off x="5349875" y="2860675"/>
            <a:ext cx="4392613" cy="3732213"/>
            <a:chOff x="2599" y="1447"/>
            <a:chExt cx="2767" cy="2351"/>
          </a:xfrm>
        </p:grpSpPr>
        <p:sp>
          <p:nvSpPr>
            <p:cNvPr id="166922" name="Oval 4"/>
            <p:cNvSpPr>
              <a:spLocks noChangeArrowheads="1"/>
            </p:cNvSpPr>
            <p:nvPr/>
          </p:nvSpPr>
          <p:spPr bwMode="auto">
            <a:xfrm>
              <a:off x="3641" y="1447"/>
              <a:ext cx="137" cy="136"/>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23" name="Oval 5"/>
            <p:cNvSpPr>
              <a:spLocks noChangeArrowheads="1"/>
            </p:cNvSpPr>
            <p:nvPr/>
          </p:nvSpPr>
          <p:spPr bwMode="auto">
            <a:xfrm>
              <a:off x="2962" y="2266"/>
              <a:ext cx="136" cy="13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24" name="Oval 6"/>
            <p:cNvSpPr>
              <a:spLocks noChangeArrowheads="1"/>
            </p:cNvSpPr>
            <p:nvPr/>
          </p:nvSpPr>
          <p:spPr bwMode="auto">
            <a:xfrm>
              <a:off x="4375" y="2266"/>
              <a:ext cx="136" cy="13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25" name="Line 7"/>
            <p:cNvSpPr>
              <a:spLocks noChangeShapeType="1"/>
            </p:cNvSpPr>
            <p:nvPr/>
          </p:nvSpPr>
          <p:spPr bwMode="auto">
            <a:xfrm flipH="1">
              <a:off x="3053" y="1583"/>
              <a:ext cx="636" cy="6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26" name="Line 8"/>
            <p:cNvSpPr>
              <a:spLocks noChangeShapeType="1"/>
            </p:cNvSpPr>
            <p:nvPr/>
          </p:nvSpPr>
          <p:spPr bwMode="auto">
            <a:xfrm>
              <a:off x="3732" y="1583"/>
              <a:ext cx="682" cy="6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27" name="Text Box 9"/>
            <p:cNvSpPr txBox="1">
              <a:spLocks noChangeArrowheads="1"/>
            </p:cNvSpPr>
            <p:nvPr/>
          </p:nvSpPr>
          <p:spPr bwMode="auto">
            <a:xfrm>
              <a:off x="2599" y="1742"/>
              <a:ext cx="77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1 </a:t>
              </a:r>
              <a:r>
                <a:rPr lang="en-US" sz="2600">
                  <a:solidFill>
                    <a:schemeClr val="tx1"/>
                  </a:solidFill>
                  <a:latin typeface="Helvetica Neue" charset="0"/>
                </a:rPr>
                <a:t>= 1</a:t>
              </a:r>
            </a:p>
          </p:txBody>
        </p:sp>
        <p:sp>
          <p:nvSpPr>
            <p:cNvPr id="166928" name="Text Box 10"/>
            <p:cNvSpPr txBox="1">
              <a:spLocks noChangeArrowheads="1"/>
            </p:cNvSpPr>
            <p:nvPr/>
          </p:nvSpPr>
          <p:spPr bwMode="auto">
            <a:xfrm>
              <a:off x="4186" y="1742"/>
              <a:ext cx="68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1 </a:t>
              </a:r>
              <a:r>
                <a:rPr lang="en-US" sz="2600">
                  <a:solidFill>
                    <a:schemeClr val="tx1"/>
                  </a:solidFill>
                  <a:latin typeface="Helvetica Neue" charset="0"/>
                  <a:sym typeface="Symbol" pitchFamily="18" charset="2"/>
                </a:rPr>
                <a:t></a:t>
              </a:r>
              <a:r>
                <a:rPr lang="en-US" sz="2600">
                  <a:solidFill>
                    <a:schemeClr val="tx1"/>
                  </a:solidFill>
                  <a:latin typeface="Helvetica Neue" charset="0"/>
                </a:rPr>
                <a:t> 1</a:t>
              </a:r>
            </a:p>
          </p:txBody>
        </p:sp>
        <p:grpSp>
          <p:nvGrpSpPr>
            <p:cNvPr id="166929" name="Group 11"/>
            <p:cNvGrpSpPr>
              <a:grpSpLocks/>
            </p:cNvGrpSpPr>
            <p:nvPr/>
          </p:nvGrpSpPr>
          <p:grpSpPr bwMode="auto">
            <a:xfrm>
              <a:off x="4103" y="2398"/>
              <a:ext cx="685" cy="820"/>
              <a:chOff x="3826" y="1583"/>
              <a:chExt cx="685" cy="820"/>
            </a:xfrm>
          </p:grpSpPr>
          <p:sp>
            <p:nvSpPr>
              <p:cNvPr id="166934" name="Oval 12"/>
              <p:cNvSpPr>
                <a:spLocks noChangeArrowheads="1"/>
              </p:cNvSpPr>
              <p:nvPr/>
            </p:nvSpPr>
            <p:spPr bwMode="auto">
              <a:xfrm>
                <a:off x="3826" y="2266"/>
                <a:ext cx="136" cy="13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35" name="Oval 13"/>
              <p:cNvSpPr>
                <a:spLocks noChangeArrowheads="1"/>
              </p:cNvSpPr>
              <p:nvPr/>
            </p:nvSpPr>
            <p:spPr bwMode="auto">
              <a:xfrm>
                <a:off x="4375" y="2266"/>
                <a:ext cx="136" cy="13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36" name="Line 14"/>
              <p:cNvSpPr>
                <a:spLocks noChangeShapeType="1"/>
              </p:cNvSpPr>
              <p:nvPr/>
            </p:nvSpPr>
            <p:spPr bwMode="auto">
              <a:xfrm flipH="1">
                <a:off x="3891" y="1583"/>
                <a:ext cx="273" cy="6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37" name="Line 15"/>
              <p:cNvSpPr>
                <a:spLocks noChangeShapeType="1"/>
              </p:cNvSpPr>
              <p:nvPr/>
            </p:nvSpPr>
            <p:spPr bwMode="auto">
              <a:xfrm>
                <a:off x="4164" y="1583"/>
                <a:ext cx="273" cy="6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66930" name="Text Box 16"/>
            <p:cNvSpPr txBox="1">
              <a:spLocks noChangeArrowheads="1"/>
            </p:cNvSpPr>
            <p:nvPr/>
          </p:nvSpPr>
          <p:spPr bwMode="auto">
            <a:xfrm>
              <a:off x="3451" y="2664"/>
              <a:ext cx="963"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4 </a:t>
              </a:r>
              <a:r>
                <a:rPr lang="en-US" sz="2600">
                  <a:solidFill>
                    <a:schemeClr val="tx1"/>
                  </a:solidFill>
                  <a:latin typeface="Helvetica Neue" charset="0"/>
                </a:rPr>
                <a:t>= 4</a:t>
              </a:r>
            </a:p>
          </p:txBody>
        </p:sp>
        <p:sp>
          <p:nvSpPr>
            <p:cNvPr id="166931" name="Text Box 17"/>
            <p:cNvSpPr txBox="1">
              <a:spLocks noChangeArrowheads="1"/>
            </p:cNvSpPr>
            <p:nvPr/>
          </p:nvSpPr>
          <p:spPr bwMode="auto">
            <a:xfrm>
              <a:off x="4595" y="2664"/>
              <a:ext cx="77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4 </a:t>
              </a:r>
              <a:r>
                <a:rPr lang="en-US" sz="2600">
                  <a:solidFill>
                    <a:schemeClr val="tx1"/>
                  </a:solidFill>
                  <a:latin typeface="Helvetica Neue" charset="0"/>
                  <a:sym typeface="Symbol" pitchFamily="18" charset="2"/>
                </a:rPr>
                <a:t></a:t>
              </a:r>
              <a:r>
                <a:rPr lang="en-US" sz="2600">
                  <a:solidFill>
                    <a:schemeClr val="tx1"/>
                  </a:solidFill>
                  <a:latin typeface="Helvetica Neue" charset="0"/>
                </a:rPr>
                <a:t> 4</a:t>
              </a:r>
            </a:p>
          </p:txBody>
        </p:sp>
        <p:sp>
          <p:nvSpPr>
            <p:cNvPr id="166932" name="AutoShape 18"/>
            <p:cNvSpPr>
              <a:spLocks/>
            </p:cNvSpPr>
            <p:nvPr/>
          </p:nvSpPr>
          <p:spPr bwMode="auto">
            <a:xfrm>
              <a:off x="2690" y="2405"/>
              <a:ext cx="666" cy="576"/>
            </a:xfrm>
            <a:prstGeom prst="triangle">
              <a:avLst>
                <a:gd name="adj" fmla="val 50000"/>
              </a:avLst>
            </a:prstGeom>
            <a:solidFill>
              <a:srgbClr val="FF0000"/>
            </a:solidFill>
            <a:ln w="25400">
              <a:solidFill>
                <a:srgbClr val="74747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6933" name="AutoShape 19"/>
            <p:cNvSpPr>
              <a:spLocks/>
            </p:cNvSpPr>
            <p:nvPr/>
          </p:nvSpPr>
          <p:spPr bwMode="auto">
            <a:xfrm>
              <a:off x="3838" y="3222"/>
              <a:ext cx="666" cy="576"/>
            </a:xfrm>
            <a:prstGeom prst="triangle">
              <a:avLst>
                <a:gd name="adj" fmla="val 50000"/>
              </a:avLst>
            </a:prstGeom>
            <a:solidFill>
              <a:srgbClr val="FF0000"/>
            </a:solidFill>
            <a:ln w="25400">
              <a:solidFill>
                <a:srgbClr val="74747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42452" name="Rectangle 20"/>
          <p:cNvSpPr>
            <a:spLocks/>
          </p:cNvSpPr>
          <p:nvPr/>
        </p:nvSpPr>
        <p:spPr bwMode="auto">
          <a:xfrm>
            <a:off x="238125" y="3630613"/>
            <a:ext cx="5068888" cy="8858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spcBef>
                <a:spcPts val="2000"/>
              </a:spcBef>
              <a:buClr>
                <a:srgbClr val="747474"/>
              </a:buClr>
              <a:buSzPct val="100000"/>
              <a:buFont typeface="Helvetica Neue" charset="0"/>
              <a:buNone/>
            </a:pPr>
            <a:r>
              <a:rPr lang="en-US" sz="2600">
                <a:solidFill>
                  <a:srgbClr val="747474"/>
                </a:solidFill>
                <a:latin typeface="Helvetica Neue" charset="0"/>
                <a:sym typeface="Helvetica Neue" charset="0"/>
              </a:rPr>
              <a:t>General form:</a:t>
            </a:r>
          </a:p>
          <a:p>
            <a:pPr lvl="1" algn="l">
              <a:buClr>
                <a:srgbClr val="747474"/>
              </a:buClr>
              <a:buSzPct val="100000"/>
              <a:buFont typeface="Helvetica Neue" charset="0"/>
              <a:buNone/>
            </a:pP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p</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g</a:t>
            </a:r>
            <a:r>
              <a:rPr lang="en-US" sz="2600">
                <a:solidFill>
                  <a:srgbClr val="747474"/>
                </a:solidFill>
                <a:latin typeface="Helvetica Neue" charset="0"/>
                <a:sym typeface="Helvetica Neue" charset="0"/>
              </a:rPr>
              <a:t>(</a:t>
            </a:r>
            <a:r>
              <a:rPr lang="en-US" sz="2600" i="1">
                <a:solidFill>
                  <a:srgbClr val="747474"/>
                </a:solidFill>
                <a:latin typeface="Helvetica Neue" charset="0"/>
                <a:sym typeface="Helvetica Neue" charset="0"/>
              </a:rPr>
              <a:t>p</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x</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v</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g</a:t>
            </a:r>
            <a:r>
              <a:rPr lang="en-US" sz="2600">
                <a:solidFill>
                  <a:srgbClr val="747474"/>
                </a:solidFill>
                <a:latin typeface="Helvetica Neue" charset="0"/>
                <a:sym typeface="Helvetica Neue" charset="0"/>
              </a:rPr>
              <a:t>(</a:t>
            </a:r>
            <a:r>
              <a:rPr lang="en-US" sz="2600" i="1">
                <a:solidFill>
                  <a:srgbClr val="747474"/>
                </a:solidFill>
                <a:latin typeface="Helvetica Neue" charset="0"/>
                <a:sym typeface="Helvetica Neue" charset="0"/>
              </a:rPr>
              <a:t>x</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v</a:t>
            </a:r>
            <a:r>
              <a:rPr lang="en-US" sz="2600">
                <a:solidFill>
                  <a:srgbClr val="747474"/>
                </a:solidFill>
                <a:latin typeface="Helvetica Neue" charset="0"/>
                <a:sym typeface="Helvetica Neue" charset="0"/>
              </a:rPr>
              <a:t>)</a:t>
            </a:r>
          </a:p>
        </p:txBody>
      </p:sp>
      <p:grpSp>
        <p:nvGrpSpPr>
          <p:cNvPr id="1042453" name="Group 21"/>
          <p:cNvGrpSpPr>
            <a:grpSpLocks/>
          </p:cNvGrpSpPr>
          <p:nvPr/>
        </p:nvGrpSpPr>
        <p:grpSpPr bwMode="auto">
          <a:xfrm>
            <a:off x="4557713" y="2355850"/>
            <a:ext cx="2232025" cy="504825"/>
            <a:chOff x="2871" y="1484"/>
            <a:chExt cx="1406" cy="318"/>
          </a:xfrm>
        </p:grpSpPr>
        <p:sp>
          <p:nvSpPr>
            <p:cNvPr id="166920" name="Rectangle 22"/>
            <p:cNvSpPr>
              <a:spLocks/>
            </p:cNvSpPr>
            <p:nvPr/>
          </p:nvSpPr>
          <p:spPr bwMode="auto">
            <a:xfrm>
              <a:off x="2871" y="1484"/>
              <a:ext cx="569" cy="30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spcBef>
                  <a:spcPts val="2000"/>
                </a:spcBef>
                <a:buClr>
                  <a:srgbClr val="747474"/>
                </a:buClr>
                <a:buSzPct val="100000"/>
                <a:buFont typeface="Helvetica Neue" charset="0"/>
                <a:buNone/>
              </a:pPr>
              <a:r>
                <a:rPr lang="en-US" sz="2600" i="1">
                  <a:solidFill>
                    <a:srgbClr val="747474"/>
                  </a:solidFill>
                  <a:latin typeface="Helvetica Neue" charset="0"/>
                  <a:sym typeface="Helvetica Neue" charset="0"/>
                </a:rPr>
                <a:t>p</a:t>
              </a:r>
              <a:endParaRPr lang="en-US" sz="2600">
                <a:solidFill>
                  <a:srgbClr val="747474"/>
                </a:solidFill>
                <a:latin typeface="Helvetica Neue" charset="0"/>
                <a:sym typeface="Helvetica Neue" charset="0"/>
              </a:endParaRPr>
            </a:p>
          </p:txBody>
        </p:sp>
        <p:sp>
          <p:nvSpPr>
            <p:cNvPr id="166921" name="Line 23"/>
            <p:cNvSpPr>
              <a:spLocks noChangeShapeType="1"/>
            </p:cNvSpPr>
            <p:nvPr/>
          </p:nvSpPr>
          <p:spPr bwMode="auto">
            <a:xfrm>
              <a:off x="3506" y="1666"/>
              <a:ext cx="771" cy="136"/>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042456" name="Rectangle 24"/>
          <p:cNvSpPr>
            <a:spLocks/>
          </p:cNvSpPr>
          <p:nvPr/>
        </p:nvSpPr>
        <p:spPr bwMode="auto">
          <a:xfrm>
            <a:off x="238125" y="4805363"/>
            <a:ext cx="3532188" cy="8858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spcBef>
                <a:spcPts val="2000"/>
              </a:spcBef>
              <a:buClr>
                <a:srgbClr val="747474"/>
              </a:buClr>
              <a:buSzPct val="100000"/>
              <a:buFont typeface="Helvetica Neue" charset="0"/>
              <a:buNone/>
            </a:pPr>
            <a:r>
              <a:rPr lang="en-US" sz="2600">
                <a:solidFill>
                  <a:srgbClr val="747474"/>
                </a:solidFill>
                <a:latin typeface="Helvetica Neue" charset="0"/>
                <a:sym typeface="Helvetica Neue" charset="0"/>
              </a:rPr>
              <a:t>Here (</a:t>
            </a:r>
            <a:r>
              <a:rPr lang="en-US" sz="2600" i="1">
                <a:solidFill>
                  <a:srgbClr val="747474"/>
                </a:solidFill>
                <a:latin typeface="Helvetica Neue" charset="0"/>
                <a:sym typeface="Helvetica Neue" charset="0"/>
              </a:rPr>
              <a:t>p</a:t>
            </a:r>
            <a:r>
              <a:rPr lang="en-US" sz="2600">
                <a:solidFill>
                  <a:srgbClr val="747474"/>
                </a:solidFill>
                <a:latin typeface="Helvetica Neue" charset="0"/>
                <a:sym typeface="Helvetica Neue" charset="0"/>
              </a:rPr>
              <a:t> is empty):</a:t>
            </a:r>
          </a:p>
          <a:p>
            <a:pPr lvl="1" algn="l">
              <a:buClr>
                <a:srgbClr val="747474"/>
              </a:buClr>
              <a:buSzPct val="100000"/>
              <a:buFont typeface="Helvetica Neue" charset="0"/>
              <a:buNone/>
            </a:pP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x</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v</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g</a:t>
            </a:r>
            <a:r>
              <a:rPr lang="en-US" sz="2600">
                <a:solidFill>
                  <a:srgbClr val="747474"/>
                </a:solidFill>
                <a:latin typeface="Helvetica Neue" charset="0"/>
                <a:sym typeface="Helvetica Neue" charset="0"/>
              </a:rPr>
              <a:t>(</a:t>
            </a:r>
            <a:r>
              <a:rPr lang="en-US" sz="2600" i="1">
                <a:solidFill>
                  <a:srgbClr val="747474"/>
                </a:solidFill>
                <a:latin typeface="Helvetica Neue" charset="0"/>
                <a:sym typeface="Helvetica Neue" charset="0"/>
              </a:rPr>
              <a:t>x</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v</a:t>
            </a:r>
            <a:r>
              <a:rPr lang="en-US" sz="2600">
                <a:solidFill>
                  <a:srgbClr val="747474"/>
                </a:solidFill>
                <a:latin typeface="Helvetica Neue" charset="0"/>
                <a:sym typeface="Helvetica Neue" charset="0"/>
              </a:rPr>
              <a:t>)</a:t>
            </a:r>
          </a:p>
        </p:txBody>
      </p:sp>
      <p:sp>
        <p:nvSpPr>
          <p:cNvPr id="1042457" name="Rectangle 25"/>
          <p:cNvSpPr>
            <a:spLocks/>
          </p:cNvSpPr>
          <p:nvPr/>
        </p:nvSpPr>
        <p:spPr bwMode="auto">
          <a:xfrm>
            <a:off x="238125" y="5956300"/>
            <a:ext cx="6140450" cy="8858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spcBef>
                <a:spcPts val="2000"/>
              </a:spcBef>
              <a:buClr>
                <a:srgbClr val="747474"/>
              </a:buClr>
              <a:buSzPct val="100000"/>
              <a:buFont typeface="Helvetica Neue" charset="0"/>
              <a:buNone/>
            </a:pPr>
            <a:r>
              <a:rPr lang="en-US" sz="2600">
                <a:solidFill>
                  <a:srgbClr val="747474"/>
                </a:solidFill>
                <a:latin typeface="Helvetica Neue" charset="0"/>
                <a:sym typeface="Helvetica Neue" charset="0"/>
              </a:rPr>
              <a:t>So, post:</a:t>
            </a:r>
          </a:p>
          <a:p>
            <a:pPr lvl="1" algn="l">
              <a:buClr>
                <a:srgbClr val="747474"/>
              </a:buClr>
              <a:buSzPct val="100000"/>
              <a:buFont typeface="Helvetica Neue" charset="0"/>
              <a:buNone/>
            </a:pP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x</a:t>
            </a:r>
            <a:r>
              <a:rPr lang="en-US" sz="2600" baseline="-25000">
                <a:solidFill>
                  <a:srgbClr val="747474"/>
                </a:solidFill>
                <a:latin typeface="Helvetica Neue" charset="0"/>
                <a:sym typeface="Helvetica Neue" charset="0"/>
              </a:rPr>
              <a:t>1</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1)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(x</a:t>
            </a:r>
            <a:r>
              <a:rPr lang="en-US" sz="2600" baseline="-25000">
                <a:solidFill>
                  <a:srgbClr val="747474"/>
                </a:solidFill>
                <a:latin typeface="Helvetica Neue" charset="0"/>
                <a:sym typeface="Helvetica Neue" charset="0"/>
              </a:rPr>
              <a:t>1</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4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x</a:t>
            </a:r>
            <a:r>
              <a:rPr lang="en-US" sz="2600" baseline="-25000">
                <a:solidFill>
                  <a:srgbClr val="747474"/>
                </a:solidFill>
                <a:latin typeface="Helvetica Neue" charset="0"/>
                <a:sym typeface="Helvetica Neue" charset="0"/>
              </a:rPr>
              <a:t>4</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1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x</a:t>
            </a:r>
            <a:r>
              <a:rPr lang="en-US" sz="2600" baseline="-25000">
                <a:solidFill>
                  <a:srgbClr val="747474"/>
                </a:solidFill>
                <a:latin typeface="Helvetica Neue" charset="0"/>
                <a:sym typeface="Helvetica Neue" charset="0"/>
              </a:rPr>
              <a:t>4</a:t>
            </a:r>
            <a:r>
              <a:rPr lang="en-US" sz="2600">
                <a:solidFill>
                  <a:srgbClr val="747474"/>
                </a:solidFill>
                <a:latin typeface="Helvetica Neue" charset="0"/>
                <a:sym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sym typeface="Helvetica Neue" charset="0"/>
              </a:rPr>
              <a:t> 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2452"/>
                                        </p:tgtEl>
                                        <p:attrNameLst>
                                          <p:attrName>style.visibility</p:attrName>
                                        </p:attrNameLst>
                                      </p:cBhvr>
                                      <p:to>
                                        <p:strVal val="visible"/>
                                      </p:to>
                                    </p:set>
                                    <p:animEffect transition="in" filter="dissolve">
                                      <p:cBhvr>
                                        <p:cTn id="7" dur="500"/>
                                        <p:tgtEl>
                                          <p:spTgt spid="1042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42453"/>
                                        </p:tgtEl>
                                        <p:attrNameLst>
                                          <p:attrName>style.visibility</p:attrName>
                                        </p:attrNameLst>
                                      </p:cBhvr>
                                      <p:to>
                                        <p:strVal val="visible"/>
                                      </p:to>
                                    </p:set>
                                    <p:animEffect transition="in" filter="dissolve">
                                      <p:cBhvr>
                                        <p:cTn id="12" dur="500"/>
                                        <p:tgtEl>
                                          <p:spTgt spid="1042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2456"/>
                                        </p:tgtEl>
                                        <p:attrNameLst>
                                          <p:attrName>style.visibility</p:attrName>
                                        </p:attrNameLst>
                                      </p:cBhvr>
                                      <p:to>
                                        <p:strVal val="visible"/>
                                      </p:to>
                                    </p:set>
                                    <p:animEffect transition="in" filter="dissolve">
                                      <p:cBhvr>
                                        <p:cTn id="17" dur="500"/>
                                        <p:tgtEl>
                                          <p:spTgt spid="10424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42457"/>
                                        </p:tgtEl>
                                        <p:attrNameLst>
                                          <p:attrName>style.visibility</p:attrName>
                                        </p:attrNameLst>
                                      </p:cBhvr>
                                      <p:to>
                                        <p:strVal val="visible"/>
                                      </p:to>
                                    </p:set>
                                    <p:animEffect transition="in" filter="dissolve">
                                      <p:cBhvr>
                                        <p:cTn id="22" dur="500"/>
                                        <p:tgtEl>
                                          <p:spTgt spid="1042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52" grpId="0"/>
      <p:bldP spid="1042456" grpId="0"/>
      <p:bldP spid="1042457"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67938"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67939" name="Rectangle 6"/>
          <p:cNvSpPr>
            <a:spLocks noGrp="1" noChangeArrowheads="1"/>
          </p:cNvSpPr>
          <p:nvPr>
            <p:ph type="title"/>
          </p:nvPr>
        </p:nvSpPr>
        <p:spPr/>
        <p:txBody>
          <a:bodyPr/>
          <a:lstStyle/>
          <a:p>
            <a:pPr eaLnBrk="1" hangingPunct="1"/>
            <a:r>
              <a:rPr lang="en-US" smtClean="0"/>
              <a:t>Outline</a:t>
            </a:r>
          </a:p>
        </p:txBody>
      </p:sp>
      <p:sp>
        <p:nvSpPr>
          <p:cNvPr id="167940" name="Rectangle 7"/>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solidFill>
                  <a:schemeClr val="accent1"/>
                </a:solidFill>
              </a:rPr>
              <a:t>Backtracking search</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t>Modeling</a:t>
            </a:r>
          </a:p>
        </p:txBody>
      </p:sp>
      <p:pic>
        <p:nvPicPr>
          <p:cNvPr id="167941" name="Picture 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smtClean="0"/>
              <a:t>Constraint programming</a:t>
            </a:r>
          </a:p>
        </p:txBody>
      </p:sp>
      <p:sp>
        <p:nvSpPr>
          <p:cNvPr id="168963" name="Rectangle 3"/>
          <p:cNvSpPr>
            <a:spLocks noGrp="1" noChangeArrowheads="1"/>
          </p:cNvSpPr>
          <p:nvPr>
            <p:ph type="body" idx="1"/>
          </p:nvPr>
        </p:nvSpPr>
        <p:spPr/>
        <p:txBody>
          <a:bodyPr/>
          <a:lstStyle/>
          <a:p>
            <a:pPr marL="342900" indent="-342900" eaLnBrk="1" hangingPunct="1"/>
            <a:r>
              <a:rPr lang="en-US" sz="2100" smtClean="0"/>
              <a:t>Model problem</a:t>
            </a:r>
            <a:endParaRPr lang="en-US" smtClean="0"/>
          </a:p>
          <a:p>
            <a:pPr marL="742950" lvl="1" indent="-287338" eaLnBrk="1" hangingPunct="1"/>
            <a:r>
              <a:rPr lang="en-US" sz="2100" smtClean="0"/>
              <a:t>specify in terms of constraints on acceptable solutions</a:t>
            </a:r>
          </a:p>
          <a:p>
            <a:pPr marL="742950" lvl="1" indent="-287338" eaLnBrk="1" hangingPunct="1"/>
            <a:r>
              <a:rPr lang="en-US" sz="2100" smtClean="0"/>
              <a:t>define variables (denotations) and domains</a:t>
            </a:r>
          </a:p>
          <a:p>
            <a:pPr marL="742950" lvl="1" indent="-287338" eaLnBrk="1" hangingPunct="1"/>
            <a:r>
              <a:rPr lang="en-US" sz="2100" smtClean="0"/>
              <a:t>define constraints in some language</a:t>
            </a:r>
            <a:endParaRPr lang="en-US" smtClean="0"/>
          </a:p>
          <a:p>
            <a:pPr marL="342900" indent="-342900" eaLnBrk="1" hangingPunct="1"/>
            <a:r>
              <a:rPr lang="en-US" sz="2100" smtClean="0"/>
              <a:t>Solve model</a:t>
            </a:r>
            <a:endParaRPr lang="en-US" smtClean="0"/>
          </a:p>
          <a:p>
            <a:pPr marL="742950" lvl="1" indent="-287338" eaLnBrk="1" hangingPunct="1"/>
            <a:r>
              <a:rPr lang="en-US" sz="2100" smtClean="0"/>
              <a:t>define algorithm</a:t>
            </a:r>
          </a:p>
          <a:p>
            <a:pPr marL="742950" lvl="1" indent="-287338" eaLnBrk="1" hangingPunct="1"/>
            <a:r>
              <a:rPr lang="en-US" sz="2100" smtClean="0"/>
              <a:t>design heuristics</a:t>
            </a:r>
            <a:endParaRPr lang="en-US" smtClean="0"/>
          </a:p>
        </p:txBody>
      </p:sp>
      <p:sp>
        <p:nvSpPr>
          <p:cNvPr id="168964" name="Rectangle 4"/>
          <p:cNvSpPr>
            <a:spLocks/>
          </p:cNvSpPr>
          <p:nvPr/>
        </p:nvSpPr>
        <p:spPr bwMode="auto">
          <a:xfrm>
            <a:off x="814388" y="3363913"/>
            <a:ext cx="5688012" cy="1152525"/>
          </a:xfrm>
          <a:prstGeom prst="rect">
            <a:avLst/>
          </a:prstGeom>
          <a:noFill/>
          <a:ln w="25400">
            <a:solidFill>
              <a:srgbClr val="6600FF"/>
            </a:solidFill>
            <a:miter lim="800000"/>
            <a:headEnd/>
            <a:tailEnd/>
          </a:ln>
          <a:effectLst/>
          <a:extLst>
            <a:ext uri="{909E8E84-426E-40DD-AFC4-6F175D3DCCD1}">
              <a14:hiddenFill xmlns:a14="http://schemas.microsoft.com/office/drawing/2010/main">
                <a:solidFill>
                  <a:srgbClr val="BFBF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5" name="AutoShape 5"/>
          <p:cNvSpPr>
            <a:spLocks/>
          </p:cNvSpPr>
          <p:nvPr/>
        </p:nvSpPr>
        <p:spPr bwMode="auto">
          <a:xfrm rot="5400000">
            <a:off x="6599237" y="3843338"/>
            <a:ext cx="1774825" cy="1536700"/>
          </a:xfrm>
          <a:custGeom>
            <a:avLst/>
            <a:gdLst>
              <a:gd name="T0" fmla="*/ 1242871 w 21600"/>
              <a:gd name="T1" fmla="*/ 0 h 21600"/>
              <a:gd name="T2" fmla="*/ 1242871 w 21600"/>
              <a:gd name="T3" fmla="*/ 864963 h 21600"/>
              <a:gd name="T4" fmla="*/ 265977 w 21600"/>
              <a:gd name="T5" fmla="*/ 1536700 h 21600"/>
              <a:gd name="T6" fmla="*/ 1774825 w 21600"/>
              <a:gd name="T7" fmla="*/ 43248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6600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68966" name="Group 6"/>
          <p:cNvGrpSpPr>
            <a:grpSpLocks/>
          </p:cNvGrpSpPr>
          <p:nvPr/>
        </p:nvGrpSpPr>
        <p:grpSpPr bwMode="auto">
          <a:xfrm>
            <a:off x="7007225" y="5741988"/>
            <a:ext cx="1584325" cy="1079500"/>
            <a:chOff x="3189" y="3979"/>
            <a:chExt cx="998" cy="680"/>
          </a:xfrm>
        </p:grpSpPr>
        <p:sp>
          <p:nvSpPr>
            <p:cNvPr id="168967" name="Rectangle 7"/>
            <p:cNvSpPr>
              <a:spLocks/>
            </p:cNvSpPr>
            <p:nvPr/>
          </p:nvSpPr>
          <p:spPr bwMode="auto">
            <a:xfrm>
              <a:off x="3189" y="3979"/>
              <a:ext cx="998" cy="680"/>
            </a:xfrm>
            <a:prstGeom prst="rect">
              <a:avLst/>
            </a:prstGeom>
            <a:noFill/>
            <a:ln w="25400">
              <a:solidFill>
                <a:srgbClr val="6600FF"/>
              </a:solidFill>
              <a:miter lim="800000"/>
              <a:headEnd/>
              <a:tailEnd/>
            </a:ln>
            <a:effectLst/>
            <a:extLst>
              <a:ext uri="{909E8E84-426E-40DD-AFC4-6F175D3DCCD1}">
                <a14:hiddenFill xmlns:a14="http://schemas.microsoft.com/office/drawing/2010/main">
                  <a:solidFill>
                    <a:srgbClr val="BFBFB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8" name="Text Box 8"/>
            <p:cNvSpPr txBox="1">
              <a:spLocks/>
            </p:cNvSpPr>
            <p:nvPr/>
          </p:nvSpPr>
          <p:spPr bwMode="auto">
            <a:xfrm>
              <a:off x="3280" y="4070"/>
              <a:ext cx="822" cy="47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a:solidFill>
                    <a:srgbClr val="747474"/>
                  </a:solidFill>
                </a:rPr>
                <a:t>CSP</a:t>
              </a:r>
            </a:p>
          </p:txBody>
        </p:sp>
      </p:gr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en-US" smtClean="0"/>
              <a:t>Example constraint systems/languages</a:t>
            </a:r>
          </a:p>
        </p:txBody>
      </p:sp>
      <p:graphicFrame>
        <p:nvGraphicFramePr>
          <p:cNvPr id="169987" name="Object 3"/>
          <p:cNvGraphicFramePr>
            <a:graphicFrameLocks noGrp="1" noChangeAspect="1"/>
          </p:cNvGraphicFramePr>
          <p:nvPr>
            <p:ph idx="1"/>
          </p:nvPr>
        </p:nvGraphicFramePr>
        <p:xfrm>
          <a:off x="1260475" y="2449513"/>
          <a:ext cx="10923588" cy="4989512"/>
        </p:xfrm>
        <a:graphic>
          <a:graphicData uri="http://schemas.openxmlformats.org/presentationml/2006/ole">
            <mc:AlternateContent xmlns:mc="http://schemas.openxmlformats.org/markup-compatibility/2006">
              <mc:Choice xmlns:v="urn:schemas-microsoft-com:vml" Requires="v">
                <p:oleObj spid="_x0000_s170048" name="Document" r:id="rId3" imgW="9071452" imgH="4142716" progId="Word.Document.8">
                  <p:embed/>
                </p:oleObj>
              </mc:Choice>
              <mc:Fallback>
                <p:oleObj name="Document" r:id="rId3" imgW="9071452" imgH="414271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2449513"/>
                        <a:ext cx="10923588" cy="498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smtClean="0"/>
              <a:t>Unfortunately…</a:t>
            </a:r>
          </a:p>
        </p:txBody>
      </p:sp>
      <p:sp>
        <p:nvSpPr>
          <p:cNvPr id="171011" name="Rectangle 3"/>
          <p:cNvSpPr>
            <a:spLocks noGrp="1" noChangeArrowheads="1"/>
          </p:cNvSpPr>
          <p:nvPr>
            <p:ph type="body" idx="1"/>
          </p:nvPr>
        </p:nvSpPr>
        <p:spPr/>
        <p:txBody>
          <a:bodyPr/>
          <a:lstStyle/>
          <a:p>
            <a:pPr eaLnBrk="1" hangingPunct="1"/>
            <a:r>
              <a:rPr lang="en-US" smtClean="0"/>
              <a:t>Often easy to state a model</a:t>
            </a:r>
          </a:p>
          <a:p>
            <a:pPr eaLnBrk="1" hangingPunct="1"/>
            <a:r>
              <a:rPr lang="en-US" smtClean="0"/>
              <a:t>Much harder is to design an efficient model given a solver</a:t>
            </a:r>
          </a:p>
          <a:p>
            <a:pPr lvl="1" eaLnBrk="1" hangingPunct="1"/>
            <a:r>
              <a:rPr lang="en-US" smtClean="0"/>
              <a:t>even harder still to design an efficient model + solver + heuristics</a:t>
            </a:r>
          </a:p>
          <a:p>
            <a:pPr eaLnBrk="1" hangingPunct="1"/>
            <a:endParaRPr lang="en-US" smtClean="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sz="3800" smtClean="0"/>
              <a:t>Importance of the constraint model</a:t>
            </a:r>
          </a:p>
        </p:txBody>
      </p:sp>
      <p:sp>
        <p:nvSpPr>
          <p:cNvPr id="172035" name="Text Box 3"/>
          <p:cNvSpPr txBox="1">
            <a:spLocks/>
          </p:cNvSpPr>
          <p:nvPr/>
        </p:nvSpPr>
        <p:spPr bwMode="auto">
          <a:xfrm>
            <a:off x="669925" y="2355850"/>
            <a:ext cx="10736263" cy="219710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r>
              <a:rPr lang="en-US" sz="2600">
                <a:solidFill>
                  <a:srgbClr val="747474"/>
                </a:solidFill>
              </a:rPr>
              <a:t>“In integer programming, formulating a ‘good’ model is of crucial  importance to solving the model.”</a:t>
            </a:r>
          </a:p>
          <a:p>
            <a:pPr eaLnBrk="1" hangingPunct="1"/>
            <a:endParaRPr lang="en-US" sz="2600">
              <a:solidFill>
                <a:srgbClr val="747474"/>
              </a:solidFill>
            </a:endParaRPr>
          </a:p>
          <a:p>
            <a:pPr eaLnBrk="1" hangingPunct="1"/>
            <a:r>
              <a:rPr lang="en-US" sz="2000">
                <a:solidFill>
                  <a:srgbClr val="747474"/>
                </a:solidFill>
              </a:rPr>
              <a:t>                                                  G. L. Nemhauser and L. A. Wolsey    </a:t>
            </a:r>
          </a:p>
          <a:p>
            <a:pPr eaLnBrk="1" hangingPunct="1"/>
            <a:r>
              <a:rPr lang="en-US" sz="2000">
                <a:solidFill>
                  <a:srgbClr val="747474"/>
                </a:solidFill>
              </a:rPr>
              <a:t>                                         Handbook in OR &amp; MS, 1989</a:t>
            </a:r>
          </a:p>
          <a:p>
            <a:pPr eaLnBrk="1" hangingPunct="1"/>
            <a:endParaRPr lang="en-US" sz="2000">
              <a:solidFill>
                <a:srgbClr val="747474"/>
              </a:solidFill>
            </a:endParaRPr>
          </a:p>
        </p:txBody>
      </p:sp>
      <p:sp>
        <p:nvSpPr>
          <p:cNvPr id="860164" name="Text Box 4"/>
          <p:cNvSpPr txBox="1">
            <a:spLocks/>
          </p:cNvSpPr>
          <p:nvPr/>
        </p:nvSpPr>
        <p:spPr bwMode="auto">
          <a:xfrm>
            <a:off x="669925" y="5813425"/>
            <a:ext cx="10736263" cy="14954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r>
              <a:rPr lang="en-US" sz="2600">
                <a:solidFill>
                  <a:srgbClr val="747474"/>
                </a:solidFill>
              </a:rPr>
              <a:t>“Same for constraint programming.”</a:t>
            </a:r>
          </a:p>
          <a:p>
            <a:pPr eaLnBrk="1" hangingPunct="1"/>
            <a:endParaRPr lang="en-US" sz="2600">
              <a:solidFill>
                <a:srgbClr val="747474"/>
              </a:solidFill>
            </a:endParaRPr>
          </a:p>
          <a:p>
            <a:pPr eaLnBrk="1" hangingPunct="1"/>
            <a:r>
              <a:rPr lang="en-US" sz="2000">
                <a:solidFill>
                  <a:srgbClr val="747474"/>
                </a:solidFill>
              </a:rPr>
              <a:t>                                                     Helmut Simonis, expert CP modeler   </a:t>
            </a:r>
          </a:p>
          <a:p>
            <a:pPr eaLnBrk="1" hangingPunct="1"/>
            <a:endParaRPr lang="en-US" sz="2000">
              <a:solidFill>
                <a:srgbClr val="747474"/>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64"/>
                                        </p:tgtEl>
                                        <p:attrNameLst>
                                          <p:attrName>style.visibility</p:attrName>
                                        </p:attrNameLst>
                                      </p:cBhvr>
                                      <p:to>
                                        <p:strVal val="visible"/>
                                      </p:to>
                                    </p:set>
                                    <p:animEffect transition="in" filter="dissolve">
                                      <p:cBhvr>
                                        <p:cTn id="7" dur="500"/>
                                        <p:tgtEl>
                                          <p:spTgt spid="86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Constraint languages</a:t>
            </a:r>
          </a:p>
        </p:txBody>
      </p:sp>
      <p:sp>
        <p:nvSpPr>
          <p:cNvPr id="33795" name="Rectangle 3"/>
          <p:cNvSpPr>
            <a:spLocks noGrp="1" noChangeArrowheads="1"/>
          </p:cNvSpPr>
          <p:nvPr>
            <p:ph type="body" idx="1"/>
          </p:nvPr>
        </p:nvSpPr>
        <p:spPr>
          <a:xfrm>
            <a:off x="571500" y="2322513"/>
            <a:ext cx="10826750" cy="6569075"/>
          </a:xfrm>
        </p:spPr>
        <p:txBody>
          <a:bodyPr/>
          <a:lstStyle/>
          <a:p>
            <a:pPr eaLnBrk="1" hangingPunct="1">
              <a:lnSpc>
                <a:spcPct val="90000"/>
              </a:lnSpc>
            </a:pPr>
            <a:r>
              <a:rPr lang="en-US" dirty="0" smtClean="0"/>
              <a:t>Usual arithmetic operators:</a:t>
            </a:r>
          </a:p>
          <a:p>
            <a:pPr lvl="1" eaLnBrk="1" hangingPunct="1">
              <a:lnSpc>
                <a:spcPct val="90000"/>
              </a:lnSpc>
            </a:pPr>
            <a:r>
              <a:rPr lang="en-US" dirty="0" smtClean="0"/>
              <a:t>=, </a:t>
            </a:r>
            <a:r>
              <a:rPr lang="en-US" dirty="0" smtClean="0">
                <a:sym typeface="Symbol" pitchFamily="18" charset="2"/>
              </a:rPr>
              <a:t>, , &lt; , &gt; ,  , + , , *, /, absolute value, exponentiation</a:t>
            </a:r>
          </a:p>
          <a:p>
            <a:pPr lvl="1" eaLnBrk="1" hangingPunct="1">
              <a:lnSpc>
                <a:spcPct val="90000"/>
              </a:lnSpc>
            </a:pPr>
            <a:r>
              <a:rPr lang="en-US" dirty="0" smtClean="0">
                <a:sym typeface="Symbol" pitchFamily="18" charset="2"/>
              </a:rPr>
              <a:t>e.g., 3</a:t>
            </a:r>
            <a:r>
              <a:rPr lang="en-US" i="1" dirty="0" smtClean="0">
                <a:sym typeface="Symbol" pitchFamily="18" charset="2"/>
              </a:rPr>
              <a:t>x</a:t>
            </a:r>
            <a:r>
              <a:rPr lang="en-US" dirty="0" smtClean="0">
                <a:sym typeface="Symbol" pitchFamily="18" charset="2"/>
              </a:rPr>
              <a:t> + 4</a:t>
            </a:r>
            <a:r>
              <a:rPr lang="en-US" i="1" dirty="0" smtClean="0">
                <a:sym typeface="Symbol" pitchFamily="18" charset="2"/>
              </a:rPr>
              <a:t>y</a:t>
            </a:r>
            <a:r>
              <a:rPr lang="en-US" dirty="0" smtClean="0">
                <a:sym typeface="Symbol" pitchFamily="18" charset="2"/>
              </a:rPr>
              <a:t>  7,   5</a:t>
            </a:r>
            <a:r>
              <a:rPr lang="en-US" i="1" dirty="0" smtClean="0">
                <a:sym typeface="Symbol" pitchFamily="18" charset="2"/>
              </a:rPr>
              <a:t>x</a:t>
            </a:r>
            <a:r>
              <a:rPr lang="en-US" baseline="30000" dirty="0" smtClean="0">
                <a:sym typeface="Symbol" pitchFamily="18" charset="2"/>
              </a:rPr>
              <a:t>3</a:t>
            </a:r>
            <a:r>
              <a:rPr lang="en-US" dirty="0" smtClean="0">
                <a:sym typeface="Symbol" pitchFamily="18" charset="2"/>
              </a:rPr>
              <a:t> – </a:t>
            </a:r>
            <a:r>
              <a:rPr lang="en-US" i="1" dirty="0" smtClean="0">
                <a:sym typeface="Symbol" pitchFamily="18" charset="2"/>
              </a:rPr>
              <a:t>x</a:t>
            </a:r>
            <a:r>
              <a:rPr lang="en-US" dirty="0" smtClean="0">
                <a:sym typeface="Symbol" pitchFamily="18" charset="2"/>
              </a:rPr>
              <a:t>*</a:t>
            </a:r>
            <a:r>
              <a:rPr lang="en-US" i="1" dirty="0" smtClean="0">
                <a:sym typeface="Symbol" pitchFamily="18" charset="2"/>
              </a:rPr>
              <a:t>y</a:t>
            </a:r>
            <a:r>
              <a:rPr lang="en-US" dirty="0" smtClean="0">
                <a:sym typeface="Symbol" pitchFamily="18" charset="2"/>
              </a:rPr>
              <a:t> = 9</a:t>
            </a:r>
          </a:p>
          <a:p>
            <a:pPr eaLnBrk="1" hangingPunct="1">
              <a:lnSpc>
                <a:spcPct val="90000"/>
              </a:lnSpc>
            </a:pPr>
            <a:r>
              <a:rPr lang="en-US" dirty="0" smtClean="0">
                <a:sym typeface="Symbol" pitchFamily="18" charset="2"/>
              </a:rPr>
              <a:t>Usual logical operators:</a:t>
            </a:r>
          </a:p>
          <a:p>
            <a:pPr lvl="1" eaLnBrk="1" hangingPunct="1">
              <a:lnSpc>
                <a:spcPct val="90000"/>
              </a:lnSpc>
            </a:pPr>
            <a:r>
              <a:rPr lang="en-US" dirty="0" smtClean="0">
                <a:sym typeface="Symbol" pitchFamily="18" charset="2"/>
              </a:rPr>
              <a:t>, , , </a:t>
            </a:r>
          </a:p>
          <a:p>
            <a:pPr lvl="1" eaLnBrk="1" hangingPunct="1">
              <a:lnSpc>
                <a:spcPct val="90000"/>
              </a:lnSpc>
            </a:pPr>
            <a:r>
              <a:rPr lang="en-US" dirty="0" smtClean="0">
                <a:sym typeface="Symbol" pitchFamily="18" charset="2"/>
              </a:rPr>
              <a:t>e.g., </a:t>
            </a:r>
            <a:r>
              <a:rPr lang="en-US" dirty="0">
                <a:sym typeface="Symbol" pitchFamily="18" charset="2"/>
              </a:rPr>
              <a:t>(</a:t>
            </a:r>
            <a:r>
              <a:rPr lang="en-US" i="1" dirty="0" smtClean="0">
                <a:sym typeface="Symbol" pitchFamily="18" charset="2"/>
              </a:rPr>
              <a:t>x</a:t>
            </a:r>
            <a:r>
              <a:rPr lang="en-US" dirty="0" smtClean="0">
                <a:sym typeface="Symbol" pitchFamily="18" charset="2"/>
              </a:rPr>
              <a:t> = 1)  (</a:t>
            </a:r>
            <a:r>
              <a:rPr lang="en-US" i="1" dirty="0" smtClean="0">
                <a:sym typeface="Symbol" pitchFamily="18" charset="2"/>
              </a:rPr>
              <a:t>y</a:t>
            </a:r>
            <a:r>
              <a:rPr lang="en-US" dirty="0" smtClean="0">
                <a:sym typeface="Symbol" pitchFamily="18" charset="2"/>
              </a:rPr>
              <a:t> = 2),   </a:t>
            </a:r>
            <a:r>
              <a:rPr lang="en-US" i="1" dirty="0" smtClean="0">
                <a:sym typeface="Symbol" pitchFamily="18" charset="2"/>
              </a:rPr>
              <a:t>x</a:t>
            </a:r>
            <a:r>
              <a:rPr lang="en-US" dirty="0" smtClean="0">
                <a:sym typeface="Symbol" pitchFamily="18" charset="2"/>
              </a:rPr>
              <a:t>  </a:t>
            </a:r>
            <a:r>
              <a:rPr lang="en-US" i="1" dirty="0" smtClean="0">
                <a:sym typeface="Symbol" pitchFamily="18" charset="2"/>
              </a:rPr>
              <a:t>y</a:t>
            </a:r>
            <a:r>
              <a:rPr lang="en-US" dirty="0" smtClean="0">
                <a:sym typeface="Symbol" pitchFamily="18" charset="2"/>
              </a:rPr>
              <a:t>  </a:t>
            </a:r>
            <a:r>
              <a:rPr lang="en-US" i="1" dirty="0" smtClean="0">
                <a:sym typeface="Symbol" pitchFamily="18" charset="2"/>
              </a:rPr>
              <a:t>z</a:t>
            </a:r>
            <a:r>
              <a:rPr lang="en-US" dirty="0" smtClean="0">
                <a:sym typeface="Symbol" pitchFamily="18" charset="2"/>
              </a:rPr>
              <a:t>,</a:t>
            </a:r>
            <a:r>
              <a:rPr lang="en-US" i="1" dirty="0" smtClean="0">
                <a:sym typeface="Symbol" pitchFamily="18" charset="2"/>
              </a:rPr>
              <a:t>   </a:t>
            </a:r>
            <a:r>
              <a:rPr lang="en-US" dirty="0" smtClean="0">
                <a:sym typeface="Symbol" pitchFamily="18" charset="2"/>
              </a:rPr>
              <a:t>(3</a:t>
            </a:r>
            <a:r>
              <a:rPr lang="en-US" i="1" dirty="0" smtClean="0">
                <a:sym typeface="Symbol" pitchFamily="18" charset="2"/>
              </a:rPr>
              <a:t>x</a:t>
            </a:r>
            <a:r>
              <a:rPr lang="en-US" dirty="0" smtClean="0">
                <a:sym typeface="Symbol" pitchFamily="18" charset="2"/>
              </a:rPr>
              <a:t> + 4</a:t>
            </a:r>
            <a:r>
              <a:rPr lang="en-US" i="1" dirty="0" smtClean="0">
                <a:sym typeface="Symbol" pitchFamily="18" charset="2"/>
              </a:rPr>
              <a:t>y</a:t>
            </a:r>
            <a:r>
              <a:rPr lang="en-US" dirty="0" smtClean="0">
                <a:sym typeface="Symbol" pitchFamily="18" charset="2"/>
              </a:rPr>
              <a:t>  7)  (</a:t>
            </a:r>
            <a:r>
              <a:rPr lang="en-US" i="1" dirty="0" smtClean="0">
                <a:sym typeface="Symbol" pitchFamily="18" charset="2"/>
              </a:rPr>
              <a:t>x</a:t>
            </a:r>
            <a:r>
              <a:rPr lang="en-US" dirty="0" smtClean="0">
                <a:sym typeface="Symbol" pitchFamily="18" charset="2"/>
              </a:rPr>
              <a:t>*</a:t>
            </a:r>
            <a:r>
              <a:rPr lang="en-US" i="1" dirty="0" smtClean="0">
                <a:sym typeface="Symbol" pitchFamily="18" charset="2"/>
              </a:rPr>
              <a:t>y</a:t>
            </a:r>
            <a:r>
              <a:rPr lang="en-US" dirty="0" smtClean="0">
                <a:sym typeface="Symbol" pitchFamily="18" charset="2"/>
              </a:rPr>
              <a:t> = </a:t>
            </a:r>
            <a:r>
              <a:rPr lang="en-US" i="1" dirty="0" smtClean="0">
                <a:sym typeface="Symbol" pitchFamily="18" charset="2"/>
              </a:rPr>
              <a:t>z</a:t>
            </a:r>
            <a:r>
              <a:rPr lang="en-US" dirty="0" smtClean="0">
                <a:sym typeface="Symbol" pitchFamily="18" charset="2"/>
              </a:rPr>
              <a:t>) </a:t>
            </a:r>
          </a:p>
          <a:p>
            <a:pPr eaLnBrk="1" hangingPunct="1">
              <a:lnSpc>
                <a:spcPct val="90000"/>
              </a:lnSpc>
            </a:pPr>
            <a:r>
              <a:rPr lang="en-US" dirty="0" smtClean="0">
                <a:sym typeface="Symbol" pitchFamily="18" charset="2"/>
              </a:rPr>
              <a:t>Global constraints:</a:t>
            </a:r>
          </a:p>
          <a:p>
            <a:pPr lvl="1" eaLnBrk="1" hangingPunct="1">
              <a:lnSpc>
                <a:spcPct val="90000"/>
              </a:lnSpc>
            </a:pPr>
            <a:r>
              <a:rPr lang="en-US" dirty="0" smtClean="0">
                <a:sym typeface="Symbol" pitchFamily="18" charset="2"/>
              </a:rPr>
              <a:t>e.g., </a:t>
            </a:r>
            <a:r>
              <a:rPr lang="en-US" dirty="0" err="1" smtClean="0">
                <a:sym typeface="Symbol" pitchFamily="18" charset="2"/>
              </a:rPr>
              <a:t>alldifferent</a:t>
            </a:r>
            <a:r>
              <a:rPr lang="en-US" dirty="0" smtClean="0">
                <a:sym typeface="Symbol" pitchFamily="18" charset="2"/>
              </a:rPr>
              <a:t>(</a:t>
            </a:r>
            <a:r>
              <a:rPr lang="en-US" i="1" dirty="0" smtClean="0">
                <a:sym typeface="Symbol" pitchFamily="18" charset="2"/>
              </a:rPr>
              <a:t>x</a:t>
            </a:r>
            <a:r>
              <a:rPr lang="en-US" baseline="-25000" dirty="0" smtClean="0">
                <a:sym typeface="Symbol" pitchFamily="18" charset="2"/>
              </a:rPr>
              <a:t>1</a:t>
            </a:r>
            <a:r>
              <a:rPr lang="en-US" dirty="0" smtClean="0">
                <a:sym typeface="Symbol" pitchFamily="18" charset="2"/>
              </a:rPr>
              <a:t>, …, </a:t>
            </a:r>
            <a:r>
              <a:rPr lang="en-US" i="1" dirty="0" err="1" smtClean="0">
                <a:sym typeface="Symbol" pitchFamily="18" charset="2"/>
              </a:rPr>
              <a:t>x</a:t>
            </a:r>
            <a:r>
              <a:rPr lang="en-US" i="1" baseline="-25000" dirty="0" err="1" smtClean="0">
                <a:sym typeface="Symbol" pitchFamily="18" charset="2"/>
              </a:rPr>
              <a:t>n</a:t>
            </a:r>
            <a:r>
              <a:rPr lang="en-US" dirty="0" smtClean="0">
                <a:sym typeface="Symbol" pitchFamily="18" charset="2"/>
              </a:rPr>
              <a:t>)</a:t>
            </a:r>
          </a:p>
          <a:p>
            <a:pPr eaLnBrk="1" hangingPunct="1">
              <a:lnSpc>
                <a:spcPct val="90000"/>
              </a:lnSpc>
            </a:pPr>
            <a:r>
              <a:rPr lang="en-US" dirty="0" smtClean="0">
                <a:sym typeface="Symbol" pitchFamily="18" charset="2"/>
              </a:rPr>
              <a:t>Table constraints</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en-US" smtClean="0"/>
              <a:t>Improving model efficiency</a:t>
            </a:r>
          </a:p>
        </p:txBody>
      </p:sp>
      <p:sp>
        <p:nvSpPr>
          <p:cNvPr id="179203" name="Rectangle 3"/>
          <p:cNvSpPr>
            <a:spLocks noGrp="1" noChangeArrowheads="1"/>
          </p:cNvSpPr>
          <p:nvPr>
            <p:ph type="body" idx="1"/>
          </p:nvPr>
        </p:nvSpPr>
        <p:spPr/>
        <p:txBody>
          <a:bodyPr/>
          <a:lstStyle/>
          <a:p>
            <a:pPr eaLnBrk="1" hangingPunct="1"/>
            <a:r>
              <a:rPr lang="en-US" sz="2700" smtClean="0"/>
              <a:t>Reformulate the model</a:t>
            </a:r>
          </a:p>
          <a:p>
            <a:pPr lvl="1" eaLnBrk="1" hangingPunct="1"/>
            <a:r>
              <a:rPr lang="en-US" sz="2300" smtClean="0"/>
              <a:t>change the denotation of the variables</a:t>
            </a:r>
          </a:p>
          <a:p>
            <a:pPr eaLnBrk="1" hangingPunct="1"/>
            <a:r>
              <a:rPr lang="en-US" smtClean="0"/>
              <a:t>Given a model:</a:t>
            </a:r>
          </a:p>
          <a:p>
            <a:pPr lvl="1" eaLnBrk="1" hangingPunct="1"/>
            <a:r>
              <a:rPr lang="en-US" sz="2300" smtClean="0"/>
              <a:t>add redundant variables</a:t>
            </a:r>
          </a:p>
          <a:p>
            <a:pPr lvl="1" eaLnBrk="1" hangingPunct="1"/>
            <a:r>
              <a:rPr lang="en-US" sz="2300" smtClean="0"/>
              <a:t>add redundant constraints</a:t>
            </a:r>
          </a:p>
          <a:p>
            <a:pPr lvl="1" eaLnBrk="1" hangingPunct="1"/>
            <a:r>
              <a:rPr lang="en-US" sz="2300" smtClean="0"/>
              <a:t>add a redundant model</a:t>
            </a:r>
          </a:p>
          <a:p>
            <a:pPr lvl="2" eaLnBrk="1" hangingPunct="1"/>
            <a:r>
              <a:rPr lang="en-US" sz="1900" smtClean="0"/>
              <a:t>redundant (or implied): does not change the set of solutions and hence are logically redundant</a:t>
            </a:r>
          </a:p>
          <a:p>
            <a:pPr lvl="1" eaLnBrk="1" hangingPunct="1"/>
            <a:r>
              <a:rPr lang="en-US" sz="2300" smtClean="0"/>
              <a:t>add symmetry-breaking </a:t>
            </a:r>
          </a:p>
          <a:p>
            <a:pPr lvl="1" eaLnBrk="1" hangingPunct="1"/>
            <a:r>
              <a:rPr lang="en-US" sz="2300" smtClean="0"/>
              <a:t>add dominance constraints</a:t>
            </a:r>
          </a:p>
          <a:p>
            <a:pPr lvl="2" eaLnBrk="1" hangingPunct="1"/>
            <a:r>
              <a:rPr lang="en-US" sz="1900" smtClean="0"/>
              <a:t>symmetry-breaking and dominance do change the set of solutions </a:t>
            </a:r>
          </a:p>
          <a:p>
            <a:pPr lvl="2" eaLnBrk="1" hangingPunct="1"/>
            <a:r>
              <a:rPr lang="en-US" sz="1900" smtClean="0"/>
              <a:t>must leave at least one solution (satisfaction) or an optimal solution (optimization)</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Rectangle 4"/>
          <p:cNvSpPr>
            <a:spLocks noGrp="1" noChangeArrowheads="1"/>
          </p:cNvSpPr>
          <p:nvPr>
            <p:ph type="title"/>
          </p:nvPr>
        </p:nvSpPr>
        <p:spPr/>
        <p:txBody>
          <a:bodyPr/>
          <a:lstStyle/>
          <a:p>
            <a:pPr eaLnBrk="1" hangingPunct="1"/>
            <a:r>
              <a:rPr lang="en-US" smtClean="0"/>
              <a:t>Reformulate the model</a:t>
            </a:r>
          </a:p>
        </p:txBody>
      </p:sp>
      <p:sp>
        <p:nvSpPr>
          <p:cNvPr id="180227" name="Rectangle 5"/>
          <p:cNvSpPr>
            <a:spLocks noGrp="1" noChangeArrowheads="1"/>
          </p:cNvSpPr>
          <p:nvPr>
            <p:ph type="body" idx="1"/>
          </p:nvPr>
        </p:nvSpPr>
        <p:spPr/>
        <p:txBody>
          <a:bodyPr/>
          <a:lstStyle/>
          <a:p>
            <a:pPr eaLnBrk="1" hangingPunct="1"/>
            <a:r>
              <a:rPr lang="en-US" smtClean="0"/>
              <a:t>Change the denotation of the variables</a:t>
            </a:r>
          </a:p>
          <a:p>
            <a:pPr lvl="1" eaLnBrk="1" hangingPunct="1"/>
            <a:r>
              <a:rPr lang="en-US" smtClean="0"/>
              <a:t>i.e., what does assigning a value to a variable mean in terms of the original problem?</a:t>
            </a:r>
          </a:p>
          <a:p>
            <a:pPr eaLnBrk="1" hangingPunct="1"/>
            <a:r>
              <a:rPr lang="en-US" smtClean="0"/>
              <a:t>Example: 4-queens</a:t>
            </a:r>
          </a:p>
          <a:p>
            <a:pPr lvl="1" eaLnBrk="1" hangingPunct="1"/>
            <a:r>
              <a:rPr lang="en-US" i="1" smtClean="0"/>
              <a:t>x</a:t>
            </a:r>
            <a:r>
              <a:rPr lang="en-US" i="1" baseline="-25000" smtClean="0"/>
              <a:t>i</a:t>
            </a:r>
            <a:r>
              <a:rPr lang="en-US" smtClean="0"/>
              <a:t> = </a:t>
            </a:r>
            <a:r>
              <a:rPr lang="en-US" i="1" smtClean="0"/>
              <a:t>j</a:t>
            </a:r>
            <a:r>
              <a:rPr lang="en-US" smtClean="0"/>
              <a:t>       means place the queen in column </a:t>
            </a:r>
            <a:r>
              <a:rPr lang="en-US" i="1" smtClean="0"/>
              <a:t>i</a:t>
            </a:r>
            <a:r>
              <a:rPr lang="en-US" smtClean="0"/>
              <a:t>, row </a:t>
            </a:r>
            <a:r>
              <a:rPr lang="en-US" i="1" smtClean="0"/>
              <a:t>j</a:t>
            </a:r>
          </a:p>
          <a:p>
            <a:pPr lvl="1" eaLnBrk="1" hangingPunct="1"/>
            <a:r>
              <a:rPr lang="en-US" i="1" smtClean="0"/>
              <a:t>x</a:t>
            </a:r>
            <a:r>
              <a:rPr lang="en-US" i="1" baseline="-25000" smtClean="0"/>
              <a:t>i</a:t>
            </a:r>
            <a:r>
              <a:rPr lang="en-US" smtClean="0"/>
              <a:t> = </a:t>
            </a:r>
            <a:r>
              <a:rPr lang="en-US" i="1" smtClean="0"/>
              <a:t>j</a:t>
            </a:r>
            <a:r>
              <a:rPr lang="en-US" smtClean="0"/>
              <a:t>       means place the queen in row </a:t>
            </a:r>
            <a:r>
              <a:rPr lang="en-US" i="1" smtClean="0"/>
              <a:t>i</a:t>
            </a:r>
            <a:r>
              <a:rPr lang="en-US" smtClean="0"/>
              <a:t>, column </a:t>
            </a:r>
            <a:r>
              <a:rPr lang="en-US" i="1" smtClean="0"/>
              <a:t>j</a:t>
            </a:r>
          </a:p>
          <a:p>
            <a:pPr lvl="1" eaLnBrk="1" hangingPunct="1"/>
            <a:r>
              <a:rPr lang="en-US" i="1" smtClean="0"/>
              <a:t>x</a:t>
            </a:r>
            <a:r>
              <a:rPr lang="en-US" smtClean="0"/>
              <a:t> = [</a:t>
            </a:r>
            <a:r>
              <a:rPr lang="en-US" i="1" smtClean="0"/>
              <a:t>i</a:t>
            </a:r>
            <a:r>
              <a:rPr lang="en-US" smtClean="0"/>
              <a:t>, </a:t>
            </a:r>
            <a:r>
              <a:rPr lang="en-US" i="1" smtClean="0"/>
              <a:t>j</a:t>
            </a:r>
            <a:r>
              <a:rPr lang="en-US" smtClean="0"/>
              <a:t>]   means place the queen in row </a:t>
            </a:r>
            <a:r>
              <a:rPr lang="en-US" i="1" smtClean="0"/>
              <a:t>i</a:t>
            </a:r>
            <a:r>
              <a:rPr lang="en-US" smtClean="0"/>
              <a:t>, column </a:t>
            </a:r>
            <a:r>
              <a:rPr lang="en-US" i="1" smtClean="0"/>
              <a:t>j</a:t>
            </a:r>
          </a:p>
          <a:p>
            <a:pPr lvl="1" eaLnBrk="1" hangingPunct="1"/>
            <a:r>
              <a:rPr lang="en-US" smtClean="0"/>
              <a:t>x</a:t>
            </a:r>
            <a:r>
              <a:rPr lang="en-US" i="1" baseline="-25000" smtClean="0"/>
              <a:t>ij</a:t>
            </a:r>
            <a:r>
              <a:rPr lang="en-US" smtClean="0"/>
              <a:t> = 0      means there is no queen in row </a:t>
            </a:r>
            <a:r>
              <a:rPr lang="en-US" i="1" smtClean="0"/>
              <a:t>i</a:t>
            </a:r>
            <a:r>
              <a:rPr lang="en-US" smtClean="0"/>
              <a:t>, column </a:t>
            </a:r>
            <a:r>
              <a:rPr lang="en-US" i="1" smtClean="0"/>
              <a:t>j</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en-US" smtClean="0"/>
              <a:t>Adding redundant (auxiliary) variables</a:t>
            </a:r>
          </a:p>
        </p:txBody>
      </p:sp>
      <p:sp>
        <p:nvSpPr>
          <p:cNvPr id="182275" name="Rectangle 3"/>
          <p:cNvSpPr>
            <a:spLocks noGrp="1" noChangeArrowheads="1"/>
          </p:cNvSpPr>
          <p:nvPr>
            <p:ph type="body" idx="4294967295"/>
          </p:nvPr>
        </p:nvSpPr>
        <p:spPr>
          <a:xfrm>
            <a:off x="779463" y="2384425"/>
            <a:ext cx="11268075" cy="5973763"/>
          </a:xfrm>
        </p:spPr>
        <p:txBody>
          <a:bodyPr/>
          <a:lstStyle/>
          <a:p>
            <a:pPr eaLnBrk="1" hangingPunct="1"/>
            <a:r>
              <a:rPr lang="en-US" smtClean="0"/>
              <a:t>Variables that are abstractions of other variables</a:t>
            </a:r>
          </a:p>
          <a:p>
            <a:pPr lvl="1" eaLnBrk="1" hangingPunct="1"/>
            <a:r>
              <a:rPr lang="en-US" smtClean="0"/>
              <a:t>e.g, decision variables</a:t>
            </a:r>
          </a:p>
          <a:p>
            <a:pPr lvl="1" eaLnBrk="1" hangingPunct="1">
              <a:buFont typeface="Helvetica Neue" charset="0"/>
              <a:buNone/>
            </a:pPr>
            <a:r>
              <a:rPr lang="en-US" smtClean="0"/>
              <a:t>		     suppose </a:t>
            </a:r>
            <a:r>
              <a:rPr lang="en-US" i="1" smtClean="0"/>
              <a:t>x</a:t>
            </a:r>
            <a:r>
              <a:rPr lang="en-US" smtClean="0"/>
              <a:t> has domain {1,…,10}</a:t>
            </a:r>
          </a:p>
          <a:p>
            <a:pPr lvl="1" eaLnBrk="1" hangingPunct="1">
              <a:buFont typeface="Helvetica Neue" charset="0"/>
              <a:buNone/>
            </a:pPr>
            <a:r>
              <a:rPr lang="en-US" smtClean="0"/>
              <a:t>		     add Boolean variable to represent decisions</a:t>
            </a:r>
          </a:p>
          <a:p>
            <a:pPr lvl="1" eaLnBrk="1" hangingPunct="1">
              <a:buFont typeface="Helvetica Neue" charset="0"/>
              <a:buNone/>
            </a:pPr>
            <a:r>
              <a:rPr lang="en-US" smtClean="0">
                <a:sym typeface="Symbol" pitchFamily="18" charset="2"/>
              </a:rPr>
              <a:t>          (</a:t>
            </a:r>
            <a:r>
              <a:rPr lang="en-US" i="1" smtClean="0">
                <a:sym typeface="Symbol" pitchFamily="18" charset="2"/>
              </a:rPr>
              <a:t>x </a:t>
            </a:r>
            <a:r>
              <a:rPr lang="en-US" i="1" smtClean="0"/>
              <a:t>&lt;</a:t>
            </a:r>
            <a:r>
              <a:rPr lang="en-US" smtClean="0"/>
              <a:t> 5), (</a:t>
            </a:r>
            <a:r>
              <a:rPr lang="en-US" i="1" smtClean="0"/>
              <a:t>x</a:t>
            </a:r>
            <a:r>
              <a:rPr lang="en-US" smtClean="0"/>
              <a:t> </a:t>
            </a:r>
            <a:r>
              <a:rPr lang="en-US" b="1" smtClean="0"/>
              <a:t> </a:t>
            </a:r>
            <a:r>
              <a:rPr lang="en-US" b="1" smtClean="0">
                <a:sym typeface="Symbol" pitchFamily="18" charset="2"/>
              </a:rPr>
              <a:t> </a:t>
            </a:r>
            <a:r>
              <a:rPr lang="en-US" smtClean="0">
                <a:sym typeface="Symbol" pitchFamily="18" charset="2"/>
              </a:rPr>
              <a:t>5)</a:t>
            </a:r>
            <a:endParaRPr lang="en-US" smtClean="0"/>
          </a:p>
          <a:p>
            <a:pPr eaLnBrk="1" hangingPunct="1"/>
            <a:r>
              <a:rPr lang="en-US" smtClean="0"/>
              <a:t>Variables that represent constraints (reified constraints)</a:t>
            </a:r>
          </a:p>
          <a:p>
            <a:pPr lvl="1" eaLnBrk="1" hangingPunct="1"/>
            <a:r>
              <a:rPr lang="en-US" smtClean="0"/>
              <a:t>e.g., associate a decision variable </a:t>
            </a:r>
            <a:r>
              <a:rPr lang="en-US" i="1" smtClean="0"/>
              <a:t>x</a:t>
            </a:r>
            <a:r>
              <a:rPr lang="en-US" smtClean="0"/>
              <a:t> with a constraint so that </a:t>
            </a:r>
            <a:r>
              <a:rPr lang="en-US" i="1" smtClean="0"/>
              <a:t>x</a:t>
            </a:r>
            <a:r>
              <a:rPr lang="en-US" smtClean="0"/>
              <a:t> takes the value 1 if the constraint is satisfied and 0 otherwise</a:t>
            </a:r>
          </a:p>
          <a:p>
            <a:pPr lvl="2" eaLnBrk="1" hangingPunct="1">
              <a:buFont typeface="Helvetica Neue" charset="0"/>
              <a:buNone/>
            </a:pPr>
            <a:r>
              <a:rPr lang="en-US" sz="2200" smtClean="0"/>
              <a:t>    suppose there is the constraint: (y</a:t>
            </a:r>
            <a:r>
              <a:rPr lang="en-US" sz="2200" baseline="-25000" smtClean="0"/>
              <a:t>1</a:t>
            </a:r>
            <a:r>
              <a:rPr lang="en-US" sz="2200" smtClean="0"/>
              <a:t> + </a:t>
            </a:r>
            <a:r>
              <a:rPr lang="en-US" sz="2200" i="1" smtClean="0"/>
              <a:t>d</a:t>
            </a:r>
            <a:r>
              <a:rPr lang="en-US" sz="2200" baseline="-25000" smtClean="0"/>
              <a:t>1</a:t>
            </a:r>
            <a:r>
              <a:rPr lang="en-US" sz="2200" smtClean="0"/>
              <a:t> ≤ </a:t>
            </a:r>
            <a:r>
              <a:rPr lang="en-US" sz="2200" i="1" smtClean="0"/>
              <a:t>y</a:t>
            </a:r>
            <a:r>
              <a:rPr lang="en-US" sz="2200" baseline="-25000" smtClean="0"/>
              <a:t>2 </a:t>
            </a:r>
            <a:r>
              <a:rPr lang="en-US" sz="2200" smtClean="0"/>
              <a:t>)  </a:t>
            </a:r>
            <a:r>
              <a:rPr lang="en-US" sz="2200" smtClean="0">
                <a:sym typeface="Symbol" pitchFamily="18" charset="2"/>
              </a:rPr>
              <a:t></a:t>
            </a:r>
            <a:r>
              <a:rPr lang="en-US" sz="2200" smtClean="0"/>
              <a:t>  (</a:t>
            </a:r>
            <a:r>
              <a:rPr lang="en-US" sz="2200" i="1" smtClean="0"/>
              <a:t>y</a:t>
            </a:r>
            <a:r>
              <a:rPr lang="en-US" sz="2200" baseline="-25000" smtClean="0"/>
              <a:t>2</a:t>
            </a:r>
            <a:r>
              <a:rPr lang="en-US" sz="2200" smtClean="0"/>
              <a:t> + </a:t>
            </a:r>
            <a:r>
              <a:rPr lang="en-US" sz="2200" i="1" smtClean="0"/>
              <a:t>d</a:t>
            </a:r>
            <a:r>
              <a:rPr lang="en-US" sz="2200" baseline="-25000" smtClean="0"/>
              <a:t>2</a:t>
            </a:r>
            <a:r>
              <a:rPr lang="en-US" sz="2200" smtClean="0"/>
              <a:t> ≤ </a:t>
            </a:r>
            <a:r>
              <a:rPr lang="en-US" sz="2200" i="1" smtClean="0"/>
              <a:t>y</a:t>
            </a:r>
            <a:r>
              <a:rPr lang="en-US" sz="2200" baseline="-25000" smtClean="0"/>
              <a:t>1</a:t>
            </a:r>
            <a:r>
              <a:rPr lang="en-US" sz="2200" smtClean="0"/>
              <a:t>)</a:t>
            </a:r>
          </a:p>
          <a:p>
            <a:pPr lvl="2" eaLnBrk="1" hangingPunct="1">
              <a:buFont typeface="Helvetica Neue" charset="0"/>
              <a:buNone/>
            </a:pPr>
            <a:r>
              <a:rPr lang="en-US" sz="2200" smtClean="0"/>
              <a:t>    add Boolean variable to represent (</a:t>
            </a:r>
            <a:r>
              <a:rPr lang="en-US" sz="2200" i="1" smtClean="0"/>
              <a:t>y</a:t>
            </a:r>
            <a:r>
              <a:rPr lang="en-US" sz="2200" baseline="-25000" smtClean="0"/>
              <a:t>1</a:t>
            </a:r>
            <a:r>
              <a:rPr lang="en-US" sz="2200" smtClean="0"/>
              <a:t> + </a:t>
            </a:r>
            <a:r>
              <a:rPr lang="en-US" sz="2200" i="1" smtClean="0"/>
              <a:t>d</a:t>
            </a:r>
            <a:r>
              <a:rPr lang="en-US" sz="2200" baseline="-25000" smtClean="0"/>
              <a:t>1</a:t>
            </a:r>
            <a:r>
              <a:rPr lang="en-US" sz="2200" smtClean="0"/>
              <a:t> ≤ </a:t>
            </a:r>
            <a:r>
              <a:rPr lang="en-US" sz="2200" i="1" smtClean="0"/>
              <a:t>y</a:t>
            </a:r>
            <a:r>
              <a:rPr lang="en-US" sz="2200" baseline="-25000" smtClean="0"/>
              <a:t>2 </a:t>
            </a:r>
            <a:r>
              <a:rPr lang="en-US" sz="2200" smtClean="0"/>
              <a:t>)</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en-US" smtClean="0"/>
              <a:t>Adding redundant constraints</a:t>
            </a:r>
          </a:p>
        </p:txBody>
      </p:sp>
      <p:sp>
        <p:nvSpPr>
          <p:cNvPr id="183299" name="Rectangle 3"/>
          <p:cNvSpPr>
            <a:spLocks noGrp="1" noChangeArrowheads="1"/>
          </p:cNvSpPr>
          <p:nvPr>
            <p:ph type="body" idx="4294967295"/>
          </p:nvPr>
        </p:nvSpPr>
        <p:spPr/>
        <p:txBody>
          <a:bodyPr/>
          <a:lstStyle/>
          <a:p>
            <a:pPr eaLnBrk="1" hangingPunct="1"/>
            <a:r>
              <a:rPr lang="en-US" smtClean="0"/>
              <a:t>Improve computational efficiency of model by adding “right” constraints</a:t>
            </a:r>
          </a:p>
          <a:p>
            <a:pPr lvl="1" eaLnBrk="1" hangingPunct="1"/>
            <a:r>
              <a:rPr lang="en-US" sz="2300" smtClean="0"/>
              <a:t>dead-ends encountered earlier in search process</a:t>
            </a:r>
          </a:p>
          <a:p>
            <a:pPr eaLnBrk="1" hangingPunct="1"/>
            <a:r>
              <a:rPr lang="en-US" smtClean="0"/>
              <a:t>Three methods:</a:t>
            </a:r>
            <a:endParaRPr lang="en-US" sz="2700" smtClean="0"/>
          </a:p>
          <a:p>
            <a:pPr lvl="1" eaLnBrk="1" hangingPunct="1"/>
            <a:r>
              <a:rPr lang="en-US" sz="2300" smtClean="0"/>
              <a:t>apply a local consistency enforcing algorithm before solving</a:t>
            </a:r>
          </a:p>
          <a:p>
            <a:pPr lvl="1" eaLnBrk="1" hangingPunct="1"/>
            <a:r>
              <a:rPr lang="en-US" sz="2300" smtClean="0"/>
              <a:t>learn constraints (nogoods) while solving</a:t>
            </a:r>
          </a:p>
          <a:p>
            <a:pPr lvl="1" eaLnBrk="1" hangingPunct="1"/>
            <a:r>
              <a:rPr lang="en-US" sz="2300" smtClean="0"/>
              <a:t>add hand-crafted constraints during modeling</a:t>
            </a:r>
          </a:p>
          <a:p>
            <a:pPr eaLnBrk="1" hangingPunct="1"/>
            <a:r>
              <a:rPr lang="en-US" sz="2700" smtClean="0"/>
              <a:t>Can often be explained as projections of conjunctions of a subset of the existing constraints</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en-US" smtClean="0"/>
              <a:t>Adding redundant models</a:t>
            </a:r>
          </a:p>
        </p:txBody>
      </p:sp>
      <p:sp>
        <p:nvSpPr>
          <p:cNvPr id="184323" name="Rectangle 3"/>
          <p:cNvSpPr>
            <a:spLocks noGrp="1" noChangeArrowheads="1"/>
          </p:cNvSpPr>
          <p:nvPr>
            <p:ph type="body" idx="4294967295"/>
          </p:nvPr>
        </p:nvSpPr>
        <p:spPr/>
        <p:txBody>
          <a:bodyPr/>
          <a:lstStyle/>
          <a:p>
            <a:pPr eaLnBrk="1" hangingPunct="1"/>
            <a:r>
              <a:rPr lang="en-US" sz="2700" smtClean="0"/>
              <a:t>Consider two alternative constraint models for the same problem</a:t>
            </a:r>
          </a:p>
          <a:p>
            <a:pPr lvl="1" eaLnBrk="1" hangingPunct="1"/>
            <a:r>
              <a:rPr lang="en-US" sz="2300" smtClean="0"/>
              <a:t>example: 4-queens</a:t>
            </a:r>
          </a:p>
          <a:p>
            <a:pPr lvl="1" eaLnBrk="1" hangingPunct="1"/>
            <a:endParaRPr lang="en-US" sz="2300" smtClean="0"/>
          </a:p>
          <a:p>
            <a:pPr eaLnBrk="1" hangingPunct="1"/>
            <a:endParaRPr lang="en-US" sz="2700" smtClean="0"/>
          </a:p>
          <a:p>
            <a:pPr eaLnBrk="1" hangingPunct="1"/>
            <a:endParaRPr lang="en-US" sz="2700" smtClean="0"/>
          </a:p>
          <a:p>
            <a:pPr eaLnBrk="1" hangingPunct="1"/>
            <a:endParaRPr lang="en-US" sz="2700" smtClean="0"/>
          </a:p>
          <a:p>
            <a:pPr eaLnBrk="1" hangingPunct="1"/>
            <a:r>
              <a:rPr lang="en-US" sz="2700" smtClean="0"/>
              <a:t>Combine into one constraint model</a:t>
            </a:r>
          </a:p>
          <a:p>
            <a:pPr lvl="1" eaLnBrk="1" hangingPunct="1"/>
            <a:r>
              <a:rPr lang="en-US" sz="2300" i="1" smtClean="0"/>
              <a:t>channeling constraints</a:t>
            </a:r>
          </a:p>
          <a:p>
            <a:pPr lvl="1" eaLnBrk="1" hangingPunct="1"/>
            <a:r>
              <a:rPr lang="en-US" sz="2300" i="1" smtClean="0"/>
              <a:t>x</a:t>
            </a:r>
            <a:r>
              <a:rPr lang="en-US" sz="2300" i="1" baseline="-25000" smtClean="0"/>
              <a:t>i</a:t>
            </a:r>
            <a:r>
              <a:rPr lang="en-US" sz="2300" i="1" smtClean="0"/>
              <a:t> </a:t>
            </a:r>
            <a:r>
              <a:rPr lang="en-US" sz="2300" smtClean="0"/>
              <a:t>=</a:t>
            </a:r>
            <a:r>
              <a:rPr lang="en-US" sz="2300" u="sng" smtClean="0"/>
              <a:t> </a:t>
            </a:r>
            <a:r>
              <a:rPr lang="en-US" sz="2300" i="1" smtClean="0"/>
              <a:t>j  </a:t>
            </a:r>
            <a:r>
              <a:rPr lang="en-US" sz="2300" smtClean="0">
                <a:sym typeface="Symbol" pitchFamily="18" charset="2"/>
              </a:rPr>
              <a:t>  </a:t>
            </a:r>
            <a:r>
              <a:rPr lang="en-US" sz="2300" i="1" smtClean="0">
                <a:sym typeface="Symbol" pitchFamily="18" charset="2"/>
              </a:rPr>
              <a:t>y</a:t>
            </a:r>
            <a:r>
              <a:rPr lang="en-US" sz="2300" i="1" baseline="-25000" smtClean="0">
                <a:sym typeface="Symbol" pitchFamily="18" charset="2"/>
              </a:rPr>
              <a:t>j</a:t>
            </a:r>
            <a:r>
              <a:rPr lang="en-US" sz="2300" smtClean="0">
                <a:sym typeface="Symbol" pitchFamily="18" charset="2"/>
              </a:rPr>
              <a:t> = </a:t>
            </a:r>
            <a:r>
              <a:rPr lang="en-US" sz="2300" i="1" smtClean="0">
                <a:sym typeface="Symbol" pitchFamily="18" charset="2"/>
              </a:rPr>
              <a:t>i		</a:t>
            </a:r>
            <a:r>
              <a:rPr lang="en-US" sz="2300" smtClean="0">
                <a:sym typeface="Symbol" pitchFamily="18" charset="2"/>
              </a:rPr>
              <a:t>for all </a:t>
            </a:r>
            <a:r>
              <a:rPr lang="en-US" sz="2300" i="1" smtClean="0">
                <a:sym typeface="Symbol" pitchFamily="18" charset="2"/>
              </a:rPr>
              <a:t>i</a:t>
            </a:r>
            <a:r>
              <a:rPr lang="en-US" sz="2300" smtClean="0">
                <a:sym typeface="Symbol" pitchFamily="18" charset="2"/>
              </a:rPr>
              <a:t>, </a:t>
            </a:r>
            <a:r>
              <a:rPr lang="en-US" sz="2300" i="1" smtClean="0">
                <a:sym typeface="Symbol" pitchFamily="18" charset="2"/>
              </a:rPr>
              <a:t>j</a:t>
            </a:r>
          </a:p>
        </p:txBody>
      </p:sp>
      <p:grpSp>
        <p:nvGrpSpPr>
          <p:cNvPr id="184324" name="Group 112"/>
          <p:cNvGrpSpPr>
            <a:grpSpLocks/>
          </p:cNvGrpSpPr>
          <p:nvPr/>
        </p:nvGrpSpPr>
        <p:grpSpPr bwMode="auto">
          <a:xfrm>
            <a:off x="2973388" y="3436938"/>
            <a:ext cx="2795587" cy="3095625"/>
            <a:chOff x="4875" y="1666"/>
            <a:chExt cx="1761" cy="1950"/>
          </a:xfrm>
        </p:grpSpPr>
        <p:sp>
          <p:nvSpPr>
            <p:cNvPr id="184347" name="Rectangle 113"/>
            <p:cNvSpPr>
              <a:spLocks noChangeAspect="1" noChangeArrowheads="1"/>
            </p:cNvSpPr>
            <p:nvPr/>
          </p:nvSpPr>
          <p:spPr bwMode="auto">
            <a:xfrm>
              <a:off x="5170" y="2028"/>
              <a:ext cx="1466" cy="158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84348" name="Group 114"/>
            <p:cNvGrpSpPr>
              <a:grpSpLocks/>
            </p:cNvGrpSpPr>
            <p:nvPr/>
          </p:nvGrpSpPr>
          <p:grpSpPr bwMode="auto">
            <a:xfrm>
              <a:off x="4875" y="2074"/>
              <a:ext cx="245" cy="1527"/>
              <a:chOff x="3428" y="1512"/>
              <a:chExt cx="233" cy="1342"/>
            </a:xfrm>
          </p:grpSpPr>
          <p:sp>
            <p:nvSpPr>
              <p:cNvPr id="184365" name="Text Box 115"/>
              <p:cNvSpPr txBox="1">
                <a:spLocks noChangeAspect="1" noChangeArrowheads="1"/>
              </p:cNvSpPr>
              <p:nvPr/>
            </p:nvSpPr>
            <p:spPr bwMode="auto">
              <a:xfrm>
                <a:off x="3428" y="2562"/>
                <a:ext cx="23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184366" name="Text Box 116"/>
              <p:cNvSpPr txBox="1">
                <a:spLocks noChangeAspect="1" noChangeArrowheads="1"/>
              </p:cNvSpPr>
              <p:nvPr/>
            </p:nvSpPr>
            <p:spPr bwMode="auto">
              <a:xfrm>
                <a:off x="3428" y="2212"/>
                <a:ext cx="2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184367" name="Text Box 117"/>
              <p:cNvSpPr txBox="1">
                <a:spLocks noChangeAspect="1" noChangeArrowheads="1"/>
              </p:cNvSpPr>
              <p:nvPr/>
            </p:nvSpPr>
            <p:spPr bwMode="auto">
              <a:xfrm>
                <a:off x="3428" y="1861"/>
                <a:ext cx="23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184368" name="Text Box 118"/>
              <p:cNvSpPr txBox="1">
                <a:spLocks noChangeAspect="1" noChangeArrowheads="1"/>
              </p:cNvSpPr>
              <p:nvPr/>
            </p:nvSpPr>
            <p:spPr bwMode="auto">
              <a:xfrm>
                <a:off x="3428" y="1512"/>
                <a:ext cx="23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grpSp>
        <p:grpSp>
          <p:nvGrpSpPr>
            <p:cNvPr id="184349" name="Group 119"/>
            <p:cNvGrpSpPr>
              <a:grpSpLocks/>
            </p:cNvGrpSpPr>
            <p:nvPr/>
          </p:nvGrpSpPr>
          <p:grpSpPr bwMode="auto">
            <a:xfrm>
              <a:off x="5170" y="2026"/>
              <a:ext cx="1466" cy="1590"/>
              <a:chOff x="3708" y="2041"/>
              <a:chExt cx="1396" cy="1398"/>
            </a:xfrm>
          </p:grpSpPr>
          <p:grpSp>
            <p:nvGrpSpPr>
              <p:cNvPr id="184355" name="Group 120"/>
              <p:cNvGrpSpPr>
                <a:grpSpLocks/>
              </p:cNvGrpSpPr>
              <p:nvPr/>
            </p:nvGrpSpPr>
            <p:grpSpPr bwMode="auto">
              <a:xfrm>
                <a:off x="4057" y="2041"/>
                <a:ext cx="1045" cy="1398"/>
                <a:chOff x="4057" y="2041"/>
                <a:chExt cx="1045" cy="1398"/>
              </a:xfrm>
            </p:grpSpPr>
            <p:sp>
              <p:nvSpPr>
                <p:cNvPr id="184360" name="Line 121"/>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84361" name="Group 122"/>
                <p:cNvGrpSpPr>
                  <a:grpSpLocks/>
                </p:cNvGrpSpPr>
                <p:nvPr/>
              </p:nvGrpSpPr>
              <p:grpSpPr bwMode="auto">
                <a:xfrm>
                  <a:off x="4057" y="2042"/>
                  <a:ext cx="698" cy="1397"/>
                  <a:chOff x="4057" y="2042"/>
                  <a:chExt cx="698" cy="1397"/>
                </a:xfrm>
              </p:grpSpPr>
              <p:sp>
                <p:nvSpPr>
                  <p:cNvPr id="184362" name="Line 123"/>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363" name="Line 124"/>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364" name="Line 125"/>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84356" name="Group 126"/>
              <p:cNvGrpSpPr>
                <a:grpSpLocks/>
              </p:cNvGrpSpPr>
              <p:nvPr/>
            </p:nvGrpSpPr>
            <p:grpSpPr bwMode="auto">
              <a:xfrm>
                <a:off x="3708" y="2391"/>
                <a:ext cx="1396" cy="699"/>
                <a:chOff x="3708" y="2391"/>
                <a:chExt cx="1396" cy="699"/>
              </a:xfrm>
            </p:grpSpPr>
            <p:sp>
              <p:nvSpPr>
                <p:cNvPr id="184357" name="Line 127"/>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358" name="Line 128"/>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359" name="Line 129"/>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84350" name="Group 130"/>
            <p:cNvGrpSpPr>
              <a:grpSpLocks/>
            </p:cNvGrpSpPr>
            <p:nvPr/>
          </p:nvGrpSpPr>
          <p:grpSpPr bwMode="auto">
            <a:xfrm>
              <a:off x="5179" y="1666"/>
              <a:ext cx="1441" cy="332"/>
              <a:chOff x="3717" y="1202"/>
              <a:chExt cx="1372" cy="294"/>
            </a:xfrm>
          </p:grpSpPr>
          <p:sp>
            <p:nvSpPr>
              <p:cNvPr id="184351" name="Rectangle 131"/>
              <p:cNvSpPr>
                <a:spLocks noChangeAspect="1" noChangeArrowheads="1"/>
              </p:cNvSpPr>
              <p:nvPr/>
            </p:nvSpPr>
            <p:spPr bwMode="auto">
              <a:xfrm>
                <a:off x="3717" y="1202"/>
                <a:ext cx="328"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184352" name="Rectangle 132"/>
              <p:cNvSpPr>
                <a:spLocks noChangeAspect="1" noChangeArrowheads="1"/>
              </p:cNvSpPr>
              <p:nvPr/>
            </p:nvSpPr>
            <p:spPr bwMode="auto">
              <a:xfrm>
                <a:off x="4413" y="1202"/>
                <a:ext cx="328"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184353" name="Rectangle 133"/>
              <p:cNvSpPr>
                <a:spLocks noChangeAspect="1" noChangeArrowheads="1"/>
              </p:cNvSpPr>
              <p:nvPr/>
            </p:nvSpPr>
            <p:spPr bwMode="auto">
              <a:xfrm>
                <a:off x="4761" y="1202"/>
                <a:ext cx="328"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184354" name="Rectangle 134"/>
              <p:cNvSpPr>
                <a:spLocks noChangeAspect="1" noChangeArrowheads="1"/>
              </p:cNvSpPr>
              <p:nvPr/>
            </p:nvSpPr>
            <p:spPr bwMode="auto">
              <a:xfrm>
                <a:off x="4057" y="1202"/>
                <a:ext cx="32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grpSp>
      </p:grpSp>
      <p:sp>
        <p:nvSpPr>
          <p:cNvPr id="184325" name="Rectangle 136"/>
          <p:cNvSpPr>
            <a:spLocks noChangeAspect="1" noChangeArrowheads="1"/>
          </p:cNvSpPr>
          <p:nvPr/>
        </p:nvSpPr>
        <p:spPr bwMode="auto">
          <a:xfrm>
            <a:off x="7775575" y="4011613"/>
            <a:ext cx="2327275" cy="252095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84326" name="Group 157"/>
          <p:cNvGrpSpPr>
            <a:grpSpLocks/>
          </p:cNvGrpSpPr>
          <p:nvPr/>
        </p:nvGrpSpPr>
        <p:grpSpPr bwMode="auto">
          <a:xfrm>
            <a:off x="7150100" y="3436938"/>
            <a:ext cx="2952750" cy="3095625"/>
            <a:chOff x="4504" y="2165"/>
            <a:chExt cx="1860" cy="1950"/>
          </a:xfrm>
        </p:grpSpPr>
        <p:sp>
          <p:nvSpPr>
            <p:cNvPr id="184327" name="Text Box 137"/>
            <p:cNvSpPr txBox="1">
              <a:spLocks noChangeAspect="1" noChangeArrowheads="1"/>
            </p:cNvSpPr>
            <p:nvPr/>
          </p:nvSpPr>
          <p:spPr bwMode="auto">
            <a:xfrm>
              <a:off x="4504" y="3723"/>
              <a:ext cx="34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i="1">
                  <a:solidFill>
                    <a:schemeClr val="tx1"/>
                  </a:solidFill>
                  <a:latin typeface="Helvetica Neue" charset="0"/>
                </a:rPr>
                <a:t>y</a:t>
              </a:r>
              <a:r>
                <a:rPr lang="en-US" sz="2600" baseline="-25000">
                  <a:solidFill>
                    <a:schemeClr val="tx1"/>
                  </a:solidFill>
                  <a:latin typeface="Helvetica Neue" charset="0"/>
                </a:rPr>
                <a:t>4</a:t>
              </a:r>
            </a:p>
          </p:txBody>
        </p:sp>
        <p:sp>
          <p:nvSpPr>
            <p:cNvPr id="184328" name="Text Box 138"/>
            <p:cNvSpPr txBox="1">
              <a:spLocks noChangeAspect="1" noChangeArrowheads="1"/>
            </p:cNvSpPr>
            <p:nvPr/>
          </p:nvSpPr>
          <p:spPr bwMode="auto">
            <a:xfrm>
              <a:off x="4504" y="3324"/>
              <a:ext cx="34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i="1">
                  <a:solidFill>
                    <a:schemeClr val="tx1"/>
                  </a:solidFill>
                  <a:latin typeface="Helvetica Neue" charset="0"/>
                </a:rPr>
                <a:t>y</a:t>
              </a:r>
              <a:r>
                <a:rPr lang="en-US" sz="2600" baseline="-25000">
                  <a:solidFill>
                    <a:schemeClr val="tx1"/>
                  </a:solidFill>
                  <a:latin typeface="Helvetica Neue" charset="0"/>
                </a:rPr>
                <a:t>3</a:t>
              </a:r>
            </a:p>
          </p:txBody>
        </p:sp>
        <p:sp>
          <p:nvSpPr>
            <p:cNvPr id="184329" name="Text Box 139"/>
            <p:cNvSpPr txBox="1">
              <a:spLocks noChangeAspect="1" noChangeArrowheads="1"/>
            </p:cNvSpPr>
            <p:nvPr/>
          </p:nvSpPr>
          <p:spPr bwMode="auto">
            <a:xfrm>
              <a:off x="4504" y="2925"/>
              <a:ext cx="34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i="1">
                  <a:solidFill>
                    <a:schemeClr val="tx1"/>
                  </a:solidFill>
                  <a:latin typeface="Helvetica Neue" charset="0"/>
                </a:rPr>
                <a:t>y</a:t>
              </a:r>
              <a:r>
                <a:rPr lang="en-US" sz="2600" baseline="-25000">
                  <a:solidFill>
                    <a:schemeClr val="tx1"/>
                  </a:solidFill>
                  <a:latin typeface="Helvetica Neue" charset="0"/>
                </a:rPr>
                <a:t>2</a:t>
              </a:r>
            </a:p>
          </p:txBody>
        </p:sp>
        <p:sp>
          <p:nvSpPr>
            <p:cNvPr id="184330" name="Text Box 140"/>
            <p:cNvSpPr txBox="1">
              <a:spLocks noChangeAspect="1" noChangeArrowheads="1"/>
            </p:cNvSpPr>
            <p:nvPr/>
          </p:nvSpPr>
          <p:spPr bwMode="auto">
            <a:xfrm>
              <a:off x="4504" y="2528"/>
              <a:ext cx="34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i="1">
                  <a:solidFill>
                    <a:schemeClr val="tx1"/>
                  </a:solidFill>
                  <a:latin typeface="Helvetica Neue" charset="0"/>
                </a:rPr>
                <a:t>y</a:t>
              </a:r>
              <a:r>
                <a:rPr lang="en-US" sz="2600" baseline="-25000">
                  <a:solidFill>
                    <a:schemeClr val="tx1"/>
                  </a:solidFill>
                  <a:latin typeface="Helvetica Neue" charset="0"/>
                </a:rPr>
                <a:t>1</a:t>
              </a:r>
            </a:p>
          </p:txBody>
        </p:sp>
        <p:grpSp>
          <p:nvGrpSpPr>
            <p:cNvPr id="184331" name="Group 141"/>
            <p:cNvGrpSpPr>
              <a:grpSpLocks/>
            </p:cNvGrpSpPr>
            <p:nvPr/>
          </p:nvGrpSpPr>
          <p:grpSpPr bwMode="auto">
            <a:xfrm>
              <a:off x="4898" y="2525"/>
              <a:ext cx="1466" cy="1590"/>
              <a:chOff x="3708" y="2041"/>
              <a:chExt cx="1396" cy="1398"/>
            </a:xfrm>
          </p:grpSpPr>
          <p:grpSp>
            <p:nvGrpSpPr>
              <p:cNvPr id="184337" name="Group 142"/>
              <p:cNvGrpSpPr>
                <a:grpSpLocks/>
              </p:cNvGrpSpPr>
              <p:nvPr/>
            </p:nvGrpSpPr>
            <p:grpSpPr bwMode="auto">
              <a:xfrm>
                <a:off x="4057" y="2041"/>
                <a:ext cx="1045" cy="1398"/>
                <a:chOff x="4057" y="2041"/>
                <a:chExt cx="1045" cy="1398"/>
              </a:xfrm>
            </p:grpSpPr>
            <p:sp>
              <p:nvSpPr>
                <p:cNvPr id="184342" name="Line 143"/>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84343" name="Group 144"/>
                <p:cNvGrpSpPr>
                  <a:grpSpLocks/>
                </p:cNvGrpSpPr>
                <p:nvPr/>
              </p:nvGrpSpPr>
              <p:grpSpPr bwMode="auto">
                <a:xfrm>
                  <a:off x="4057" y="2042"/>
                  <a:ext cx="698" cy="1397"/>
                  <a:chOff x="4057" y="2042"/>
                  <a:chExt cx="698" cy="1397"/>
                </a:xfrm>
              </p:grpSpPr>
              <p:sp>
                <p:nvSpPr>
                  <p:cNvPr id="184344" name="Line 145"/>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345" name="Line 146"/>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346" name="Line 147"/>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84338" name="Group 148"/>
              <p:cNvGrpSpPr>
                <a:grpSpLocks/>
              </p:cNvGrpSpPr>
              <p:nvPr/>
            </p:nvGrpSpPr>
            <p:grpSpPr bwMode="auto">
              <a:xfrm>
                <a:off x="3708" y="2391"/>
                <a:ext cx="1396" cy="699"/>
                <a:chOff x="3708" y="2391"/>
                <a:chExt cx="1396" cy="699"/>
              </a:xfrm>
            </p:grpSpPr>
            <p:sp>
              <p:nvSpPr>
                <p:cNvPr id="184339" name="Line 149"/>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340" name="Line 150"/>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84341" name="Line 151"/>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84332" name="Group 152"/>
            <p:cNvGrpSpPr>
              <a:grpSpLocks/>
            </p:cNvGrpSpPr>
            <p:nvPr/>
          </p:nvGrpSpPr>
          <p:grpSpPr bwMode="auto">
            <a:xfrm>
              <a:off x="4939" y="2165"/>
              <a:ext cx="1378" cy="332"/>
              <a:chOff x="3747" y="1202"/>
              <a:chExt cx="1312" cy="294"/>
            </a:xfrm>
          </p:grpSpPr>
          <p:sp>
            <p:nvSpPr>
              <p:cNvPr id="184333" name="Rectangle 153"/>
              <p:cNvSpPr>
                <a:spLocks noChangeAspect="1" noChangeArrowheads="1"/>
              </p:cNvSpPr>
              <p:nvPr/>
            </p:nvSpPr>
            <p:spPr bwMode="auto">
              <a:xfrm>
                <a:off x="3747" y="1202"/>
                <a:ext cx="2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1</a:t>
                </a:r>
                <a:endParaRPr lang="en-US" sz="2600" baseline="-25000">
                  <a:solidFill>
                    <a:schemeClr val="tx1"/>
                  </a:solidFill>
                  <a:latin typeface="Helvetica Neue" charset="0"/>
                </a:endParaRPr>
              </a:p>
            </p:txBody>
          </p:sp>
          <p:sp>
            <p:nvSpPr>
              <p:cNvPr id="184334" name="Rectangle 154"/>
              <p:cNvSpPr>
                <a:spLocks noChangeAspect="1" noChangeArrowheads="1"/>
              </p:cNvSpPr>
              <p:nvPr/>
            </p:nvSpPr>
            <p:spPr bwMode="auto">
              <a:xfrm>
                <a:off x="4443" y="1202"/>
                <a:ext cx="2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3</a:t>
                </a:r>
                <a:endParaRPr lang="en-US" sz="2600" baseline="-25000">
                  <a:solidFill>
                    <a:schemeClr val="tx1"/>
                  </a:solidFill>
                  <a:latin typeface="Helvetica Neue" charset="0"/>
                </a:endParaRPr>
              </a:p>
            </p:txBody>
          </p:sp>
          <p:sp>
            <p:nvSpPr>
              <p:cNvPr id="184335" name="Rectangle 155"/>
              <p:cNvSpPr>
                <a:spLocks noChangeAspect="1" noChangeArrowheads="1"/>
              </p:cNvSpPr>
              <p:nvPr/>
            </p:nvSpPr>
            <p:spPr bwMode="auto">
              <a:xfrm>
                <a:off x="4792" y="1202"/>
                <a:ext cx="2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4</a:t>
                </a:r>
                <a:endParaRPr lang="en-US" sz="2600" baseline="-25000">
                  <a:solidFill>
                    <a:schemeClr val="tx1"/>
                  </a:solidFill>
                  <a:latin typeface="Helvetica Neue" charset="0"/>
                </a:endParaRPr>
              </a:p>
            </p:txBody>
          </p:sp>
          <p:sp>
            <p:nvSpPr>
              <p:cNvPr id="184336" name="Rectangle 156"/>
              <p:cNvSpPr>
                <a:spLocks noChangeAspect="1" noChangeArrowheads="1"/>
              </p:cNvSpPr>
              <p:nvPr/>
            </p:nvSpPr>
            <p:spPr bwMode="auto">
              <a:xfrm>
                <a:off x="4087" y="1202"/>
                <a:ext cx="2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2</a:t>
                </a:r>
                <a:endParaRPr lang="en-US" sz="2600" baseline="-25000">
                  <a:solidFill>
                    <a:schemeClr val="tx1"/>
                  </a:solidFill>
                  <a:latin typeface="Helvetica Neue" charset="0"/>
                </a:endParaRPr>
              </a:p>
            </p:txBody>
          </p:sp>
        </p:gr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smtClean="0"/>
              <a:t>Alldifferent constraint</a:t>
            </a:r>
          </a:p>
        </p:txBody>
      </p:sp>
      <p:sp>
        <p:nvSpPr>
          <p:cNvPr id="122883" name="Rectangle 3"/>
          <p:cNvSpPr>
            <a:spLocks noGrp="1" noChangeArrowheads="1"/>
          </p:cNvSpPr>
          <p:nvPr>
            <p:ph type="body" idx="1"/>
          </p:nvPr>
        </p:nvSpPr>
        <p:spPr/>
        <p:txBody>
          <a:bodyPr/>
          <a:lstStyle/>
          <a:p>
            <a:pPr eaLnBrk="1" hangingPunct="1"/>
            <a:r>
              <a:rPr lang="en-US" smtClean="0"/>
              <a:t>Consists of:</a:t>
            </a:r>
          </a:p>
          <a:p>
            <a:pPr lvl="1" eaLnBrk="1" hangingPunct="1"/>
            <a:r>
              <a:rPr lang="en-US" smtClean="0"/>
              <a:t>set of variables {</a:t>
            </a:r>
            <a:r>
              <a:rPr lang="en-US" i="1" smtClean="0"/>
              <a:t>x</a:t>
            </a:r>
            <a:r>
              <a:rPr lang="en-US" baseline="-25000" smtClean="0"/>
              <a:t>1</a:t>
            </a:r>
            <a:r>
              <a:rPr lang="en-US" smtClean="0"/>
              <a:t>, …, </a:t>
            </a:r>
            <a:r>
              <a:rPr lang="en-US" i="1" smtClean="0"/>
              <a:t>x</a:t>
            </a:r>
            <a:r>
              <a:rPr lang="en-US" baseline="-25000" smtClean="0"/>
              <a:t>n</a:t>
            </a:r>
            <a:r>
              <a:rPr lang="en-US" smtClean="0"/>
              <a:t>}</a:t>
            </a:r>
          </a:p>
          <a:p>
            <a:pPr eaLnBrk="1" hangingPunct="1"/>
            <a:r>
              <a:rPr lang="en-US" smtClean="0"/>
              <a:t>Satisfied iff:</a:t>
            </a:r>
          </a:p>
          <a:p>
            <a:pPr lvl="1" eaLnBrk="1" hangingPunct="1"/>
            <a:r>
              <a:rPr lang="en-US" smtClean="0"/>
              <a:t>each of the variables is assigned 							         a different value</a:t>
            </a:r>
          </a:p>
        </p:txBody>
      </p:sp>
      <p:pic>
        <p:nvPicPr>
          <p:cNvPr id="122884" name="Picture 4" descr="1459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3" y="2500313"/>
            <a:ext cx="6086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48985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dirty="0" smtClean="0"/>
              <a:t>Sudoku</a:t>
            </a:r>
          </a:p>
        </p:txBody>
      </p:sp>
      <p:sp>
        <p:nvSpPr>
          <p:cNvPr id="132099" name="Rectangle 3"/>
          <p:cNvSpPr>
            <a:spLocks noGrp="1" noChangeArrowheads="1"/>
          </p:cNvSpPr>
          <p:nvPr>
            <p:ph type="body" idx="1"/>
          </p:nvPr>
        </p:nvSpPr>
        <p:spPr>
          <a:xfrm>
            <a:off x="7223125" y="2789238"/>
            <a:ext cx="4778375" cy="3743325"/>
          </a:xfrm>
        </p:spPr>
        <p:txBody>
          <a:bodyPr/>
          <a:lstStyle/>
          <a:p>
            <a:pPr marL="0" indent="0" eaLnBrk="1" hangingPunct="1">
              <a:lnSpc>
                <a:spcPct val="90000"/>
              </a:lnSpc>
              <a:buFont typeface="Helvetica Neue" charset="0"/>
              <a:buNone/>
            </a:pPr>
            <a:r>
              <a:rPr lang="en-US" smtClean="0"/>
              <a:t>Each Sudoku has a unique solution that can be reached logically without guessing. </a:t>
            </a:r>
          </a:p>
          <a:p>
            <a:pPr marL="0" indent="0" eaLnBrk="1" hangingPunct="1">
              <a:lnSpc>
                <a:spcPct val="90000"/>
              </a:lnSpc>
              <a:buFont typeface="Helvetica Neue" charset="0"/>
              <a:buNone/>
            </a:pPr>
            <a:r>
              <a:rPr lang="en-US" smtClean="0"/>
              <a:t>Enter digits from 1 to 9 into the blank spaces. Every row must contain one of each digit. So must every column, as must every 3x3 square.</a:t>
            </a:r>
          </a:p>
        </p:txBody>
      </p:sp>
      <p:graphicFrame>
        <p:nvGraphicFramePr>
          <p:cNvPr id="1058820" name="Group 4"/>
          <p:cNvGraphicFramePr>
            <a:graphicFrameLocks noGrp="1"/>
          </p:cNvGraphicFramePr>
          <p:nvPr/>
        </p:nvGraphicFramePr>
        <p:xfrm>
          <a:off x="1462088" y="2860675"/>
          <a:ext cx="4968875" cy="5040314"/>
        </p:xfrm>
        <a:graphic>
          <a:graphicData uri="http://schemas.openxmlformats.org/drawingml/2006/table">
            <a:tbl>
              <a:tblPr/>
              <a:tblGrid>
                <a:gridCol w="552450"/>
                <a:gridCol w="552450"/>
                <a:gridCol w="550862"/>
                <a:gridCol w="552450"/>
                <a:gridCol w="552450"/>
                <a:gridCol w="552450"/>
                <a:gridCol w="550863"/>
                <a:gridCol w="552450"/>
                <a:gridCol w="552450"/>
              </a:tblGrid>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dirty="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2202" name="Line 106"/>
          <p:cNvSpPr>
            <a:spLocks noChangeShapeType="1"/>
          </p:cNvSpPr>
          <p:nvPr/>
        </p:nvSpPr>
        <p:spPr bwMode="auto">
          <a:xfrm rot="5400000">
            <a:off x="3945732" y="377031"/>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2203" name="Line 107"/>
          <p:cNvSpPr>
            <a:spLocks noChangeShapeType="1"/>
          </p:cNvSpPr>
          <p:nvPr/>
        </p:nvSpPr>
        <p:spPr bwMode="auto">
          <a:xfrm rot="5400000">
            <a:off x="3945732" y="2032794"/>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2204" name="Line 108"/>
          <p:cNvSpPr>
            <a:spLocks noChangeShapeType="1"/>
          </p:cNvSpPr>
          <p:nvPr/>
        </p:nvSpPr>
        <p:spPr bwMode="auto">
          <a:xfrm>
            <a:off x="1462088"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2205" name="Line 109"/>
          <p:cNvSpPr>
            <a:spLocks noChangeShapeType="1"/>
          </p:cNvSpPr>
          <p:nvPr/>
        </p:nvSpPr>
        <p:spPr bwMode="auto">
          <a:xfrm>
            <a:off x="4773613"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2206" name="Line 110"/>
          <p:cNvSpPr>
            <a:spLocks noChangeShapeType="1"/>
          </p:cNvSpPr>
          <p:nvPr/>
        </p:nvSpPr>
        <p:spPr bwMode="auto">
          <a:xfrm>
            <a:off x="3117850"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2207" name="Line 111"/>
          <p:cNvSpPr>
            <a:spLocks noChangeShapeType="1"/>
          </p:cNvSpPr>
          <p:nvPr/>
        </p:nvSpPr>
        <p:spPr bwMode="auto">
          <a:xfrm rot="5400000">
            <a:off x="3945732" y="5417344"/>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2208" name="Line 112"/>
          <p:cNvSpPr>
            <a:spLocks noChangeShapeType="1"/>
          </p:cNvSpPr>
          <p:nvPr/>
        </p:nvSpPr>
        <p:spPr bwMode="auto">
          <a:xfrm rot="5400000">
            <a:off x="3945732" y="3761581"/>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2209" name="Line 113"/>
          <p:cNvSpPr>
            <a:spLocks noChangeShapeType="1"/>
          </p:cNvSpPr>
          <p:nvPr/>
        </p:nvSpPr>
        <p:spPr bwMode="auto">
          <a:xfrm>
            <a:off x="6430963"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588167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smtClean="0"/>
              <a:t>Sudoku</a:t>
            </a:r>
          </a:p>
        </p:txBody>
      </p:sp>
      <p:graphicFrame>
        <p:nvGraphicFramePr>
          <p:cNvPr id="1059843" name="Group 3"/>
          <p:cNvGraphicFramePr>
            <a:graphicFrameLocks noGrp="1"/>
          </p:cNvGraphicFramePr>
          <p:nvPr/>
        </p:nvGraphicFramePr>
        <p:xfrm>
          <a:off x="6789738" y="2860675"/>
          <a:ext cx="4968875" cy="5040314"/>
        </p:xfrm>
        <a:graphic>
          <a:graphicData uri="http://schemas.openxmlformats.org/drawingml/2006/table">
            <a:tbl>
              <a:tblPr/>
              <a:tblGrid>
                <a:gridCol w="552450"/>
                <a:gridCol w="552450"/>
                <a:gridCol w="550862"/>
                <a:gridCol w="552450"/>
                <a:gridCol w="552450"/>
                <a:gridCol w="552450"/>
                <a:gridCol w="550863"/>
                <a:gridCol w="552450"/>
                <a:gridCol w="552450"/>
              </a:tblGrid>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400" b="1" i="0" u="none" strike="noStrike" cap="none" normalizeH="0" baseline="0" smtClean="0">
                          <a:ln>
                            <a:noFill/>
                          </a:ln>
                          <a:solidFill>
                            <a:srgbClr val="747474"/>
                          </a:solidFill>
                          <a:effectLst/>
                          <a:latin typeface="Helvetica Neue" charset="0"/>
                          <a:sym typeface="Helvetica Neue"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400" b="1" i="0" u="none" strike="noStrike" cap="none" normalizeH="0" baseline="0" smtClean="0">
                          <a:ln>
                            <a:noFill/>
                          </a:ln>
                          <a:solidFill>
                            <a:srgbClr val="747474"/>
                          </a:solidFill>
                          <a:effectLst/>
                          <a:latin typeface="Helvetica Neue" charset="0"/>
                          <a:sym typeface="Helvetica Neue"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400" b="1" i="0" u="none" strike="noStrike" cap="none" normalizeH="0" baseline="0" smtClean="0">
                          <a:ln>
                            <a:noFill/>
                          </a:ln>
                          <a:solidFill>
                            <a:srgbClr val="747474"/>
                          </a:solidFill>
                          <a:effectLst/>
                          <a:latin typeface="Helvetica Neue" charset="0"/>
                          <a:sym typeface="Helvetica Neue"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37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400" b="1" i="0" u="none" strike="noStrike" cap="none" normalizeH="0" baseline="0" smtClean="0">
                          <a:ln>
                            <a:noFill/>
                          </a:ln>
                          <a:solidFill>
                            <a:srgbClr val="747474"/>
                          </a:solidFill>
                          <a:effectLst/>
                          <a:latin typeface="Helvetica Neue" charset="0"/>
                          <a:sym typeface="Helvetica Neue"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46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400" b="1" i="0" u="none" strike="noStrike" cap="none" normalizeH="0" baseline="0" smtClean="0">
                          <a:ln>
                            <a:noFill/>
                          </a:ln>
                          <a:solidFill>
                            <a:srgbClr val="747474"/>
                          </a:solidFill>
                          <a:effectLst/>
                          <a:latin typeface="Helvetica Neue" charset="0"/>
                          <a:sym typeface="Helvetica Neue"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400" b="1" i="0" u="none" strike="noStrike" cap="none" normalizeH="0" baseline="0" smtClean="0">
                          <a:ln>
                            <a:noFill/>
                          </a:ln>
                          <a:solidFill>
                            <a:srgbClr val="747474"/>
                          </a:solidFill>
                          <a:effectLst/>
                          <a:latin typeface="Helvetica Neue" charset="0"/>
                          <a:sym typeface="Helvetica Neue"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400" b="1" i="0" u="none" strike="noStrike" cap="none" normalizeH="0" baseline="0" smtClean="0">
                          <a:ln>
                            <a:noFill/>
                          </a:ln>
                          <a:solidFill>
                            <a:srgbClr val="747474"/>
                          </a:solidFill>
                          <a:effectLst/>
                          <a:latin typeface="Helvetica Neue" charset="0"/>
                          <a:sym typeface="Helvetica Neue"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200" b="0" i="0" u="none" strike="noStrike" cap="none" normalizeH="0" baseline="0" smtClean="0">
                          <a:ln>
                            <a:noFill/>
                          </a:ln>
                          <a:solidFill>
                            <a:srgbClr val="747474"/>
                          </a:solidFill>
                          <a:effectLst/>
                          <a:latin typeface="Helvetica Neue" charset="0"/>
                          <a:sym typeface="Helvetica Neue" charset="0"/>
                        </a:rPr>
                        <a:t>x</a:t>
                      </a:r>
                      <a:r>
                        <a:rPr kumimoji="0" lang="en-US" sz="2200" b="0" i="0" u="none" strike="noStrike" cap="none" normalizeH="0" baseline="-25000" smtClean="0">
                          <a:ln>
                            <a:noFill/>
                          </a:ln>
                          <a:solidFill>
                            <a:srgbClr val="747474"/>
                          </a:solidFill>
                          <a:effectLst/>
                          <a:latin typeface="Helvetica Neue" charset="0"/>
                          <a:sym typeface="Helvetica Neue" charset="0"/>
                        </a:rPr>
                        <a:t>73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400" b="1" i="0" u="none" strike="noStrike" cap="none" normalizeH="0" baseline="0" smtClean="0">
                          <a:ln>
                            <a:noFill/>
                          </a:ln>
                          <a:solidFill>
                            <a:srgbClr val="747474"/>
                          </a:solidFill>
                          <a:effectLst/>
                          <a:latin typeface="Helvetica Neue" charset="0"/>
                          <a:sym typeface="Helvetica Neue"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200" b="0" i="0" u="none" strike="noStrike" cap="none" normalizeH="0" baseline="0" dirty="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59945" name="Group 105"/>
          <p:cNvGraphicFramePr>
            <a:graphicFrameLocks noGrp="1"/>
          </p:cNvGraphicFramePr>
          <p:nvPr/>
        </p:nvGraphicFramePr>
        <p:xfrm>
          <a:off x="1462088" y="2860675"/>
          <a:ext cx="4968875" cy="5040314"/>
        </p:xfrm>
        <a:graphic>
          <a:graphicData uri="http://schemas.openxmlformats.org/drawingml/2006/table">
            <a:tbl>
              <a:tblPr/>
              <a:tblGrid>
                <a:gridCol w="552450"/>
                <a:gridCol w="552450"/>
                <a:gridCol w="550862"/>
                <a:gridCol w="552450"/>
                <a:gridCol w="552450"/>
                <a:gridCol w="552450"/>
                <a:gridCol w="550863"/>
                <a:gridCol w="552450"/>
                <a:gridCol w="552450"/>
              </a:tblGrid>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dirty="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327" name="Line 207"/>
          <p:cNvSpPr>
            <a:spLocks noChangeShapeType="1"/>
          </p:cNvSpPr>
          <p:nvPr/>
        </p:nvSpPr>
        <p:spPr bwMode="auto">
          <a:xfrm rot="5400000">
            <a:off x="3945732" y="377031"/>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328" name="Line 208"/>
          <p:cNvSpPr>
            <a:spLocks noChangeShapeType="1"/>
          </p:cNvSpPr>
          <p:nvPr/>
        </p:nvSpPr>
        <p:spPr bwMode="auto">
          <a:xfrm rot="5400000">
            <a:off x="3945732" y="2032794"/>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329" name="Line 209"/>
          <p:cNvSpPr>
            <a:spLocks noChangeShapeType="1"/>
          </p:cNvSpPr>
          <p:nvPr/>
        </p:nvSpPr>
        <p:spPr bwMode="auto">
          <a:xfrm>
            <a:off x="1462088"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330" name="Line 210"/>
          <p:cNvSpPr>
            <a:spLocks noChangeShapeType="1"/>
          </p:cNvSpPr>
          <p:nvPr/>
        </p:nvSpPr>
        <p:spPr bwMode="auto">
          <a:xfrm>
            <a:off x="4773613"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331" name="Line 211"/>
          <p:cNvSpPr>
            <a:spLocks noChangeShapeType="1"/>
          </p:cNvSpPr>
          <p:nvPr/>
        </p:nvSpPr>
        <p:spPr bwMode="auto">
          <a:xfrm>
            <a:off x="3117850"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332" name="Line 212"/>
          <p:cNvSpPr>
            <a:spLocks noChangeShapeType="1"/>
          </p:cNvSpPr>
          <p:nvPr/>
        </p:nvSpPr>
        <p:spPr bwMode="auto">
          <a:xfrm rot="5400000">
            <a:off x="3945732" y="5417344"/>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333" name="Line 213"/>
          <p:cNvSpPr>
            <a:spLocks noChangeShapeType="1"/>
          </p:cNvSpPr>
          <p:nvPr/>
        </p:nvSpPr>
        <p:spPr bwMode="auto">
          <a:xfrm rot="5400000">
            <a:off x="3945732" y="3761581"/>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334" name="Line 214"/>
          <p:cNvSpPr>
            <a:spLocks noChangeShapeType="1"/>
          </p:cNvSpPr>
          <p:nvPr/>
        </p:nvSpPr>
        <p:spPr bwMode="auto">
          <a:xfrm>
            <a:off x="6430963"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054156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59843"/>
                                        </p:tgtEl>
                                        <p:attrNameLst>
                                          <p:attrName>style.visibility</p:attrName>
                                        </p:attrNameLst>
                                      </p:cBhvr>
                                      <p:to>
                                        <p:strVal val="visible"/>
                                      </p:to>
                                    </p:set>
                                    <p:animEffect transition="in" filter="dissolve">
                                      <p:cBhvr>
                                        <p:cTn id="7" dur="500"/>
                                        <p:tgtEl>
                                          <p:spTgt spid="1059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smtClean="0"/>
              <a:t>Sudoku</a:t>
            </a:r>
          </a:p>
        </p:txBody>
      </p:sp>
      <p:sp>
        <p:nvSpPr>
          <p:cNvPr id="1060867" name="Rectangle 3"/>
          <p:cNvSpPr>
            <a:spLocks noGrp="1" noChangeArrowheads="1"/>
          </p:cNvSpPr>
          <p:nvPr>
            <p:ph type="body" sz="half" idx="2"/>
          </p:nvPr>
        </p:nvSpPr>
        <p:spPr>
          <a:xfrm>
            <a:off x="6862763" y="2916238"/>
            <a:ext cx="5570537" cy="4913312"/>
          </a:xfrm>
        </p:spPr>
        <p:txBody>
          <a:bodyPr/>
          <a:lstStyle/>
          <a:p>
            <a:pPr eaLnBrk="1" hangingPunct="1">
              <a:spcBef>
                <a:spcPct val="0"/>
              </a:spcBef>
              <a:buFont typeface="Helvetica Neue" charset="0"/>
              <a:buNone/>
            </a:pPr>
            <a:r>
              <a:rPr lang="en-US" sz="2000" i="1" smtClean="0"/>
              <a:t>dom</a:t>
            </a:r>
            <a:r>
              <a:rPr lang="en-US" sz="2000" smtClean="0"/>
              <a:t>(x</a:t>
            </a:r>
            <a:r>
              <a:rPr lang="en-US" sz="2000" baseline="-25000" smtClean="0"/>
              <a:t>i</a:t>
            </a:r>
            <a:r>
              <a:rPr lang="en-US" sz="2000" smtClean="0"/>
              <a:t>) = {1, …, 9}, for all i = 1, …, 81</a:t>
            </a:r>
          </a:p>
          <a:p>
            <a:pPr eaLnBrk="1" hangingPunct="1">
              <a:spcBef>
                <a:spcPct val="0"/>
              </a:spcBef>
              <a:buFont typeface="Helvetica Neue" charset="0"/>
              <a:buNone/>
            </a:pPr>
            <a:endParaRPr lang="en-US" sz="2000" smtClean="0"/>
          </a:p>
          <a:p>
            <a:pPr eaLnBrk="1" hangingPunct="1">
              <a:spcBef>
                <a:spcPct val="0"/>
              </a:spcBef>
              <a:buFont typeface="Helvetica Neue" charset="0"/>
              <a:buNone/>
            </a:pPr>
            <a:r>
              <a:rPr lang="en-US" sz="2000" smtClean="0"/>
              <a:t>alldifferent(x</a:t>
            </a:r>
            <a:r>
              <a:rPr lang="en-US" sz="2000" baseline="-25000" smtClean="0"/>
              <a:t>1</a:t>
            </a:r>
            <a:r>
              <a:rPr lang="en-US" sz="2000" smtClean="0"/>
              <a:t>, x</a:t>
            </a:r>
            <a:r>
              <a:rPr lang="en-US" sz="2000" baseline="-25000" smtClean="0"/>
              <a:t>2</a:t>
            </a:r>
            <a:r>
              <a:rPr lang="en-US" sz="2000" smtClean="0"/>
              <a:t>, x</a:t>
            </a:r>
            <a:r>
              <a:rPr lang="en-US" sz="2000" baseline="-25000" smtClean="0"/>
              <a:t>3</a:t>
            </a:r>
            <a:r>
              <a:rPr lang="en-US" sz="2000" smtClean="0"/>
              <a:t>, x</a:t>
            </a:r>
            <a:r>
              <a:rPr lang="en-US" sz="2000" baseline="-25000" smtClean="0"/>
              <a:t>4</a:t>
            </a:r>
            <a:r>
              <a:rPr lang="en-US" sz="2000" smtClean="0"/>
              <a:t>, x</a:t>
            </a:r>
            <a:r>
              <a:rPr lang="en-US" sz="2000" baseline="-25000" smtClean="0"/>
              <a:t>5</a:t>
            </a:r>
            <a:r>
              <a:rPr lang="en-US" sz="2000" smtClean="0"/>
              <a:t>, x</a:t>
            </a:r>
            <a:r>
              <a:rPr lang="en-US" sz="2000" baseline="-25000" smtClean="0"/>
              <a:t>6</a:t>
            </a:r>
            <a:r>
              <a:rPr lang="en-US" sz="2000" smtClean="0"/>
              <a:t>, x</a:t>
            </a:r>
            <a:r>
              <a:rPr lang="en-US" sz="2000" baseline="-25000" smtClean="0"/>
              <a:t>7</a:t>
            </a:r>
            <a:r>
              <a:rPr lang="en-US" sz="2000" smtClean="0"/>
              <a:t>, x</a:t>
            </a:r>
            <a:r>
              <a:rPr lang="en-US" sz="2000" baseline="-25000" smtClean="0"/>
              <a:t>8</a:t>
            </a:r>
            <a:r>
              <a:rPr lang="en-US" sz="2000" smtClean="0"/>
              <a:t>, x</a:t>
            </a:r>
            <a:r>
              <a:rPr lang="en-US" sz="2000" baseline="-25000" smtClean="0"/>
              <a:t>9</a:t>
            </a:r>
            <a:r>
              <a:rPr lang="en-US" sz="2000" smtClean="0"/>
              <a:t>)</a:t>
            </a:r>
          </a:p>
          <a:p>
            <a:pPr eaLnBrk="1" hangingPunct="1">
              <a:spcBef>
                <a:spcPct val="0"/>
              </a:spcBef>
              <a:buFont typeface="Helvetica Neue" charset="0"/>
              <a:buNone/>
            </a:pPr>
            <a:r>
              <a:rPr lang="en-US" sz="2000" smtClean="0"/>
              <a:t>…</a:t>
            </a:r>
          </a:p>
          <a:p>
            <a:pPr eaLnBrk="1" hangingPunct="1">
              <a:spcBef>
                <a:spcPct val="0"/>
              </a:spcBef>
              <a:buFont typeface="Helvetica Neue" charset="0"/>
              <a:buNone/>
            </a:pPr>
            <a:r>
              <a:rPr lang="en-US" sz="2000" smtClean="0"/>
              <a:t>alldifferent(x</a:t>
            </a:r>
            <a:r>
              <a:rPr lang="en-US" sz="2000" baseline="-25000" smtClean="0"/>
              <a:t>1</a:t>
            </a:r>
            <a:r>
              <a:rPr lang="en-US" sz="2000" smtClean="0"/>
              <a:t>, x</a:t>
            </a:r>
            <a:r>
              <a:rPr lang="en-US" sz="2000" baseline="-25000" smtClean="0"/>
              <a:t>10</a:t>
            </a:r>
            <a:r>
              <a:rPr lang="en-US" sz="2000" smtClean="0"/>
              <a:t>, x</a:t>
            </a:r>
            <a:r>
              <a:rPr lang="en-US" sz="2000" baseline="-25000" smtClean="0"/>
              <a:t>19</a:t>
            </a:r>
            <a:r>
              <a:rPr lang="en-US" sz="2000" smtClean="0"/>
              <a:t>, x</a:t>
            </a:r>
            <a:r>
              <a:rPr lang="en-US" sz="2000" baseline="-25000" smtClean="0"/>
              <a:t>28</a:t>
            </a:r>
            <a:r>
              <a:rPr lang="en-US" sz="2000" smtClean="0"/>
              <a:t>, x</a:t>
            </a:r>
            <a:r>
              <a:rPr lang="en-US" sz="2000" baseline="-25000" smtClean="0"/>
              <a:t>37</a:t>
            </a:r>
            <a:r>
              <a:rPr lang="en-US" sz="2000" smtClean="0"/>
              <a:t>, x</a:t>
            </a:r>
            <a:r>
              <a:rPr lang="en-US" sz="2000" baseline="-25000" smtClean="0"/>
              <a:t>46</a:t>
            </a:r>
            <a:r>
              <a:rPr lang="en-US" sz="2000" smtClean="0"/>
              <a:t>, x</a:t>
            </a:r>
            <a:r>
              <a:rPr lang="en-US" sz="2000" baseline="-25000" smtClean="0"/>
              <a:t>55</a:t>
            </a:r>
            <a:r>
              <a:rPr lang="en-US" sz="2000" smtClean="0"/>
              <a:t>, x</a:t>
            </a:r>
            <a:r>
              <a:rPr lang="en-US" sz="2000" baseline="-25000" smtClean="0"/>
              <a:t>64</a:t>
            </a:r>
            <a:r>
              <a:rPr lang="en-US" sz="2000" smtClean="0"/>
              <a:t>, x</a:t>
            </a:r>
            <a:r>
              <a:rPr lang="en-US" sz="2000" baseline="-25000" smtClean="0"/>
              <a:t>73</a:t>
            </a:r>
            <a:r>
              <a:rPr lang="en-US" sz="2000" smtClean="0"/>
              <a:t>)</a:t>
            </a:r>
          </a:p>
          <a:p>
            <a:pPr eaLnBrk="1" hangingPunct="1">
              <a:spcBef>
                <a:spcPct val="0"/>
              </a:spcBef>
              <a:buFont typeface="Helvetica Neue" charset="0"/>
              <a:buNone/>
            </a:pPr>
            <a:r>
              <a:rPr lang="en-US" sz="2000" smtClean="0"/>
              <a:t>…</a:t>
            </a:r>
          </a:p>
          <a:p>
            <a:pPr eaLnBrk="1" hangingPunct="1">
              <a:spcBef>
                <a:spcPct val="0"/>
              </a:spcBef>
              <a:buFont typeface="Helvetica Neue" charset="0"/>
              <a:buNone/>
            </a:pPr>
            <a:r>
              <a:rPr lang="en-US" sz="2000" smtClean="0"/>
              <a:t>alldifferent(x</a:t>
            </a:r>
            <a:r>
              <a:rPr lang="en-US" sz="2000" baseline="-25000" smtClean="0"/>
              <a:t>1</a:t>
            </a:r>
            <a:r>
              <a:rPr lang="en-US" sz="2000" smtClean="0"/>
              <a:t>, x</a:t>
            </a:r>
            <a:r>
              <a:rPr lang="en-US" sz="2000" baseline="-25000" smtClean="0"/>
              <a:t>2</a:t>
            </a:r>
            <a:r>
              <a:rPr lang="en-US" sz="2000" smtClean="0"/>
              <a:t>, x</a:t>
            </a:r>
            <a:r>
              <a:rPr lang="en-US" sz="2000" baseline="-25000" smtClean="0"/>
              <a:t>3</a:t>
            </a:r>
            <a:r>
              <a:rPr lang="en-US" sz="2000" smtClean="0"/>
              <a:t>, x</a:t>
            </a:r>
            <a:r>
              <a:rPr lang="en-US" sz="2000" baseline="-25000" smtClean="0"/>
              <a:t>10</a:t>
            </a:r>
            <a:r>
              <a:rPr lang="en-US" sz="2000" smtClean="0"/>
              <a:t>, x</a:t>
            </a:r>
            <a:r>
              <a:rPr lang="en-US" sz="2000" baseline="-25000" smtClean="0"/>
              <a:t>11</a:t>
            </a:r>
            <a:r>
              <a:rPr lang="en-US" sz="2000" smtClean="0"/>
              <a:t>, x</a:t>
            </a:r>
            <a:r>
              <a:rPr lang="en-US" sz="2000" baseline="-25000" smtClean="0"/>
              <a:t>12</a:t>
            </a:r>
            <a:r>
              <a:rPr lang="en-US" sz="2000" smtClean="0"/>
              <a:t>, x</a:t>
            </a:r>
            <a:r>
              <a:rPr lang="en-US" sz="2000" baseline="-25000" smtClean="0"/>
              <a:t>19</a:t>
            </a:r>
            <a:r>
              <a:rPr lang="en-US" sz="2000" smtClean="0"/>
              <a:t>, x</a:t>
            </a:r>
            <a:r>
              <a:rPr lang="en-US" sz="2000" baseline="-25000" smtClean="0"/>
              <a:t>20</a:t>
            </a:r>
            <a:r>
              <a:rPr lang="en-US" sz="2000" smtClean="0"/>
              <a:t>, x</a:t>
            </a:r>
            <a:r>
              <a:rPr lang="en-US" sz="2000" baseline="-25000" smtClean="0"/>
              <a:t>21</a:t>
            </a:r>
            <a:r>
              <a:rPr lang="en-US" sz="2000" smtClean="0"/>
              <a:t>)</a:t>
            </a:r>
          </a:p>
          <a:p>
            <a:pPr eaLnBrk="1" hangingPunct="1">
              <a:spcBef>
                <a:spcPct val="0"/>
              </a:spcBef>
              <a:buFont typeface="Helvetica Neue" charset="0"/>
              <a:buNone/>
            </a:pPr>
            <a:r>
              <a:rPr lang="en-US" sz="2000" smtClean="0"/>
              <a:t>…</a:t>
            </a:r>
          </a:p>
          <a:p>
            <a:pPr eaLnBrk="1" hangingPunct="1">
              <a:spcBef>
                <a:spcPct val="0"/>
              </a:spcBef>
              <a:buFont typeface="Helvetica Neue" charset="0"/>
              <a:buNone/>
            </a:pPr>
            <a:r>
              <a:rPr lang="en-US" sz="2000" smtClean="0"/>
              <a:t>x</a:t>
            </a:r>
            <a:r>
              <a:rPr lang="en-US" sz="2000" baseline="-25000" smtClean="0"/>
              <a:t>1 </a:t>
            </a:r>
            <a:r>
              <a:rPr lang="en-US" sz="2000" smtClean="0"/>
              <a:t>= 5, x</a:t>
            </a:r>
            <a:r>
              <a:rPr lang="en-US" sz="2000" baseline="-25000" smtClean="0"/>
              <a:t>2 </a:t>
            </a:r>
            <a:r>
              <a:rPr lang="en-US" sz="2000" smtClean="0"/>
              <a:t>= 3, x</a:t>
            </a:r>
            <a:r>
              <a:rPr lang="en-US" sz="2000" baseline="-25000" smtClean="0"/>
              <a:t>5  </a:t>
            </a:r>
            <a:r>
              <a:rPr lang="en-US" sz="2000" smtClean="0"/>
              <a:t>= 7, …, x</a:t>
            </a:r>
            <a:r>
              <a:rPr lang="en-US" sz="2000" baseline="-25000" smtClean="0"/>
              <a:t>81  </a:t>
            </a:r>
            <a:r>
              <a:rPr lang="en-US" sz="2000" smtClean="0"/>
              <a:t>= 9</a:t>
            </a:r>
          </a:p>
          <a:p>
            <a:pPr eaLnBrk="1" hangingPunct="1">
              <a:spcBef>
                <a:spcPct val="0"/>
              </a:spcBef>
              <a:buFont typeface="Helvetica Neue" charset="0"/>
              <a:buNone/>
            </a:pPr>
            <a:endParaRPr lang="en-US" sz="2000" smtClean="0"/>
          </a:p>
          <a:p>
            <a:pPr eaLnBrk="1" hangingPunct="1">
              <a:spcBef>
                <a:spcPct val="0"/>
              </a:spcBef>
              <a:buFont typeface="Helvetica Neue" charset="0"/>
              <a:buNone/>
            </a:pPr>
            <a:endParaRPr lang="en-US" sz="2000" smtClean="0"/>
          </a:p>
        </p:txBody>
      </p:sp>
      <p:graphicFrame>
        <p:nvGraphicFramePr>
          <p:cNvPr id="1060868" name="Group 4"/>
          <p:cNvGraphicFramePr>
            <a:graphicFrameLocks noGrp="1"/>
          </p:cNvGraphicFramePr>
          <p:nvPr/>
        </p:nvGraphicFramePr>
        <p:xfrm>
          <a:off x="1462088" y="2860675"/>
          <a:ext cx="4968875" cy="5040314"/>
        </p:xfrm>
        <a:graphic>
          <a:graphicData uri="http://schemas.openxmlformats.org/drawingml/2006/table">
            <a:tbl>
              <a:tblPr/>
              <a:tblGrid>
                <a:gridCol w="552450"/>
                <a:gridCol w="552450"/>
                <a:gridCol w="550862"/>
                <a:gridCol w="552450"/>
                <a:gridCol w="552450"/>
                <a:gridCol w="552450"/>
                <a:gridCol w="550863"/>
                <a:gridCol w="552450"/>
                <a:gridCol w="552450"/>
              </a:tblGrid>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1"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endParaRPr kumimoji="0" lang="en-CA" sz="2800" b="0" i="0" u="none" strike="noStrike" cap="none" normalizeH="0" baseline="0" smtClean="0">
                        <a:ln>
                          <a:noFill/>
                        </a:ln>
                        <a:solidFill>
                          <a:srgbClr val="747474"/>
                        </a:solidFill>
                        <a:effectLst/>
                        <a:latin typeface="Helvetica Neue" charset="0"/>
                        <a:sym typeface="Helvetica Neue"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smtClean="0">
                          <a:ln>
                            <a:noFill/>
                          </a:ln>
                          <a:solidFill>
                            <a:srgbClr val="747474"/>
                          </a:solidFill>
                          <a:effectLst/>
                          <a:latin typeface="Helvetica Neue" charset="0"/>
                          <a:sym typeface="Helvetica Neue"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0"/>
                        </a:spcBef>
                        <a:spcAft>
                          <a:spcPct val="0"/>
                        </a:spcAft>
                        <a:buClr>
                          <a:srgbClr val="747474"/>
                        </a:buClr>
                        <a:buSzPct val="100000"/>
                        <a:buFont typeface="Helvetica Neue" charset="0"/>
                        <a:buNone/>
                        <a:tabLst/>
                      </a:pPr>
                      <a:r>
                        <a:rPr kumimoji="0" lang="en-US" sz="2800" b="0" i="0" u="none" strike="noStrike" cap="none" normalizeH="0" baseline="0" dirty="0" smtClean="0">
                          <a:ln>
                            <a:noFill/>
                          </a:ln>
                          <a:solidFill>
                            <a:srgbClr val="747474"/>
                          </a:solidFill>
                          <a:effectLst/>
                          <a:latin typeface="Helvetica Neue" charset="0"/>
                          <a:sym typeface="Helvetica Neue"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250" name="Line 106"/>
          <p:cNvSpPr>
            <a:spLocks noChangeShapeType="1"/>
          </p:cNvSpPr>
          <p:nvPr/>
        </p:nvSpPr>
        <p:spPr bwMode="auto">
          <a:xfrm rot="5400000">
            <a:off x="3945732" y="377031"/>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4251" name="Line 107"/>
          <p:cNvSpPr>
            <a:spLocks noChangeShapeType="1"/>
          </p:cNvSpPr>
          <p:nvPr/>
        </p:nvSpPr>
        <p:spPr bwMode="auto">
          <a:xfrm rot="5400000">
            <a:off x="3945732" y="2032794"/>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4252" name="Line 108"/>
          <p:cNvSpPr>
            <a:spLocks noChangeShapeType="1"/>
          </p:cNvSpPr>
          <p:nvPr/>
        </p:nvSpPr>
        <p:spPr bwMode="auto">
          <a:xfrm>
            <a:off x="1462088"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4253" name="Line 109"/>
          <p:cNvSpPr>
            <a:spLocks noChangeShapeType="1"/>
          </p:cNvSpPr>
          <p:nvPr/>
        </p:nvSpPr>
        <p:spPr bwMode="auto">
          <a:xfrm>
            <a:off x="4773613"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4254" name="Line 110"/>
          <p:cNvSpPr>
            <a:spLocks noChangeShapeType="1"/>
          </p:cNvSpPr>
          <p:nvPr/>
        </p:nvSpPr>
        <p:spPr bwMode="auto">
          <a:xfrm>
            <a:off x="3117850"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4255" name="Line 111"/>
          <p:cNvSpPr>
            <a:spLocks noChangeShapeType="1"/>
          </p:cNvSpPr>
          <p:nvPr/>
        </p:nvSpPr>
        <p:spPr bwMode="auto">
          <a:xfrm rot="5400000">
            <a:off x="3945732" y="5417344"/>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4256" name="Line 112"/>
          <p:cNvSpPr>
            <a:spLocks noChangeShapeType="1"/>
          </p:cNvSpPr>
          <p:nvPr/>
        </p:nvSpPr>
        <p:spPr bwMode="auto">
          <a:xfrm rot="5400000">
            <a:off x="3945732" y="3761581"/>
            <a:ext cx="0" cy="49672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4257" name="Line 113"/>
          <p:cNvSpPr>
            <a:spLocks noChangeShapeType="1"/>
          </p:cNvSpPr>
          <p:nvPr/>
        </p:nvSpPr>
        <p:spPr bwMode="auto">
          <a:xfrm>
            <a:off x="6430963" y="2860675"/>
            <a:ext cx="0" cy="50403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388147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0867">
                                            <p:txEl>
                                              <p:pRg st="0" end="0"/>
                                            </p:txEl>
                                          </p:spTgt>
                                        </p:tgtEl>
                                        <p:attrNameLst>
                                          <p:attrName>style.visibility</p:attrName>
                                        </p:attrNameLst>
                                      </p:cBhvr>
                                      <p:to>
                                        <p:strVal val="visible"/>
                                      </p:to>
                                    </p:set>
                                    <p:animEffect transition="in" filter="dissolve">
                                      <p:cBhvr>
                                        <p:cTn id="7" dur="500"/>
                                        <p:tgtEl>
                                          <p:spTgt spid="10608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60867">
                                            <p:txEl>
                                              <p:pRg st="2" end="2"/>
                                            </p:txEl>
                                          </p:spTgt>
                                        </p:tgtEl>
                                        <p:attrNameLst>
                                          <p:attrName>style.visibility</p:attrName>
                                        </p:attrNameLst>
                                      </p:cBhvr>
                                      <p:to>
                                        <p:strVal val="visible"/>
                                      </p:to>
                                    </p:set>
                                    <p:animEffect transition="in" filter="dissolve">
                                      <p:cBhvr>
                                        <p:cTn id="10" dur="500"/>
                                        <p:tgtEl>
                                          <p:spTgt spid="1060867">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60867">
                                            <p:txEl>
                                              <p:pRg st="3" end="3"/>
                                            </p:txEl>
                                          </p:spTgt>
                                        </p:tgtEl>
                                        <p:attrNameLst>
                                          <p:attrName>style.visibility</p:attrName>
                                        </p:attrNameLst>
                                      </p:cBhvr>
                                      <p:to>
                                        <p:strVal val="visible"/>
                                      </p:to>
                                    </p:set>
                                    <p:animEffect transition="in" filter="dissolve">
                                      <p:cBhvr>
                                        <p:cTn id="13" dur="500"/>
                                        <p:tgtEl>
                                          <p:spTgt spid="1060867">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60867">
                                            <p:txEl>
                                              <p:pRg st="4" end="4"/>
                                            </p:txEl>
                                          </p:spTgt>
                                        </p:tgtEl>
                                        <p:attrNameLst>
                                          <p:attrName>style.visibility</p:attrName>
                                        </p:attrNameLst>
                                      </p:cBhvr>
                                      <p:to>
                                        <p:strVal val="visible"/>
                                      </p:to>
                                    </p:set>
                                    <p:animEffect transition="in" filter="dissolve">
                                      <p:cBhvr>
                                        <p:cTn id="16" dur="500"/>
                                        <p:tgtEl>
                                          <p:spTgt spid="1060867">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60867">
                                            <p:txEl>
                                              <p:pRg st="5" end="5"/>
                                            </p:txEl>
                                          </p:spTgt>
                                        </p:tgtEl>
                                        <p:attrNameLst>
                                          <p:attrName>style.visibility</p:attrName>
                                        </p:attrNameLst>
                                      </p:cBhvr>
                                      <p:to>
                                        <p:strVal val="visible"/>
                                      </p:to>
                                    </p:set>
                                    <p:animEffect transition="in" filter="dissolve">
                                      <p:cBhvr>
                                        <p:cTn id="19" dur="500"/>
                                        <p:tgtEl>
                                          <p:spTgt spid="1060867">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60867">
                                            <p:txEl>
                                              <p:pRg st="6" end="6"/>
                                            </p:txEl>
                                          </p:spTgt>
                                        </p:tgtEl>
                                        <p:attrNameLst>
                                          <p:attrName>style.visibility</p:attrName>
                                        </p:attrNameLst>
                                      </p:cBhvr>
                                      <p:to>
                                        <p:strVal val="visible"/>
                                      </p:to>
                                    </p:set>
                                    <p:animEffect transition="in" filter="dissolve">
                                      <p:cBhvr>
                                        <p:cTn id="22" dur="500"/>
                                        <p:tgtEl>
                                          <p:spTgt spid="1060867">
                                            <p:txEl>
                                              <p:pRg st="6" end="6"/>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60867">
                                            <p:txEl>
                                              <p:pRg st="7" end="7"/>
                                            </p:txEl>
                                          </p:spTgt>
                                        </p:tgtEl>
                                        <p:attrNameLst>
                                          <p:attrName>style.visibility</p:attrName>
                                        </p:attrNameLst>
                                      </p:cBhvr>
                                      <p:to>
                                        <p:strVal val="visible"/>
                                      </p:to>
                                    </p:set>
                                    <p:animEffect transition="in" filter="dissolve">
                                      <p:cBhvr>
                                        <p:cTn id="25" dur="500"/>
                                        <p:tgtEl>
                                          <p:spTgt spid="1060867">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60867">
                                            <p:txEl>
                                              <p:pRg st="8" end="8"/>
                                            </p:txEl>
                                          </p:spTgt>
                                        </p:tgtEl>
                                        <p:attrNameLst>
                                          <p:attrName>style.visibility</p:attrName>
                                        </p:attrNameLst>
                                      </p:cBhvr>
                                      <p:to>
                                        <p:strVal val="visible"/>
                                      </p:to>
                                    </p:set>
                                    <p:animEffect transition="in" filter="dissolve">
                                      <p:cBhvr>
                                        <p:cTn id="28" dur="500"/>
                                        <p:tgtEl>
                                          <p:spTgt spid="1060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Example: Boolean satisfiability</a:t>
            </a:r>
          </a:p>
        </p:txBody>
      </p:sp>
      <p:sp>
        <p:nvSpPr>
          <p:cNvPr id="40963" name="Text Box 3"/>
          <p:cNvSpPr txBox="1">
            <a:spLocks noChangeArrowheads="1"/>
          </p:cNvSpPr>
          <p:nvPr/>
        </p:nvSpPr>
        <p:spPr bwMode="auto">
          <a:xfrm>
            <a:off x="1517650" y="3454400"/>
            <a:ext cx="54975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spcBef>
                <a:spcPct val="50000"/>
              </a:spcBef>
            </a:pPr>
            <a:r>
              <a:rPr lang="en-US" sz="2600">
                <a:solidFill>
                  <a:srgbClr val="808080"/>
                </a:solidFill>
                <a:latin typeface="Helvetica Neue" charset="0"/>
              </a:rPr>
              <a:t>Given a Boolean formula, does there exist a satisfying assignment</a:t>
            </a:r>
            <a:endParaRPr lang="en-US" sz="2600">
              <a:solidFill>
                <a:srgbClr val="808080"/>
              </a:solidFill>
              <a:latin typeface="Helvetica Neue" charset="0"/>
              <a:sym typeface="Symbol" pitchFamily="18" charset="2"/>
            </a:endParaRPr>
          </a:p>
        </p:txBody>
      </p:sp>
      <p:sp>
        <p:nvSpPr>
          <p:cNvPr id="711684" name="Text Box 4"/>
          <p:cNvSpPr txBox="1">
            <a:spLocks noChangeArrowheads="1"/>
          </p:cNvSpPr>
          <p:nvPr/>
        </p:nvSpPr>
        <p:spPr bwMode="auto">
          <a:xfrm>
            <a:off x="7875588" y="3222625"/>
            <a:ext cx="2947987" cy="2301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ct val="110000"/>
              </a:lnSpc>
            </a:pP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a:t>
            </a:r>
            <a:r>
              <a:rPr lang="en-US" sz="2600">
                <a:solidFill>
                  <a:srgbClr val="808080"/>
                </a:solidFill>
                <a:latin typeface="Helvetica Neue" charset="0"/>
              </a:rPr>
              <a:t>) </a:t>
            </a:r>
            <a:r>
              <a:rPr lang="en-US" sz="2600">
                <a:solidFill>
                  <a:srgbClr val="808080"/>
                </a:solidFill>
                <a:latin typeface="Helvetica Neue" charset="0"/>
                <a:sym typeface="Symbol" pitchFamily="18" charset="2"/>
              </a:rPr>
              <a:t>                </a:t>
            </a: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5</a:t>
            </a:r>
            <a:r>
              <a:rPr lang="en-US" sz="2600">
                <a:solidFill>
                  <a:srgbClr val="808080"/>
                </a:solidFill>
                <a:latin typeface="Helvetica Neue" charset="0"/>
              </a:rPr>
              <a:t>) </a:t>
            </a:r>
            <a:r>
              <a:rPr lang="en-US" sz="2600">
                <a:solidFill>
                  <a:srgbClr val="808080"/>
                </a:solidFill>
                <a:latin typeface="Helvetica Neue" charset="0"/>
                <a:sym typeface="Symbol" pitchFamily="18" charset="2"/>
              </a:rPr>
              <a:t>            </a:t>
            </a: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5</a:t>
            </a:r>
            <a:r>
              <a:rPr lang="en-US" sz="2600">
                <a:solidFill>
                  <a:srgbClr val="808080"/>
                </a:solidFill>
                <a:latin typeface="Helvetica Neue" charset="0"/>
              </a:rPr>
              <a:t>)</a:t>
            </a:r>
            <a:endParaRPr lang="en-US" sz="4000">
              <a:solidFill>
                <a:schemeClr val="tx1"/>
              </a:solidFill>
              <a:latin typeface="Syntax"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1684"/>
                                        </p:tgtEl>
                                        <p:attrNameLst>
                                          <p:attrName>style.visibility</p:attrName>
                                        </p:attrNameLst>
                                      </p:cBhvr>
                                      <p:to>
                                        <p:strVal val="visible"/>
                                      </p:to>
                                    </p:set>
                                    <p:animEffect transition="in" filter="dissolve">
                                      <p:cBhvr>
                                        <p:cTn id="7" dur="500"/>
                                        <p:tgtEl>
                                          <p:spTgt spid="7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Constraint model</a:t>
            </a:r>
          </a:p>
        </p:txBody>
      </p:sp>
      <p:sp>
        <p:nvSpPr>
          <p:cNvPr id="712707" name="Text Box 3"/>
          <p:cNvSpPr txBox="1">
            <a:spLocks noChangeArrowheads="1"/>
          </p:cNvSpPr>
          <p:nvPr/>
        </p:nvSpPr>
        <p:spPr bwMode="auto">
          <a:xfrm>
            <a:off x="1327150" y="2284413"/>
            <a:ext cx="4957763"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808080"/>
                </a:solidFill>
                <a:latin typeface="Helvetica Neue" charset="0"/>
              </a:rPr>
              <a:t>variables:</a:t>
            </a:r>
          </a:p>
          <a:p>
            <a:pPr algn="l"/>
            <a:r>
              <a:rPr lang="en-US" sz="2600" i="1">
                <a:solidFill>
                  <a:srgbClr val="808080"/>
                </a:solidFill>
                <a:latin typeface="Helvetica Neue" charset="0"/>
              </a:rPr>
              <a:t>   x</a:t>
            </a:r>
            <a:r>
              <a:rPr lang="en-US" sz="2600" baseline="-25000">
                <a:solidFill>
                  <a:srgbClr val="808080"/>
                </a:solidFill>
                <a:latin typeface="Helvetica Neue" charset="0"/>
              </a:rPr>
              <a:t>1</a:t>
            </a: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3 </a:t>
            </a: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5</a:t>
            </a:r>
          </a:p>
          <a:p>
            <a:pPr algn="l">
              <a:lnSpc>
                <a:spcPct val="175000"/>
              </a:lnSpc>
            </a:pPr>
            <a:r>
              <a:rPr lang="en-US" sz="2600" i="1">
                <a:solidFill>
                  <a:srgbClr val="808080"/>
                </a:solidFill>
                <a:latin typeface="Helvetica Neue" charset="0"/>
              </a:rPr>
              <a:t>domains:</a:t>
            </a:r>
          </a:p>
          <a:p>
            <a:pPr algn="l"/>
            <a:r>
              <a:rPr lang="en-US" sz="2600">
                <a:solidFill>
                  <a:srgbClr val="808080"/>
                </a:solidFill>
                <a:latin typeface="Helvetica Neue" charset="0"/>
              </a:rPr>
              <a:t>   {true, false}</a:t>
            </a:r>
          </a:p>
          <a:p>
            <a:pPr algn="l">
              <a:lnSpc>
                <a:spcPct val="175000"/>
              </a:lnSpc>
            </a:pPr>
            <a:r>
              <a:rPr lang="en-US" sz="2600" i="1">
                <a:solidFill>
                  <a:srgbClr val="808080"/>
                </a:solidFill>
                <a:latin typeface="Helvetica Neue" charset="0"/>
              </a:rPr>
              <a:t>constraints:</a:t>
            </a:r>
          </a:p>
          <a:p>
            <a:pPr algn="l">
              <a:lnSpc>
                <a:spcPct val="120000"/>
              </a:lnSpc>
            </a:pP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a:t>
            </a:r>
            <a:r>
              <a:rPr lang="en-US" sz="2600">
                <a:solidFill>
                  <a:srgbClr val="808080"/>
                </a:solidFill>
                <a:latin typeface="Helvetica Neue" charset="0"/>
              </a:rPr>
              <a:t>) </a:t>
            </a:r>
          </a:p>
          <a:p>
            <a:pPr algn="l">
              <a:lnSpc>
                <a:spcPct val="120000"/>
              </a:lnSpc>
            </a:pP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5</a:t>
            </a:r>
            <a:r>
              <a:rPr lang="en-US" sz="2600">
                <a:solidFill>
                  <a:srgbClr val="808080"/>
                </a:solidFill>
                <a:latin typeface="Helvetica Neue" charset="0"/>
              </a:rPr>
              <a:t>)</a:t>
            </a:r>
            <a:endParaRPr lang="en-US" sz="2600" i="1">
              <a:solidFill>
                <a:srgbClr val="808080"/>
              </a:solidFill>
              <a:latin typeface="Helvetica Neue" charset="0"/>
            </a:endParaRPr>
          </a:p>
          <a:p>
            <a:pPr algn="l">
              <a:lnSpc>
                <a:spcPct val="120000"/>
              </a:lnSpc>
            </a:pP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5</a:t>
            </a:r>
            <a:r>
              <a:rPr lang="en-US" sz="2600">
                <a:solidFill>
                  <a:srgbClr val="808080"/>
                </a:solidFill>
                <a:latin typeface="Helvetica Neue" charset="0"/>
              </a:rPr>
              <a:t>)</a:t>
            </a:r>
          </a:p>
        </p:txBody>
      </p:sp>
      <p:sp>
        <p:nvSpPr>
          <p:cNvPr id="41988" name="Text Box 4"/>
          <p:cNvSpPr txBox="1">
            <a:spLocks noChangeArrowheads="1"/>
          </p:cNvSpPr>
          <p:nvPr/>
        </p:nvSpPr>
        <p:spPr bwMode="auto">
          <a:xfrm>
            <a:off x="7875588" y="3222625"/>
            <a:ext cx="2947987" cy="2301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ct val="110000"/>
              </a:lnSpc>
            </a:pP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a:t>
            </a:r>
            <a:r>
              <a:rPr lang="en-US" sz="2600">
                <a:solidFill>
                  <a:srgbClr val="808080"/>
                </a:solidFill>
                <a:latin typeface="Helvetica Neue" charset="0"/>
              </a:rPr>
              <a:t>) </a:t>
            </a:r>
            <a:r>
              <a:rPr lang="en-US" sz="2600">
                <a:solidFill>
                  <a:srgbClr val="808080"/>
                </a:solidFill>
                <a:latin typeface="Helvetica Neue" charset="0"/>
                <a:sym typeface="Symbol" pitchFamily="18" charset="2"/>
              </a:rPr>
              <a:t>                </a:t>
            </a: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5</a:t>
            </a:r>
            <a:r>
              <a:rPr lang="en-US" sz="2600">
                <a:solidFill>
                  <a:srgbClr val="808080"/>
                </a:solidFill>
                <a:latin typeface="Helvetica Neue" charset="0"/>
              </a:rPr>
              <a:t>) </a:t>
            </a:r>
            <a:r>
              <a:rPr lang="en-US" sz="2600">
                <a:solidFill>
                  <a:srgbClr val="808080"/>
                </a:solidFill>
                <a:latin typeface="Helvetica Neue" charset="0"/>
                <a:sym typeface="Symbol" pitchFamily="18" charset="2"/>
              </a:rPr>
              <a:t>            </a:t>
            </a: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5</a:t>
            </a:r>
            <a:r>
              <a:rPr lang="en-US" sz="2600">
                <a:solidFill>
                  <a:srgbClr val="808080"/>
                </a:solidFill>
                <a:latin typeface="Helvetica Neue" charset="0"/>
              </a:rPr>
              <a:t>)</a:t>
            </a:r>
            <a:endParaRPr lang="en-US" sz="4000">
              <a:solidFill>
                <a:schemeClr val="tx1"/>
              </a:solidFill>
              <a:latin typeface="Syntax"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2707"/>
                                        </p:tgtEl>
                                        <p:attrNameLst>
                                          <p:attrName>style.visibility</p:attrName>
                                        </p:attrNameLst>
                                      </p:cBhvr>
                                      <p:to>
                                        <p:strVal val="visible"/>
                                      </p:to>
                                    </p:set>
                                    <p:animEffect transition="in" filter="wipe(up)">
                                      <p:cBhvr>
                                        <p:cTn id="7" dur="500"/>
                                        <p:tgtEl>
                                          <p:spTgt spid="71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Example: </a:t>
            </a:r>
            <a:r>
              <a:rPr lang="en-US" i="1" smtClean="0"/>
              <a:t>n</a:t>
            </a:r>
            <a:r>
              <a:rPr lang="en-US" smtClean="0"/>
              <a:t>-queens</a:t>
            </a:r>
          </a:p>
        </p:txBody>
      </p:sp>
      <p:grpSp>
        <p:nvGrpSpPr>
          <p:cNvPr id="717827" name="Group 3"/>
          <p:cNvGrpSpPr>
            <a:grpSpLocks/>
          </p:cNvGrpSpPr>
          <p:nvPr/>
        </p:nvGrpSpPr>
        <p:grpSpPr bwMode="auto">
          <a:xfrm>
            <a:off x="7153275" y="3902075"/>
            <a:ext cx="3900488" cy="3900488"/>
            <a:chOff x="4506" y="2458"/>
            <a:chExt cx="2457" cy="2457"/>
          </a:xfrm>
        </p:grpSpPr>
        <p:sp>
          <p:nvSpPr>
            <p:cNvPr id="47109" name="Rectangle 4"/>
            <p:cNvSpPr>
              <a:spLocks noChangeArrowheads="1"/>
            </p:cNvSpPr>
            <p:nvPr/>
          </p:nvSpPr>
          <p:spPr bwMode="auto">
            <a:xfrm>
              <a:off x="4506" y="2458"/>
              <a:ext cx="2457" cy="2457"/>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0" name="Line 5"/>
            <p:cNvSpPr>
              <a:spLocks noChangeShapeType="1"/>
            </p:cNvSpPr>
            <p:nvPr/>
          </p:nvSpPr>
          <p:spPr bwMode="auto">
            <a:xfrm>
              <a:off x="5120" y="2458"/>
              <a:ext cx="0" cy="24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1" name="Line 6"/>
            <p:cNvSpPr>
              <a:spLocks noChangeShapeType="1"/>
            </p:cNvSpPr>
            <p:nvPr/>
          </p:nvSpPr>
          <p:spPr bwMode="auto">
            <a:xfrm>
              <a:off x="5734" y="2458"/>
              <a:ext cx="0" cy="24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2" name="Line 7"/>
            <p:cNvSpPr>
              <a:spLocks noChangeShapeType="1"/>
            </p:cNvSpPr>
            <p:nvPr/>
          </p:nvSpPr>
          <p:spPr bwMode="auto">
            <a:xfrm>
              <a:off x="6349" y="2458"/>
              <a:ext cx="0" cy="24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3" name="Line 8"/>
            <p:cNvSpPr>
              <a:spLocks noChangeShapeType="1"/>
            </p:cNvSpPr>
            <p:nvPr/>
          </p:nvSpPr>
          <p:spPr bwMode="auto">
            <a:xfrm>
              <a:off x="4506" y="3072"/>
              <a:ext cx="245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4" name="Line 9"/>
            <p:cNvSpPr>
              <a:spLocks noChangeShapeType="1"/>
            </p:cNvSpPr>
            <p:nvPr/>
          </p:nvSpPr>
          <p:spPr bwMode="auto">
            <a:xfrm>
              <a:off x="4506" y="3686"/>
              <a:ext cx="245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7115" name="Line 10"/>
            <p:cNvSpPr>
              <a:spLocks noChangeShapeType="1"/>
            </p:cNvSpPr>
            <p:nvPr/>
          </p:nvSpPr>
          <p:spPr bwMode="auto">
            <a:xfrm>
              <a:off x="4506" y="4301"/>
              <a:ext cx="245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7108" name="Text Box 11"/>
          <p:cNvSpPr txBox="1">
            <a:spLocks noChangeArrowheads="1"/>
          </p:cNvSpPr>
          <p:nvPr/>
        </p:nvSpPr>
        <p:spPr bwMode="auto">
          <a:xfrm>
            <a:off x="1870075" y="3675063"/>
            <a:ext cx="3695700" cy="171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spcBef>
                <a:spcPct val="50000"/>
              </a:spcBef>
            </a:pPr>
            <a:r>
              <a:rPr lang="en-US" sz="2600">
                <a:solidFill>
                  <a:srgbClr val="808080"/>
                </a:solidFill>
                <a:latin typeface="Helvetica Neue" charset="0"/>
              </a:rPr>
              <a:t>Place </a:t>
            </a:r>
            <a:r>
              <a:rPr lang="en-US" sz="2600" i="1">
                <a:solidFill>
                  <a:srgbClr val="808080"/>
                </a:solidFill>
                <a:latin typeface="Helvetica Neue" charset="0"/>
              </a:rPr>
              <a:t>n</a:t>
            </a:r>
            <a:r>
              <a:rPr lang="en-US" sz="2600">
                <a:solidFill>
                  <a:srgbClr val="808080"/>
                </a:solidFill>
                <a:latin typeface="Helvetica Neue" charset="0"/>
              </a:rPr>
              <a:t>-queens on an </a:t>
            </a:r>
            <a:r>
              <a:rPr lang="en-US" sz="2600" i="1">
                <a:solidFill>
                  <a:srgbClr val="808080"/>
                </a:solidFill>
                <a:latin typeface="Helvetica Neue" charset="0"/>
              </a:rPr>
              <a:t>n </a:t>
            </a:r>
            <a:r>
              <a:rPr lang="en-US" sz="2600" b="1">
                <a:solidFill>
                  <a:srgbClr val="808080"/>
                </a:solidFill>
                <a:latin typeface="Helvetica Neue" charset="0"/>
                <a:sym typeface="Symbol" pitchFamily="18" charset="2"/>
              </a:rPr>
              <a:t> </a:t>
            </a:r>
            <a:r>
              <a:rPr lang="en-US" sz="2600" i="1">
                <a:solidFill>
                  <a:srgbClr val="808080"/>
                </a:solidFill>
                <a:latin typeface="Helvetica Neue" charset="0"/>
                <a:sym typeface="Symbol" pitchFamily="18" charset="2"/>
              </a:rPr>
              <a:t>n </a:t>
            </a:r>
            <a:r>
              <a:rPr lang="en-US" sz="2600">
                <a:solidFill>
                  <a:srgbClr val="808080"/>
                </a:solidFill>
                <a:latin typeface="Helvetica Neue" charset="0"/>
                <a:sym typeface="Symbol" pitchFamily="18" charset="2"/>
              </a:rPr>
              <a:t>board so that no pair of queens attacks each other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17827"/>
                                        </p:tgtEl>
                                        <p:attrNameLst>
                                          <p:attrName>style.visibility</p:attrName>
                                        </p:attrNameLst>
                                      </p:cBhvr>
                                      <p:to>
                                        <p:strVal val="visible"/>
                                      </p:to>
                                    </p:set>
                                    <p:animEffect transition="in" filter="dissolve">
                                      <p:cBhvr>
                                        <p:cTn id="7" dur="500"/>
                                        <p:tgtEl>
                                          <p:spTgt spid="71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Constraint model</a:t>
            </a:r>
          </a:p>
        </p:txBody>
      </p:sp>
      <p:sp>
        <p:nvSpPr>
          <p:cNvPr id="718851" name="Text Box 3"/>
          <p:cNvSpPr txBox="1">
            <a:spLocks noChangeArrowheads="1"/>
          </p:cNvSpPr>
          <p:nvPr/>
        </p:nvSpPr>
        <p:spPr bwMode="auto">
          <a:xfrm>
            <a:off x="6459538" y="7086600"/>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718852" name="Text Box 4"/>
          <p:cNvSpPr txBox="1">
            <a:spLocks noChangeArrowheads="1"/>
          </p:cNvSpPr>
          <p:nvPr/>
        </p:nvSpPr>
        <p:spPr bwMode="auto">
          <a:xfrm>
            <a:off x="6459538" y="6097588"/>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718853" name="Text Box 5"/>
          <p:cNvSpPr txBox="1">
            <a:spLocks noChangeArrowheads="1"/>
          </p:cNvSpPr>
          <p:nvPr/>
        </p:nvSpPr>
        <p:spPr bwMode="auto">
          <a:xfrm>
            <a:off x="6459538" y="5108575"/>
            <a:ext cx="6508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718854" name="Text Box 6"/>
          <p:cNvSpPr txBox="1">
            <a:spLocks noChangeArrowheads="1"/>
          </p:cNvSpPr>
          <p:nvPr/>
        </p:nvSpPr>
        <p:spPr bwMode="auto">
          <a:xfrm>
            <a:off x="6459538" y="4124325"/>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sp>
        <p:nvSpPr>
          <p:cNvPr id="48135" name="Rectangle 7"/>
          <p:cNvSpPr>
            <a:spLocks noChangeArrowheads="1"/>
          </p:cNvSpPr>
          <p:nvPr/>
        </p:nvSpPr>
        <p:spPr bwMode="auto">
          <a:xfrm>
            <a:off x="7153275" y="3902075"/>
            <a:ext cx="3900488" cy="3900488"/>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18856" name="Rectangle 8"/>
          <p:cNvSpPr>
            <a:spLocks noChangeArrowheads="1"/>
          </p:cNvSpPr>
          <p:nvPr/>
        </p:nvSpPr>
        <p:spPr bwMode="auto">
          <a:xfrm>
            <a:off x="7299325" y="3209925"/>
            <a:ext cx="63976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718857" name="Rectangle 9"/>
          <p:cNvSpPr>
            <a:spLocks noChangeArrowheads="1"/>
          </p:cNvSpPr>
          <p:nvPr/>
        </p:nvSpPr>
        <p:spPr bwMode="auto">
          <a:xfrm>
            <a:off x="8345488" y="320992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718858" name="Rectangle 10"/>
          <p:cNvSpPr>
            <a:spLocks noChangeArrowheads="1"/>
          </p:cNvSpPr>
          <p:nvPr/>
        </p:nvSpPr>
        <p:spPr bwMode="auto">
          <a:xfrm>
            <a:off x="92710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718859" name="Rectangle 11"/>
          <p:cNvSpPr>
            <a:spLocks noChangeArrowheads="1"/>
          </p:cNvSpPr>
          <p:nvPr/>
        </p:nvSpPr>
        <p:spPr bwMode="auto">
          <a:xfrm>
            <a:off x="102235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48140" name="Line 12"/>
          <p:cNvSpPr>
            <a:spLocks noChangeShapeType="1"/>
          </p:cNvSpPr>
          <p:nvPr/>
        </p:nvSpPr>
        <p:spPr bwMode="auto">
          <a:xfrm>
            <a:off x="8128000"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8141" name="Line 13"/>
          <p:cNvSpPr>
            <a:spLocks noChangeShapeType="1"/>
          </p:cNvSpPr>
          <p:nvPr/>
        </p:nvSpPr>
        <p:spPr bwMode="auto">
          <a:xfrm>
            <a:off x="9102725"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8142" name="Line 14"/>
          <p:cNvSpPr>
            <a:spLocks noChangeShapeType="1"/>
          </p:cNvSpPr>
          <p:nvPr/>
        </p:nvSpPr>
        <p:spPr bwMode="auto">
          <a:xfrm>
            <a:off x="10079038"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8143" name="Line 15"/>
          <p:cNvSpPr>
            <a:spLocks noChangeShapeType="1"/>
          </p:cNvSpPr>
          <p:nvPr/>
        </p:nvSpPr>
        <p:spPr bwMode="auto">
          <a:xfrm>
            <a:off x="7153275" y="4876800"/>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8144" name="Line 16"/>
          <p:cNvSpPr>
            <a:spLocks noChangeShapeType="1"/>
          </p:cNvSpPr>
          <p:nvPr/>
        </p:nvSpPr>
        <p:spPr bwMode="auto">
          <a:xfrm>
            <a:off x="7153275" y="5851525"/>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8145" name="Line 17"/>
          <p:cNvSpPr>
            <a:spLocks noChangeShapeType="1"/>
          </p:cNvSpPr>
          <p:nvPr/>
        </p:nvSpPr>
        <p:spPr bwMode="auto">
          <a:xfrm>
            <a:off x="7153275" y="6827838"/>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18866" name="Text Box 18"/>
          <p:cNvSpPr txBox="1">
            <a:spLocks noChangeArrowheads="1"/>
          </p:cNvSpPr>
          <p:nvPr/>
        </p:nvSpPr>
        <p:spPr bwMode="auto">
          <a:xfrm>
            <a:off x="1389063" y="2797175"/>
            <a:ext cx="4465637"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747474"/>
                </a:solidFill>
                <a:latin typeface="Helvetica Neue" charset="0"/>
              </a:rPr>
              <a:t>variables:</a:t>
            </a:r>
          </a:p>
          <a:p>
            <a:pPr algn="l"/>
            <a:r>
              <a:rPr lang="en-US" sz="2600" i="1">
                <a:solidFill>
                  <a:srgbClr val="747474"/>
                </a:solidFill>
                <a:latin typeface="Helvetica Neue" charset="0"/>
              </a:rPr>
              <a:t>   x</a:t>
            </a:r>
            <a:r>
              <a:rPr lang="en-US" sz="2600" baseline="-25000">
                <a:solidFill>
                  <a:srgbClr val="747474"/>
                </a:solidFill>
                <a:latin typeface="Helvetica Neue" charset="0"/>
              </a:rPr>
              <a:t>1</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4</a:t>
            </a:r>
          </a:p>
          <a:p>
            <a:pPr algn="l">
              <a:lnSpc>
                <a:spcPts val="5488"/>
              </a:lnSpc>
            </a:pPr>
            <a:r>
              <a:rPr lang="en-US" sz="2600" i="1">
                <a:solidFill>
                  <a:srgbClr val="747474"/>
                </a:solidFill>
                <a:latin typeface="Helvetica Neue" charset="0"/>
              </a:rPr>
              <a:t>domains:</a:t>
            </a:r>
          </a:p>
          <a:p>
            <a:pPr algn="l"/>
            <a:r>
              <a:rPr lang="en-US" sz="2600">
                <a:solidFill>
                  <a:srgbClr val="747474"/>
                </a:solidFill>
                <a:latin typeface="Helvetica Neue" charset="0"/>
              </a:rPr>
              <a:t>   {1, 2, 3, 4}</a:t>
            </a:r>
          </a:p>
          <a:p>
            <a:pPr algn="l">
              <a:lnSpc>
                <a:spcPts val="5488"/>
              </a:lnSpc>
            </a:pPr>
            <a:r>
              <a:rPr lang="en-US" sz="2600" i="1">
                <a:solidFill>
                  <a:srgbClr val="747474"/>
                </a:solidFill>
                <a:latin typeface="Helvetica Neue" charset="0"/>
              </a:rPr>
              <a:t>constraints:</a:t>
            </a: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3</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4600">
              <a:solidFill>
                <a:schemeClr val="tx1"/>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8866"/>
                                        </p:tgtEl>
                                        <p:attrNameLst>
                                          <p:attrName>style.visibility</p:attrName>
                                        </p:attrNameLst>
                                      </p:cBhvr>
                                      <p:to>
                                        <p:strVal val="visible"/>
                                      </p:to>
                                    </p:set>
                                    <p:animEffect transition="in" filter="dissolve">
                                      <p:cBhvr>
                                        <p:cTn id="7" dur="500"/>
                                        <p:tgtEl>
                                          <p:spTgt spid="7188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18856"/>
                                        </p:tgtEl>
                                        <p:attrNameLst>
                                          <p:attrName>style.visibility</p:attrName>
                                        </p:attrNameLst>
                                      </p:cBhvr>
                                      <p:to>
                                        <p:strVal val="visible"/>
                                      </p:to>
                                    </p:set>
                                    <p:animEffect transition="in" filter="dissolve">
                                      <p:cBhvr>
                                        <p:cTn id="10" dur="500"/>
                                        <p:tgtEl>
                                          <p:spTgt spid="71885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18857"/>
                                        </p:tgtEl>
                                        <p:attrNameLst>
                                          <p:attrName>style.visibility</p:attrName>
                                        </p:attrNameLst>
                                      </p:cBhvr>
                                      <p:to>
                                        <p:strVal val="visible"/>
                                      </p:to>
                                    </p:set>
                                    <p:animEffect transition="in" filter="dissolve">
                                      <p:cBhvr>
                                        <p:cTn id="13" dur="500"/>
                                        <p:tgtEl>
                                          <p:spTgt spid="71885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8858"/>
                                        </p:tgtEl>
                                        <p:attrNameLst>
                                          <p:attrName>style.visibility</p:attrName>
                                        </p:attrNameLst>
                                      </p:cBhvr>
                                      <p:to>
                                        <p:strVal val="visible"/>
                                      </p:to>
                                    </p:set>
                                    <p:animEffect transition="in" filter="dissolve">
                                      <p:cBhvr>
                                        <p:cTn id="16" dur="500"/>
                                        <p:tgtEl>
                                          <p:spTgt spid="7188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8859"/>
                                        </p:tgtEl>
                                        <p:attrNameLst>
                                          <p:attrName>style.visibility</p:attrName>
                                        </p:attrNameLst>
                                      </p:cBhvr>
                                      <p:to>
                                        <p:strVal val="visible"/>
                                      </p:to>
                                    </p:set>
                                    <p:animEffect transition="in" filter="dissolve">
                                      <p:cBhvr>
                                        <p:cTn id="19" dur="500"/>
                                        <p:tgtEl>
                                          <p:spTgt spid="71885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8854"/>
                                        </p:tgtEl>
                                        <p:attrNameLst>
                                          <p:attrName>style.visibility</p:attrName>
                                        </p:attrNameLst>
                                      </p:cBhvr>
                                      <p:to>
                                        <p:strVal val="visible"/>
                                      </p:to>
                                    </p:set>
                                    <p:animEffect transition="in" filter="dissolve">
                                      <p:cBhvr>
                                        <p:cTn id="22" dur="500"/>
                                        <p:tgtEl>
                                          <p:spTgt spid="71885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8853"/>
                                        </p:tgtEl>
                                        <p:attrNameLst>
                                          <p:attrName>style.visibility</p:attrName>
                                        </p:attrNameLst>
                                      </p:cBhvr>
                                      <p:to>
                                        <p:strVal val="visible"/>
                                      </p:to>
                                    </p:set>
                                    <p:animEffect transition="in" filter="dissolve">
                                      <p:cBhvr>
                                        <p:cTn id="25" dur="500"/>
                                        <p:tgtEl>
                                          <p:spTgt spid="71885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8852"/>
                                        </p:tgtEl>
                                        <p:attrNameLst>
                                          <p:attrName>style.visibility</p:attrName>
                                        </p:attrNameLst>
                                      </p:cBhvr>
                                      <p:to>
                                        <p:strVal val="visible"/>
                                      </p:to>
                                    </p:set>
                                    <p:animEffect transition="in" filter="dissolve">
                                      <p:cBhvr>
                                        <p:cTn id="28" dur="500"/>
                                        <p:tgtEl>
                                          <p:spTgt spid="71885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8851"/>
                                        </p:tgtEl>
                                        <p:attrNameLst>
                                          <p:attrName>style.visibility</p:attrName>
                                        </p:attrNameLst>
                                      </p:cBhvr>
                                      <p:to>
                                        <p:strVal val="visible"/>
                                      </p:to>
                                    </p:set>
                                    <p:animEffect transition="in" filter="dissolve">
                                      <p:cBhvr>
                                        <p:cTn id="31" dur="500"/>
                                        <p:tgtEl>
                                          <p:spTgt spid="71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p:bldP spid="718852" grpId="0"/>
      <p:bldP spid="718853" grpId="0"/>
      <p:bldP spid="718854" grpId="0"/>
      <p:bldP spid="718856" grpId="0"/>
      <p:bldP spid="718857" grpId="0"/>
      <p:bldP spid="718858" grpId="0"/>
      <p:bldP spid="718859" grpId="0"/>
      <p:bldP spid="71886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123" name="Rectangle 6"/>
          <p:cNvSpPr>
            <a:spLocks noGrp="1" noChangeArrowheads="1"/>
          </p:cNvSpPr>
          <p:nvPr>
            <p:ph type="title"/>
          </p:nvPr>
        </p:nvSpPr>
        <p:spPr/>
        <p:txBody>
          <a:bodyPr/>
          <a:lstStyle/>
          <a:p>
            <a:pPr eaLnBrk="1" hangingPunct="1"/>
            <a:r>
              <a:rPr lang="en-US" smtClean="0"/>
              <a:t>Outline</a:t>
            </a:r>
          </a:p>
        </p:txBody>
      </p:sp>
      <p:sp>
        <p:nvSpPr>
          <p:cNvPr id="5124" name="Rectangle 7"/>
          <p:cNvSpPr>
            <a:spLocks noGrp="1" noChangeArrowheads="1"/>
          </p:cNvSpPr>
          <p:nvPr>
            <p:ph type="body" idx="1"/>
          </p:nvPr>
        </p:nvSpPr>
        <p:spPr/>
        <p:txBody>
          <a:bodyPr/>
          <a:lstStyle/>
          <a:p>
            <a:pPr eaLnBrk="1" hangingPunct="1"/>
            <a:r>
              <a:rPr lang="en-US" smtClean="0"/>
              <a:t>Introduction</a:t>
            </a:r>
          </a:p>
          <a:p>
            <a:pPr eaLnBrk="1" hangingPunct="1"/>
            <a:r>
              <a:rPr lang="en-US" smtClean="0"/>
              <a:t>Constraint propagation</a:t>
            </a:r>
          </a:p>
          <a:p>
            <a:pPr eaLnBrk="1" hangingPunct="1"/>
            <a:r>
              <a:rPr lang="en-US" smtClean="0"/>
              <a:t>Backtracking search</a:t>
            </a:r>
          </a:p>
          <a:p>
            <a:pPr eaLnBrk="1" hangingPunct="1"/>
            <a:r>
              <a:rPr lang="en-US" smtClean="0"/>
              <a:t>Global constraints</a:t>
            </a:r>
          </a:p>
          <a:p>
            <a:pPr eaLnBrk="1" hangingPunct="1"/>
            <a:r>
              <a:rPr lang="en-US" smtClean="0"/>
              <a:t>Symmetry</a:t>
            </a:r>
          </a:p>
          <a:p>
            <a:pPr eaLnBrk="1" hangingPunct="1"/>
            <a:r>
              <a:rPr lang="en-US" smtClean="0"/>
              <a:t>Modeling</a:t>
            </a:r>
          </a:p>
        </p:txBody>
      </p:sp>
      <p:pic>
        <p:nvPicPr>
          <p:cNvPr id="5125" name="Picture 10"/>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Example: 4-queens</a:t>
            </a:r>
          </a:p>
        </p:txBody>
      </p:sp>
      <p:sp>
        <p:nvSpPr>
          <p:cNvPr id="49155" name="Text Box 3"/>
          <p:cNvSpPr txBox="1">
            <a:spLocks noChangeArrowheads="1"/>
          </p:cNvSpPr>
          <p:nvPr/>
        </p:nvSpPr>
        <p:spPr bwMode="auto">
          <a:xfrm>
            <a:off x="2139950" y="3952875"/>
            <a:ext cx="1711325"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a:solidFill>
                  <a:srgbClr val="808080"/>
                </a:solidFill>
                <a:latin typeface="Helvetica Neue" charset="0"/>
              </a:rPr>
              <a:t>A solution</a:t>
            </a:r>
          </a:p>
          <a:p>
            <a:pPr>
              <a:lnSpc>
                <a:spcPct val="135000"/>
              </a:lnSpc>
            </a:pPr>
            <a:r>
              <a:rPr lang="en-US" sz="2600" i="1">
                <a:solidFill>
                  <a:srgbClr val="808080"/>
                </a:solidFill>
                <a:latin typeface="Helvetica Neue" charset="0"/>
              </a:rPr>
              <a:t>x</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2</a:t>
            </a:r>
            <a:endParaRPr lang="en-US" sz="2600">
              <a:solidFill>
                <a:srgbClr val="808080"/>
              </a:solidFill>
              <a:latin typeface="Helvetica Neue" charset="0"/>
            </a:endParaRPr>
          </a:p>
          <a:p>
            <a:pPr>
              <a:lnSpc>
                <a:spcPct val="135000"/>
              </a:lnSpc>
            </a:pP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4</a:t>
            </a:r>
            <a:endParaRPr lang="en-US" sz="2600">
              <a:solidFill>
                <a:srgbClr val="808080"/>
              </a:solidFill>
              <a:latin typeface="Helvetica Neue" charset="0"/>
            </a:endParaRPr>
          </a:p>
          <a:p>
            <a:pPr>
              <a:lnSpc>
                <a:spcPct val="135000"/>
              </a:lnSpc>
            </a:pPr>
            <a:r>
              <a:rPr lang="en-US" sz="2600" i="1">
                <a:solidFill>
                  <a:srgbClr val="808080"/>
                </a:solidFill>
                <a:latin typeface="Helvetica Neue" charset="0"/>
              </a:rPr>
              <a:t>x</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1</a:t>
            </a:r>
            <a:endParaRPr lang="en-US" sz="2600">
              <a:solidFill>
                <a:srgbClr val="808080"/>
              </a:solidFill>
              <a:latin typeface="Helvetica Neue" charset="0"/>
            </a:endParaRPr>
          </a:p>
          <a:p>
            <a:pPr>
              <a:lnSpc>
                <a:spcPct val="135000"/>
              </a:lnSpc>
            </a:pP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3</a:t>
            </a:r>
          </a:p>
        </p:txBody>
      </p:sp>
      <p:sp>
        <p:nvSpPr>
          <p:cNvPr id="49156" name="Rectangle 4"/>
          <p:cNvSpPr>
            <a:spLocks noChangeArrowheads="1"/>
          </p:cNvSpPr>
          <p:nvPr/>
        </p:nvSpPr>
        <p:spPr bwMode="auto">
          <a:xfrm>
            <a:off x="7153275" y="3902075"/>
            <a:ext cx="3900488" cy="3900488"/>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9157" name="Line 5"/>
          <p:cNvSpPr>
            <a:spLocks noChangeShapeType="1"/>
          </p:cNvSpPr>
          <p:nvPr/>
        </p:nvSpPr>
        <p:spPr bwMode="auto">
          <a:xfrm>
            <a:off x="8128000"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9158" name="Line 6"/>
          <p:cNvSpPr>
            <a:spLocks noChangeShapeType="1"/>
          </p:cNvSpPr>
          <p:nvPr/>
        </p:nvSpPr>
        <p:spPr bwMode="auto">
          <a:xfrm>
            <a:off x="9102725"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9159" name="Line 7"/>
          <p:cNvSpPr>
            <a:spLocks noChangeShapeType="1"/>
          </p:cNvSpPr>
          <p:nvPr/>
        </p:nvSpPr>
        <p:spPr bwMode="auto">
          <a:xfrm>
            <a:off x="10079038"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9160" name="Line 8"/>
          <p:cNvSpPr>
            <a:spLocks noChangeShapeType="1"/>
          </p:cNvSpPr>
          <p:nvPr/>
        </p:nvSpPr>
        <p:spPr bwMode="auto">
          <a:xfrm>
            <a:off x="7153275" y="4876800"/>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9161" name="Line 9"/>
          <p:cNvSpPr>
            <a:spLocks noChangeShapeType="1"/>
          </p:cNvSpPr>
          <p:nvPr/>
        </p:nvSpPr>
        <p:spPr bwMode="auto">
          <a:xfrm>
            <a:off x="7153275" y="5851525"/>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9162" name="Line 10"/>
          <p:cNvSpPr>
            <a:spLocks noChangeShapeType="1"/>
          </p:cNvSpPr>
          <p:nvPr/>
        </p:nvSpPr>
        <p:spPr bwMode="auto">
          <a:xfrm>
            <a:off x="7153275" y="6827838"/>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9163" name="Text Box 11"/>
          <p:cNvSpPr txBox="1">
            <a:spLocks noChangeArrowheads="1"/>
          </p:cNvSpPr>
          <p:nvPr/>
        </p:nvSpPr>
        <p:spPr bwMode="auto">
          <a:xfrm>
            <a:off x="7148513" y="5014913"/>
            <a:ext cx="974725"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49164" name="Text Box 12"/>
          <p:cNvSpPr txBox="1">
            <a:spLocks noChangeArrowheads="1"/>
          </p:cNvSpPr>
          <p:nvPr/>
        </p:nvSpPr>
        <p:spPr bwMode="auto">
          <a:xfrm>
            <a:off x="10074275" y="5961063"/>
            <a:ext cx="974725"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49165" name="Text Box 13"/>
          <p:cNvSpPr txBox="1">
            <a:spLocks noChangeArrowheads="1"/>
          </p:cNvSpPr>
          <p:nvPr/>
        </p:nvSpPr>
        <p:spPr bwMode="auto">
          <a:xfrm>
            <a:off x="9102725" y="4014788"/>
            <a:ext cx="97631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49166" name="Text Box 14"/>
          <p:cNvSpPr txBox="1">
            <a:spLocks noChangeArrowheads="1"/>
          </p:cNvSpPr>
          <p:nvPr/>
        </p:nvSpPr>
        <p:spPr bwMode="auto">
          <a:xfrm>
            <a:off x="8142288" y="6946900"/>
            <a:ext cx="97472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49167" name="Rectangle 15"/>
          <p:cNvSpPr>
            <a:spLocks noChangeArrowheads="1"/>
          </p:cNvSpPr>
          <p:nvPr/>
        </p:nvSpPr>
        <p:spPr bwMode="auto">
          <a:xfrm>
            <a:off x="7299325" y="3197225"/>
            <a:ext cx="6397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49168" name="Rectangle 16"/>
          <p:cNvSpPr>
            <a:spLocks noChangeArrowheads="1"/>
          </p:cNvSpPr>
          <p:nvPr/>
        </p:nvSpPr>
        <p:spPr bwMode="auto">
          <a:xfrm>
            <a:off x="8345488" y="3197225"/>
            <a:ext cx="5461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49169" name="Rectangle 17"/>
          <p:cNvSpPr>
            <a:spLocks noChangeArrowheads="1"/>
          </p:cNvSpPr>
          <p:nvPr/>
        </p:nvSpPr>
        <p:spPr bwMode="auto">
          <a:xfrm>
            <a:off x="9271000" y="3197225"/>
            <a:ext cx="6381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49170" name="Rectangle 18"/>
          <p:cNvSpPr>
            <a:spLocks noChangeArrowheads="1"/>
          </p:cNvSpPr>
          <p:nvPr/>
        </p:nvSpPr>
        <p:spPr bwMode="auto">
          <a:xfrm>
            <a:off x="10223500" y="3197225"/>
            <a:ext cx="6381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49171" name="Text Box 19"/>
          <p:cNvSpPr txBox="1">
            <a:spLocks noChangeArrowheads="1"/>
          </p:cNvSpPr>
          <p:nvPr/>
        </p:nvSpPr>
        <p:spPr bwMode="auto">
          <a:xfrm>
            <a:off x="6459538" y="7086600"/>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49172" name="Text Box 20"/>
          <p:cNvSpPr txBox="1">
            <a:spLocks noChangeArrowheads="1"/>
          </p:cNvSpPr>
          <p:nvPr/>
        </p:nvSpPr>
        <p:spPr bwMode="auto">
          <a:xfrm>
            <a:off x="6459538" y="6097588"/>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49173" name="Text Box 21"/>
          <p:cNvSpPr txBox="1">
            <a:spLocks noChangeArrowheads="1"/>
          </p:cNvSpPr>
          <p:nvPr/>
        </p:nvSpPr>
        <p:spPr bwMode="auto">
          <a:xfrm>
            <a:off x="6459538" y="5108575"/>
            <a:ext cx="6508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49174" name="Text Box 22"/>
          <p:cNvSpPr txBox="1">
            <a:spLocks noChangeArrowheads="1"/>
          </p:cNvSpPr>
          <p:nvPr/>
        </p:nvSpPr>
        <p:spPr bwMode="auto">
          <a:xfrm>
            <a:off x="6459538" y="4124325"/>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A closer look at constraints</a:t>
            </a:r>
          </a:p>
        </p:txBody>
      </p:sp>
      <p:sp>
        <p:nvSpPr>
          <p:cNvPr id="50179" name="Rectangle 3"/>
          <p:cNvSpPr>
            <a:spLocks noGrp="1" noChangeArrowheads="1"/>
          </p:cNvSpPr>
          <p:nvPr>
            <p:ph type="body" idx="1"/>
          </p:nvPr>
        </p:nvSpPr>
        <p:spPr/>
        <p:txBody>
          <a:bodyPr/>
          <a:lstStyle/>
          <a:p>
            <a:pPr eaLnBrk="1" hangingPunct="1"/>
            <a:r>
              <a:rPr lang="en-US" smtClean="0"/>
              <a:t>An </a:t>
            </a:r>
            <a:r>
              <a:rPr lang="en-US" i="1" smtClean="0"/>
              <a:t>assignment</a:t>
            </a:r>
            <a:r>
              <a:rPr lang="en-US" smtClean="0"/>
              <a:t> (also called an </a:t>
            </a:r>
            <a:r>
              <a:rPr lang="en-US" i="1" smtClean="0"/>
              <a:t>instantiation</a:t>
            </a:r>
            <a:r>
              <a:rPr lang="en-US" smtClean="0"/>
              <a:t>)</a:t>
            </a:r>
          </a:p>
          <a:p>
            <a:pPr lvl="1" eaLnBrk="1" hangingPunct="1"/>
            <a:r>
              <a:rPr lang="en-US" i="1" smtClean="0"/>
              <a:t>x</a:t>
            </a:r>
            <a:r>
              <a:rPr lang="en-US" smtClean="0"/>
              <a:t> = </a:t>
            </a:r>
            <a:r>
              <a:rPr lang="en-US" i="1" smtClean="0"/>
              <a:t>a</a:t>
            </a:r>
            <a:r>
              <a:rPr lang="en-US" smtClean="0"/>
              <a:t>,  where </a:t>
            </a:r>
            <a:r>
              <a:rPr lang="en-US" i="1" smtClean="0"/>
              <a:t>a</a:t>
            </a:r>
            <a:r>
              <a:rPr lang="en-US" smtClean="0"/>
              <a:t> </a:t>
            </a:r>
            <a:r>
              <a:rPr lang="en-US" smtClean="0">
                <a:sym typeface="Symbol" pitchFamily="18" charset="2"/>
              </a:rPr>
              <a:t></a:t>
            </a:r>
            <a:r>
              <a:rPr lang="en-US" smtClean="0"/>
              <a:t> </a:t>
            </a:r>
            <a:r>
              <a:rPr lang="en-US" i="1" smtClean="0"/>
              <a:t>dom</a:t>
            </a:r>
            <a:r>
              <a:rPr lang="en-US" smtClean="0"/>
              <a:t>(</a:t>
            </a:r>
            <a:r>
              <a:rPr lang="en-US" i="1" smtClean="0"/>
              <a:t>x</a:t>
            </a:r>
            <a:r>
              <a:rPr lang="en-US" smtClean="0"/>
              <a:t>), </a:t>
            </a:r>
          </a:p>
          <a:p>
            <a:pPr eaLnBrk="1" hangingPunct="1"/>
            <a:r>
              <a:rPr lang="en-US" smtClean="0"/>
              <a:t>A </a:t>
            </a:r>
            <a:r>
              <a:rPr lang="en-US" i="1" smtClean="0"/>
              <a:t>tuple</a:t>
            </a:r>
            <a:r>
              <a:rPr lang="en-US" smtClean="0"/>
              <a:t> </a:t>
            </a:r>
            <a:r>
              <a:rPr lang="en-US" i="1" smtClean="0"/>
              <a:t>t</a:t>
            </a:r>
            <a:r>
              <a:rPr lang="en-US" smtClean="0"/>
              <a:t> over an ordered set of variables {</a:t>
            </a:r>
            <a:r>
              <a:rPr lang="en-US" i="1" smtClean="0"/>
              <a:t>x</a:t>
            </a:r>
            <a:r>
              <a:rPr lang="en-US" baseline="-25000" smtClean="0"/>
              <a:t>1</a:t>
            </a:r>
            <a:r>
              <a:rPr lang="en-US" smtClean="0"/>
              <a:t>, …, </a:t>
            </a:r>
            <a:r>
              <a:rPr lang="en-US" i="1" smtClean="0"/>
              <a:t>x</a:t>
            </a:r>
            <a:r>
              <a:rPr lang="en-US" i="1" baseline="-25000" smtClean="0"/>
              <a:t>k</a:t>
            </a:r>
            <a:r>
              <a:rPr lang="en-US" smtClean="0"/>
              <a:t>} is an ordered list of values (</a:t>
            </a:r>
            <a:r>
              <a:rPr lang="en-US" i="1" smtClean="0"/>
              <a:t>a</a:t>
            </a:r>
            <a:r>
              <a:rPr lang="en-US" baseline="-25000" smtClean="0"/>
              <a:t>1</a:t>
            </a:r>
            <a:r>
              <a:rPr lang="en-US" smtClean="0"/>
              <a:t>, …, </a:t>
            </a:r>
            <a:r>
              <a:rPr lang="en-US" i="1" smtClean="0"/>
              <a:t>a</a:t>
            </a:r>
            <a:r>
              <a:rPr lang="en-US" i="1" baseline="-25000" smtClean="0"/>
              <a:t>k</a:t>
            </a:r>
            <a:r>
              <a:rPr lang="en-US" smtClean="0"/>
              <a:t>) such that </a:t>
            </a:r>
            <a:r>
              <a:rPr lang="en-US" i="1" smtClean="0"/>
              <a:t>a</a:t>
            </a:r>
            <a:r>
              <a:rPr lang="en-US" i="1" baseline="-25000" smtClean="0"/>
              <a:t>i</a:t>
            </a:r>
            <a:r>
              <a:rPr lang="en-US" smtClean="0"/>
              <a:t> </a:t>
            </a:r>
            <a:r>
              <a:rPr lang="en-US" smtClean="0">
                <a:sym typeface="Symbol" pitchFamily="18" charset="2"/>
              </a:rPr>
              <a:t></a:t>
            </a:r>
            <a:r>
              <a:rPr lang="en-US" smtClean="0"/>
              <a:t> </a:t>
            </a:r>
            <a:r>
              <a:rPr lang="en-US" i="1" smtClean="0"/>
              <a:t>dom</a:t>
            </a:r>
            <a:r>
              <a:rPr lang="en-US" smtClean="0"/>
              <a:t>(</a:t>
            </a:r>
            <a:r>
              <a:rPr lang="en-US" i="1" smtClean="0"/>
              <a:t>x</a:t>
            </a:r>
            <a:r>
              <a:rPr lang="en-US" i="1" baseline="-25000" smtClean="0"/>
              <a:t>i</a:t>
            </a:r>
            <a:r>
              <a:rPr lang="en-US" smtClean="0"/>
              <a:t>), </a:t>
            </a:r>
            <a:r>
              <a:rPr lang="en-US" i="1" smtClean="0"/>
              <a:t>i</a:t>
            </a:r>
            <a:r>
              <a:rPr lang="en-US" smtClean="0"/>
              <a:t> = 1, …, </a:t>
            </a:r>
            <a:r>
              <a:rPr lang="en-US" i="1" smtClean="0"/>
              <a:t>k</a:t>
            </a:r>
          </a:p>
          <a:p>
            <a:pPr lvl="1" eaLnBrk="1" hangingPunct="1"/>
            <a:r>
              <a:rPr lang="en-US" smtClean="0"/>
              <a:t>can be viewed as a set of assignments {</a:t>
            </a:r>
            <a:r>
              <a:rPr lang="en-US" i="1" smtClean="0"/>
              <a:t>x</a:t>
            </a:r>
            <a:r>
              <a:rPr lang="en-US" baseline="-25000" smtClean="0"/>
              <a:t>1</a:t>
            </a:r>
            <a:r>
              <a:rPr lang="en-US" smtClean="0"/>
              <a:t> = </a:t>
            </a:r>
            <a:r>
              <a:rPr lang="en-US" i="1" smtClean="0"/>
              <a:t>a</a:t>
            </a:r>
            <a:r>
              <a:rPr lang="en-US" baseline="-25000" smtClean="0"/>
              <a:t>1</a:t>
            </a:r>
            <a:r>
              <a:rPr lang="en-US" smtClean="0"/>
              <a:t>, …, </a:t>
            </a:r>
            <a:r>
              <a:rPr lang="en-US" i="1" smtClean="0"/>
              <a:t>x</a:t>
            </a:r>
            <a:r>
              <a:rPr lang="en-US" i="1" baseline="-25000" smtClean="0"/>
              <a:t>k</a:t>
            </a:r>
            <a:r>
              <a:rPr lang="en-US" smtClean="0"/>
              <a:t> = </a:t>
            </a:r>
            <a:r>
              <a:rPr lang="en-US" i="1" smtClean="0"/>
              <a:t>a</a:t>
            </a:r>
            <a:r>
              <a:rPr lang="en-US" i="1" baseline="-25000" smtClean="0"/>
              <a:t>k</a:t>
            </a:r>
            <a:r>
              <a:rPr lang="en-US" smtClean="0"/>
              <a:t>}</a:t>
            </a:r>
          </a:p>
          <a:p>
            <a:pPr eaLnBrk="1" hangingPunct="1"/>
            <a:r>
              <a:rPr lang="en-US" smtClean="0"/>
              <a:t>Given a tuple </a:t>
            </a:r>
            <a:r>
              <a:rPr lang="en-US" i="1" smtClean="0"/>
              <a:t>t</a:t>
            </a:r>
            <a:r>
              <a:rPr lang="en-US" smtClean="0"/>
              <a:t>, notation </a:t>
            </a:r>
            <a:r>
              <a:rPr lang="en-US" i="1" smtClean="0"/>
              <a:t>t</a:t>
            </a:r>
            <a:r>
              <a:rPr lang="en-US" smtClean="0"/>
              <a:t>[</a:t>
            </a:r>
            <a:r>
              <a:rPr lang="en-US" i="1" smtClean="0"/>
              <a:t>x</a:t>
            </a:r>
            <a:r>
              <a:rPr lang="en-US" i="1" baseline="-25000" smtClean="0"/>
              <a:t>i</a:t>
            </a:r>
            <a:r>
              <a:rPr lang="en-US" smtClean="0"/>
              <a:t>] selects out the value for variable </a:t>
            </a:r>
            <a:r>
              <a:rPr lang="en-US" i="1" smtClean="0"/>
              <a:t>x</a:t>
            </a:r>
            <a:r>
              <a:rPr lang="en-US" i="1" baseline="-25000" smtClean="0"/>
              <a:t>i</a:t>
            </a:r>
            <a:r>
              <a:rPr lang="en-US" smtClean="0"/>
              <a:t>; i.e.,</a:t>
            </a:r>
            <a:r>
              <a:rPr lang="en-US" i="1" smtClean="0"/>
              <a:t>t</a:t>
            </a:r>
            <a:r>
              <a:rPr lang="en-US" smtClean="0"/>
              <a:t>[</a:t>
            </a:r>
            <a:r>
              <a:rPr lang="en-US" i="1" smtClean="0"/>
              <a:t>x</a:t>
            </a:r>
            <a:r>
              <a:rPr lang="en-US" i="1" baseline="-25000" smtClean="0"/>
              <a:t>i</a:t>
            </a:r>
            <a:r>
              <a:rPr lang="en-US" smtClean="0"/>
              <a:t>] = </a:t>
            </a:r>
            <a:r>
              <a:rPr lang="en-US" i="1" smtClean="0"/>
              <a:t>a</a:t>
            </a:r>
            <a:r>
              <a:rPr lang="en-US" i="1" baseline="-25000" smtClean="0"/>
              <a:t>i</a:t>
            </a:r>
          </a:p>
          <a:p>
            <a:pPr eaLnBrk="1" hangingPunct="1"/>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A closer look at constraints</a:t>
            </a:r>
          </a:p>
        </p:txBody>
      </p:sp>
      <p:sp>
        <p:nvSpPr>
          <p:cNvPr id="51203" name="Rectangle 3"/>
          <p:cNvSpPr>
            <a:spLocks noGrp="1" noChangeArrowheads="1"/>
          </p:cNvSpPr>
          <p:nvPr>
            <p:ph type="body" idx="1"/>
          </p:nvPr>
        </p:nvSpPr>
        <p:spPr/>
        <p:txBody>
          <a:bodyPr/>
          <a:lstStyle/>
          <a:p>
            <a:pPr eaLnBrk="1" hangingPunct="1"/>
            <a:r>
              <a:rPr lang="en-US" smtClean="0"/>
              <a:t>Each constraint </a:t>
            </a:r>
            <a:r>
              <a:rPr lang="en-US" i="1" smtClean="0"/>
              <a:t>C</a:t>
            </a:r>
            <a:r>
              <a:rPr lang="en-US" smtClean="0"/>
              <a:t> is a relation</a:t>
            </a:r>
          </a:p>
          <a:p>
            <a:pPr lvl="1" eaLnBrk="1" hangingPunct="1"/>
            <a:r>
              <a:rPr lang="en-US" smtClean="0"/>
              <a:t>a set of tuples over some ordered subset of the variables, denoted by </a:t>
            </a:r>
            <a:r>
              <a:rPr lang="en-US" i="1" smtClean="0"/>
              <a:t>vars</a:t>
            </a:r>
            <a:r>
              <a:rPr lang="en-US" smtClean="0"/>
              <a:t>(</a:t>
            </a:r>
            <a:r>
              <a:rPr lang="en-US" i="1" smtClean="0"/>
              <a:t>C</a:t>
            </a:r>
            <a:r>
              <a:rPr lang="en-US" smtClean="0"/>
              <a:t>)</a:t>
            </a:r>
          </a:p>
          <a:p>
            <a:pPr lvl="1" eaLnBrk="1" hangingPunct="1"/>
            <a:r>
              <a:rPr lang="en-US" smtClean="0"/>
              <a:t>specifies the allowed combinations of values for the variables in </a:t>
            </a:r>
            <a:r>
              <a:rPr lang="en-US" i="1" smtClean="0"/>
              <a:t>vars</a:t>
            </a:r>
            <a:r>
              <a:rPr lang="en-US" smtClean="0"/>
              <a:t>(</a:t>
            </a:r>
            <a:r>
              <a:rPr lang="en-US" i="1" smtClean="0"/>
              <a:t>C</a:t>
            </a:r>
            <a:r>
              <a:rPr lang="en-US" smtClean="0"/>
              <a:t>)</a:t>
            </a:r>
          </a:p>
          <a:p>
            <a:pPr eaLnBrk="1" hangingPunct="1"/>
            <a:r>
              <a:rPr lang="en-US" smtClean="0"/>
              <a:t>The size of </a:t>
            </a:r>
            <a:r>
              <a:rPr lang="en-US" i="1" smtClean="0"/>
              <a:t>vars</a:t>
            </a:r>
            <a:r>
              <a:rPr lang="en-US" smtClean="0"/>
              <a:t>(</a:t>
            </a:r>
            <a:r>
              <a:rPr lang="en-US" i="1" smtClean="0"/>
              <a:t>C</a:t>
            </a:r>
            <a:r>
              <a:rPr lang="en-US" smtClean="0"/>
              <a:t>) is known as the </a:t>
            </a:r>
            <a:r>
              <a:rPr lang="en-US" i="1" smtClean="0"/>
              <a:t>arity</a:t>
            </a:r>
            <a:r>
              <a:rPr lang="en-US" smtClean="0"/>
              <a:t> of the constraint</a:t>
            </a:r>
          </a:p>
          <a:p>
            <a:pPr lvl="1" eaLnBrk="1" hangingPunct="1"/>
            <a:r>
              <a:rPr lang="en-US" smtClean="0"/>
              <a:t>a unary constraint has an arity of 1</a:t>
            </a:r>
          </a:p>
          <a:p>
            <a:pPr lvl="1" eaLnBrk="1" hangingPunct="1"/>
            <a:r>
              <a:rPr lang="en-US" smtClean="0"/>
              <a:t>a binary constraint has an arity of 2</a:t>
            </a:r>
          </a:p>
          <a:p>
            <a:pPr lvl="1" eaLnBrk="1" hangingPunct="1"/>
            <a:r>
              <a:rPr lang="en-US" smtClean="0"/>
              <a:t>a non-binary constraint has arity greater than 2</a:t>
            </a:r>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Example</a:t>
            </a:r>
          </a:p>
        </p:txBody>
      </p:sp>
      <p:sp>
        <p:nvSpPr>
          <p:cNvPr id="52227" name="Rectangle 3"/>
          <p:cNvSpPr>
            <a:spLocks noGrp="1" noChangeArrowheads="1"/>
          </p:cNvSpPr>
          <p:nvPr>
            <p:ph type="body" idx="1"/>
          </p:nvPr>
        </p:nvSpPr>
        <p:spPr/>
        <p:txBody>
          <a:bodyPr/>
          <a:lstStyle/>
          <a:p>
            <a:pPr eaLnBrk="1" hangingPunct="1"/>
            <a:r>
              <a:rPr lang="en-US" smtClean="0"/>
              <a:t>Let </a:t>
            </a:r>
          </a:p>
          <a:p>
            <a:pPr lvl="1" eaLnBrk="1" hangingPunct="1"/>
            <a:r>
              <a:rPr lang="en-US" i="1" smtClean="0"/>
              <a:t>dom</a:t>
            </a:r>
            <a:r>
              <a:rPr lang="en-US" smtClean="0"/>
              <a:t>(</a:t>
            </a:r>
            <a:r>
              <a:rPr lang="en-US" i="1" smtClean="0"/>
              <a:t>x</a:t>
            </a:r>
            <a:r>
              <a:rPr lang="en-US" baseline="-25000" smtClean="0"/>
              <a:t>1</a:t>
            </a:r>
            <a:r>
              <a:rPr lang="en-US" smtClean="0"/>
              <a:t>) = {1, 2, 3, 4}, </a:t>
            </a:r>
          </a:p>
          <a:p>
            <a:pPr lvl="1" eaLnBrk="1" hangingPunct="1"/>
            <a:r>
              <a:rPr lang="en-US" i="1" smtClean="0"/>
              <a:t>dom</a:t>
            </a:r>
            <a:r>
              <a:rPr lang="en-US" smtClean="0"/>
              <a:t>(</a:t>
            </a:r>
            <a:r>
              <a:rPr lang="en-US" i="1" smtClean="0"/>
              <a:t>x</a:t>
            </a:r>
            <a:r>
              <a:rPr lang="en-US" baseline="-25000" smtClean="0"/>
              <a:t>2</a:t>
            </a:r>
            <a:r>
              <a:rPr lang="en-US" smtClean="0"/>
              <a:t>) = {1, 2, 3, 4}</a:t>
            </a:r>
          </a:p>
          <a:p>
            <a:pPr lvl="1" eaLnBrk="1" hangingPunct="1"/>
            <a:r>
              <a:rPr lang="en-US" i="1" smtClean="0"/>
              <a:t>C</a:t>
            </a:r>
            <a:r>
              <a:rPr lang="en-US" smtClean="0"/>
              <a:t> be the constraint  </a:t>
            </a:r>
            <a:r>
              <a:rPr lang="en-US" i="1" smtClean="0"/>
              <a:t>x</a:t>
            </a:r>
            <a:r>
              <a:rPr lang="en-US" baseline="-25000" smtClean="0"/>
              <a:t>1</a:t>
            </a:r>
            <a:r>
              <a:rPr lang="en-US" smtClean="0"/>
              <a:t> </a:t>
            </a:r>
            <a:r>
              <a:rPr lang="en-US" smtClean="0">
                <a:sym typeface="Symbol" pitchFamily="18" charset="2"/>
              </a:rPr>
              <a:t> </a:t>
            </a:r>
            <a:r>
              <a:rPr lang="en-US" i="1" smtClean="0"/>
              <a:t>x</a:t>
            </a:r>
            <a:r>
              <a:rPr lang="en-US" baseline="-25000" smtClean="0"/>
              <a:t>2</a:t>
            </a:r>
            <a:r>
              <a:rPr lang="en-US" smtClean="0"/>
              <a:t>  </a:t>
            </a:r>
            <a:r>
              <a:rPr lang="en-US" smtClean="0">
                <a:sym typeface="Symbol" pitchFamily="18" charset="2"/>
              </a:rPr>
              <a:t></a:t>
            </a:r>
            <a:r>
              <a:rPr lang="en-US" smtClean="0"/>
              <a:t>  |</a:t>
            </a:r>
            <a:r>
              <a:rPr lang="en-US" i="1" smtClean="0"/>
              <a:t> x</a:t>
            </a:r>
            <a:r>
              <a:rPr lang="en-US" baseline="-25000" smtClean="0"/>
              <a:t>1</a:t>
            </a:r>
            <a:r>
              <a:rPr lang="en-US" smtClean="0"/>
              <a:t> </a:t>
            </a:r>
            <a:r>
              <a:rPr lang="en-US" smtClean="0">
                <a:sym typeface="Symbol" pitchFamily="18" charset="2"/>
              </a:rPr>
              <a:t>– </a:t>
            </a:r>
            <a:r>
              <a:rPr lang="en-US" i="1" smtClean="0"/>
              <a:t>x</a:t>
            </a:r>
            <a:r>
              <a:rPr lang="en-US" baseline="-25000" smtClean="0"/>
              <a:t>2</a:t>
            </a:r>
            <a:r>
              <a:rPr lang="en-US" smtClean="0"/>
              <a:t> | </a:t>
            </a:r>
            <a:r>
              <a:rPr lang="en-US" smtClean="0">
                <a:sym typeface="Symbol" pitchFamily="18" charset="2"/>
              </a:rPr>
              <a:t></a:t>
            </a:r>
            <a:r>
              <a:rPr lang="en-US" i="1" smtClean="0"/>
              <a:t> </a:t>
            </a:r>
            <a:r>
              <a:rPr lang="en-US" smtClean="0"/>
              <a:t>1</a:t>
            </a:r>
          </a:p>
          <a:p>
            <a:pPr eaLnBrk="1" hangingPunct="1"/>
            <a:r>
              <a:rPr lang="en-US" smtClean="0"/>
              <a:t>Then</a:t>
            </a:r>
          </a:p>
          <a:p>
            <a:pPr lvl="1" eaLnBrk="1" hangingPunct="1"/>
            <a:r>
              <a:rPr lang="en-US" i="1" smtClean="0"/>
              <a:t>vars</a:t>
            </a:r>
            <a:r>
              <a:rPr lang="en-US" smtClean="0"/>
              <a:t>(</a:t>
            </a:r>
            <a:r>
              <a:rPr lang="en-US" i="1" smtClean="0"/>
              <a:t>C</a:t>
            </a:r>
            <a:r>
              <a:rPr lang="en-US" smtClean="0"/>
              <a:t>) = {</a:t>
            </a:r>
            <a:r>
              <a:rPr lang="en-US" i="1" smtClean="0"/>
              <a:t>x</a:t>
            </a:r>
            <a:r>
              <a:rPr lang="en-US" baseline="-25000" smtClean="0"/>
              <a:t>1</a:t>
            </a:r>
            <a:r>
              <a:rPr lang="en-US" smtClean="0"/>
              <a:t>,</a:t>
            </a:r>
            <a:r>
              <a:rPr lang="en-US" baseline="-25000" smtClean="0"/>
              <a:t> </a:t>
            </a:r>
            <a:r>
              <a:rPr lang="en-US" i="1" smtClean="0"/>
              <a:t>x</a:t>
            </a:r>
            <a:r>
              <a:rPr lang="en-US" baseline="-25000" smtClean="0"/>
              <a:t>2</a:t>
            </a:r>
            <a:r>
              <a:rPr lang="en-US" smtClean="0"/>
              <a:t>}</a:t>
            </a:r>
          </a:p>
          <a:p>
            <a:pPr lvl="1" eaLnBrk="1" hangingPunct="1"/>
            <a:r>
              <a:rPr lang="en-US" smtClean="0"/>
              <a:t>tuples in </a:t>
            </a:r>
            <a:r>
              <a:rPr lang="en-US" i="1" smtClean="0"/>
              <a:t>C = </a:t>
            </a:r>
            <a:r>
              <a:rPr lang="en-US" smtClean="0"/>
              <a:t>{(1,3), (1,4), (2,4), (3,1), (4,1), (4,2)}</a:t>
            </a:r>
          </a:p>
          <a:p>
            <a:pPr lvl="1" eaLnBrk="1" hangingPunct="1"/>
            <a:r>
              <a:rPr lang="en-US" i="1" smtClean="0"/>
              <a:t>C</a:t>
            </a:r>
            <a:r>
              <a:rPr lang="en-US" smtClean="0"/>
              <a:t> is a binary constraint</a:t>
            </a:r>
            <a:endParaRPr lang="en-US" i="1" smtClean="0"/>
          </a:p>
        </p:txBody>
      </p:sp>
      <p:grpSp>
        <p:nvGrpSpPr>
          <p:cNvPr id="995369" name="Group 41"/>
          <p:cNvGrpSpPr>
            <a:grpSpLocks/>
          </p:cNvGrpSpPr>
          <p:nvPr/>
        </p:nvGrpSpPr>
        <p:grpSpPr bwMode="auto">
          <a:xfrm>
            <a:off x="6789738" y="2860675"/>
            <a:ext cx="2555875" cy="1079500"/>
            <a:chOff x="4414" y="1666"/>
            <a:chExt cx="1610" cy="680"/>
          </a:xfrm>
        </p:grpSpPr>
        <p:sp>
          <p:nvSpPr>
            <p:cNvPr id="52235" name="Text Box 5"/>
            <p:cNvSpPr txBox="1">
              <a:spLocks/>
            </p:cNvSpPr>
            <p:nvPr/>
          </p:nvSpPr>
          <p:spPr bwMode="auto">
            <a:xfrm>
              <a:off x="4912" y="1666"/>
              <a:ext cx="1112" cy="30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t>intensional</a:t>
              </a:r>
            </a:p>
          </p:txBody>
        </p:sp>
        <p:sp>
          <p:nvSpPr>
            <p:cNvPr id="52236" name="Line 6"/>
            <p:cNvSpPr>
              <a:spLocks noChangeShapeType="1"/>
            </p:cNvSpPr>
            <p:nvPr/>
          </p:nvSpPr>
          <p:spPr bwMode="auto">
            <a:xfrm flipH="1">
              <a:off x="4414" y="1983"/>
              <a:ext cx="499" cy="3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aphicFrame>
        <p:nvGraphicFramePr>
          <p:cNvPr id="52229" name="Object 40"/>
          <p:cNvGraphicFramePr>
            <a:graphicFrameLocks noChangeAspect="1"/>
          </p:cNvGraphicFramePr>
          <p:nvPr/>
        </p:nvGraphicFramePr>
        <p:xfrm>
          <a:off x="9958388" y="5308600"/>
          <a:ext cx="1773237" cy="3336925"/>
        </p:xfrm>
        <a:graphic>
          <a:graphicData uri="http://schemas.openxmlformats.org/presentationml/2006/ole">
            <mc:AlternateContent xmlns:mc="http://schemas.openxmlformats.org/markup-compatibility/2006">
              <mc:Choice xmlns:v="urn:schemas-microsoft-com:vml" Requires="v">
                <p:oleObj spid="_x0000_s52297" name="Document" r:id="rId3" imgW="1511328" imgH="2826385" progId="Word.Document.8">
                  <p:embed/>
                </p:oleObj>
              </mc:Choice>
              <mc:Fallback>
                <p:oleObj name="Document" r:id="rId3" imgW="1511328" imgH="2826385" progId="Word.Document.8">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8388" y="5308600"/>
                        <a:ext cx="1773237" cy="333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95373" name="Group 45"/>
          <p:cNvGrpSpPr>
            <a:grpSpLocks/>
          </p:cNvGrpSpPr>
          <p:nvPr/>
        </p:nvGrpSpPr>
        <p:grpSpPr bwMode="auto">
          <a:xfrm>
            <a:off x="5854700" y="6677025"/>
            <a:ext cx="3527425" cy="1208088"/>
            <a:chOff x="3688" y="4206"/>
            <a:chExt cx="2222" cy="761"/>
          </a:xfrm>
        </p:grpSpPr>
        <p:sp>
          <p:nvSpPr>
            <p:cNvPr id="52232" name="Text Box 4"/>
            <p:cNvSpPr txBox="1">
              <a:spLocks/>
            </p:cNvSpPr>
            <p:nvPr/>
          </p:nvSpPr>
          <p:spPr bwMode="auto">
            <a:xfrm>
              <a:off x="4015" y="4659"/>
              <a:ext cx="1170" cy="30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t>extensional</a:t>
              </a:r>
            </a:p>
          </p:txBody>
        </p:sp>
        <p:sp>
          <p:nvSpPr>
            <p:cNvPr id="52233" name="Line 7"/>
            <p:cNvSpPr>
              <a:spLocks noChangeShapeType="1"/>
            </p:cNvSpPr>
            <p:nvPr/>
          </p:nvSpPr>
          <p:spPr bwMode="auto">
            <a:xfrm flipH="1" flipV="1">
              <a:off x="3688" y="4251"/>
              <a:ext cx="317" cy="40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2234" name="Line 44"/>
            <p:cNvSpPr>
              <a:spLocks noChangeShapeType="1"/>
            </p:cNvSpPr>
            <p:nvPr/>
          </p:nvSpPr>
          <p:spPr bwMode="auto">
            <a:xfrm flipV="1">
              <a:off x="5229" y="4206"/>
              <a:ext cx="681" cy="499"/>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995374" name="Text Box 46"/>
          <p:cNvSpPr txBox="1">
            <a:spLocks/>
          </p:cNvSpPr>
          <p:nvPr/>
        </p:nvSpPr>
        <p:spPr bwMode="auto">
          <a:xfrm>
            <a:off x="5997575" y="7900988"/>
            <a:ext cx="2646363"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t>(table constraint)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5369"/>
                                        </p:tgtEl>
                                        <p:attrNameLst>
                                          <p:attrName>style.visibility</p:attrName>
                                        </p:attrNameLst>
                                      </p:cBhvr>
                                      <p:to>
                                        <p:strVal val="visible"/>
                                      </p:to>
                                    </p:set>
                                    <p:animEffect transition="in" filter="dissolve">
                                      <p:cBhvr>
                                        <p:cTn id="7" dur="500"/>
                                        <p:tgtEl>
                                          <p:spTgt spid="9953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95373"/>
                                        </p:tgtEl>
                                        <p:attrNameLst>
                                          <p:attrName>style.visibility</p:attrName>
                                        </p:attrNameLst>
                                      </p:cBhvr>
                                      <p:to>
                                        <p:strVal val="visible"/>
                                      </p:to>
                                    </p:set>
                                    <p:animEffect transition="in" filter="dissolve">
                                      <p:cBhvr>
                                        <p:cTn id="12" dur="500"/>
                                        <p:tgtEl>
                                          <p:spTgt spid="9953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95374"/>
                                        </p:tgtEl>
                                        <p:attrNameLst>
                                          <p:attrName>style.visibility</p:attrName>
                                        </p:attrNameLst>
                                      </p:cBhvr>
                                      <p:to>
                                        <p:strVal val="visible"/>
                                      </p:to>
                                    </p:set>
                                    <p:animEffect transition="in" filter="dissolve">
                                      <p:cBhvr>
                                        <p:cTn id="17" dur="500"/>
                                        <p:tgtEl>
                                          <p:spTgt spid="99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5374"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Example constraint systems/languages</a:t>
            </a:r>
          </a:p>
        </p:txBody>
      </p:sp>
      <p:graphicFrame>
        <p:nvGraphicFramePr>
          <p:cNvPr id="54275" name="Object 3"/>
          <p:cNvGraphicFramePr>
            <a:graphicFrameLocks noGrp="1" noChangeAspect="1"/>
          </p:cNvGraphicFramePr>
          <p:nvPr>
            <p:ph idx="1"/>
          </p:nvPr>
        </p:nvGraphicFramePr>
        <p:xfrm>
          <a:off x="1260475" y="2449513"/>
          <a:ext cx="10923588" cy="4989512"/>
        </p:xfrm>
        <a:graphic>
          <a:graphicData uri="http://schemas.openxmlformats.org/presentationml/2006/ole">
            <mc:AlternateContent xmlns:mc="http://schemas.openxmlformats.org/markup-compatibility/2006">
              <mc:Choice xmlns:v="urn:schemas-microsoft-com:vml" Requires="v">
                <p:oleObj spid="_x0000_s54336" name="Document" r:id="rId3" imgW="9071452" imgH="4142716" progId="Word.Document.8">
                  <p:embed/>
                </p:oleObj>
              </mc:Choice>
              <mc:Fallback>
                <p:oleObj name="Document" r:id="rId3" imgW="9071452" imgH="414271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2449513"/>
                        <a:ext cx="10923588" cy="498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5"/>
          <p:cNvSpPr>
            <a:spLocks noGrp="1" noChangeArrowheads="1"/>
          </p:cNvSpPr>
          <p:nvPr>
            <p:ph type="title"/>
          </p:nvPr>
        </p:nvSpPr>
        <p:spPr/>
        <p:txBody>
          <a:bodyPr/>
          <a:lstStyle/>
          <a:p>
            <a:pPr eaLnBrk="1" hangingPunct="1"/>
            <a:r>
              <a:rPr lang="en-US" smtClean="0"/>
              <a:t>Application areas</a:t>
            </a:r>
          </a:p>
        </p:txBody>
      </p:sp>
      <p:sp>
        <p:nvSpPr>
          <p:cNvPr id="55299" name="Rectangle 6"/>
          <p:cNvSpPr>
            <a:spLocks noGrp="1" noChangeArrowheads="1"/>
          </p:cNvSpPr>
          <p:nvPr>
            <p:ph type="body" sz="half" idx="1"/>
          </p:nvPr>
        </p:nvSpPr>
        <p:spPr/>
        <p:txBody>
          <a:bodyPr/>
          <a:lstStyle/>
          <a:p>
            <a:pPr eaLnBrk="1" hangingPunct="1"/>
            <a:r>
              <a:rPr lang="en-US" sz="2600" dirty="0" smtClean="0"/>
              <a:t>scheduling</a:t>
            </a:r>
          </a:p>
          <a:p>
            <a:pPr eaLnBrk="1" hangingPunct="1"/>
            <a:r>
              <a:rPr lang="en-US" sz="2600" dirty="0" smtClean="0"/>
              <a:t>logistics</a:t>
            </a:r>
          </a:p>
          <a:p>
            <a:pPr eaLnBrk="1" hangingPunct="1"/>
            <a:r>
              <a:rPr lang="en-US" sz="2600" dirty="0" smtClean="0"/>
              <a:t>planning</a:t>
            </a:r>
          </a:p>
          <a:p>
            <a:pPr eaLnBrk="1" hangingPunct="1"/>
            <a:r>
              <a:rPr lang="en-US" sz="2600" dirty="0" smtClean="0"/>
              <a:t>rostering</a:t>
            </a:r>
          </a:p>
          <a:p>
            <a:pPr eaLnBrk="1" hangingPunct="1"/>
            <a:r>
              <a:rPr lang="en-US" sz="2600" dirty="0" smtClean="0"/>
              <a:t>timetabling</a:t>
            </a:r>
          </a:p>
          <a:p>
            <a:pPr eaLnBrk="1" hangingPunct="1"/>
            <a:r>
              <a:rPr lang="en-US" sz="2600" dirty="0" smtClean="0"/>
              <a:t>vehicle routing</a:t>
            </a:r>
          </a:p>
        </p:txBody>
      </p:sp>
      <p:sp>
        <p:nvSpPr>
          <p:cNvPr id="55300" name="Rectangle 7"/>
          <p:cNvSpPr>
            <a:spLocks noGrp="1" noChangeArrowheads="1"/>
          </p:cNvSpPr>
          <p:nvPr>
            <p:ph type="body" sz="half" idx="2"/>
          </p:nvPr>
        </p:nvSpPr>
        <p:spPr/>
        <p:txBody>
          <a:bodyPr/>
          <a:lstStyle/>
          <a:p>
            <a:pPr eaLnBrk="1" hangingPunct="1"/>
            <a:r>
              <a:rPr lang="en-US" sz="2600" dirty="0" smtClean="0"/>
              <a:t>bioinformatics</a:t>
            </a:r>
          </a:p>
          <a:p>
            <a:pPr eaLnBrk="1" hangingPunct="1"/>
            <a:r>
              <a:rPr lang="en-US" sz="2600" dirty="0" smtClean="0"/>
              <a:t>configuration</a:t>
            </a:r>
          </a:p>
          <a:p>
            <a:pPr eaLnBrk="1" hangingPunct="1">
              <a:lnSpc>
                <a:spcPct val="80000"/>
              </a:lnSpc>
            </a:pPr>
            <a:r>
              <a:rPr lang="en-US" sz="2600" dirty="0" smtClean="0"/>
              <a:t>assembly line sequencing</a:t>
            </a:r>
          </a:p>
          <a:p>
            <a:pPr eaLnBrk="1" hangingPunct="1">
              <a:lnSpc>
                <a:spcPct val="80000"/>
              </a:lnSpc>
            </a:pPr>
            <a:r>
              <a:rPr lang="en-US" sz="2600" dirty="0" smtClean="0"/>
              <a:t>cellular frequency assignment</a:t>
            </a:r>
          </a:p>
          <a:p>
            <a:pPr eaLnBrk="1" hangingPunct="1">
              <a:lnSpc>
                <a:spcPct val="80000"/>
              </a:lnSpc>
            </a:pPr>
            <a:r>
              <a:rPr lang="en-US" sz="2600" dirty="0" smtClean="0"/>
              <a:t>airport counter and gate allocation</a:t>
            </a:r>
          </a:p>
          <a:p>
            <a:pPr eaLnBrk="1" hangingPunct="1">
              <a:lnSpc>
                <a:spcPct val="80000"/>
              </a:lnSpc>
            </a:pPr>
            <a:r>
              <a:rPr lang="en-US" sz="2600" dirty="0" smtClean="0"/>
              <a:t>airline crew scheduling</a:t>
            </a:r>
          </a:p>
          <a:p>
            <a:pPr eaLnBrk="1" hangingPunct="1">
              <a:lnSpc>
                <a:spcPct val="80000"/>
              </a:lnSpc>
            </a:pPr>
            <a:r>
              <a:rPr lang="en-US" sz="2600" dirty="0" smtClean="0"/>
              <a:t>…</a:t>
            </a:r>
          </a:p>
          <a:p>
            <a:pPr eaLnBrk="1" hangingPunct="1">
              <a:lnSpc>
                <a:spcPct val="80000"/>
              </a:lnSpc>
            </a:pPr>
            <a:endParaRPr lang="en-US" sz="2600" dirty="0" smtClean="0"/>
          </a:p>
        </p:txBody>
      </p:sp>
      <p:sp>
        <p:nvSpPr>
          <p:cNvPr id="55301" name="Line 4"/>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id_modu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7108825"/>
            <a:ext cx="3024187"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3"/>
          <p:cNvSpPr>
            <a:spLocks noGrp="1" noChangeArrowheads="1"/>
          </p:cNvSpPr>
          <p:nvPr>
            <p:ph type="title"/>
          </p:nvPr>
        </p:nvSpPr>
        <p:spPr/>
        <p:txBody>
          <a:bodyPr/>
          <a:lstStyle/>
          <a:p>
            <a:pPr eaLnBrk="1" hangingPunct="1"/>
            <a:r>
              <a:rPr lang="en-US" smtClean="0"/>
              <a:t>Some commercial applications</a:t>
            </a:r>
          </a:p>
        </p:txBody>
      </p:sp>
      <p:pic>
        <p:nvPicPr>
          <p:cNvPr id="56324" name="Picture 4" descr="From collectibles to cars, buy and sell all kinds of items on eBay">
            <a:hlinkClick r:id="rId4"/>
          </p:cNvPr>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9958388" y="3005138"/>
            <a:ext cx="1047750" cy="428625"/>
          </a:xfrm>
          <a:extLst>
            <a:ext uri="{91240B29-F687-4F45-9708-019B960494DF}">
              <a14:hiddenLine xmlns:a14="http://schemas.microsoft.com/office/drawing/2010/main" w="9525">
                <a:solidFill>
                  <a:srgbClr val="000000"/>
                </a:solidFill>
                <a:miter lim="800000"/>
                <a:headEnd/>
                <a:tailEnd/>
              </a14:hiddenLine>
            </a:ext>
          </a:extLst>
        </p:spPr>
      </p:pic>
      <p:pic>
        <p:nvPicPr>
          <p:cNvPr id="56325" name="Picture 5" descr="sap_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6188" y="3005138"/>
            <a:ext cx="16557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6" descr="ora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2675" y="3797300"/>
            <a:ext cx="2844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1900" y="4516438"/>
            <a:ext cx="150495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8" name="Picture 8" descr="i2_homepage_masthead_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325" y="5308600"/>
            <a:ext cx="20161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9" descr="img_bluebox"/>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1413" y="5813425"/>
            <a:ext cx="1079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10" descr="GE: imagination at work">
            <a:hlinkClick r:id="rId11" tooltip="GE: imagination at work"/>
          </p:cNvPr>
          <p:cNvPicPr>
            <a:picLocks noGrp="1" noChangeAspect="1" noChangeArrowheads="1"/>
          </p:cNvPicPr>
          <p:nvPr>
            <p:ph sz="quarter" idx="3"/>
          </p:nvPr>
        </p:nvPicPr>
        <p:blipFill>
          <a:blip r:embed="rId12">
            <a:extLst>
              <a:ext uri="{28A0092B-C50C-407E-A947-70E740481C1C}">
                <a14:useLocalDpi xmlns:a14="http://schemas.microsoft.com/office/drawing/2010/main" val="0"/>
              </a:ext>
            </a:extLst>
          </a:blip>
          <a:srcRect/>
          <a:stretch>
            <a:fillRect/>
          </a:stretch>
        </p:blipFill>
        <p:spPr>
          <a:xfrm>
            <a:off x="8510588" y="7573963"/>
            <a:ext cx="3105150" cy="831850"/>
          </a:xfrm>
          <a:extLst>
            <a:ext uri="{91240B29-F687-4F45-9708-019B960494DF}">
              <a14:hiddenLine xmlns:a14="http://schemas.microsoft.com/office/drawing/2010/main" w="9525">
                <a:solidFill>
                  <a:srgbClr val="000000"/>
                </a:solidFill>
                <a:miter lim="800000"/>
                <a:headEnd/>
                <a:tailEnd/>
              </a14:hiddenLine>
            </a:ext>
          </a:extLst>
        </p:spPr>
      </p:pic>
      <p:pic>
        <p:nvPicPr>
          <p:cNvPr id="56331" name="Picture 11" descr="Travelocity">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46863" y="2500313"/>
            <a:ext cx="18002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12" descr="Porsch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9425" y="6964363"/>
            <a:ext cx="2881313"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3" name="Picture 13" descr="She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78438" y="5164138"/>
            <a:ext cx="1223962"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4" name="Rectangle 14"/>
          <p:cNvSpPr>
            <a:spLocks/>
          </p:cNvSpPr>
          <p:nvPr/>
        </p:nvSpPr>
        <p:spPr bwMode="auto">
          <a:xfrm>
            <a:off x="4270375" y="6964363"/>
            <a:ext cx="1295400" cy="18002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6335" name="Rectangle 15"/>
          <p:cNvSpPr>
            <a:spLocks/>
          </p:cNvSpPr>
          <p:nvPr/>
        </p:nvSpPr>
        <p:spPr bwMode="auto">
          <a:xfrm>
            <a:off x="4414838" y="6964363"/>
            <a:ext cx="1150937" cy="1944687"/>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56336" name="Line 16"/>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pic>
        <p:nvPicPr>
          <p:cNvPr id="56337" name="Picture 18" descr="Lufthansa">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4113" y="2500313"/>
            <a:ext cx="21605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8" name="Picture 20" descr="Logo%2520Siemens_04071413">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815513" y="4445000"/>
            <a:ext cx="2232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7347" name="Rectangle 3"/>
          <p:cNvSpPr>
            <a:spLocks noGrp="1" noChangeArrowheads="1"/>
          </p:cNvSpPr>
          <p:nvPr>
            <p:ph type="title"/>
          </p:nvPr>
        </p:nvSpPr>
        <p:spPr/>
        <p:txBody>
          <a:bodyPr/>
          <a:lstStyle/>
          <a:p>
            <a:pPr eaLnBrk="1" hangingPunct="1"/>
            <a:r>
              <a:rPr lang="en-US" smtClean="0"/>
              <a:t>Outline</a:t>
            </a:r>
          </a:p>
        </p:txBody>
      </p:sp>
      <p:sp>
        <p:nvSpPr>
          <p:cNvPr id="57348" name="Rectangle 4"/>
          <p:cNvSpPr>
            <a:spLocks noGrp="1" noChangeArrowheads="1"/>
          </p:cNvSpPr>
          <p:nvPr>
            <p:ph type="body" sz="half" idx="1"/>
          </p:nvPr>
        </p:nvSpPr>
        <p:spPr/>
        <p:txBody>
          <a:bodyPr/>
          <a:lstStyle/>
          <a:p>
            <a:pPr eaLnBrk="1" hangingPunct="1"/>
            <a:r>
              <a:rPr lang="en-US" smtClean="0">
                <a:solidFill>
                  <a:schemeClr val="accent1"/>
                </a:solidFill>
              </a:rPr>
              <a:t>Introduction</a:t>
            </a:r>
          </a:p>
          <a:p>
            <a:pPr eaLnBrk="1" hangingPunct="1"/>
            <a:r>
              <a:rPr lang="en-US" smtClean="0"/>
              <a:t>Constraint propagation</a:t>
            </a:r>
          </a:p>
          <a:p>
            <a:pPr eaLnBrk="1" hangingPunct="1"/>
            <a:r>
              <a:rPr lang="en-US" smtClean="0">
                <a:solidFill>
                  <a:schemeClr val="accent1"/>
                </a:solidFill>
              </a:rPr>
              <a:t>Backtracking search</a:t>
            </a:r>
          </a:p>
          <a:p>
            <a:pPr eaLnBrk="1" hangingPunct="1"/>
            <a:r>
              <a:rPr lang="en-US" smtClean="0">
                <a:solidFill>
                  <a:schemeClr val="accent1"/>
                </a:solidFill>
              </a:rPr>
              <a:t>Global constraints</a:t>
            </a:r>
          </a:p>
          <a:p>
            <a:pPr eaLnBrk="1" hangingPunct="1"/>
            <a:r>
              <a:rPr lang="en-US" smtClean="0">
                <a:solidFill>
                  <a:schemeClr val="accent1"/>
                </a:solidFill>
              </a:rPr>
              <a:t>Soft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57349" name="Picture 5"/>
          <p:cNvPicPr preferRelativeResize="0">
            <a:picLocks noGrp="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938963" y="2322513"/>
            <a:ext cx="4394200" cy="6049962"/>
          </a:xfrm>
          <a:noFill/>
          <a:extLst>
            <a:ext uri="{91240B29-F687-4F45-9708-019B960494DF}">
              <a14:hiddenLine xmlns:a14="http://schemas.microsoft.com/office/drawing/2010/main" w="25400">
                <a:solidFill>
                  <a:srgbClr val="FFFFFF"/>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Fundamental insight: Local consistency</a:t>
            </a:r>
          </a:p>
        </p:txBody>
      </p:sp>
      <p:sp>
        <p:nvSpPr>
          <p:cNvPr id="58371" name="Rectangle 3"/>
          <p:cNvSpPr>
            <a:spLocks noGrp="1" noChangeArrowheads="1"/>
          </p:cNvSpPr>
          <p:nvPr>
            <p:ph type="body" idx="1"/>
          </p:nvPr>
        </p:nvSpPr>
        <p:spPr/>
        <p:txBody>
          <a:bodyPr/>
          <a:lstStyle/>
          <a:p>
            <a:pPr eaLnBrk="1" hangingPunct="1"/>
            <a:r>
              <a:rPr lang="en-US" smtClean="0"/>
              <a:t>A </a:t>
            </a:r>
            <a:r>
              <a:rPr lang="en-US" i="1" smtClean="0"/>
              <a:t>local inconsistency</a:t>
            </a:r>
            <a:r>
              <a:rPr lang="en-US" smtClean="0"/>
              <a:t> is an instantiation of some of the variables that satisfies the relevant constraints but:</a:t>
            </a:r>
          </a:p>
          <a:p>
            <a:pPr lvl="1" eaLnBrk="1" hangingPunct="1"/>
            <a:r>
              <a:rPr lang="en-US" smtClean="0"/>
              <a:t>cannot be extended to one or more additional variables</a:t>
            </a:r>
          </a:p>
          <a:p>
            <a:pPr lvl="1" eaLnBrk="1" hangingPunct="1"/>
            <a:r>
              <a:rPr lang="en-US" smtClean="0"/>
              <a:t>so cannot be part of any solution</a:t>
            </a:r>
          </a:p>
          <a:p>
            <a:pPr eaLnBrk="1" hangingPunct="1"/>
            <a:r>
              <a:rPr lang="en-US" smtClean="0"/>
              <a:t>Has led to:</a:t>
            </a:r>
          </a:p>
          <a:p>
            <a:pPr lvl="1" eaLnBrk="1" hangingPunct="1"/>
            <a:r>
              <a:rPr lang="en-US" smtClean="0"/>
              <a:t>definitions of conditions that characterize the level of local consistency of a CSP</a:t>
            </a:r>
          </a:p>
          <a:p>
            <a:pPr lvl="1" eaLnBrk="1" hangingPunct="1"/>
            <a:r>
              <a:rPr lang="en-US" smtClean="0"/>
              <a:t>algorithms which enforce these levels of local consistency by removing inconsistencies from the CSP</a:t>
            </a:r>
          </a:p>
          <a:p>
            <a:pPr lvl="1" eaLnBrk="1" hangingPunct="1"/>
            <a:r>
              <a:rPr lang="en-US" smtClean="0"/>
              <a:t>effective backtracking algorithms for finding solutions to a CSP that maintain a level of local consistency during the search</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3900" smtClean="0"/>
              <a:t>Enforcing local consistency: constraint propagation</a:t>
            </a:r>
          </a:p>
        </p:txBody>
      </p:sp>
      <p:sp>
        <p:nvSpPr>
          <p:cNvPr id="59395" name="Rectangle 3"/>
          <p:cNvSpPr>
            <a:spLocks noGrp="1" noChangeArrowheads="1"/>
          </p:cNvSpPr>
          <p:nvPr>
            <p:ph type="body" idx="1"/>
          </p:nvPr>
        </p:nvSpPr>
        <p:spPr/>
        <p:txBody>
          <a:bodyPr/>
          <a:lstStyle/>
          <a:p>
            <a:pPr eaLnBrk="1" hangingPunct="1"/>
            <a:r>
              <a:rPr lang="en-US" dirty="0" smtClean="0"/>
              <a:t>Here, focus on: </a:t>
            </a:r>
          </a:p>
          <a:p>
            <a:pPr marL="534988" lvl="1" indent="0" eaLnBrk="1" hangingPunct="1">
              <a:buFont typeface="Helvetica Neue" charset="0"/>
              <a:buNone/>
            </a:pPr>
            <a:r>
              <a:rPr lang="en-US" sz="2600" dirty="0" smtClean="0"/>
              <a:t>Given a constraint, remove a value from the </a:t>
            </a:r>
            <a:r>
              <a:rPr lang="en-US" sz="2600" b="1" i="1" dirty="0" smtClean="0"/>
              <a:t>domain</a:t>
            </a:r>
            <a:r>
              <a:rPr lang="en-US" sz="2600" dirty="0" smtClean="0"/>
              <a:t> of a variable if it cannot be part of a solution according to that constraint</a:t>
            </a:r>
            <a:endParaRPr lang="en-US" sz="2600" dirty="0"/>
          </a:p>
          <a:p>
            <a:pPr eaLnBrk="1" hangingPunct="1"/>
            <a:r>
              <a:rPr lang="en-US" dirty="0" smtClean="0"/>
              <a:t>Example of local consistency: arc consistency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Some additional resources</a:t>
            </a:r>
          </a:p>
        </p:txBody>
      </p:sp>
      <p:pic>
        <p:nvPicPr>
          <p:cNvPr id="6147" name="Picture 13" descr="Integrated Methods for Optimizati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9886950" y="2355850"/>
            <a:ext cx="1393825" cy="2160588"/>
          </a:xfrm>
          <a:extLst>
            <a:ext uri="{91240B29-F687-4F45-9708-019B960494DF}">
              <a14:hiddenLine xmlns:a14="http://schemas.microsoft.com/office/drawing/2010/main" w="9525">
                <a:solidFill>
                  <a:srgbClr val="000000"/>
                </a:solidFill>
                <a:miter lim="800000"/>
                <a:headEnd/>
                <a:tailEnd/>
              </a14:hiddenLine>
            </a:ext>
          </a:extLst>
        </p:spPr>
      </p:pic>
      <p:sp>
        <p:nvSpPr>
          <p:cNvPr id="6148" name="Text Box 6"/>
          <p:cNvSpPr txBox="1">
            <a:spLocks/>
          </p:cNvSpPr>
          <p:nvPr/>
        </p:nvSpPr>
        <p:spPr bwMode="auto">
          <a:xfrm>
            <a:off x="5422900" y="4589463"/>
            <a:ext cx="3240088" cy="11906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r>
              <a:rPr lang="en-US" sz="1800">
                <a:solidFill>
                  <a:srgbClr val="747474"/>
                </a:solidFill>
                <a:latin typeface="Helvetica Neue" charset="0"/>
              </a:rPr>
              <a:t>“Constraint-Based Local Search”, by Pascal Van Hentenryck and Laurent Michel</a:t>
            </a:r>
          </a:p>
        </p:txBody>
      </p:sp>
      <p:pic>
        <p:nvPicPr>
          <p:cNvPr id="6149" name="Picture 8" descr="Preview this book">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350" y="5956300"/>
            <a:ext cx="166211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Line 9"/>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51" name="Text Box 15"/>
          <p:cNvSpPr txBox="1">
            <a:spLocks/>
          </p:cNvSpPr>
          <p:nvPr/>
        </p:nvSpPr>
        <p:spPr bwMode="auto">
          <a:xfrm>
            <a:off x="9310688" y="4589463"/>
            <a:ext cx="2663825" cy="915987"/>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r>
              <a:rPr lang="en-US" sz="1800">
                <a:solidFill>
                  <a:srgbClr val="747474"/>
                </a:solidFill>
                <a:latin typeface="Helvetica Neue" charset="0"/>
              </a:rPr>
              <a:t>Integrated Methods for Optimization, by John N. Hooker</a:t>
            </a:r>
          </a:p>
        </p:txBody>
      </p:sp>
      <p:pic>
        <p:nvPicPr>
          <p:cNvPr id="6152" name="Picture 20" descr="Front Cover">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7575" y="5956300"/>
            <a:ext cx="15017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55" descr="Front Cover">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15513" y="5956300"/>
            <a:ext cx="156368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Rectangle 56"/>
          <p:cNvSpPr>
            <a:spLocks/>
          </p:cNvSpPr>
          <p:nvPr/>
        </p:nvSpPr>
        <p:spPr bwMode="auto">
          <a:xfrm>
            <a:off x="9526588" y="8261350"/>
            <a:ext cx="2519362" cy="66833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9350" rIns="0" bIns="39675" anchor="ctr">
            <a:spAutoFit/>
          </a:bodyPr>
          <a:lstStyle/>
          <a:p>
            <a:pPr algn="l"/>
            <a:r>
              <a:rPr lang="en-US" sz="1800">
                <a:solidFill>
                  <a:srgbClr val="747474"/>
                </a:solidFill>
                <a:latin typeface="Helvetica Neue" charset="0"/>
              </a:rPr>
              <a:t>“Constraint Processing,” by Rina Dechter</a:t>
            </a:r>
          </a:p>
        </p:txBody>
      </p:sp>
      <p:sp>
        <p:nvSpPr>
          <p:cNvPr id="6155" name="Rectangle 57"/>
          <p:cNvSpPr>
            <a:spLocks/>
          </p:cNvSpPr>
          <p:nvPr/>
        </p:nvSpPr>
        <p:spPr bwMode="auto">
          <a:xfrm>
            <a:off x="5638800" y="8261350"/>
            <a:ext cx="2590800" cy="94297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9350" rIns="0" bIns="39675" anchor="ctr">
            <a:spAutoFit/>
          </a:bodyPr>
          <a:lstStyle/>
          <a:p>
            <a:pPr algn="l"/>
            <a:r>
              <a:rPr lang="en-US" sz="1800">
                <a:solidFill>
                  <a:srgbClr val="747474"/>
                </a:solidFill>
                <a:latin typeface="Helvetica Neue" charset="0"/>
              </a:rPr>
              <a:t>“Principles of Constraint Programming,” by Krzysztof Apt</a:t>
            </a:r>
          </a:p>
        </p:txBody>
      </p:sp>
      <p:pic>
        <p:nvPicPr>
          <p:cNvPr id="6156" name="Picture 58" descr="41FSQG2G2CL"/>
          <p:cNvPicPr>
            <a:picLocks noGrp="1" noChangeAspect="1" noChangeArrowheads="1"/>
          </p:cNvPicPr>
          <p:nvPr>
            <p:ph sz="half" idx="2"/>
          </p:nvPr>
        </p:nvPicPr>
        <p:blipFill>
          <a:blip r:embed="rId9">
            <a:extLst>
              <a:ext uri="{28A0092B-C50C-407E-A947-70E740481C1C}">
                <a14:useLocalDpi xmlns:a14="http://schemas.microsoft.com/office/drawing/2010/main" val="0"/>
              </a:ext>
            </a:extLst>
          </a:blip>
          <a:srcRect/>
          <a:stretch>
            <a:fillRect/>
          </a:stretch>
        </p:blipFill>
        <p:spPr>
          <a:xfrm>
            <a:off x="2109788" y="2355850"/>
            <a:ext cx="1487487" cy="2160588"/>
          </a:xfrm>
          <a:extLst>
            <a:ext uri="{91240B29-F687-4F45-9708-019B960494DF}">
              <a14:hiddenLine xmlns:a14="http://schemas.microsoft.com/office/drawing/2010/main" w="9525">
                <a:solidFill>
                  <a:srgbClr val="000000"/>
                </a:solidFill>
                <a:miter lim="800000"/>
                <a:headEnd/>
                <a:tailEnd/>
              </a14:hiddenLine>
            </a:ext>
          </a:extLst>
        </p:spPr>
      </p:pic>
      <p:sp>
        <p:nvSpPr>
          <p:cNvPr id="6157" name="Rectangle 60"/>
          <p:cNvSpPr>
            <a:spLocks/>
          </p:cNvSpPr>
          <p:nvPr/>
        </p:nvSpPr>
        <p:spPr bwMode="auto">
          <a:xfrm>
            <a:off x="1677988" y="8261350"/>
            <a:ext cx="2592387" cy="94297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9350" rIns="0" bIns="39675" anchor="ctr">
            <a:spAutoFit/>
          </a:bodyPr>
          <a:lstStyle/>
          <a:p>
            <a:pPr algn="l"/>
            <a:r>
              <a:rPr lang="en-US" sz="1800">
                <a:solidFill>
                  <a:srgbClr val="747474"/>
                </a:solidFill>
                <a:latin typeface="Helvetica Neue" charset="0"/>
              </a:rPr>
              <a:t>“Programming with Constraints,” by Kim Marriott, Peter J. Stuckey</a:t>
            </a:r>
          </a:p>
        </p:txBody>
      </p:sp>
      <p:sp>
        <p:nvSpPr>
          <p:cNvPr id="6158" name="Rectangle 62"/>
          <p:cNvSpPr>
            <a:spLocks/>
          </p:cNvSpPr>
          <p:nvPr/>
        </p:nvSpPr>
        <p:spPr bwMode="auto">
          <a:xfrm>
            <a:off x="1749425" y="4589463"/>
            <a:ext cx="2663825" cy="1217612"/>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9350" rIns="0" bIns="39675" anchor="ctr">
            <a:spAutoFit/>
          </a:bodyPr>
          <a:lstStyle/>
          <a:p>
            <a:pPr algn="l"/>
            <a:r>
              <a:rPr lang="en-US" sz="1800">
                <a:solidFill>
                  <a:srgbClr val="747474"/>
                </a:solidFill>
                <a:latin typeface="Helvetica Neue" charset="0"/>
              </a:rPr>
              <a:t>“Handbook of Constraint Programming,” edited by F. Rossi, P. van Beek, T. Walsh</a:t>
            </a:r>
          </a:p>
        </p:txBody>
      </p:sp>
      <p:pic>
        <p:nvPicPr>
          <p:cNvPr id="6159" name="Picture 67" descr="comet-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1675" y="2355850"/>
            <a:ext cx="1803400"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Local consistency: arc consistency</a:t>
            </a:r>
          </a:p>
        </p:txBody>
      </p:sp>
      <p:sp>
        <p:nvSpPr>
          <p:cNvPr id="60419" name="Rectangle 3"/>
          <p:cNvSpPr>
            <a:spLocks noGrp="1" noChangeArrowheads="1"/>
          </p:cNvSpPr>
          <p:nvPr>
            <p:ph type="body" idx="1"/>
          </p:nvPr>
        </p:nvSpPr>
        <p:spPr/>
        <p:txBody>
          <a:bodyPr/>
          <a:lstStyle/>
          <a:p>
            <a:pPr eaLnBrk="1" hangingPunct="1"/>
            <a:r>
              <a:rPr lang="en-US" dirty="0" smtClean="0"/>
              <a:t>Given a constraint </a:t>
            </a:r>
            <a:r>
              <a:rPr lang="en-US" i="1" dirty="0" smtClean="0"/>
              <a:t>C</a:t>
            </a:r>
            <a:r>
              <a:rPr lang="en-US" dirty="0" smtClean="0"/>
              <a:t>, a value </a:t>
            </a:r>
            <a:r>
              <a:rPr lang="en-US" i="1" dirty="0" smtClean="0"/>
              <a:t>a</a:t>
            </a:r>
            <a:r>
              <a:rPr lang="en-US" dirty="0" smtClean="0"/>
              <a:t> </a:t>
            </a:r>
            <a:r>
              <a:rPr lang="en-US" dirty="0" smtClean="0">
                <a:sym typeface="Symbol" pitchFamily="18" charset="2"/>
              </a:rPr>
              <a:t></a:t>
            </a:r>
            <a:r>
              <a:rPr lang="en-US" dirty="0" smtClean="0"/>
              <a:t> </a:t>
            </a:r>
            <a:r>
              <a:rPr lang="en-US" i="1" dirty="0" err="1" smtClean="0"/>
              <a:t>dom</a:t>
            </a:r>
            <a:r>
              <a:rPr lang="en-US" dirty="0" smtClean="0"/>
              <a:t>(</a:t>
            </a:r>
            <a:r>
              <a:rPr lang="en-US" i="1" dirty="0" smtClean="0"/>
              <a:t>x</a:t>
            </a:r>
            <a:r>
              <a:rPr lang="en-US" dirty="0" smtClean="0"/>
              <a:t>) for a variable </a:t>
            </a:r>
            <a:r>
              <a:rPr lang="en-US" i="1" dirty="0" smtClean="0"/>
              <a:t>x</a:t>
            </a:r>
            <a:r>
              <a:rPr lang="en-US" dirty="0" smtClean="0"/>
              <a:t> </a:t>
            </a:r>
            <a:r>
              <a:rPr lang="en-US" dirty="0" smtClean="0">
                <a:sym typeface="Symbol" pitchFamily="18" charset="2"/>
              </a:rPr>
              <a:t></a:t>
            </a:r>
            <a:r>
              <a:rPr lang="en-US" dirty="0" smtClean="0"/>
              <a:t> </a:t>
            </a:r>
            <a:r>
              <a:rPr lang="en-US" i="1" dirty="0" err="1" smtClean="0"/>
              <a:t>vars</a:t>
            </a:r>
            <a:r>
              <a:rPr lang="en-US" dirty="0" smtClean="0"/>
              <a:t>(</a:t>
            </a:r>
            <a:r>
              <a:rPr lang="en-US" i="1" dirty="0" smtClean="0"/>
              <a:t>C</a:t>
            </a:r>
            <a:r>
              <a:rPr lang="en-US" dirty="0" smtClean="0"/>
              <a:t>) has:</a:t>
            </a:r>
          </a:p>
          <a:p>
            <a:pPr lvl="1" eaLnBrk="1" hangingPunct="1"/>
            <a:r>
              <a:rPr lang="en-US" dirty="0" smtClean="0"/>
              <a:t>a </a:t>
            </a:r>
            <a:r>
              <a:rPr lang="en-US" i="1" dirty="0" smtClean="0"/>
              <a:t>domain support</a:t>
            </a:r>
            <a:r>
              <a:rPr lang="en-US" dirty="0" smtClean="0"/>
              <a:t> in </a:t>
            </a:r>
            <a:r>
              <a:rPr lang="en-US" i="1" dirty="0" smtClean="0"/>
              <a:t>C</a:t>
            </a:r>
            <a:r>
              <a:rPr lang="en-US" dirty="0" smtClean="0"/>
              <a:t> if there exists a </a:t>
            </a:r>
            <a:r>
              <a:rPr lang="en-US" i="1" dirty="0" smtClean="0"/>
              <a:t>t</a:t>
            </a:r>
            <a:r>
              <a:rPr lang="en-US" dirty="0" smtClean="0"/>
              <a:t> </a:t>
            </a:r>
            <a:r>
              <a:rPr lang="en-US" dirty="0" smtClean="0">
                <a:sym typeface="Symbol" pitchFamily="18" charset="2"/>
              </a:rPr>
              <a:t></a:t>
            </a:r>
            <a:r>
              <a:rPr lang="en-US" dirty="0" smtClean="0"/>
              <a:t> </a:t>
            </a:r>
            <a:r>
              <a:rPr lang="en-US" i="1" dirty="0" smtClean="0"/>
              <a:t>C</a:t>
            </a:r>
            <a:r>
              <a:rPr lang="en-US" dirty="0" smtClean="0"/>
              <a:t> such that </a:t>
            </a:r>
            <a:r>
              <a:rPr lang="en-US" i="1" dirty="0" smtClean="0"/>
              <a:t>t</a:t>
            </a:r>
            <a:r>
              <a:rPr lang="en-US" dirty="0" smtClean="0"/>
              <a:t>[</a:t>
            </a:r>
            <a:r>
              <a:rPr lang="en-US" i="1" dirty="0" smtClean="0"/>
              <a:t>x</a:t>
            </a:r>
            <a:r>
              <a:rPr lang="en-US" dirty="0" smtClean="0"/>
              <a:t>] = </a:t>
            </a:r>
            <a:r>
              <a:rPr lang="en-US" i="1" dirty="0" smtClean="0"/>
              <a:t>a</a:t>
            </a:r>
            <a:r>
              <a:rPr lang="en-US" dirty="0" smtClean="0"/>
              <a:t> and </a:t>
            </a:r>
            <a:r>
              <a:rPr lang="en-US" i="1" dirty="0" smtClean="0"/>
              <a:t>t</a:t>
            </a:r>
            <a:r>
              <a:rPr lang="en-US" dirty="0" smtClean="0"/>
              <a:t>[</a:t>
            </a:r>
            <a:r>
              <a:rPr lang="en-US" i="1" dirty="0" smtClean="0"/>
              <a:t>y</a:t>
            </a:r>
            <a:r>
              <a:rPr lang="en-US" dirty="0" smtClean="0"/>
              <a:t>] </a:t>
            </a:r>
            <a:r>
              <a:rPr lang="en-US" dirty="0" smtClean="0">
                <a:sym typeface="Symbol" pitchFamily="18" charset="2"/>
              </a:rPr>
              <a:t></a:t>
            </a:r>
            <a:r>
              <a:rPr lang="en-US" dirty="0" smtClean="0"/>
              <a:t> </a:t>
            </a:r>
            <a:r>
              <a:rPr lang="en-US" i="1" dirty="0" err="1" smtClean="0"/>
              <a:t>dom</a:t>
            </a:r>
            <a:r>
              <a:rPr lang="en-US" dirty="0" smtClean="0"/>
              <a:t>(</a:t>
            </a:r>
            <a:r>
              <a:rPr lang="en-US" i="1" dirty="0" smtClean="0"/>
              <a:t>y</a:t>
            </a:r>
            <a:r>
              <a:rPr lang="en-US" dirty="0" smtClean="0"/>
              <a:t>), for every </a:t>
            </a:r>
            <a:r>
              <a:rPr lang="en-US" i="1" dirty="0" smtClean="0"/>
              <a:t>y</a:t>
            </a:r>
            <a:r>
              <a:rPr lang="en-US" dirty="0" smtClean="0"/>
              <a:t> </a:t>
            </a:r>
            <a:r>
              <a:rPr lang="en-US" dirty="0" smtClean="0">
                <a:sym typeface="Symbol" pitchFamily="18" charset="2"/>
              </a:rPr>
              <a:t></a:t>
            </a:r>
            <a:r>
              <a:rPr lang="en-US" dirty="0" smtClean="0"/>
              <a:t> </a:t>
            </a:r>
            <a:r>
              <a:rPr lang="en-US" i="1" dirty="0" err="1" smtClean="0"/>
              <a:t>vars</a:t>
            </a:r>
            <a:r>
              <a:rPr lang="en-US" dirty="0" smtClean="0"/>
              <a:t>(</a:t>
            </a:r>
            <a:r>
              <a:rPr lang="en-US" i="1" dirty="0" smtClean="0"/>
              <a:t>C</a:t>
            </a:r>
            <a:r>
              <a:rPr lang="en-US" dirty="0" smtClean="0"/>
              <a:t>)</a:t>
            </a:r>
          </a:p>
          <a:p>
            <a:pPr lvl="1" eaLnBrk="1" hangingPunct="1"/>
            <a:r>
              <a:rPr lang="en-US" dirty="0" smtClean="0"/>
              <a:t>i.e., there exists values for each of the other variables (from their respective            domains) such that the constraint is satisfied</a:t>
            </a:r>
          </a:p>
          <a:p>
            <a:pPr eaLnBrk="1" hangingPunct="1"/>
            <a:r>
              <a:rPr lang="en-US" dirty="0" smtClean="0"/>
              <a:t>A constraint </a:t>
            </a:r>
            <a:r>
              <a:rPr lang="en-US" i="1" dirty="0" smtClean="0"/>
              <a:t>C</a:t>
            </a:r>
            <a:r>
              <a:rPr lang="en-US" dirty="0" smtClean="0"/>
              <a:t> is:</a:t>
            </a:r>
          </a:p>
          <a:p>
            <a:pPr lvl="1" eaLnBrk="1" hangingPunct="1"/>
            <a:r>
              <a:rPr lang="en-US" i="1" dirty="0" smtClean="0"/>
              <a:t>arc consistent</a:t>
            </a:r>
            <a:r>
              <a:rPr lang="en-US" dirty="0" smtClean="0"/>
              <a:t> </a:t>
            </a:r>
            <a:r>
              <a:rPr lang="en-US" dirty="0" err="1" smtClean="0"/>
              <a:t>iff</a:t>
            </a:r>
            <a:r>
              <a:rPr lang="en-US" dirty="0" smtClean="0"/>
              <a:t> for each </a:t>
            </a:r>
            <a:r>
              <a:rPr lang="en-US" i="1" dirty="0" smtClean="0"/>
              <a:t>x</a:t>
            </a:r>
            <a:r>
              <a:rPr lang="en-US" dirty="0" smtClean="0"/>
              <a:t> </a:t>
            </a:r>
            <a:r>
              <a:rPr lang="en-US" dirty="0" smtClean="0">
                <a:sym typeface="Symbol" pitchFamily="18" charset="2"/>
              </a:rPr>
              <a:t></a:t>
            </a:r>
            <a:r>
              <a:rPr lang="en-US" dirty="0" smtClean="0"/>
              <a:t> </a:t>
            </a:r>
            <a:r>
              <a:rPr lang="en-US" dirty="0" err="1" smtClean="0"/>
              <a:t>vars</a:t>
            </a:r>
            <a:r>
              <a:rPr lang="en-US" dirty="0" smtClean="0"/>
              <a:t>(</a:t>
            </a:r>
            <a:r>
              <a:rPr lang="en-US" i="1" dirty="0" smtClean="0"/>
              <a:t>C</a:t>
            </a:r>
            <a:r>
              <a:rPr lang="en-US" dirty="0" smtClean="0"/>
              <a:t>), each value </a:t>
            </a:r>
            <a:r>
              <a:rPr lang="en-US" i="1" dirty="0" smtClean="0"/>
              <a:t>a</a:t>
            </a:r>
            <a:r>
              <a:rPr lang="en-US" dirty="0" smtClean="0"/>
              <a:t> </a:t>
            </a:r>
            <a:r>
              <a:rPr lang="en-US" dirty="0" smtClean="0">
                <a:sym typeface="Symbol" pitchFamily="18" charset="2"/>
              </a:rPr>
              <a:t></a:t>
            </a:r>
            <a:r>
              <a:rPr lang="en-US" dirty="0" smtClean="0"/>
              <a:t> </a:t>
            </a:r>
            <a:r>
              <a:rPr lang="en-US" i="1" dirty="0" err="1" smtClean="0"/>
              <a:t>dom</a:t>
            </a:r>
            <a:r>
              <a:rPr lang="en-US" dirty="0" smtClean="0"/>
              <a:t>(x) has a domain support in </a:t>
            </a:r>
            <a:r>
              <a:rPr lang="en-US" i="1" dirty="0" smtClean="0"/>
              <a:t>C</a:t>
            </a:r>
          </a:p>
          <a:p>
            <a:pPr eaLnBrk="1" hangingPunct="1"/>
            <a:r>
              <a:rPr lang="en-US" dirty="0" smtClean="0"/>
              <a:t>A CSP is:</a:t>
            </a:r>
          </a:p>
          <a:p>
            <a:pPr lvl="1" eaLnBrk="1" hangingPunct="1"/>
            <a:r>
              <a:rPr lang="en-US" dirty="0" smtClean="0"/>
              <a:t>arc consistent if every constraint is arc consistent</a:t>
            </a:r>
          </a:p>
          <a:p>
            <a:pPr eaLnBrk="1" hangingPunct="1"/>
            <a:r>
              <a:rPr lang="en-US" dirty="0" smtClean="0"/>
              <a:t>A CSP can be made arc consistent by repeatedly removing unsupported values from the domains of its variables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Arc consistency’s other names</a:t>
            </a:r>
          </a:p>
        </p:txBody>
      </p:sp>
      <p:sp>
        <p:nvSpPr>
          <p:cNvPr id="61443" name="Rectangle 3"/>
          <p:cNvSpPr>
            <a:spLocks noGrp="1" noChangeArrowheads="1"/>
          </p:cNvSpPr>
          <p:nvPr>
            <p:ph type="body" idx="1"/>
          </p:nvPr>
        </p:nvSpPr>
        <p:spPr/>
        <p:txBody>
          <a:bodyPr/>
          <a:lstStyle/>
          <a:p>
            <a:pPr eaLnBrk="1" hangingPunct="1"/>
            <a:r>
              <a:rPr lang="en-US" smtClean="0"/>
              <a:t>domain consistency</a:t>
            </a:r>
          </a:p>
          <a:p>
            <a:pPr eaLnBrk="1" hangingPunct="1"/>
            <a:r>
              <a:rPr lang="en-US" smtClean="0"/>
              <a:t>hyper-arc consistency</a:t>
            </a:r>
          </a:p>
          <a:p>
            <a:pPr eaLnBrk="1" hangingPunct="1"/>
            <a:r>
              <a:rPr lang="en-US" smtClean="0"/>
              <a:t>generalized arc consistency (GAC)</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571500" y="2322513"/>
            <a:ext cx="7154863" cy="4210050"/>
          </a:xfrm>
        </p:spPr>
        <p:txBody>
          <a:bodyPr/>
          <a:lstStyle/>
          <a:p>
            <a:pPr marL="495300" indent="-495300" defTabSz="712788" eaLnBrk="1" hangingPunct="1">
              <a:spcBef>
                <a:spcPct val="0"/>
              </a:spcBef>
              <a:buFont typeface="Helvetica Neue" charset="0"/>
              <a:buNone/>
            </a:pPr>
            <a:r>
              <a:rPr lang="en-US" sz="2400" smtClean="0"/>
              <a:t>ac() : boolean</a:t>
            </a:r>
          </a:p>
          <a:p>
            <a:pPr marL="495300" indent="-495300" defTabSz="712788" eaLnBrk="1" hangingPunct="1">
              <a:spcBef>
                <a:spcPct val="0"/>
              </a:spcBef>
              <a:buFont typeface="Helvetica Neue" charset="0"/>
              <a:buAutoNum type="arabicPeriod"/>
            </a:pPr>
            <a:r>
              <a:rPr lang="en-US" sz="2400" smtClean="0"/>
              <a:t>  </a:t>
            </a:r>
            <a:r>
              <a:rPr lang="en-US" sz="2400" i="1" smtClean="0"/>
              <a:t>Q</a:t>
            </a:r>
            <a:r>
              <a:rPr lang="en-US" sz="2400" smtClean="0"/>
              <a:t> </a:t>
            </a:r>
            <a:r>
              <a:rPr lang="en-US" sz="2400" smtClean="0">
                <a:sym typeface="Wingdings" pitchFamily="2" charset="2"/>
              </a:rPr>
              <a:t> all variable/constraint pairs </a:t>
            </a:r>
            <a:r>
              <a:rPr lang="en-US" sz="2400" smtClean="0"/>
              <a:t>(</a:t>
            </a:r>
            <a:r>
              <a:rPr lang="en-US" sz="2400" i="1" smtClean="0"/>
              <a:t>x</a:t>
            </a:r>
            <a:r>
              <a:rPr lang="en-US" sz="2400" smtClean="0"/>
              <a:t>, </a:t>
            </a:r>
            <a:r>
              <a:rPr lang="en-US" sz="2400" i="1" smtClean="0"/>
              <a:t>C</a:t>
            </a:r>
            <a:r>
              <a:rPr lang="en-US" sz="2400" smtClean="0"/>
              <a:t>) </a:t>
            </a:r>
            <a:endParaRPr lang="en-US" sz="2400" smtClean="0">
              <a:sym typeface="Wingdings" pitchFamily="2" charset="2"/>
            </a:endParaRPr>
          </a:p>
          <a:p>
            <a:pPr marL="495300" indent="-495300" defTabSz="712788" eaLnBrk="1" hangingPunct="1">
              <a:spcBef>
                <a:spcPct val="0"/>
              </a:spcBef>
              <a:buFont typeface="Helvetica Neue" charset="0"/>
              <a:buAutoNum type="arabicPeriod"/>
            </a:pPr>
            <a:r>
              <a:rPr lang="en-US" sz="2400" smtClean="0"/>
              <a:t>  while </a:t>
            </a:r>
            <a:r>
              <a:rPr lang="en-US" sz="2400" i="1" smtClean="0"/>
              <a:t>Q</a:t>
            </a:r>
            <a:r>
              <a:rPr lang="en-US" sz="2400" smtClean="0"/>
              <a:t> </a:t>
            </a:r>
            <a:r>
              <a:rPr lang="en-US" sz="2400" smtClean="0">
                <a:sym typeface="Symbol" pitchFamily="18" charset="2"/>
              </a:rPr>
              <a:t></a:t>
            </a:r>
            <a:r>
              <a:rPr lang="en-US" sz="2400" smtClean="0"/>
              <a:t> {} do</a:t>
            </a:r>
          </a:p>
          <a:p>
            <a:pPr marL="495300" indent="-495300" defTabSz="712788" eaLnBrk="1" hangingPunct="1">
              <a:spcBef>
                <a:spcPct val="0"/>
              </a:spcBef>
              <a:buFont typeface="Helvetica Neue" charset="0"/>
              <a:buAutoNum type="arabicPeriod"/>
            </a:pPr>
            <a:r>
              <a:rPr lang="en-US" sz="2400" smtClean="0"/>
              <a:t> 	    select and remove a pair (</a:t>
            </a:r>
            <a:r>
              <a:rPr lang="en-US" sz="2400" i="1" smtClean="0"/>
              <a:t>x</a:t>
            </a:r>
            <a:r>
              <a:rPr lang="en-US" sz="2400" smtClean="0"/>
              <a:t>, </a:t>
            </a:r>
            <a:r>
              <a:rPr lang="en-US" sz="2400" i="1" smtClean="0"/>
              <a:t>C</a:t>
            </a:r>
            <a:r>
              <a:rPr lang="en-US" sz="2400" smtClean="0"/>
              <a:t>) from </a:t>
            </a:r>
            <a:r>
              <a:rPr lang="en-US" sz="2400" i="1" smtClean="0"/>
              <a:t>Q</a:t>
            </a:r>
            <a:endParaRPr lang="en-US" sz="2400" smtClean="0"/>
          </a:p>
          <a:p>
            <a:pPr marL="495300" indent="-495300" defTabSz="712788" eaLnBrk="1" hangingPunct="1">
              <a:spcBef>
                <a:spcPct val="0"/>
              </a:spcBef>
              <a:buFont typeface="Helvetica Neue" charset="0"/>
              <a:buAutoNum type="arabicPeriod"/>
            </a:pPr>
            <a:r>
              <a:rPr lang="en-US" sz="2400" smtClean="0"/>
              <a:t> 	    if revise(</a:t>
            </a:r>
            <a:r>
              <a:rPr lang="en-US" sz="2400" i="1" smtClean="0"/>
              <a:t>x</a:t>
            </a:r>
            <a:r>
              <a:rPr lang="en-US" sz="2400" smtClean="0"/>
              <a:t>, </a:t>
            </a:r>
            <a:r>
              <a:rPr lang="en-US" sz="2400" i="1" smtClean="0"/>
              <a:t>C</a:t>
            </a:r>
            <a:r>
              <a:rPr lang="en-US" sz="2400" smtClean="0"/>
              <a:t>) then</a:t>
            </a:r>
            <a:endParaRPr lang="en-US" sz="2400" i="1" smtClean="0"/>
          </a:p>
          <a:p>
            <a:pPr marL="495300" indent="-495300" defTabSz="712788" eaLnBrk="1" hangingPunct="1">
              <a:spcBef>
                <a:spcPct val="0"/>
              </a:spcBef>
              <a:buFont typeface="Helvetica Neue" charset="0"/>
              <a:buAutoNum type="arabicPeriod"/>
            </a:pPr>
            <a:r>
              <a:rPr lang="en-US" sz="2400" smtClean="0"/>
              <a:t>	         if </a:t>
            </a:r>
            <a:r>
              <a:rPr lang="en-US" sz="2400" i="1" smtClean="0"/>
              <a:t>dom</a:t>
            </a:r>
            <a:r>
              <a:rPr lang="en-US" sz="2400" smtClean="0"/>
              <a:t>(</a:t>
            </a:r>
            <a:r>
              <a:rPr lang="en-US" sz="2400" i="1" smtClean="0"/>
              <a:t>x</a:t>
            </a:r>
            <a:r>
              <a:rPr lang="en-US" sz="2400" smtClean="0"/>
              <a:t>) = {}</a:t>
            </a:r>
          </a:p>
          <a:p>
            <a:pPr marL="495300" indent="-495300" defTabSz="712788" eaLnBrk="1" hangingPunct="1">
              <a:spcBef>
                <a:spcPct val="0"/>
              </a:spcBef>
              <a:buFont typeface="Helvetica Neue" charset="0"/>
              <a:buAutoNum type="arabicPeriod"/>
            </a:pPr>
            <a:r>
              <a:rPr lang="en-US" sz="2400" smtClean="0"/>
              <a:t> 		      return </a:t>
            </a:r>
            <a:r>
              <a:rPr lang="en-US" sz="2400" i="1" smtClean="0"/>
              <a:t>false</a:t>
            </a:r>
          </a:p>
          <a:p>
            <a:pPr marL="495300" indent="-495300" defTabSz="712788" eaLnBrk="1" hangingPunct="1">
              <a:spcBef>
                <a:spcPct val="0"/>
              </a:spcBef>
              <a:buFont typeface="Helvetica Neue" charset="0"/>
              <a:buAutoNum type="arabicPeriod"/>
            </a:pPr>
            <a:r>
              <a:rPr lang="en-US" sz="2400" smtClean="0"/>
              <a:t>           else</a:t>
            </a:r>
          </a:p>
          <a:p>
            <a:pPr marL="495300" indent="-495300" defTabSz="712788" eaLnBrk="1" hangingPunct="1">
              <a:spcBef>
                <a:spcPct val="0"/>
              </a:spcBef>
              <a:buFont typeface="Helvetica Neue" charset="0"/>
              <a:buAutoNum type="arabicPeriod"/>
            </a:pPr>
            <a:r>
              <a:rPr lang="en-US" sz="2400" smtClean="0"/>
              <a:t>                add pairs to </a:t>
            </a:r>
            <a:r>
              <a:rPr lang="en-US" sz="2400" i="1" smtClean="0"/>
              <a:t>Q</a:t>
            </a:r>
            <a:endParaRPr lang="en-US" sz="2400" smtClean="0">
              <a:sym typeface="Wingdings" pitchFamily="2" charset="2"/>
            </a:endParaRPr>
          </a:p>
          <a:p>
            <a:pPr marL="495300" indent="-495300" defTabSz="712788" eaLnBrk="1" hangingPunct="1">
              <a:spcBef>
                <a:spcPct val="0"/>
              </a:spcBef>
              <a:buFont typeface="Helvetica Neue" charset="0"/>
              <a:buAutoNum type="arabicPeriod"/>
            </a:pPr>
            <a:r>
              <a:rPr lang="en-US" sz="2400" smtClean="0">
                <a:sym typeface="Wingdings" pitchFamily="2" charset="2"/>
              </a:rPr>
              <a:t>  return </a:t>
            </a:r>
            <a:r>
              <a:rPr lang="en-US" sz="2400" i="1" smtClean="0">
                <a:sym typeface="Wingdings" pitchFamily="2" charset="2"/>
              </a:rPr>
              <a:t>true</a:t>
            </a:r>
          </a:p>
        </p:txBody>
      </p:sp>
      <p:sp>
        <p:nvSpPr>
          <p:cNvPr id="62467" name="Rectangle 3"/>
          <p:cNvSpPr>
            <a:spLocks noGrp="1" noChangeArrowheads="1"/>
          </p:cNvSpPr>
          <p:nvPr>
            <p:ph type="title"/>
          </p:nvPr>
        </p:nvSpPr>
        <p:spPr/>
        <p:txBody>
          <a:bodyPr/>
          <a:lstStyle/>
          <a:p>
            <a:pPr eaLnBrk="1" hangingPunct="1"/>
            <a:r>
              <a:rPr lang="en-US" smtClean="0"/>
              <a:t>Generic arc consistency algorithm</a:t>
            </a:r>
          </a:p>
        </p:txBody>
      </p:sp>
      <p:grpSp>
        <p:nvGrpSpPr>
          <p:cNvPr id="62468" name="Group 4"/>
          <p:cNvGrpSpPr>
            <a:grpSpLocks/>
          </p:cNvGrpSpPr>
          <p:nvPr/>
        </p:nvGrpSpPr>
        <p:grpSpPr bwMode="auto">
          <a:xfrm>
            <a:off x="1319213" y="3581400"/>
            <a:ext cx="287337" cy="2087563"/>
            <a:chOff x="785" y="3027"/>
            <a:chExt cx="181" cy="1451"/>
          </a:xfrm>
        </p:grpSpPr>
        <p:sp>
          <p:nvSpPr>
            <p:cNvPr id="62485" name="Line 5"/>
            <p:cNvSpPr>
              <a:spLocks noChangeShapeType="1"/>
            </p:cNvSpPr>
            <p:nvPr/>
          </p:nvSpPr>
          <p:spPr bwMode="auto">
            <a:xfrm>
              <a:off x="785" y="3027"/>
              <a:ext cx="0" cy="14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2486" name="Line 6"/>
            <p:cNvSpPr>
              <a:spLocks noChangeShapeType="1"/>
            </p:cNvSpPr>
            <p:nvPr/>
          </p:nvSpPr>
          <p:spPr bwMode="auto">
            <a:xfrm>
              <a:off x="785" y="4478"/>
              <a:ext cx="18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2469" name="Group 7"/>
          <p:cNvGrpSpPr>
            <a:grpSpLocks/>
          </p:cNvGrpSpPr>
          <p:nvPr/>
        </p:nvGrpSpPr>
        <p:grpSpPr bwMode="auto">
          <a:xfrm>
            <a:off x="2109788" y="5308600"/>
            <a:ext cx="304800" cy="358775"/>
            <a:chOff x="820" y="2029"/>
            <a:chExt cx="192" cy="226"/>
          </a:xfrm>
        </p:grpSpPr>
        <p:sp>
          <p:nvSpPr>
            <p:cNvPr id="62483" name="Line 8"/>
            <p:cNvSpPr>
              <a:spLocks noChangeShapeType="1"/>
            </p:cNvSpPr>
            <p:nvPr/>
          </p:nvSpPr>
          <p:spPr bwMode="auto">
            <a:xfrm>
              <a:off x="820" y="2029"/>
              <a:ext cx="0" cy="22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2484" name="Line 9"/>
            <p:cNvSpPr>
              <a:spLocks noChangeShapeType="1"/>
            </p:cNvSpPr>
            <p:nvPr/>
          </p:nvSpPr>
          <p:spPr bwMode="auto">
            <a:xfrm>
              <a:off x="820" y="2255"/>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2470" name="Group 10"/>
          <p:cNvGrpSpPr>
            <a:grpSpLocks/>
          </p:cNvGrpSpPr>
          <p:nvPr/>
        </p:nvGrpSpPr>
        <p:grpSpPr bwMode="auto">
          <a:xfrm>
            <a:off x="1697038" y="4300538"/>
            <a:ext cx="341312" cy="1368425"/>
            <a:chOff x="1102" y="4251"/>
            <a:chExt cx="192" cy="227"/>
          </a:xfrm>
        </p:grpSpPr>
        <p:sp>
          <p:nvSpPr>
            <p:cNvPr id="62481" name="Line 11"/>
            <p:cNvSpPr>
              <a:spLocks noChangeShapeType="1"/>
            </p:cNvSpPr>
            <p:nvPr/>
          </p:nvSpPr>
          <p:spPr bwMode="auto">
            <a:xfrm>
              <a:off x="1102" y="4251"/>
              <a:ext cx="0" cy="2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2482" name="Line 12"/>
            <p:cNvSpPr>
              <a:spLocks noChangeShapeType="1"/>
            </p:cNvSpPr>
            <p:nvPr/>
          </p:nvSpPr>
          <p:spPr bwMode="auto">
            <a:xfrm>
              <a:off x="1102" y="4478"/>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2471" name="Group 13"/>
          <p:cNvGrpSpPr>
            <a:grpSpLocks/>
          </p:cNvGrpSpPr>
          <p:nvPr/>
        </p:nvGrpSpPr>
        <p:grpSpPr bwMode="auto">
          <a:xfrm>
            <a:off x="2109788" y="4589463"/>
            <a:ext cx="304800" cy="358775"/>
            <a:chOff x="820" y="2029"/>
            <a:chExt cx="192" cy="226"/>
          </a:xfrm>
        </p:grpSpPr>
        <p:sp>
          <p:nvSpPr>
            <p:cNvPr id="62479" name="Line 14"/>
            <p:cNvSpPr>
              <a:spLocks noChangeShapeType="1"/>
            </p:cNvSpPr>
            <p:nvPr/>
          </p:nvSpPr>
          <p:spPr bwMode="auto">
            <a:xfrm>
              <a:off x="820" y="2029"/>
              <a:ext cx="0" cy="22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2480" name="Line 15"/>
            <p:cNvSpPr>
              <a:spLocks noChangeShapeType="1"/>
            </p:cNvSpPr>
            <p:nvPr/>
          </p:nvSpPr>
          <p:spPr bwMode="auto">
            <a:xfrm>
              <a:off x="820" y="2255"/>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62472" name="Rectangle 16"/>
          <p:cNvSpPr>
            <a:spLocks noChangeArrowheads="1"/>
          </p:cNvSpPr>
          <p:nvPr/>
        </p:nvSpPr>
        <p:spPr bwMode="auto">
          <a:xfrm>
            <a:off x="571500" y="6389688"/>
            <a:ext cx="5113338" cy="288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30" tIns="50730" rIns="50730" bIns="50730"/>
          <a:lstStyle/>
          <a:p>
            <a:pPr marL="273050" indent="-273050" algn="l">
              <a:lnSpc>
                <a:spcPct val="90000"/>
              </a:lnSpc>
              <a:spcBef>
                <a:spcPts val="3000"/>
              </a:spcBef>
              <a:buClr>
                <a:srgbClr val="747474"/>
              </a:buClr>
              <a:buSzPct val="100000"/>
              <a:buFont typeface="Helvetica Neue" charset="0"/>
              <a:buNone/>
            </a:pPr>
            <a:r>
              <a:rPr lang="en-US" sz="2400">
                <a:solidFill>
                  <a:srgbClr val="747474"/>
                </a:solidFill>
                <a:latin typeface="Helvetica Neue" charset="0"/>
                <a:sym typeface="Helvetica Neue" charset="0"/>
              </a:rPr>
              <a:t>revise(</a:t>
            </a:r>
            <a:r>
              <a:rPr lang="en-US" sz="2400" i="1">
                <a:solidFill>
                  <a:srgbClr val="747474"/>
                </a:solidFill>
                <a:latin typeface="Helvetica Neue" charset="0"/>
                <a:sym typeface="Helvetica Neue" charset="0"/>
              </a:rPr>
              <a:t>x</a:t>
            </a:r>
            <a:r>
              <a:rPr lang="en-US" sz="2400">
                <a:solidFill>
                  <a:srgbClr val="747474"/>
                </a:solidFill>
                <a:latin typeface="Helvetica Neue" charset="0"/>
                <a:sym typeface="Helvetica Neue" charset="0"/>
              </a:rPr>
              <a:t>, </a:t>
            </a:r>
            <a:r>
              <a:rPr lang="en-US" sz="2400" i="1">
                <a:solidFill>
                  <a:srgbClr val="747474"/>
                </a:solidFill>
                <a:latin typeface="Helvetica Neue" charset="0"/>
                <a:sym typeface="Helvetica Neue" charset="0"/>
              </a:rPr>
              <a:t>C</a:t>
            </a:r>
            <a:r>
              <a:rPr lang="en-US" sz="2400">
                <a:solidFill>
                  <a:srgbClr val="747474"/>
                </a:solidFill>
                <a:latin typeface="Helvetica Neue" charset="0"/>
                <a:sym typeface="Helvetica Neue" charset="0"/>
              </a:rPr>
              <a:t>) : boolean</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Helvetica Neue" charset="0"/>
              </a:rPr>
              <a:t>    change </a:t>
            </a:r>
            <a:r>
              <a:rPr lang="en-US" sz="2400">
                <a:solidFill>
                  <a:srgbClr val="747474"/>
                </a:solidFill>
                <a:latin typeface="Helvetica Neue" charset="0"/>
                <a:sym typeface="Wingdings" pitchFamily="2" charset="2"/>
              </a:rPr>
              <a:t> </a:t>
            </a:r>
            <a:r>
              <a:rPr lang="en-US" sz="2400" i="1">
                <a:solidFill>
                  <a:srgbClr val="747474"/>
                </a:solidFill>
                <a:latin typeface="Helvetica Neue" charset="0"/>
                <a:sym typeface="Wingdings" pitchFamily="2" charset="2"/>
              </a:rPr>
              <a:t>false</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Wingdings" pitchFamily="2" charset="2"/>
              </a:rPr>
              <a:t>    for each </a:t>
            </a:r>
            <a:r>
              <a:rPr lang="en-US" sz="2400" i="1">
                <a:solidFill>
                  <a:srgbClr val="747474"/>
                </a:solidFill>
                <a:latin typeface="Helvetica Neue" charset="0"/>
                <a:sym typeface="Wingdings" pitchFamily="2" charset="2"/>
              </a:rPr>
              <a:t>v</a:t>
            </a:r>
            <a:r>
              <a:rPr lang="en-US" sz="2400">
                <a:solidFill>
                  <a:srgbClr val="747474"/>
                </a:solidFill>
                <a:latin typeface="Helvetica Neue" charset="0"/>
                <a:sym typeface="Wingdings" pitchFamily="2" charset="2"/>
              </a:rPr>
              <a:t> </a:t>
            </a:r>
            <a:r>
              <a:rPr lang="en-US" sz="2400">
                <a:solidFill>
                  <a:srgbClr val="747474"/>
                </a:solidFill>
                <a:latin typeface="Helvetica Neue" charset="0"/>
                <a:sym typeface="Symbol" pitchFamily="18" charset="2"/>
              </a:rPr>
              <a:t></a:t>
            </a:r>
            <a:r>
              <a:rPr lang="en-US" sz="2400">
                <a:solidFill>
                  <a:srgbClr val="747474"/>
                </a:solidFill>
                <a:latin typeface="Helvetica Neue" charset="0"/>
                <a:sym typeface="Wingdings" pitchFamily="2" charset="2"/>
              </a:rPr>
              <a:t> </a:t>
            </a:r>
            <a:r>
              <a:rPr lang="en-US" sz="2400" i="1">
                <a:solidFill>
                  <a:srgbClr val="747474"/>
                </a:solidFill>
                <a:latin typeface="Helvetica Neue" charset="0"/>
                <a:sym typeface="Wingdings" pitchFamily="2" charset="2"/>
              </a:rPr>
              <a:t>dom</a:t>
            </a:r>
            <a:r>
              <a:rPr lang="en-US" sz="2400">
                <a:solidFill>
                  <a:srgbClr val="747474"/>
                </a:solidFill>
                <a:latin typeface="Helvetica Neue" charset="0"/>
                <a:sym typeface="Wingdings" pitchFamily="2" charset="2"/>
              </a:rPr>
              <a:t>(</a:t>
            </a:r>
            <a:r>
              <a:rPr lang="en-US" sz="2400" i="1">
                <a:solidFill>
                  <a:srgbClr val="747474"/>
                </a:solidFill>
                <a:latin typeface="Helvetica Neue" charset="0"/>
                <a:sym typeface="Wingdings" pitchFamily="2" charset="2"/>
              </a:rPr>
              <a:t>x</a:t>
            </a:r>
            <a:r>
              <a:rPr lang="en-US" sz="2400">
                <a:solidFill>
                  <a:srgbClr val="747474"/>
                </a:solidFill>
                <a:latin typeface="Helvetica Neue" charset="0"/>
                <a:sym typeface="Wingdings" pitchFamily="2" charset="2"/>
              </a:rPr>
              <a:t>) do</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Helvetica Neue" charset="0"/>
              </a:rPr>
              <a:t>        if </a:t>
            </a:r>
            <a:r>
              <a:rPr lang="en-US" sz="2400">
                <a:solidFill>
                  <a:srgbClr val="747474"/>
                </a:solidFill>
                <a:latin typeface="Helvetica Neue" charset="0"/>
                <a:sym typeface="Symbol" pitchFamily="18" charset="2"/>
              </a:rPr>
              <a:t> </a:t>
            </a:r>
            <a:r>
              <a:rPr lang="en-US" sz="2400" i="1">
                <a:solidFill>
                  <a:srgbClr val="747474"/>
                </a:solidFill>
                <a:latin typeface="Helvetica Neue" charset="0"/>
                <a:sym typeface="Helvetica Neue" charset="0"/>
              </a:rPr>
              <a:t>t</a:t>
            </a:r>
            <a:r>
              <a:rPr lang="en-US" sz="2400">
                <a:solidFill>
                  <a:srgbClr val="747474"/>
                </a:solidFill>
                <a:latin typeface="Helvetica Neue" charset="0"/>
                <a:sym typeface="Helvetica Neue" charset="0"/>
              </a:rPr>
              <a:t> </a:t>
            </a:r>
            <a:r>
              <a:rPr lang="en-US" sz="2400">
                <a:solidFill>
                  <a:srgbClr val="747474"/>
                </a:solidFill>
                <a:latin typeface="Helvetica Neue" charset="0"/>
                <a:sym typeface="Symbol" pitchFamily="18" charset="2"/>
              </a:rPr>
              <a:t></a:t>
            </a:r>
            <a:r>
              <a:rPr lang="en-US" sz="2400">
                <a:solidFill>
                  <a:srgbClr val="747474"/>
                </a:solidFill>
                <a:latin typeface="Helvetica Neue" charset="0"/>
                <a:sym typeface="Helvetica Neue" charset="0"/>
              </a:rPr>
              <a:t> </a:t>
            </a:r>
            <a:r>
              <a:rPr lang="en-US" sz="2400" i="1">
                <a:solidFill>
                  <a:srgbClr val="747474"/>
                </a:solidFill>
                <a:latin typeface="Helvetica Neue" charset="0"/>
                <a:sym typeface="Helvetica Neue" charset="0"/>
              </a:rPr>
              <a:t>C</a:t>
            </a:r>
            <a:r>
              <a:rPr lang="en-US" sz="2400">
                <a:solidFill>
                  <a:srgbClr val="747474"/>
                </a:solidFill>
                <a:latin typeface="Helvetica Neue" charset="0"/>
                <a:sym typeface="Helvetica Neue" charset="0"/>
              </a:rPr>
              <a:t> s.t. </a:t>
            </a:r>
            <a:r>
              <a:rPr lang="en-US" sz="2400" i="1">
                <a:solidFill>
                  <a:srgbClr val="747474"/>
                </a:solidFill>
                <a:latin typeface="Helvetica Neue" charset="0"/>
                <a:sym typeface="Helvetica Neue" charset="0"/>
              </a:rPr>
              <a:t>t</a:t>
            </a:r>
            <a:r>
              <a:rPr lang="en-US" sz="2400">
                <a:solidFill>
                  <a:srgbClr val="747474"/>
                </a:solidFill>
                <a:latin typeface="Helvetica Neue" charset="0"/>
                <a:sym typeface="Helvetica Neue" charset="0"/>
              </a:rPr>
              <a:t>[</a:t>
            </a:r>
            <a:r>
              <a:rPr lang="en-US" sz="2400" i="1">
                <a:solidFill>
                  <a:srgbClr val="747474"/>
                </a:solidFill>
                <a:latin typeface="Helvetica Neue" charset="0"/>
                <a:sym typeface="Helvetica Neue" charset="0"/>
              </a:rPr>
              <a:t>x</a:t>
            </a:r>
            <a:r>
              <a:rPr lang="en-US" sz="2400">
                <a:solidFill>
                  <a:srgbClr val="747474"/>
                </a:solidFill>
                <a:latin typeface="Helvetica Neue" charset="0"/>
                <a:sym typeface="Helvetica Neue" charset="0"/>
              </a:rPr>
              <a:t>] = </a:t>
            </a:r>
            <a:r>
              <a:rPr lang="en-US" sz="2400" i="1">
                <a:solidFill>
                  <a:srgbClr val="747474"/>
                </a:solidFill>
                <a:latin typeface="Helvetica Neue" charset="0"/>
                <a:sym typeface="Helvetica Neue" charset="0"/>
              </a:rPr>
              <a:t>v </a:t>
            </a:r>
            <a:r>
              <a:rPr lang="en-US" sz="2400">
                <a:solidFill>
                  <a:srgbClr val="747474"/>
                </a:solidFill>
                <a:latin typeface="Helvetica Neue" charset="0"/>
                <a:sym typeface="Helvetica Neue" charset="0"/>
              </a:rPr>
              <a:t>then</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Helvetica Neue" charset="0"/>
              </a:rPr>
              <a:t> 	     remove </a:t>
            </a:r>
            <a:r>
              <a:rPr lang="en-US" sz="2400" i="1">
                <a:solidFill>
                  <a:srgbClr val="747474"/>
                </a:solidFill>
                <a:latin typeface="Helvetica Neue" charset="0"/>
                <a:sym typeface="Helvetica Neue" charset="0"/>
              </a:rPr>
              <a:t>v</a:t>
            </a:r>
            <a:r>
              <a:rPr lang="en-US" sz="2400">
                <a:solidFill>
                  <a:srgbClr val="747474"/>
                </a:solidFill>
                <a:latin typeface="Helvetica Neue" charset="0"/>
                <a:sym typeface="Helvetica Neue" charset="0"/>
              </a:rPr>
              <a:t> from </a:t>
            </a:r>
            <a:r>
              <a:rPr lang="en-US" sz="2400" i="1">
                <a:solidFill>
                  <a:srgbClr val="747474"/>
                </a:solidFill>
                <a:latin typeface="Helvetica Neue" charset="0"/>
                <a:sym typeface="Wingdings" pitchFamily="2" charset="2"/>
              </a:rPr>
              <a:t>dom</a:t>
            </a:r>
            <a:r>
              <a:rPr lang="en-US" sz="2400">
                <a:solidFill>
                  <a:srgbClr val="747474"/>
                </a:solidFill>
                <a:latin typeface="Helvetica Neue" charset="0"/>
                <a:sym typeface="Wingdings" pitchFamily="2" charset="2"/>
              </a:rPr>
              <a:t>(</a:t>
            </a:r>
            <a:r>
              <a:rPr lang="en-US" sz="2400" i="1">
                <a:solidFill>
                  <a:srgbClr val="747474"/>
                </a:solidFill>
                <a:latin typeface="Helvetica Neue" charset="0"/>
                <a:sym typeface="Wingdings" pitchFamily="2" charset="2"/>
              </a:rPr>
              <a:t>x</a:t>
            </a:r>
            <a:r>
              <a:rPr lang="en-US" sz="2400">
                <a:solidFill>
                  <a:srgbClr val="747474"/>
                </a:solidFill>
                <a:latin typeface="Helvetica Neue" charset="0"/>
                <a:sym typeface="Wingdings" pitchFamily="2" charset="2"/>
              </a:rPr>
              <a:t>)</a:t>
            </a:r>
            <a:endParaRPr lang="en-US" sz="2400">
              <a:solidFill>
                <a:srgbClr val="747474"/>
              </a:solidFill>
              <a:latin typeface="Helvetica Neue" charset="0"/>
              <a:sym typeface="Helvetica Neue" charset="0"/>
            </a:endParaRP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Helvetica Neue" charset="0"/>
              </a:rPr>
              <a:t> 	     change </a:t>
            </a:r>
            <a:r>
              <a:rPr lang="en-US" sz="2400">
                <a:solidFill>
                  <a:srgbClr val="747474"/>
                </a:solidFill>
                <a:latin typeface="Helvetica Neue" charset="0"/>
                <a:sym typeface="Wingdings" pitchFamily="2" charset="2"/>
              </a:rPr>
              <a:t> </a:t>
            </a:r>
            <a:r>
              <a:rPr lang="en-US" sz="2400" i="1">
                <a:solidFill>
                  <a:srgbClr val="747474"/>
                </a:solidFill>
                <a:latin typeface="Helvetica Neue" charset="0"/>
                <a:sym typeface="Wingdings" pitchFamily="2" charset="2"/>
              </a:rPr>
              <a:t>true</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Wingdings" pitchFamily="2" charset="2"/>
              </a:rPr>
              <a:t>    return change</a:t>
            </a:r>
          </a:p>
        </p:txBody>
      </p:sp>
      <p:grpSp>
        <p:nvGrpSpPr>
          <p:cNvPr id="62473" name="Group 17"/>
          <p:cNvGrpSpPr>
            <a:grpSpLocks/>
          </p:cNvGrpSpPr>
          <p:nvPr/>
        </p:nvGrpSpPr>
        <p:grpSpPr bwMode="auto">
          <a:xfrm>
            <a:off x="1606550" y="7972425"/>
            <a:ext cx="304800" cy="649288"/>
            <a:chOff x="820" y="2029"/>
            <a:chExt cx="192" cy="226"/>
          </a:xfrm>
        </p:grpSpPr>
        <p:sp>
          <p:nvSpPr>
            <p:cNvPr id="62477" name="Line 18"/>
            <p:cNvSpPr>
              <a:spLocks noChangeShapeType="1"/>
            </p:cNvSpPr>
            <p:nvPr/>
          </p:nvSpPr>
          <p:spPr bwMode="auto">
            <a:xfrm>
              <a:off x="820" y="2029"/>
              <a:ext cx="0" cy="22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2478" name="Line 19"/>
            <p:cNvSpPr>
              <a:spLocks noChangeShapeType="1"/>
            </p:cNvSpPr>
            <p:nvPr/>
          </p:nvSpPr>
          <p:spPr bwMode="auto">
            <a:xfrm>
              <a:off x="820" y="2255"/>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2474" name="Group 20"/>
          <p:cNvGrpSpPr>
            <a:grpSpLocks/>
          </p:cNvGrpSpPr>
          <p:nvPr/>
        </p:nvGrpSpPr>
        <p:grpSpPr bwMode="auto">
          <a:xfrm>
            <a:off x="1246188" y="7613650"/>
            <a:ext cx="304800" cy="1008063"/>
            <a:chOff x="1102" y="4251"/>
            <a:chExt cx="192" cy="227"/>
          </a:xfrm>
        </p:grpSpPr>
        <p:sp>
          <p:nvSpPr>
            <p:cNvPr id="62475" name="Line 21"/>
            <p:cNvSpPr>
              <a:spLocks noChangeShapeType="1"/>
            </p:cNvSpPr>
            <p:nvPr/>
          </p:nvSpPr>
          <p:spPr bwMode="auto">
            <a:xfrm>
              <a:off x="1102" y="4251"/>
              <a:ext cx="0" cy="2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2476" name="Line 22"/>
            <p:cNvSpPr>
              <a:spLocks noChangeShapeType="1"/>
            </p:cNvSpPr>
            <p:nvPr/>
          </p:nvSpPr>
          <p:spPr bwMode="auto">
            <a:xfrm>
              <a:off x="1102" y="4478"/>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571500" y="2322513"/>
            <a:ext cx="7154863" cy="4210050"/>
          </a:xfrm>
        </p:spPr>
        <p:txBody>
          <a:bodyPr/>
          <a:lstStyle/>
          <a:p>
            <a:pPr marL="495300" indent="-495300" defTabSz="712788" eaLnBrk="1" hangingPunct="1">
              <a:spcBef>
                <a:spcPct val="0"/>
              </a:spcBef>
              <a:buFont typeface="Helvetica Neue" charset="0"/>
              <a:buNone/>
            </a:pPr>
            <a:r>
              <a:rPr lang="en-US" sz="2400" smtClean="0"/>
              <a:t>ac() : boolean</a:t>
            </a:r>
          </a:p>
          <a:p>
            <a:pPr marL="495300" indent="-495300" defTabSz="712788" eaLnBrk="1" hangingPunct="1">
              <a:spcBef>
                <a:spcPct val="0"/>
              </a:spcBef>
              <a:buFont typeface="Helvetica Neue" charset="0"/>
              <a:buAutoNum type="arabicPeriod"/>
            </a:pPr>
            <a:r>
              <a:rPr lang="en-US" sz="2400" smtClean="0"/>
              <a:t>  </a:t>
            </a:r>
            <a:r>
              <a:rPr lang="en-US" sz="2400" i="1" smtClean="0"/>
              <a:t>Q</a:t>
            </a:r>
            <a:r>
              <a:rPr lang="en-US" sz="2400" smtClean="0"/>
              <a:t> </a:t>
            </a:r>
            <a:r>
              <a:rPr lang="en-US" sz="2400" smtClean="0">
                <a:sym typeface="Wingdings" pitchFamily="2" charset="2"/>
              </a:rPr>
              <a:t> all variable/constraint pairs </a:t>
            </a:r>
            <a:r>
              <a:rPr lang="en-US" sz="2400" smtClean="0"/>
              <a:t>(</a:t>
            </a:r>
            <a:r>
              <a:rPr lang="en-US" sz="2400" i="1" smtClean="0"/>
              <a:t>x</a:t>
            </a:r>
            <a:r>
              <a:rPr lang="en-US" sz="2400" smtClean="0"/>
              <a:t>, </a:t>
            </a:r>
            <a:r>
              <a:rPr lang="en-US" sz="2400" i="1" smtClean="0"/>
              <a:t>C</a:t>
            </a:r>
            <a:r>
              <a:rPr lang="en-US" sz="2400" smtClean="0"/>
              <a:t>) </a:t>
            </a:r>
            <a:endParaRPr lang="en-US" sz="2400" smtClean="0">
              <a:sym typeface="Wingdings" pitchFamily="2" charset="2"/>
            </a:endParaRPr>
          </a:p>
          <a:p>
            <a:pPr marL="495300" indent="-495300" defTabSz="712788" eaLnBrk="1" hangingPunct="1">
              <a:spcBef>
                <a:spcPct val="0"/>
              </a:spcBef>
              <a:buFont typeface="Helvetica Neue" charset="0"/>
              <a:buAutoNum type="arabicPeriod"/>
            </a:pPr>
            <a:r>
              <a:rPr lang="en-US" sz="2400" smtClean="0"/>
              <a:t>  while </a:t>
            </a:r>
            <a:r>
              <a:rPr lang="en-US" sz="2400" i="1" smtClean="0"/>
              <a:t>Q</a:t>
            </a:r>
            <a:r>
              <a:rPr lang="en-US" sz="2400" smtClean="0"/>
              <a:t> </a:t>
            </a:r>
            <a:r>
              <a:rPr lang="en-US" sz="2400" smtClean="0">
                <a:sym typeface="Symbol" pitchFamily="18" charset="2"/>
              </a:rPr>
              <a:t></a:t>
            </a:r>
            <a:r>
              <a:rPr lang="en-US" sz="2400" smtClean="0"/>
              <a:t> {} do</a:t>
            </a:r>
          </a:p>
          <a:p>
            <a:pPr marL="495300" indent="-495300" defTabSz="712788" eaLnBrk="1" hangingPunct="1">
              <a:spcBef>
                <a:spcPct val="0"/>
              </a:spcBef>
              <a:buFont typeface="Helvetica Neue" charset="0"/>
              <a:buAutoNum type="arabicPeriod"/>
            </a:pPr>
            <a:r>
              <a:rPr lang="en-US" sz="2400" smtClean="0"/>
              <a:t> 	    select and remove a pair (</a:t>
            </a:r>
            <a:r>
              <a:rPr lang="en-US" sz="2400" i="1" smtClean="0"/>
              <a:t>x</a:t>
            </a:r>
            <a:r>
              <a:rPr lang="en-US" sz="2400" smtClean="0"/>
              <a:t>, </a:t>
            </a:r>
            <a:r>
              <a:rPr lang="en-US" sz="2400" i="1" smtClean="0"/>
              <a:t>C</a:t>
            </a:r>
            <a:r>
              <a:rPr lang="en-US" sz="2400" smtClean="0"/>
              <a:t>) from </a:t>
            </a:r>
            <a:r>
              <a:rPr lang="en-US" sz="2400" i="1" smtClean="0"/>
              <a:t>Q</a:t>
            </a:r>
            <a:endParaRPr lang="en-US" sz="2400" smtClean="0"/>
          </a:p>
          <a:p>
            <a:pPr marL="495300" indent="-495300" defTabSz="712788" eaLnBrk="1" hangingPunct="1">
              <a:spcBef>
                <a:spcPct val="0"/>
              </a:spcBef>
              <a:buFont typeface="Helvetica Neue" charset="0"/>
              <a:buAutoNum type="arabicPeriod"/>
            </a:pPr>
            <a:r>
              <a:rPr lang="en-US" sz="2400" smtClean="0"/>
              <a:t> 	    if revise(</a:t>
            </a:r>
            <a:r>
              <a:rPr lang="en-US" sz="2400" i="1" smtClean="0"/>
              <a:t>x</a:t>
            </a:r>
            <a:r>
              <a:rPr lang="en-US" sz="2400" smtClean="0"/>
              <a:t>, </a:t>
            </a:r>
            <a:r>
              <a:rPr lang="en-US" sz="2400" i="1" smtClean="0"/>
              <a:t>C</a:t>
            </a:r>
            <a:r>
              <a:rPr lang="en-US" sz="2400" smtClean="0"/>
              <a:t>) then</a:t>
            </a:r>
            <a:endParaRPr lang="en-US" sz="2400" i="1" smtClean="0"/>
          </a:p>
          <a:p>
            <a:pPr marL="495300" indent="-495300" defTabSz="712788" eaLnBrk="1" hangingPunct="1">
              <a:spcBef>
                <a:spcPct val="0"/>
              </a:spcBef>
              <a:buFont typeface="Helvetica Neue" charset="0"/>
              <a:buAutoNum type="arabicPeriod"/>
            </a:pPr>
            <a:r>
              <a:rPr lang="en-US" sz="2400" smtClean="0"/>
              <a:t>	         if </a:t>
            </a:r>
            <a:r>
              <a:rPr lang="en-US" sz="2400" i="1" smtClean="0"/>
              <a:t>dom</a:t>
            </a:r>
            <a:r>
              <a:rPr lang="en-US" sz="2400" smtClean="0"/>
              <a:t>(</a:t>
            </a:r>
            <a:r>
              <a:rPr lang="en-US" sz="2400" i="1" smtClean="0"/>
              <a:t>x</a:t>
            </a:r>
            <a:r>
              <a:rPr lang="en-US" sz="2400" smtClean="0"/>
              <a:t>) = {}</a:t>
            </a:r>
          </a:p>
          <a:p>
            <a:pPr marL="495300" indent="-495300" defTabSz="712788" eaLnBrk="1" hangingPunct="1">
              <a:spcBef>
                <a:spcPct val="0"/>
              </a:spcBef>
              <a:buFont typeface="Helvetica Neue" charset="0"/>
              <a:buAutoNum type="arabicPeriod"/>
            </a:pPr>
            <a:r>
              <a:rPr lang="en-US" sz="2400" smtClean="0"/>
              <a:t> 		      return </a:t>
            </a:r>
            <a:r>
              <a:rPr lang="en-US" sz="2400" i="1" smtClean="0"/>
              <a:t>false</a:t>
            </a:r>
          </a:p>
          <a:p>
            <a:pPr marL="495300" indent="-495300" defTabSz="712788" eaLnBrk="1" hangingPunct="1">
              <a:spcBef>
                <a:spcPct val="0"/>
              </a:spcBef>
              <a:buFont typeface="Helvetica Neue" charset="0"/>
              <a:buAutoNum type="arabicPeriod"/>
            </a:pPr>
            <a:r>
              <a:rPr lang="en-US" sz="2400" smtClean="0"/>
              <a:t>           else</a:t>
            </a:r>
          </a:p>
          <a:p>
            <a:pPr marL="495300" indent="-495300" defTabSz="712788" eaLnBrk="1" hangingPunct="1">
              <a:spcBef>
                <a:spcPct val="0"/>
              </a:spcBef>
              <a:buFont typeface="Helvetica Neue" charset="0"/>
              <a:buAutoNum type="arabicPeriod"/>
            </a:pPr>
            <a:r>
              <a:rPr lang="en-US" sz="2400" smtClean="0"/>
              <a:t>                add pairs to </a:t>
            </a:r>
            <a:r>
              <a:rPr lang="en-US" sz="2400" i="1" smtClean="0"/>
              <a:t>Q</a:t>
            </a:r>
            <a:endParaRPr lang="en-US" sz="2400" smtClean="0">
              <a:sym typeface="Wingdings" pitchFamily="2" charset="2"/>
            </a:endParaRPr>
          </a:p>
          <a:p>
            <a:pPr marL="495300" indent="-495300" defTabSz="712788" eaLnBrk="1" hangingPunct="1">
              <a:spcBef>
                <a:spcPct val="0"/>
              </a:spcBef>
              <a:buFont typeface="Helvetica Neue" charset="0"/>
              <a:buAutoNum type="arabicPeriod"/>
            </a:pPr>
            <a:r>
              <a:rPr lang="en-US" sz="2400" smtClean="0">
                <a:sym typeface="Wingdings" pitchFamily="2" charset="2"/>
              </a:rPr>
              <a:t>  return </a:t>
            </a:r>
            <a:r>
              <a:rPr lang="en-US" sz="2400" i="1" smtClean="0">
                <a:sym typeface="Wingdings" pitchFamily="2" charset="2"/>
              </a:rPr>
              <a:t>true</a:t>
            </a:r>
          </a:p>
        </p:txBody>
      </p:sp>
      <p:sp>
        <p:nvSpPr>
          <p:cNvPr id="63491" name="Rectangle 3"/>
          <p:cNvSpPr>
            <a:spLocks noGrp="1" noChangeArrowheads="1"/>
          </p:cNvSpPr>
          <p:nvPr>
            <p:ph type="title"/>
          </p:nvPr>
        </p:nvSpPr>
        <p:spPr/>
        <p:txBody>
          <a:bodyPr/>
          <a:lstStyle/>
          <a:p>
            <a:pPr eaLnBrk="1" hangingPunct="1"/>
            <a:r>
              <a:rPr lang="en-US" smtClean="0"/>
              <a:t>Generic arc consistency algorithm</a:t>
            </a:r>
          </a:p>
        </p:txBody>
      </p:sp>
      <p:grpSp>
        <p:nvGrpSpPr>
          <p:cNvPr id="63492" name="Group 4"/>
          <p:cNvGrpSpPr>
            <a:grpSpLocks/>
          </p:cNvGrpSpPr>
          <p:nvPr/>
        </p:nvGrpSpPr>
        <p:grpSpPr bwMode="auto">
          <a:xfrm>
            <a:off x="1319213" y="3581400"/>
            <a:ext cx="287337" cy="2087563"/>
            <a:chOff x="785" y="3027"/>
            <a:chExt cx="181" cy="1451"/>
          </a:xfrm>
        </p:grpSpPr>
        <p:sp>
          <p:nvSpPr>
            <p:cNvPr id="63537" name="Line 5"/>
            <p:cNvSpPr>
              <a:spLocks noChangeShapeType="1"/>
            </p:cNvSpPr>
            <p:nvPr/>
          </p:nvSpPr>
          <p:spPr bwMode="auto">
            <a:xfrm>
              <a:off x="785" y="3027"/>
              <a:ext cx="0" cy="14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3538" name="Line 6"/>
            <p:cNvSpPr>
              <a:spLocks noChangeShapeType="1"/>
            </p:cNvSpPr>
            <p:nvPr/>
          </p:nvSpPr>
          <p:spPr bwMode="auto">
            <a:xfrm>
              <a:off x="785" y="4478"/>
              <a:ext cx="18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3493" name="Group 7"/>
          <p:cNvGrpSpPr>
            <a:grpSpLocks/>
          </p:cNvGrpSpPr>
          <p:nvPr/>
        </p:nvGrpSpPr>
        <p:grpSpPr bwMode="auto">
          <a:xfrm>
            <a:off x="2109788" y="5308600"/>
            <a:ext cx="304800" cy="358775"/>
            <a:chOff x="820" y="2029"/>
            <a:chExt cx="192" cy="226"/>
          </a:xfrm>
        </p:grpSpPr>
        <p:sp>
          <p:nvSpPr>
            <p:cNvPr id="63535" name="Line 8"/>
            <p:cNvSpPr>
              <a:spLocks noChangeShapeType="1"/>
            </p:cNvSpPr>
            <p:nvPr/>
          </p:nvSpPr>
          <p:spPr bwMode="auto">
            <a:xfrm>
              <a:off x="820" y="2029"/>
              <a:ext cx="0" cy="22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3536" name="Line 9"/>
            <p:cNvSpPr>
              <a:spLocks noChangeShapeType="1"/>
            </p:cNvSpPr>
            <p:nvPr/>
          </p:nvSpPr>
          <p:spPr bwMode="auto">
            <a:xfrm>
              <a:off x="820" y="2255"/>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3494" name="Group 10"/>
          <p:cNvGrpSpPr>
            <a:grpSpLocks/>
          </p:cNvGrpSpPr>
          <p:nvPr/>
        </p:nvGrpSpPr>
        <p:grpSpPr bwMode="auto">
          <a:xfrm>
            <a:off x="1697038" y="4300538"/>
            <a:ext cx="341312" cy="1368425"/>
            <a:chOff x="1102" y="4251"/>
            <a:chExt cx="192" cy="227"/>
          </a:xfrm>
        </p:grpSpPr>
        <p:sp>
          <p:nvSpPr>
            <p:cNvPr id="63533" name="Line 11"/>
            <p:cNvSpPr>
              <a:spLocks noChangeShapeType="1"/>
            </p:cNvSpPr>
            <p:nvPr/>
          </p:nvSpPr>
          <p:spPr bwMode="auto">
            <a:xfrm>
              <a:off x="1102" y="4251"/>
              <a:ext cx="0" cy="2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3534" name="Line 12"/>
            <p:cNvSpPr>
              <a:spLocks noChangeShapeType="1"/>
            </p:cNvSpPr>
            <p:nvPr/>
          </p:nvSpPr>
          <p:spPr bwMode="auto">
            <a:xfrm>
              <a:off x="1102" y="4478"/>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3495" name="Group 13"/>
          <p:cNvGrpSpPr>
            <a:grpSpLocks/>
          </p:cNvGrpSpPr>
          <p:nvPr/>
        </p:nvGrpSpPr>
        <p:grpSpPr bwMode="auto">
          <a:xfrm>
            <a:off x="2109788" y="4589463"/>
            <a:ext cx="304800" cy="358775"/>
            <a:chOff x="820" y="2029"/>
            <a:chExt cx="192" cy="226"/>
          </a:xfrm>
        </p:grpSpPr>
        <p:sp>
          <p:nvSpPr>
            <p:cNvPr id="63531" name="Line 14"/>
            <p:cNvSpPr>
              <a:spLocks noChangeShapeType="1"/>
            </p:cNvSpPr>
            <p:nvPr/>
          </p:nvSpPr>
          <p:spPr bwMode="auto">
            <a:xfrm>
              <a:off x="820" y="2029"/>
              <a:ext cx="0" cy="22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3532" name="Line 15"/>
            <p:cNvSpPr>
              <a:spLocks noChangeShapeType="1"/>
            </p:cNvSpPr>
            <p:nvPr/>
          </p:nvSpPr>
          <p:spPr bwMode="auto">
            <a:xfrm>
              <a:off x="820" y="2255"/>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63496" name="Rectangle 16"/>
          <p:cNvSpPr>
            <a:spLocks noChangeArrowheads="1"/>
          </p:cNvSpPr>
          <p:nvPr/>
        </p:nvSpPr>
        <p:spPr bwMode="auto">
          <a:xfrm>
            <a:off x="571500" y="6389688"/>
            <a:ext cx="5113338" cy="288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30" tIns="50730" rIns="50730" bIns="50730"/>
          <a:lstStyle/>
          <a:p>
            <a:pPr marL="273050" indent="-273050" algn="l">
              <a:lnSpc>
                <a:spcPct val="90000"/>
              </a:lnSpc>
              <a:spcBef>
                <a:spcPts val="3000"/>
              </a:spcBef>
              <a:buClr>
                <a:srgbClr val="747474"/>
              </a:buClr>
              <a:buSzPct val="100000"/>
              <a:buFont typeface="Helvetica Neue" charset="0"/>
              <a:buNone/>
            </a:pPr>
            <a:r>
              <a:rPr lang="en-US" sz="2400">
                <a:solidFill>
                  <a:srgbClr val="747474"/>
                </a:solidFill>
                <a:latin typeface="Helvetica Neue" charset="0"/>
                <a:sym typeface="Helvetica Neue" charset="0"/>
              </a:rPr>
              <a:t>revise(</a:t>
            </a:r>
            <a:r>
              <a:rPr lang="en-US" sz="2400" i="1">
                <a:solidFill>
                  <a:srgbClr val="747474"/>
                </a:solidFill>
                <a:latin typeface="Helvetica Neue" charset="0"/>
                <a:sym typeface="Helvetica Neue" charset="0"/>
              </a:rPr>
              <a:t>x</a:t>
            </a:r>
            <a:r>
              <a:rPr lang="en-US" sz="2400">
                <a:solidFill>
                  <a:srgbClr val="747474"/>
                </a:solidFill>
                <a:latin typeface="Helvetica Neue" charset="0"/>
                <a:sym typeface="Helvetica Neue" charset="0"/>
              </a:rPr>
              <a:t>, </a:t>
            </a:r>
            <a:r>
              <a:rPr lang="en-US" sz="2400" i="1">
                <a:solidFill>
                  <a:srgbClr val="747474"/>
                </a:solidFill>
                <a:latin typeface="Helvetica Neue" charset="0"/>
                <a:sym typeface="Helvetica Neue" charset="0"/>
              </a:rPr>
              <a:t>C</a:t>
            </a:r>
            <a:r>
              <a:rPr lang="en-US" sz="2400">
                <a:solidFill>
                  <a:srgbClr val="747474"/>
                </a:solidFill>
                <a:latin typeface="Helvetica Neue" charset="0"/>
                <a:sym typeface="Helvetica Neue" charset="0"/>
              </a:rPr>
              <a:t>) : boolean</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Helvetica Neue" charset="0"/>
              </a:rPr>
              <a:t>    change </a:t>
            </a:r>
            <a:r>
              <a:rPr lang="en-US" sz="2400">
                <a:solidFill>
                  <a:srgbClr val="747474"/>
                </a:solidFill>
                <a:latin typeface="Helvetica Neue" charset="0"/>
                <a:sym typeface="Wingdings" pitchFamily="2" charset="2"/>
              </a:rPr>
              <a:t> </a:t>
            </a:r>
            <a:r>
              <a:rPr lang="en-US" sz="2400" i="1">
                <a:solidFill>
                  <a:srgbClr val="747474"/>
                </a:solidFill>
                <a:latin typeface="Helvetica Neue" charset="0"/>
                <a:sym typeface="Wingdings" pitchFamily="2" charset="2"/>
              </a:rPr>
              <a:t>false</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Wingdings" pitchFamily="2" charset="2"/>
              </a:rPr>
              <a:t>    for each </a:t>
            </a:r>
            <a:r>
              <a:rPr lang="en-US" sz="2400" i="1">
                <a:solidFill>
                  <a:srgbClr val="747474"/>
                </a:solidFill>
                <a:latin typeface="Helvetica Neue" charset="0"/>
                <a:sym typeface="Wingdings" pitchFamily="2" charset="2"/>
              </a:rPr>
              <a:t>v</a:t>
            </a:r>
            <a:r>
              <a:rPr lang="en-US" sz="2400">
                <a:solidFill>
                  <a:srgbClr val="747474"/>
                </a:solidFill>
                <a:latin typeface="Helvetica Neue" charset="0"/>
                <a:sym typeface="Wingdings" pitchFamily="2" charset="2"/>
              </a:rPr>
              <a:t> </a:t>
            </a:r>
            <a:r>
              <a:rPr lang="en-US" sz="2400">
                <a:solidFill>
                  <a:srgbClr val="747474"/>
                </a:solidFill>
                <a:latin typeface="Helvetica Neue" charset="0"/>
                <a:sym typeface="Symbol" pitchFamily="18" charset="2"/>
              </a:rPr>
              <a:t></a:t>
            </a:r>
            <a:r>
              <a:rPr lang="en-US" sz="2400">
                <a:solidFill>
                  <a:srgbClr val="747474"/>
                </a:solidFill>
                <a:latin typeface="Helvetica Neue" charset="0"/>
                <a:sym typeface="Wingdings" pitchFamily="2" charset="2"/>
              </a:rPr>
              <a:t> </a:t>
            </a:r>
            <a:r>
              <a:rPr lang="en-US" sz="2400" i="1">
                <a:solidFill>
                  <a:srgbClr val="747474"/>
                </a:solidFill>
                <a:latin typeface="Helvetica Neue" charset="0"/>
                <a:sym typeface="Wingdings" pitchFamily="2" charset="2"/>
              </a:rPr>
              <a:t>dom</a:t>
            </a:r>
            <a:r>
              <a:rPr lang="en-US" sz="2400">
                <a:solidFill>
                  <a:srgbClr val="747474"/>
                </a:solidFill>
                <a:latin typeface="Helvetica Neue" charset="0"/>
                <a:sym typeface="Wingdings" pitchFamily="2" charset="2"/>
              </a:rPr>
              <a:t>(</a:t>
            </a:r>
            <a:r>
              <a:rPr lang="en-US" sz="2400" i="1">
                <a:solidFill>
                  <a:srgbClr val="747474"/>
                </a:solidFill>
                <a:latin typeface="Helvetica Neue" charset="0"/>
                <a:sym typeface="Wingdings" pitchFamily="2" charset="2"/>
              </a:rPr>
              <a:t>x</a:t>
            </a:r>
            <a:r>
              <a:rPr lang="en-US" sz="2400">
                <a:solidFill>
                  <a:srgbClr val="747474"/>
                </a:solidFill>
                <a:latin typeface="Helvetica Neue" charset="0"/>
                <a:sym typeface="Wingdings" pitchFamily="2" charset="2"/>
              </a:rPr>
              <a:t>) do</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Helvetica Neue" charset="0"/>
              </a:rPr>
              <a:t>        if </a:t>
            </a:r>
            <a:r>
              <a:rPr lang="en-US" sz="2400">
                <a:solidFill>
                  <a:srgbClr val="747474"/>
                </a:solidFill>
                <a:latin typeface="Helvetica Neue" charset="0"/>
                <a:sym typeface="Symbol" pitchFamily="18" charset="2"/>
              </a:rPr>
              <a:t> </a:t>
            </a:r>
            <a:r>
              <a:rPr lang="en-US" sz="2400" i="1">
                <a:solidFill>
                  <a:srgbClr val="747474"/>
                </a:solidFill>
                <a:latin typeface="Helvetica Neue" charset="0"/>
                <a:sym typeface="Helvetica Neue" charset="0"/>
              </a:rPr>
              <a:t>t</a:t>
            </a:r>
            <a:r>
              <a:rPr lang="en-US" sz="2400">
                <a:solidFill>
                  <a:srgbClr val="747474"/>
                </a:solidFill>
                <a:latin typeface="Helvetica Neue" charset="0"/>
                <a:sym typeface="Helvetica Neue" charset="0"/>
              </a:rPr>
              <a:t> </a:t>
            </a:r>
            <a:r>
              <a:rPr lang="en-US" sz="2400">
                <a:solidFill>
                  <a:srgbClr val="747474"/>
                </a:solidFill>
                <a:latin typeface="Helvetica Neue" charset="0"/>
                <a:sym typeface="Symbol" pitchFamily="18" charset="2"/>
              </a:rPr>
              <a:t></a:t>
            </a:r>
            <a:r>
              <a:rPr lang="en-US" sz="2400">
                <a:solidFill>
                  <a:srgbClr val="747474"/>
                </a:solidFill>
                <a:latin typeface="Helvetica Neue" charset="0"/>
                <a:sym typeface="Helvetica Neue" charset="0"/>
              </a:rPr>
              <a:t> </a:t>
            </a:r>
            <a:r>
              <a:rPr lang="en-US" sz="2400" i="1">
                <a:solidFill>
                  <a:srgbClr val="747474"/>
                </a:solidFill>
                <a:latin typeface="Helvetica Neue" charset="0"/>
                <a:sym typeface="Helvetica Neue" charset="0"/>
              </a:rPr>
              <a:t>C</a:t>
            </a:r>
            <a:r>
              <a:rPr lang="en-US" sz="2400">
                <a:solidFill>
                  <a:srgbClr val="747474"/>
                </a:solidFill>
                <a:latin typeface="Helvetica Neue" charset="0"/>
                <a:sym typeface="Helvetica Neue" charset="0"/>
              </a:rPr>
              <a:t> s.t. </a:t>
            </a:r>
            <a:r>
              <a:rPr lang="en-US" sz="2400" i="1">
                <a:solidFill>
                  <a:srgbClr val="747474"/>
                </a:solidFill>
                <a:latin typeface="Helvetica Neue" charset="0"/>
                <a:sym typeface="Helvetica Neue" charset="0"/>
              </a:rPr>
              <a:t>t</a:t>
            </a:r>
            <a:r>
              <a:rPr lang="en-US" sz="2400">
                <a:solidFill>
                  <a:srgbClr val="747474"/>
                </a:solidFill>
                <a:latin typeface="Helvetica Neue" charset="0"/>
                <a:sym typeface="Helvetica Neue" charset="0"/>
              </a:rPr>
              <a:t>[</a:t>
            </a:r>
            <a:r>
              <a:rPr lang="en-US" sz="2400" i="1">
                <a:solidFill>
                  <a:srgbClr val="747474"/>
                </a:solidFill>
                <a:latin typeface="Helvetica Neue" charset="0"/>
                <a:sym typeface="Helvetica Neue" charset="0"/>
              </a:rPr>
              <a:t>x</a:t>
            </a:r>
            <a:r>
              <a:rPr lang="en-US" sz="2400">
                <a:solidFill>
                  <a:srgbClr val="747474"/>
                </a:solidFill>
                <a:latin typeface="Helvetica Neue" charset="0"/>
                <a:sym typeface="Helvetica Neue" charset="0"/>
              </a:rPr>
              <a:t>] = </a:t>
            </a:r>
            <a:r>
              <a:rPr lang="en-US" sz="2400" i="1">
                <a:solidFill>
                  <a:srgbClr val="747474"/>
                </a:solidFill>
                <a:latin typeface="Helvetica Neue" charset="0"/>
                <a:sym typeface="Helvetica Neue" charset="0"/>
              </a:rPr>
              <a:t>v </a:t>
            </a:r>
            <a:r>
              <a:rPr lang="en-US" sz="2400">
                <a:solidFill>
                  <a:srgbClr val="747474"/>
                </a:solidFill>
                <a:latin typeface="Helvetica Neue" charset="0"/>
                <a:sym typeface="Helvetica Neue" charset="0"/>
              </a:rPr>
              <a:t>then</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Helvetica Neue" charset="0"/>
              </a:rPr>
              <a:t> 	     remove </a:t>
            </a:r>
            <a:r>
              <a:rPr lang="en-US" sz="2400" i="1">
                <a:solidFill>
                  <a:srgbClr val="747474"/>
                </a:solidFill>
                <a:latin typeface="Helvetica Neue" charset="0"/>
                <a:sym typeface="Helvetica Neue" charset="0"/>
              </a:rPr>
              <a:t>v</a:t>
            </a:r>
            <a:r>
              <a:rPr lang="en-US" sz="2400">
                <a:solidFill>
                  <a:srgbClr val="747474"/>
                </a:solidFill>
                <a:latin typeface="Helvetica Neue" charset="0"/>
                <a:sym typeface="Helvetica Neue" charset="0"/>
              </a:rPr>
              <a:t> from </a:t>
            </a:r>
            <a:r>
              <a:rPr lang="en-US" sz="2400" i="1">
                <a:solidFill>
                  <a:srgbClr val="747474"/>
                </a:solidFill>
                <a:latin typeface="Helvetica Neue" charset="0"/>
                <a:sym typeface="Wingdings" pitchFamily="2" charset="2"/>
              </a:rPr>
              <a:t>dom</a:t>
            </a:r>
            <a:r>
              <a:rPr lang="en-US" sz="2400">
                <a:solidFill>
                  <a:srgbClr val="747474"/>
                </a:solidFill>
                <a:latin typeface="Helvetica Neue" charset="0"/>
                <a:sym typeface="Wingdings" pitchFamily="2" charset="2"/>
              </a:rPr>
              <a:t>(</a:t>
            </a:r>
            <a:r>
              <a:rPr lang="en-US" sz="2400" i="1">
                <a:solidFill>
                  <a:srgbClr val="747474"/>
                </a:solidFill>
                <a:latin typeface="Helvetica Neue" charset="0"/>
                <a:sym typeface="Wingdings" pitchFamily="2" charset="2"/>
              </a:rPr>
              <a:t>x</a:t>
            </a:r>
            <a:r>
              <a:rPr lang="en-US" sz="2400">
                <a:solidFill>
                  <a:srgbClr val="747474"/>
                </a:solidFill>
                <a:latin typeface="Helvetica Neue" charset="0"/>
                <a:sym typeface="Wingdings" pitchFamily="2" charset="2"/>
              </a:rPr>
              <a:t>)</a:t>
            </a:r>
            <a:endParaRPr lang="en-US" sz="2400">
              <a:solidFill>
                <a:srgbClr val="747474"/>
              </a:solidFill>
              <a:latin typeface="Helvetica Neue" charset="0"/>
              <a:sym typeface="Helvetica Neue" charset="0"/>
            </a:endParaRP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Helvetica Neue" charset="0"/>
              </a:rPr>
              <a:t> 	     change </a:t>
            </a:r>
            <a:r>
              <a:rPr lang="en-US" sz="2400">
                <a:solidFill>
                  <a:srgbClr val="747474"/>
                </a:solidFill>
                <a:latin typeface="Helvetica Neue" charset="0"/>
                <a:sym typeface="Wingdings" pitchFamily="2" charset="2"/>
              </a:rPr>
              <a:t> </a:t>
            </a:r>
            <a:r>
              <a:rPr lang="en-US" sz="2400" i="1">
                <a:solidFill>
                  <a:srgbClr val="747474"/>
                </a:solidFill>
                <a:latin typeface="Helvetica Neue" charset="0"/>
                <a:sym typeface="Wingdings" pitchFamily="2" charset="2"/>
              </a:rPr>
              <a:t>true</a:t>
            </a:r>
          </a:p>
          <a:p>
            <a:pPr marL="273050" indent="-273050" algn="l">
              <a:buClr>
                <a:srgbClr val="747474"/>
              </a:buClr>
              <a:buSzPct val="100000"/>
              <a:buFont typeface="Helvetica Neue" charset="0"/>
              <a:buAutoNum type="arabicPeriod"/>
            </a:pPr>
            <a:r>
              <a:rPr lang="en-US" sz="2400">
                <a:solidFill>
                  <a:srgbClr val="747474"/>
                </a:solidFill>
                <a:latin typeface="Helvetica Neue" charset="0"/>
                <a:sym typeface="Wingdings" pitchFamily="2" charset="2"/>
              </a:rPr>
              <a:t>    return change</a:t>
            </a:r>
          </a:p>
        </p:txBody>
      </p:sp>
      <p:grpSp>
        <p:nvGrpSpPr>
          <p:cNvPr id="63497" name="Group 17"/>
          <p:cNvGrpSpPr>
            <a:grpSpLocks/>
          </p:cNvGrpSpPr>
          <p:nvPr/>
        </p:nvGrpSpPr>
        <p:grpSpPr bwMode="auto">
          <a:xfrm>
            <a:off x="1606550" y="7972425"/>
            <a:ext cx="304800" cy="649288"/>
            <a:chOff x="820" y="2029"/>
            <a:chExt cx="192" cy="226"/>
          </a:xfrm>
        </p:grpSpPr>
        <p:sp>
          <p:nvSpPr>
            <p:cNvPr id="63529" name="Line 18"/>
            <p:cNvSpPr>
              <a:spLocks noChangeShapeType="1"/>
            </p:cNvSpPr>
            <p:nvPr/>
          </p:nvSpPr>
          <p:spPr bwMode="auto">
            <a:xfrm>
              <a:off x="820" y="2029"/>
              <a:ext cx="0" cy="22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3530" name="Line 19"/>
            <p:cNvSpPr>
              <a:spLocks noChangeShapeType="1"/>
            </p:cNvSpPr>
            <p:nvPr/>
          </p:nvSpPr>
          <p:spPr bwMode="auto">
            <a:xfrm>
              <a:off x="820" y="2255"/>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63498" name="Group 20"/>
          <p:cNvGrpSpPr>
            <a:grpSpLocks/>
          </p:cNvGrpSpPr>
          <p:nvPr/>
        </p:nvGrpSpPr>
        <p:grpSpPr bwMode="auto">
          <a:xfrm>
            <a:off x="1246188" y="7613650"/>
            <a:ext cx="304800" cy="1008063"/>
            <a:chOff x="1102" y="4251"/>
            <a:chExt cx="192" cy="227"/>
          </a:xfrm>
        </p:grpSpPr>
        <p:sp>
          <p:nvSpPr>
            <p:cNvPr id="63527" name="Line 21"/>
            <p:cNvSpPr>
              <a:spLocks noChangeShapeType="1"/>
            </p:cNvSpPr>
            <p:nvPr/>
          </p:nvSpPr>
          <p:spPr bwMode="auto">
            <a:xfrm>
              <a:off x="1102" y="4251"/>
              <a:ext cx="0" cy="2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3528" name="Line 22"/>
            <p:cNvSpPr>
              <a:spLocks noChangeShapeType="1"/>
            </p:cNvSpPr>
            <p:nvPr/>
          </p:nvSpPr>
          <p:spPr bwMode="auto">
            <a:xfrm>
              <a:off x="1102" y="4478"/>
              <a:ext cx="1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63499" name="Text Box 23"/>
          <p:cNvSpPr txBox="1">
            <a:spLocks noChangeArrowheads="1"/>
          </p:cNvSpPr>
          <p:nvPr/>
        </p:nvSpPr>
        <p:spPr bwMode="auto">
          <a:xfrm>
            <a:off x="8312150" y="2573338"/>
            <a:ext cx="1514475" cy="216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0928" tIns="65465" rIns="130928" bIns="65465" anchor="ctr">
            <a:spAutoFit/>
          </a:bodyPr>
          <a:lstStyle>
            <a:lvl1pPr defTabSz="650875" eaLnBrk="0" hangingPunct="0">
              <a:tabLst>
                <a:tab pos="407988" algn="l"/>
              </a:tabLst>
              <a:defRPr sz="4300">
                <a:solidFill>
                  <a:srgbClr val="000000"/>
                </a:solidFill>
                <a:latin typeface="Helvetica Neue Light" charset="0"/>
                <a:sym typeface="Helvetica Neue Light" charset="0"/>
              </a:defRPr>
            </a:lvl1pPr>
            <a:lvl2pPr marL="742950" indent="-285750" defTabSz="650875" eaLnBrk="0" hangingPunct="0">
              <a:tabLst>
                <a:tab pos="407988" algn="l"/>
              </a:tabLst>
              <a:defRPr sz="4300">
                <a:solidFill>
                  <a:srgbClr val="000000"/>
                </a:solidFill>
                <a:latin typeface="Helvetica Neue Light" charset="0"/>
                <a:sym typeface="Helvetica Neue Light" charset="0"/>
              </a:defRPr>
            </a:lvl2pPr>
            <a:lvl3pPr marL="1143000" indent="-228600" defTabSz="650875" eaLnBrk="0" hangingPunct="0">
              <a:tabLst>
                <a:tab pos="407988" algn="l"/>
              </a:tabLst>
              <a:defRPr sz="4300">
                <a:solidFill>
                  <a:srgbClr val="000000"/>
                </a:solidFill>
                <a:latin typeface="Helvetica Neue Light" charset="0"/>
                <a:sym typeface="Helvetica Neue Light" charset="0"/>
              </a:defRPr>
            </a:lvl3pPr>
            <a:lvl4pPr marL="1600200" indent="-228600" defTabSz="650875" eaLnBrk="0" hangingPunct="0">
              <a:tabLst>
                <a:tab pos="407988" algn="l"/>
              </a:tabLst>
              <a:defRPr sz="4300">
                <a:solidFill>
                  <a:srgbClr val="000000"/>
                </a:solidFill>
                <a:latin typeface="Helvetica Neue Light" charset="0"/>
                <a:sym typeface="Helvetica Neue Light" charset="0"/>
              </a:defRPr>
            </a:lvl4pPr>
            <a:lvl5pPr marL="2057400" indent="-228600" defTabSz="650875" eaLnBrk="0" hangingPunct="0">
              <a:tabLst>
                <a:tab pos="407988" algn="l"/>
              </a:tabLst>
              <a:defRPr sz="4300">
                <a:solidFill>
                  <a:srgbClr val="000000"/>
                </a:solidFill>
                <a:latin typeface="Helvetica Neue Light" charset="0"/>
                <a:sym typeface="Helvetica Neue Light" charset="0"/>
              </a:defRPr>
            </a:lvl5pPr>
            <a:lvl6pPr marL="25146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6pPr>
            <a:lvl7pPr marL="29718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7pPr>
            <a:lvl8pPr marL="34290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8pPr>
            <a:lvl9pPr marL="38862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9pPr>
          </a:lstStyle>
          <a:p>
            <a:pPr>
              <a:lnSpc>
                <a:spcPts val="3413"/>
              </a:lnSpc>
              <a:spcBef>
                <a:spcPct val="25000"/>
              </a:spcBef>
            </a:pPr>
            <a:r>
              <a:rPr lang="en-US" sz="2600" i="1">
                <a:solidFill>
                  <a:srgbClr val="747474"/>
                </a:solidFill>
                <a:latin typeface="Helvetica Neue" charset="0"/>
                <a:sym typeface="Symbol" pitchFamily="18" charset="2"/>
              </a:rPr>
              <a:t>variable</a:t>
            </a:r>
            <a:r>
              <a:rPr lang="en-US" sz="2600">
                <a:solidFill>
                  <a:srgbClr val="747474"/>
                </a:solidFill>
                <a:latin typeface="Helvetica Neue" charset="0"/>
              </a:rPr>
              <a:t> </a:t>
            </a:r>
          </a:p>
          <a:p>
            <a:pPr>
              <a:lnSpc>
                <a:spcPts val="3413"/>
              </a:lnSpc>
              <a:spcBef>
                <a:spcPct val="25000"/>
              </a:spcBef>
            </a:pPr>
            <a:r>
              <a:rPr lang="en-US" sz="2600" i="1">
                <a:solidFill>
                  <a:srgbClr val="747474"/>
                </a:solidFill>
                <a:latin typeface="Helvetica Neue" charset="0"/>
              </a:rPr>
              <a:t>x</a:t>
            </a:r>
          </a:p>
          <a:p>
            <a:pPr>
              <a:lnSpc>
                <a:spcPts val="3413"/>
              </a:lnSpc>
              <a:spcBef>
                <a:spcPct val="25000"/>
              </a:spcBef>
            </a:pPr>
            <a:r>
              <a:rPr lang="en-US" sz="2600" i="1">
                <a:solidFill>
                  <a:srgbClr val="747474"/>
                </a:solidFill>
                <a:latin typeface="Helvetica Neue" charset="0"/>
              </a:rPr>
              <a:t>y</a:t>
            </a:r>
          </a:p>
          <a:p>
            <a:pPr>
              <a:lnSpc>
                <a:spcPts val="3413"/>
              </a:lnSpc>
              <a:spcBef>
                <a:spcPct val="25000"/>
              </a:spcBef>
            </a:pPr>
            <a:r>
              <a:rPr lang="en-US" sz="2600" i="1">
                <a:solidFill>
                  <a:srgbClr val="747474"/>
                </a:solidFill>
                <a:latin typeface="Helvetica Neue" charset="0"/>
              </a:rPr>
              <a:t>z</a:t>
            </a:r>
          </a:p>
        </p:txBody>
      </p:sp>
      <p:sp>
        <p:nvSpPr>
          <p:cNvPr id="63500" name="Text Box 24"/>
          <p:cNvSpPr txBox="1">
            <a:spLocks noChangeArrowheads="1"/>
          </p:cNvSpPr>
          <p:nvPr/>
        </p:nvSpPr>
        <p:spPr bwMode="auto">
          <a:xfrm>
            <a:off x="10250488" y="2573338"/>
            <a:ext cx="1436687" cy="216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928" tIns="65465" rIns="130928" bIns="65465"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i="1">
                <a:solidFill>
                  <a:srgbClr val="747474"/>
                </a:solidFill>
                <a:latin typeface="Helvetica Neue" charset="0"/>
                <a:sym typeface="Symbol" pitchFamily="18" charset="2"/>
              </a:rPr>
              <a:t>domain</a:t>
            </a:r>
            <a:r>
              <a:rPr lang="en-US" sz="2600">
                <a:solidFill>
                  <a:srgbClr val="747474"/>
                </a:solidFill>
                <a:latin typeface="Helvetica Neue" charset="0"/>
              </a:rPr>
              <a:t> </a:t>
            </a:r>
          </a:p>
          <a:p>
            <a:pPr>
              <a:lnSpc>
                <a:spcPts val="3413"/>
              </a:lnSpc>
              <a:spcBef>
                <a:spcPct val="25000"/>
              </a:spcBef>
            </a:pPr>
            <a:r>
              <a:rPr lang="en-US" sz="2600">
                <a:solidFill>
                  <a:srgbClr val="747474"/>
                </a:solidFill>
                <a:latin typeface="Helvetica Neue" charset="0"/>
              </a:rPr>
              <a:t>{1, 2, 3}</a:t>
            </a:r>
          </a:p>
          <a:p>
            <a:pPr>
              <a:lnSpc>
                <a:spcPts val="3413"/>
              </a:lnSpc>
              <a:spcBef>
                <a:spcPct val="25000"/>
              </a:spcBef>
            </a:pPr>
            <a:r>
              <a:rPr lang="en-US" sz="2600">
                <a:solidFill>
                  <a:srgbClr val="747474"/>
                </a:solidFill>
                <a:latin typeface="Helvetica Neue" charset="0"/>
              </a:rPr>
              <a:t>{1, 2, 3}</a:t>
            </a:r>
          </a:p>
          <a:p>
            <a:pPr>
              <a:lnSpc>
                <a:spcPts val="3413"/>
              </a:lnSpc>
              <a:spcBef>
                <a:spcPct val="25000"/>
              </a:spcBef>
            </a:pPr>
            <a:r>
              <a:rPr lang="en-US" sz="2600">
                <a:solidFill>
                  <a:srgbClr val="747474"/>
                </a:solidFill>
                <a:latin typeface="Helvetica Neue" charset="0"/>
              </a:rPr>
              <a:t>{1, 2, 3}</a:t>
            </a:r>
          </a:p>
        </p:txBody>
      </p:sp>
      <p:sp>
        <p:nvSpPr>
          <p:cNvPr id="63501" name="Text Box 25"/>
          <p:cNvSpPr txBox="1">
            <a:spLocks noChangeArrowheads="1"/>
          </p:cNvSpPr>
          <p:nvPr/>
        </p:nvSpPr>
        <p:spPr bwMode="auto">
          <a:xfrm>
            <a:off x="9455150" y="5724525"/>
            <a:ext cx="2246313"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928" tIns="65465" rIns="130928" bIns="65465" anchor="ctr">
            <a:spAutoFit/>
          </a:bodyPr>
          <a:lstStyle>
            <a:lvl1pPr defTabSz="1300163" eaLnBrk="0" hangingPunct="0">
              <a:tabLst>
                <a:tab pos="984250" algn="l"/>
              </a:tabLst>
              <a:defRPr sz="4300">
                <a:solidFill>
                  <a:srgbClr val="000000"/>
                </a:solidFill>
                <a:latin typeface="Helvetica Neue Light" charset="0"/>
                <a:sym typeface="Helvetica Neue Light" charset="0"/>
              </a:defRPr>
            </a:lvl1pPr>
            <a:lvl2pPr marL="742950" indent="-285750" defTabSz="1300163" eaLnBrk="0" hangingPunct="0">
              <a:tabLst>
                <a:tab pos="984250" algn="l"/>
              </a:tabLst>
              <a:defRPr sz="4300">
                <a:solidFill>
                  <a:srgbClr val="000000"/>
                </a:solidFill>
                <a:latin typeface="Helvetica Neue Light" charset="0"/>
                <a:sym typeface="Helvetica Neue Light" charset="0"/>
              </a:defRPr>
            </a:lvl2pPr>
            <a:lvl3pPr marL="1143000" indent="-228600" defTabSz="1300163" eaLnBrk="0" hangingPunct="0">
              <a:tabLst>
                <a:tab pos="984250" algn="l"/>
              </a:tabLst>
              <a:defRPr sz="4300">
                <a:solidFill>
                  <a:srgbClr val="000000"/>
                </a:solidFill>
                <a:latin typeface="Helvetica Neue Light" charset="0"/>
                <a:sym typeface="Helvetica Neue Light" charset="0"/>
              </a:defRPr>
            </a:lvl3pPr>
            <a:lvl4pPr marL="1600200" indent="-228600" defTabSz="1300163" eaLnBrk="0" hangingPunct="0">
              <a:tabLst>
                <a:tab pos="984250" algn="l"/>
              </a:tabLst>
              <a:defRPr sz="4300">
                <a:solidFill>
                  <a:srgbClr val="000000"/>
                </a:solidFill>
                <a:latin typeface="Helvetica Neue Light" charset="0"/>
                <a:sym typeface="Helvetica Neue Light" charset="0"/>
              </a:defRPr>
            </a:lvl4pPr>
            <a:lvl5pPr marL="2057400" indent="-228600" defTabSz="1300163" eaLnBrk="0" hangingPunct="0">
              <a:tabLst>
                <a:tab pos="984250" algn="l"/>
              </a:tabLst>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9pPr>
          </a:lstStyle>
          <a:p>
            <a:pPr algn="l">
              <a:lnSpc>
                <a:spcPts val="3413"/>
              </a:lnSpc>
              <a:spcBef>
                <a:spcPct val="50000"/>
              </a:spcBef>
            </a:pPr>
            <a:r>
              <a:rPr lang="en-US" sz="2600">
                <a:solidFill>
                  <a:srgbClr val="747474"/>
                </a:solidFill>
                <a:latin typeface="Helvetica Neue" charset="0"/>
              </a:rPr>
              <a:t>        C</a:t>
            </a:r>
            <a:r>
              <a:rPr lang="en-US" sz="2600" baseline="-25000">
                <a:solidFill>
                  <a:srgbClr val="747474"/>
                </a:solidFill>
                <a:latin typeface="Helvetica Neue" charset="0"/>
              </a:rPr>
              <a:t>1</a:t>
            </a:r>
            <a:r>
              <a:rPr lang="en-US" sz="2600">
                <a:solidFill>
                  <a:srgbClr val="747474"/>
                </a:solidFill>
                <a:latin typeface="Helvetica Neue" charset="0"/>
              </a:rPr>
              <a:t>: </a:t>
            </a:r>
            <a:r>
              <a:rPr lang="en-US" sz="2600" i="1">
                <a:solidFill>
                  <a:srgbClr val="747474"/>
                </a:solidFill>
                <a:latin typeface="Helvetica Neue" charset="0"/>
              </a:rPr>
              <a:t>x</a:t>
            </a:r>
            <a:r>
              <a:rPr lang="en-US" sz="2600">
                <a:solidFill>
                  <a:srgbClr val="747474"/>
                </a:solidFill>
                <a:latin typeface="Helvetica Neue" charset="0"/>
              </a:rPr>
              <a:t> </a:t>
            </a:r>
            <a:r>
              <a:rPr lang="en-US" sz="2600">
                <a:solidFill>
                  <a:srgbClr val="747474"/>
                </a:solidFill>
                <a:latin typeface="Helvetica Neue" charset="0"/>
                <a:sym typeface="Symbol" pitchFamily="18" charset="2"/>
              </a:rPr>
              <a:t>&lt; </a:t>
            </a:r>
            <a:r>
              <a:rPr lang="en-US" sz="2600" i="1">
                <a:solidFill>
                  <a:srgbClr val="747474"/>
                </a:solidFill>
                <a:latin typeface="Helvetica Neue" charset="0"/>
                <a:sym typeface="Symbol" pitchFamily="18" charset="2"/>
              </a:rPr>
              <a:t>y</a:t>
            </a:r>
            <a:endParaRPr lang="en-US" sz="2600" i="1">
              <a:solidFill>
                <a:srgbClr val="747474"/>
              </a:solidFill>
              <a:latin typeface="Helvetica Neue" charset="0"/>
            </a:endParaRPr>
          </a:p>
        </p:txBody>
      </p:sp>
      <p:sp>
        <p:nvSpPr>
          <p:cNvPr id="63502" name="Text Box 26"/>
          <p:cNvSpPr txBox="1">
            <a:spLocks noChangeArrowheads="1"/>
          </p:cNvSpPr>
          <p:nvPr/>
        </p:nvSpPr>
        <p:spPr bwMode="auto">
          <a:xfrm>
            <a:off x="10023475" y="5164138"/>
            <a:ext cx="195103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928" tIns="65465" rIns="130928" bIns="65465" anchor="ctr">
            <a:spAutoFit/>
          </a:bodyPr>
          <a:lstStyle>
            <a:lvl1pPr defTabSz="1300163" eaLnBrk="0" hangingPunct="0">
              <a:tabLst>
                <a:tab pos="984250" algn="l"/>
              </a:tabLst>
              <a:defRPr sz="4300">
                <a:solidFill>
                  <a:srgbClr val="000000"/>
                </a:solidFill>
                <a:latin typeface="Helvetica Neue Light" charset="0"/>
                <a:sym typeface="Helvetica Neue Light" charset="0"/>
              </a:defRPr>
            </a:lvl1pPr>
            <a:lvl2pPr marL="742950" indent="-285750" defTabSz="1300163" eaLnBrk="0" hangingPunct="0">
              <a:tabLst>
                <a:tab pos="984250" algn="l"/>
              </a:tabLst>
              <a:defRPr sz="4300">
                <a:solidFill>
                  <a:srgbClr val="000000"/>
                </a:solidFill>
                <a:latin typeface="Helvetica Neue Light" charset="0"/>
                <a:sym typeface="Helvetica Neue Light" charset="0"/>
              </a:defRPr>
            </a:lvl2pPr>
            <a:lvl3pPr marL="1143000" indent="-228600" defTabSz="1300163" eaLnBrk="0" hangingPunct="0">
              <a:tabLst>
                <a:tab pos="984250" algn="l"/>
              </a:tabLst>
              <a:defRPr sz="4300">
                <a:solidFill>
                  <a:srgbClr val="000000"/>
                </a:solidFill>
                <a:latin typeface="Helvetica Neue Light" charset="0"/>
                <a:sym typeface="Helvetica Neue Light" charset="0"/>
              </a:defRPr>
            </a:lvl3pPr>
            <a:lvl4pPr marL="1600200" indent="-228600" defTabSz="1300163" eaLnBrk="0" hangingPunct="0">
              <a:tabLst>
                <a:tab pos="984250" algn="l"/>
              </a:tabLst>
              <a:defRPr sz="4300">
                <a:solidFill>
                  <a:srgbClr val="000000"/>
                </a:solidFill>
                <a:latin typeface="Helvetica Neue Light" charset="0"/>
                <a:sym typeface="Helvetica Neue Light" charset="0"/>
              </a:defRPr>
            </a:lvl4pPr>
            <a:lvl5pPr marL="2057400" indent="-228600" defTabSz="1300163" eaLnBrk="0" hangingPunct="0">
              <a:tabLst>
                <a:tab pos="984250" algn="l"/>
              </a:tabLst>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9pPr>
          </a:lstStyle>
          <a:p>
            <a:pPr algn="l">
              <a:lnSpc>
                <a:spcPts val="3413"/>
              </a:lnSpc>
              <a:spcBef>
                <a:spcPct val="50000"/>
              </a:spcBef>
            </a:pPr>
            <a:r>
              <a:rPr lang="en-US" sz="2600" i="1">
                <a:solidFill>
                  <a:srgbClr val="747474"/>
                </a:solidFill>
                <a:latin typeface="Helvetica Neue" charset="0"/>
                <a:sym typeface="Symbol" pitchFamily="18" charset="2"/>
              </a:rPr>
              <a:t>constraints</a:t>
            </a:r>
            <a:r>
              <a:rPr lang="en-US" sz="2600">
                <a:solidFill>
                  <a:srgbClr val="747474"/>
                </a:solidFill>
                <a:latin typeface="Helvetica Neue" charset="0"/>
              </a:rPr>
              <a:t> </a:t>
            </a:r>
          </a:p>
        </p:txBody>
      </p:sp>
      <p:sp>
        <p:nvSpPr>
          <p:cNvPr id="63503" name="Text Box 27"/>
          <p:cNvSpPr txBox="1">
            <a:spLocks noChangeArrowheads="1"/>
          </p:cNvSpPr>
          <p:nvPr/>
        </p:nvSpPr>
        <p:spPr bwMode="auto">
          <a:xfrm>
            <a:off x="9455150" y="6257925"/>
            <a:ext cx="2246313"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928" tIns="65465" rIns="130928" bIns="65465" anchor="ctr">
            <a:spAutoFit/>
          </a:bodyPr>
          <a:lstStyle>
            <a:lvl1pPr defTabSz="1300163" eaLnBrk="0" hangingPunct="0">
              <a:tabLst>
                <a:tab pos="984250" algn="l"/>
              </a:tabLst>
              <a:defRPr sz="4300">
                <a:solidFill>
                  <a:srgbClr val="000000"/>
                </a:solidFill>
                <a:latin typeface="Helvetica Neue Light" charset="0"/>
                <a:sym typeface="Helvetica Neue Light" charset="0"/>
              </a:defRPr>
            </a:lvl1pPr>
            <a:lvl2pPr marL="742950" indent="-285750" defTabSz="1300163" eaLnBrk="0" hangingPunct="0">
              <a:tabLst>
                <a:tab pos="984250" algn="l"/>
              </a:tabLst>
              <a:defRPr sz="4300">
                <a:solidFill>
                  <a:srgbClr val="000000"/>
                </a:solidFill>
                <a:latin typeface="Helvetica Neue Light" charset="0"/>
                <a:sym typeface="Helvetica Neue Light" charset="0"/>
              </a:defRPr>
            </a:lvl2pPr>
            <a:lvl3pPr marL="1143000" indent="-228600" defTabSz="1300163" eaLnBrk="0" hangingPunct="0">
              <a:tabLst>
                <a:tab pos="984250" algn="l"/>
              </a:tabLst>
              <a:defRPr sz="4300">
                <a:solidFill>
                  <a:srgbClr val="000000"/>
                </a:solidFill>
                <a:latin typeface="Helvetica Neue Light" charset="0"/>
                <a:sym typeface="Helvetica Neue Light" charset="0"/>
              </a:defRPr>
            </a:lvl3pPr>
            <a:lvl4pPr marL="1600200" indent="-228600" defTabSz="1300163" eaLnBrk="0" hangingPunct="0">
              <a:tabLst>
                <a:tab pos="984250" algn="l"/>
              </a:tabLst>
              <a:defRPr sz="4300">
                <a:solidFill>
                  <a:srgbClr val="000000"/>
                </a:solidFill>
                <a:latin typeface="Helvetica Neue Light" charset="0"/>
                <a:sym typeface="Helvetica Neue Light" charset="0"/>
              </a:defRPr>
            </a:lvl4pPr>
            <a:lvl5pPr marL="2057400" indent="-228600" defTabSz="1300163" eaLnBrk="0" hangingPunct="0">
              <a:tabLst>
                <a:tab pos="984250" algn="l"/>
              </a:tabLst>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tabLst>
                <a:tab pos="984250" algn="l"/>
              </a:tabLst>
              <a:defRPr sz="4300">
                <a:solidFill>
                  <a:srgbClr val="000000"/>
                </a:solidFill>
                <a:latin typeface="Helvetica Neue Light" charset="0"/>
                <a:sym typeface="Helvetica Neue Light" charset="0"/>
              </a:defRPr>
            </a:lvl9pPr>
          </a:lstStyle>
          <a:p>
            <a:pPr algn="l">
              <a:lnSpc>
                <a:spcPts val="3413"/>
              </a:lnSpc>
              <a:spcBef>
                <a:spcPct val="50000"/>
              </a:spcBef>
            </a:pPr>
            <a:r>
              <a:rPr lang="en-US" sz="2600">
                <a:solidFill>
                  <a:srgbClr val="747474"/>
                </a:solidFill>
                <a:latin typeface="Helvetica Neue" charset="0"/>
              </a:rPr>
              <a:t>        C</a:t>
            </a:r>
            <a:r>
              <a:rPr lang="en-US" sz="2600" baseline="-25000">
                <a:solidFill>
                  <a:srgbClr val="747474"/>
                </a:solidFill>
                <a:latin typeface="Helvetica Neue" charset="0"/>
              </a:rPr>
              <a:t>2</a:t>
            </a:r>
            <a:r>
              <a:rPr lang="en-US" sz="2600">
                <a:solidFill>
                  <a:srgbClr val="747474"/>
                </a:solidFill>
                <a:latin typeface="Helvetica Neue" charset="0"/>
              </a:rPr>
              <a:t>: </a:t>
            </a:r>
            <a:r>
              <a:rPr lang="en-US" sz="2600" i="1">
                <a:solidFill>
                  <a:srgbClr val="747474"/>
                </a:solidFill>
                <a:latin typeface="Helvetica Neue" charset="0"/>
              </a:rPr>
              <a:t>y</a:t>
            </a:r>
            <a:r>
              <a:rPr lang="en-US" sz="2600">
                <a:solidFill>
                  <a:srgbClr val="747474"/>
                </a:solidFill>
                <a:latin typeface="Helvetica Neue" charset="0"/>
              </a:rPr>
              <a:t> &lt; </a:t>
            </a:r>
            <a:r>
              <a:rPr lang="en-US" sz="2600" i="1">
                <a:solidFill>
                  <a:srgbClr val="747474"/>
                </a:solidFill>
                <a:latin typeface="Helvetica Neue" charset="0"/>
              </a:rPr>
              <a:t>z</a:t>
            </a:r>
          </a:p>
        </p:txBody>
      </p:sp>
      <p:sp>
        <p:nvSpPr>
          <p:cNvPr id="1080348" name="Line 28"/>
          <p:cNvSpPr>
            <a:spLocks noChangeShapeType="1"/>
          </p:cNvSpPr>
          <p:nvPr/>
        </p:nvSpPr>
        <p:spPr bwMode="auto">
          <a:xfrm>
            <a:off x="9296400" y="6015038"/>
            <a:ext cx="871538" cy="0"/>
          </a:xfrm>
          <a:prstGeom prst="line">
            <a:avLst/>
          </a:prstGeom>
          <a:noFill/>
          <a:ln w="635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0349" name="Line 29"/>
          <p:cNvSpPr>
            <a:spLocks noChangeShapeType="1"/>
          </p:cNvSpPr>
          <p:nvPr/>
        </p:nvSpPr>
        <p:spPr bwMode="auto">
          <a:xfrm>
            <a:off x="9296400" y="6532563"/>
            <a:ext cx="871538" cy="0"/>
          </a:xfrm>
          <a:prstGeom prst="line">
            <a:avLst/>
          </a:prstGeom>
          <a:noFill/>
          <a:ln w="635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1080350" name="Group 30"/>
          <p:cNvGrpSpPr>
            <a:grpSpLocks noChangeAspect="1"/>
          </p:cNvGrpSpPr>
          <p:nvPr/>
        </p:nvGrpSpPr>
        <p:grpSpPr bwMode="auto">
          <a:xfrm>
            <a:off x="10823575" y="3292475"/>
            <a:ext cx="244475" cy="268288"/>
            <a:chOff x="3797" y="2877"/>
            <a:chExt cx="312" cy="321"/>
          </a:xfrm>
        </p:grpSpPr>
        <p:sp>
          <p:nvSpPr>
            <p:cNvPr id="63525" name="Line 31"/>
            <p:cNvSpPr>
              <a:spLocks noChangeAspect="1" noChangeShapeType="1"/>
            </p:cNvSpPr>
            <p:nvPr/>
          </p:nvSpPr>
          <p:spPr bwMode="auto">
            <a:xfrm>
              <a:off x="3797" y="2885"/>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63526" name="Line 32"/>
            <p:cNvSpPr>
              <a:spLocks noChangeAspect="1" noChangeShapeType="1"/>
            </p:cNvSpPr>
            <p:nvPr/>
          </p:nvSpPr>
          <p:spPr bwMode="auto">
            <a:xfrm flipV="1">
              <a:off x="3797" y="2877"/>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grpSp>
        <p:nvGrpSpPr>
          <p:cNvPr id="1080353" name="Group 33"/>
          <p:cNvGrpSpPr>
            <a:grpSpLocks noChangeAspect="1"/>
          </p:cNvGrpSpPr>
          <p:nvPr/>
        </p:nvGrpSpPr>
        <p:grpSpPr bwMode="auto">
          <a:xfrm>
            <a:off x="11182350" y="3292475"/>
            <a:ext cx="244475" cy="268288"/>
            <a:chOff x="3797" y="2877"/>
            <a:chExt cx="312" cy="321"/>
          </a:xfrm>
        </p:grpSpPr>
        <p:sp>
          <p:nvSpPr>
            <p:cNvPr id="63523" name="Line 34"/>
            <p:cNvSpPr>
              <a:spLocks noChangeAspect="1" noChangeShapeType="1"/>
            </p:cNvSpPr>
            <p:nvPr/>
          </p:nvSpPr>
          <p:spPr bwMode="auto">
            <a:xfrm>
              <a:off x="3797" y="2885"/>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63524" name="Line 35"/>
            <p:cNvSpPr>
              <a:spLocks noChangeAspect="1" noChangeShapeType="1"/>
            </p:cNvSpPr>
            <p:nvPr/>
          </p:nvSpPr>
          <p:spPr bwMode="auto">
            <a:xfrm flipV="1">
              <a:off x="3797" y="2877"/>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grpSp>
        <p:nvGrpSpPr>
          <p:cNvPr id="1080356" name="Group 36"/>
          <p:cNvGrpSpPr>
            <a:grpSpLocks noChangeAspect="1"/>
          </p:cNvGrpSpPr>
          <p:nvPr/>
        </p:nvGrpSpPr>
        <p:grpSpPr bwMode="auto">
          <a:xfrm>
            <a:off x="10463213" y="4321175"/>
            <a:ext cx="244475" cy="268288"/>
            <a:chOff x="3797" y="2877"/>
            <a:chExt cx="312" cy="321"/>
          </a:xfrm>
        </p:grpSpPr>
        <p:sp>
          <p:nvSpPr>
            <p:cNvPr id="63521" name="Line 37"/>
            <p:cNvSpPr>
              <a:spLocks noChangeAspect="1" noChangeShapeType="1"/>
            </p:cNvSpPr>
            <p:nvPr/>
          </p:nvSpPr>
          <p:spPr bwMode="auto">
            <a:xfrm>
              <a:off x="3797" y="2885"/>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63522" name="Line 38"/>
            <p:cNvSpPr>
              <a:spLocks noChangeAspect="1" noChangeShapeType="1"/>
            </p:cNvSpPr>
            <p:nvPr/>
          </p:nvSpPr>
          <p:spPr bwMode="auto">
            <a:xfrm flipV="1">
              <a:off x="3797" y="2877"/>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grpSp>
        <p:nvGrpSpPr>
          <p:cNvPr id="1080359" name="Group 39"/>
          <p:cNvGrpSpPr>
            <a:grpSpLocks noChangeAspect="1"/>
          </p:cNvGrpSpPr>
          <p:nvPr/>
        </p:nvGrpSpPr>
        <p:grpSpPr bwMode="auto">
          <a:xfrm>
            <a:off x="10823575" y="4321175"/>
            <a:ext cx="244475" cy="268288"/>
            <a:chOff x="3797" y="2877"/>
            <a:chExt cx="312" cy="321"/>
          </a:xfrm>
        </p:grpSpPr>
        <p:sp>
          <p:nvSpPr>
            <p:cNvPr id="63519" name="Line 40"/>
            <p:cNvSpPr>
              <a:spLocks noChangeAspect="1" noChangeShapeType="1"/>
            </p:cNvSpPr>
            <p:nvPr/>
          </p:nvSpPr>
          <p:spPr bwMode="auto">
            <a:xfrm>
              <a:off x="3797" y="2885"/>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63520" name="Line 41"/>
            <p:cNvSpPr>
              <a:spLocks noChangeAspect="1" noChangeShapeType="1"/>
            </p:cNvSpPr>
            <p:nvPr/>
          </p:nvSpPr>
          <p:spPr bwMode="auto">
            <a:xfrm flipV="1">
              <a:off x="3797" y="2877"/>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grpSp>
        <p:nvGrpSpPr>
          <p:cNvPr id="1080362" name="Group 42"/>
          <p:cNvGrpSpPr>
            <a:grpSpLocks noChangeAspect="1"/>
          </p:cNvGrpSpPr>
          <p:nvPr/>
        </p:nvGrpSpPr>
        <p:grpSpPr bwMode="auto">
          <a:xfrm>
            <a:off x="11182350" y="3797300"/>
            <a:ext cx="244475" cy="268288"/>
            <a:chOff x="3797" y="2877"/>
            <a:chExt cx="312" cy="321"/>
          </a:xfrm>
        </p:grpSpPr>
        <p:sp>
          <p:nvSpPr>
            <p:cNvPr id="63517" name="Line 43"/>
            <p:cNvSpPr>
              <a:spLocks noChangeAspect="1" noChangeShapeType="1"/>
            </p:cNvSpPr>
            <p:nvPr/>
          </p:nvSpPr>
          <p:spPr bwMode="auto">
            <a:xfrm>
              <a:off x="3797" y="2885"/>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63518" name="Line 44"/>
            <p:cNvSpPr>
              <a:spLocks noChangeAspect="1" noChangeShapeType="1"/>
            </p:cNvSpPr>
            <p:nvPr/>
          </p:nvSpPr>
          <p:spPr bwMode="auto">
            <a:xfrm flipV="1">
              <a:off x="3797" y="2877"/>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grpSp>
        <p:nvGrpSpPr>
          <p:cNvPr id="1080365" name="Group 45"/>
          <p:cNvGrpSpPr>
            <a:grpSpLocks noChangeAspect="1"/>
          </p:cNvGrpSpPr>
          <p:nvPr/>
        </p:nvGrpSpPr>
        <p:grpSpPr bwMode="auto">
          <a:xfrm>
            <a:off x="10463213" y="3797300"/>
            <a:ext cx="244475" cy="268288"/>
            <a:chOff x="3797" y="2877"/>
            <a:chExt cx="312" cy="321"/>
          </a:xfrm>
        </p:grpSpPr>
        <p:sp>
          <p:nvSpPr>
            <p:cNvPr id="63515" name="Line 46"/>
            <p:cNvSpPr>
              <a:spLocks noChangeAspect="1" noChangeShapeType="1"/>
            </p:cNvSpPr>
            <p:nvPr/>
          </p:nvSpPr>
          <p:spPr bwMode="auto">
            <a:xfrm>
              <a:off x="3797" y="2885"/>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63516" name="Line 47"/>
            <p:cNvSpPr>
              <a:spLocks noChangeAspect="1" noChangeShapeType="1"/>
            </p:cNvSpPr>
            <p:nvPr/>
          </p:nvSpPr>
          <p:spPr bwMode="auto">
            <a:xfrm flipV="1">
              <a:off x="3797" y="2877"/>
              <a:ext cx="312" cy="313"/>
            </a:xfrm>
            <a:prstGeom prst="line">
              <a:avLst/>
            </a:prstGeom>
            <a:noFill/>
            <a:ln w="381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sp>
        <p:nvSpPr>
          <p:cNvPr id="1080368" name="Line 48"/>
          <p:cNvSpPr>
            <a:spLocks noChangeShapeType="1"/>
          </p:cNvSpPr>
          <p:nvPr/>
        </p:nvSpPr>
        <p:spPr bwMode="auto">
          <a:xfrm>
            <a:off x="7870825" y="3436938"/>
            <a:ext cx="871538" cy="0"/>
          </a:xfrm>
          <a:prstGeom prst="line">
            <a:avLst/>
          </a:prstGeom>
          <a:noFill/>
          <a:ln w="635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0369" name="Line 49"/>
          <p:cNvSpPr>
            <a:spLocks noChangeShapeType="1"/>
          </p:cNvSpPr>
          <p:nvPr/>
        </p:nvSpPr>
        <p:spPr bwMode="auto">
          <a:xfrm>
            <a:off x="7870825" y="3976688"/>
            <a:ext cx="871538" cy="0"/>
          </a:xfrm>
          <a:prstGeom prst="line">
            <a:avLst/>
          </a:prstGeom>
          <a:noFill/>
          <a:ln w="635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80370" name="Line 50"/>
          <p:cNvSpPr>
            <a:spLocks noChangeShapeType="1"/>
          </p:cNvSpPr>
          <p:nvPr/>
        </p:nvSpPr>
        <p:spPr bwMode="auto">
          <a:xfrm>
            <a:off x="7870825" y="4516438"/>
            <a:ext cx="871538" cy="0"/>
          </a:xfrm>
          <a:prstGeom prst="line">
            <a:avLst/>
          </a:prstGeom>
          <a:noFill/>
          <a:ln w="635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0348"/>
                                        </p:tgtEl>
                                        <p:attrNameLst>
                                          <p:attrName>style.visibility</p:attrName>
                                        </p:attrNameLst>
                                      </p:cBhvr>
                                      <p:to>
                                        <p:strVal val="visible"/>
                                      </p:to>
                                    </p:set>
                                    <p:animEffect transition="in" filter="dissolve">
                                      <p:cBhvr>
                                        <p:cTn id="7" dur="500"/>
                                        <p:tgtEl>
                                          <p:spTgt spid="10803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80368"/>
                                        </p:tgtEl>
                                        <p:attrNameLst>
                                          <p:attrName>style.visibility</p:attrName>
                                        </p:attrNameLst>
                                      </p:cBhvr>
                                      <p:to>
                                        <p:strVal val="visible"/>
                                      </p:to>
                                    </p:set>
                                    <p:animEffect transition="in" filter="dissolve">
                                      <p:cBhvr>
                                        <p:cTn id="10" dur="500"/>
                                        <p:tgtEl>
                                          <p:spTgt spid="10803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80353"/>
                                        </p:tgtEl>
                                        <p:attrNameLst>
                                          <p:attrName>style.visibility</p:attrName>
                                        </p:attrNameLst>
                                      </p:cBhvr>
                                      <p:to>
                                        <p:strVal val="visible"/>
                                      </p:to>
                                    </p:set>
                                    <p:animEffect transition="in" filter="dissolve">
                                      <p:cBhvr>
                                        <p:cTn id="15" dur="500"/>
                                        <p:tgtEl>
                                          <p:spTgt spid="10803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1" nodeType="clickEffect">
                                  <p:stCondLst>
                                    <p:cond delay="0"/>
                                  </p:stCondLst>
                                  <p:childTnLst>
                                    <p:animEffect transition="out" filter="dissolve">
                                      <p:cBhvr>
                                        <p:cTn id="19" dur="500"/>
                                        <p:tgtEl>
                                          <p:spTgt spid="1080368"/>
                                        </p:tgtEl>
                                      </p:cBhvr>
                                    </p:animEffect>
                                    <p:set>
                                      <p:cBhvr>
                                        <p:cTn id="20" dur="1" fill="hold">
                                          <p:stCondLst>
                                            <p:cond delay="499"/>
                                          </p:stCondLst>
                                        </p:cTn>
                                        <p:tgtEl>
                                          <p:spTgt spid="1080368"/>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1080369"/>
                                        </p:tgtEl>
                                        <p:attrNameLst>
                                          <p:attrName>style.visibility</p:attrName>
                                        </p:attrNameLst>
                                      </p:cBhvr>
                                      <p:to>
                                        <p:strVal val="visible"/>
                                      </p:to>
                                    </p:set>
                                    <p:animEffect transition="in" filter="dissolve">
                                      <p:cBhvr>
                                        <p:cTn id="23" dur="500"/>
                                        <p:tgtEl>
                                          <p:spTgt spid="10803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080365"/>
                                        </p:tgtEl>
                                        <p:attrNameLst>
                                          <p:attrName>style.visibility</p:attrName>
                                        </p:attrNameLst>
                                      </p:cBhvr>
                                      <p:to>
                                        <p:strVal val="visible"/>
                                      </p:to>
                                    </p:set>
                                    <p:animEffect transition="in" filter="dissolve">
                                      <p:cBhvr>
                                        <p:cTn id="28" dur="500"/>
                                        <p:tgtEl>
                                          <p:spTgt spid="10803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80349"/>
                                        </p:tgtEl>
                                        <p:attrNameLst>
                                          <p:attrName>style.visibility</p:attrName>
                                        </p:attrNameLst>
                                      </p:cBhvr>
                                      <p:to>
                                        <p:strVal val="visible"/>
                                      </p:to>
                                    </p:set>
                                    <p:animEffect transition="in" filter="dissolve">
                                      <p:cBhvr>
                                        <p:cTn id="33" dur="500"/>
                                        <p:tgtEl>
                                          <p:spTgt spid="1080349"/>
                                        </p:tgtEl>
                                      </p:cBhvr>
                                    </p:animEffect>
                                  </p:childTnLst>
                                </p:cTn>
                              </p:par>
                              <p:par>
                                <p:cTn id="34" presetID="9" presetClass="exit" presetSubtype="0" fill="hold" grpId="1" nodeType="withEffect">
                                  <p:stCondLst>
                                    <p:cond delay="0"/>
                                  </p:stCondLst>
                                  <p:childTnLst>
                                    <p:animEffect transition="out" filter="dissolve">
                                      <p:cBhvr>
                                        <p:cTn id="35" dur="500"/>
                                        <p:tgtEl>
                                          <p:spTgt spid="1080348"/>
                                        </p:tgtEl>
                                      </p:cBhvr>
                                    </p:animEffect>
                                    <p:set>
                                      <p:cBhvr>
                                        <p:cTn id="36" dur="1" fill="hold">
                                          <p:stCondLst>
                                            <p:cond delay="499"/>
                                          </p:stCondLst>
                                        </p:cTn>
                                        <p:tgtEl>
                                          <p:spTgt spid="1080348"/>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80362"/>
                                        </p:tgtEl>
                                        <p:attrNameLst>
                                          <p:attrName>style.visibility</p:attrName>
                                        </p:attrNameLst>
                                      </p:cBhvr>
                                      <p:to>
                                        <p:strVal val="visible"/>
                                      </p:to>
                                    </p:set>
                                    <p:animEffect transition="in" filter="dissolve">
                                      <p:cBhvr>
                                        <p:cTn id="41" dur="500"/>
                                        <p:tgtEl>
                                          <p:spTgt spid="10803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1" nodeType="clickEffect">
                                  <p:stCondLst>
                                    <p:cond delay="0"/>
                                  </p:stCondLst>
                                  <p:childTnLst>
                                    <p:animEffect transition="out" filter="dissolve">
                                      <p:cBhvr>
                                        <p:cTn id="45" dur="500"/>
                                        <p:tgtEl>
                                          <p:spTgt spid="1080369"/>
                                        </p:tgtEl>
                                      </p:cBhvr>
                                    </p:animEffect>
                                    <p:set>
                                      <p:cBhvr>
                                        <p:cTn id="46" dur="1" fill="hold">
                                          <p:stCondLst>
                                            <p:cond delay="499"/>
                                          </p:stCondLst>
                                        </p:cTn>
                                        <p:tgtEl>
                                          <p:spTgt spid="1080369"/>
                                        </p:tgtEl>
                                        <p:attrNameLst>
                                          <p:attrName>style.visibility</p:attrName>
                                        </p:attrNameLst>
                                      </p:cBhvr>
                                      <p:to>
                                        <p:strVal val="hidden"/>
                                      </p:to>
                                    </p:set>
                                  </p:childTnLst>
                                </p:cTn>
                              </p:par>
                              <p:par>
                                <p:cTn id="47" presetID="9" presetClass="entr" presetSubtype="0" fill="hold" grpId="0" nodeType="withEffect">
                                  <p:stCondLst>
                                    <p:cond delay="0"/>
                                  </p:stCondLst>
                                  <p:childTnLst>
                                    <p:set>
                                      <p:cBhvr>
                                        <p:cTn id="48" dur="1" fill="hold">
                                          <p:stCondLst>
                                            <p:cond delay="0"/>
                                          </p:stCondLst>
                                        </p:cTn>
                                        <p:tgtEl>
                                          <p:spTgt spid="1080370"/>
                                        </p:tgtEl>
                                        <p:attrNameLst>
                                          <p:attrName>style.visibility</p:attrName>
                                        </p:attrNameLst>
                                      </p:cBhvr>
                                      <p:to>
                                        <p:strVal val="visible"/>
                                      </p:to>
                                    </p:set>
                                    <p:animEffect transition="in" filter="dissolve">
                                      <p:cBhvr>
                                        <p:cTn id="49" dur="500"/>
                                        <p:tgtEl>
                                          <p:spTgt spid="108037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1080356"/>
                                        </p:tgtEl>
                                        <p:attrNameLst>
                                          <p:attrName>style.visibility</p:attrName>
                                        </p:attrNameLst>
                                      </p:cBhvr>
                                      <p:to>
                                        <p:strVal val="visible"/>
                                      </p:to>
                                    </p:set>
                                    <p:animEffect transition="in" filter="dissolve">
                                      <p:cBhvr>
                                        <p:cTn id="54" dur="500"/>
                                        <p:tgtEl>
                                          <p:spTgt spid="108035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1080359"/>
                                        </p:tgtEl>
                                        <p:attrNameLst>
                                          <p:attrName>style.visibility</p:attrName>
                                        </p:attrNameLst>
                                      </p:cBhvr>
                                      <p:to>
                                        <p:strVal val="visible"/>
                                      </p:to>
                                    </p:set>
                                    <p:animEffect transition="in" filter="dissolve">
                                      <p:cBhvr>
                                        <p:cTn id="59" dur="500"/>
                                        <p:tgtEl>
                                          <p:spTgt spid="108035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xit" presetSubtype="0" fill="hold" grpId="1" nodeType="clickEffect">
                                  <p:stCondLst>
                                    <p:cond delay="0"/>
                                  </p:stCondLst>
                                  <p:childTnLst>
                                    <p:animEffect transition="out" filter="dissolve">
                                      <p:cBhvr>
                                        <p:cTn id="63" dur="500"/>
                                        <p:tgtEl>
                                          <p:spTgt spid="1080349"/>
                                        </p:tgtEl>
                                      </p:cBhvr>
                                    </p:animEffect>
                                    <p:set>
                                      <p:cBhvr>
                                        <p:cTn id="64" dur="1" fill="hold">
                                          <p:stCondLst>
                                            <p:cond delay="499"/>
                                          </p:stCondLst>
                                        </p:cTn>
                                        <p:tgtEl>
                                          <p:spTgt spid="1080349"/>
                                        </p:tgtEl>
                                        <p:attrNameLst>
                                          <p:attrName>style.visibility</p:attrName>
                                        </p:attrNameLst>
                                      </p:cBhvr>
                                      <p:to>
                                        <p:strVal val="hidden"/>
                                      </p:to>
                                    </p:set>
                                  </p:childTnLst>
                                </p:cTn>
                              </p:par>
                              <p:par>
                                <p:cTn id="65" presetID="9" presetClass="entr" presetSubtype="0" fill="hold" grpId="2" nodeType="withEffect">
                                  <p:stCondLst>
                                    <p:cond delay="0"/>
                                  </p:stCondLst>
                                  <p:childTnLst>
                                    <p:set>
                                      <p:cBhvr>
                                        <p:cTn id="66" dur="1" fill="hold">
                                          <p:stCondLst>
                                            <p:cond delay="0"/>
                                          </p:stCondLst>
                                        </p:cTn>
                                        <p:tgtEl>
                                          <p:spTgt spid="1080348"/>
                                        </p:tgtEl>
                                        <p:attrNameLst>
                                          <p:attrName>style.visibility</p:attrName>
                                        </p:attrNameLst>
                                      </p:cBhvr>
                                      <p:to>
                                        <p:strVal val="visible"/>
                                      </p:to>
                                    </p:set>
                                    <p:animEffect transition="in" filter="dissolve">
                                      <p:cBhvr>
                                        <p:cTn id="67" dur="500"/>
                                        <p:tgtEl>
                                          <p:spTgt spid="108034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xit" presetSubtype="0" fill="hold" grpId="1" nodeType="clickEffect">
                                  <p:stCondLst>
                                    <p:cond delay="0"/>
                                  </p:stCondLst>
                                  <p:childTnLst>
                                    <p:animEffect transition="out" filter="dissolve">
                                      <p:cBhvr>
                                        <p:cTn id="71" dur="500"/>
                                        <p:tgtEl>
                                          <p:spTgt spid="1080370"/>
                                        </p:tgtEl>
                                      </p:cBhvr>
                                    </p:animEffect>
                                    <p:set>
                                      <p:cBhvr>
                                        <p:cTn id="72" dur="1" fill="hold">
                                          <p:stCondLst>
                                            <p:cond delay="499"/>
                                          </p:stCondLst>
                                        </p:cTn>
                                        <p:tgtEl>
                                          <p:spTgt spid="1080370"/>
                                        </p:tgtEl>
                                        <p:attrNameLst>
                                          <p:attrName>style.visibility</p:attrName>
                                        </p:attrNameLst>
                                      </p:cBhvr>
                                      <p:to>
                                        <p:strVal val="hidden"/>
                                      </p:to>
                                    </p:set>
                                  </p:childTnLst>
                                </p:cTn>
                              </p:par>
                              <p:par>
                                <p:cTn id="73" presetID="9" presetClass="entr" presetSubtype="0" fill="hold" grpId="2" nodeType="withEffect">
                                  <p:stCondLst>
                                    <p:cond delay="0"/>
                                  </p:stCondLst>
                                  <p:childTnLst>
                                    <p:set>
                                      <p:cBhvr>
                                        <p:cTn id="74" dur="1" fill="hold">
                                          <p:stCondLst>
                                            <p:cond delay="0"/>
                                          </p:stCondLst>
                                        </p:cTn>
                                        <p:tgtEl>
                                          <p:spTgt spid="1080368"/>
                                        </p:tgtEl>
                                        <p:attrNameLst>
                                          <p:attrName>style.visibility</p:attrName>
                                        </p:attrNameLst>
                                      </p:cBhvr>
                                      <p:to>
                                        <p:strVal val="visible"/>
                                      </p:to>
                                    </p:set>
                                    <p:animEffect transition="in" filter="dissolve">
                                      <p:cBhvr>
                                        <p:cTn id="75" dur="500"/>
                                        <p:tgtEl>
                                          <p:spTgt spid="108036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nodeType="clickEffect">
                                  <p:stCondLst>
                                    <p:cond delay="0"/>
                                  </p:stCondLst>
                                  <p:childTnLst>
                                    <p:set>
                                      <p:cBhvr>
                                        <p:cTn id="79" dur="1" fill="hold">
                                          <p:stCondLst>
                                            <p:cond delay="0"/>
                                          </p:stCondLst>
                                        </p:cTn>
                                        <p:tgtEl>
                                          <p:spTgt spid="1080350"/>
                                        </p:tgtEl>
                                        <p:attrNameLst>
                                          <p:attrName>style.visibility</p:attrName>
                                        </p:attrNameLst>
                                      </p:cBhvr>
                                      <p:to>
                                        <p:strVal val="visible"/>
                                      </p:to>
                                    </p:set>
                                    <p:animEffect transition="in" filter="dissolve">
                                      <p:cBhvr>
                                        <p:cTn id="80" dur="500"/>
                                        <p:tgtEl>
                                          <p:spTgt spid="1080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48" grpId="0" animBg="1"/>
      <p:bldP spid="1080348" grpId="1" animBg="1"/>
      <p:bldP spid="1080348" grpId="2" animBg="1"/>
      <p:bldP spid="1080349" grpId="0" animBg="1"/>
      <p:bldP spid="1080349" grpId="1" animBg="1"/>
      <p:bldP spid="1080368" grpId="0" animBg="1"/>
      <p:bldP spid="1080368" grpId="1" animBg="1"/>
      <p:bldP spid="1080368" grpId="2" animBg="1"/>
      <p:bldP spid="1080369" grpId="0" animBg="1"/>
      <p:bldP spid="1080369" grpId="1" animBg="1"/>
      <p:bldP spid="1080370" grpId="0" animBg="1"/>
      <p:bldP spid="1080370" grpId="1"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4-queens: Is it arc consistent?</a:t>
            </a:r>
          </a:p>
        </p:txBody>
      </p:sp>
      <p:sp>
        <p:nvSpPr>
          <p:cNvPr id="64515" name="Text Box 3"/>
          <p:cNvSpPr txBox="1">
            <a:spLocks noChangeArrowheads="1"/>
          </p:cNvSpPr>
          <p:nvPr/>
        </p:nvSpPr>
        <p:spPr bwMode="auto">
          <a:xfrm>
            <a:off x="6459538" y="7086600"/>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64516" name="Text Box 4"/>
          <p:cNvSpPr txBox="1">
            <a:spLocks noChangeArrowheads="1"/>
          </p:cNvSpPr>
          <p:nvPr/>
        </p:nvSpPr>
        <p:spPr bwMode="auto">
          <a:xfrm>
            <a:off x="6459538" y="6097588"/>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64517" name="Text Box 5"/>
          <p:cNvSpPr txBox="1">
            <a:spLocks noChangeArrowheads="1"/>
          </p:cNvSpPr>
          <p:nvPr/>
        </p:nvSpPr>
        <p:spPr bwMode="auto">
          <a:xfrm>
            <a:off x="6459538" y="5108575"/>
            <a:ext cx="6508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64518" name="Text Box 6"/>
          <p:cNvSpPr txBox="1">
            <a:spLocks noChangeArrowheads="1"/>
          </p:cNvSpPr>
          <p:nvPr/>
        </p:nvSpPr>
        <p:spPr bwMode="auto">
          <a:xfrm>
            <a:off x="6459538" y="4124325"/>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sp>
        <p:nvSpPr>
          <p:cNvPr id="64519" name="Rectangle 7"/>
          <p:cNvSpPr>
            <a:spLocks noChangeArrowheads="1"/>
          </p:cNvSpPr>
          <p:nvPr/>
        </p:nvSpPr>
        <p:spPr bwMode="auto">
          <a:xfrm>
            <a:off x="7153275" y="3902075"/>
            <a:ext cx="3900488" cy="3900488"/>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520" name="Rectangle 8"/>
          <p:cNvSpPr>
            <a:spLocks noChangeArrowheads="1"/>
          </p:cNvSpPr>
          <p:nvPr/>
        </p:nvSpPr>
        <p:spPr bwMode="auto">
          <a:xfrm>
            <a:off x="7299325" y="3209925"/>
            <a:ext cx="63976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64521" name="Rectangle 9"/>
          <p:cNvSpPr>
            <a:spLocks noChangeArrowheads="1"/>
          </p:cNvSpPr>
          <p:nvPr/>
        </p:nvSpPr>
        <p:spPr bwMode="auto">
          <a:xfrm>
            <a:off x="8345488" y="320992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64522" name="Rectangle 10"/>
          <p:cNvSpPr>
            <a:spLocks noChangeArrowheads="1"/>
          </p:cNvSpPr>
          <p:nvPr/>
        </p:nvSpPr>
        <p:spPr bwMode="auto">
          <a:xfrm>
            <a:off x="92710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64523" name="Rectangle 11"/>
          <p:cNvSpPr>
            <a:spLocks noChangeArrowheads="1"/>
          </p:cNvSpPr>
          <p:nvPr/>
        </p:nvSpPr>
        <p:spPr bwMode="auto">
          <a:xfrm>
            <a:off x="102235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64524" name="Line 12"/>
          <p:cNvSpPr>
            <a:spLocks noChangeShapeType="1"/>
          </p:cNvSpPr>
          <p:nvPr/>
        </p:nvSpPr>
        <p:spPr bwMode="auto">
          <a:xfrm>
            <a:off x="8128000"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525" name="Line 13"/>
          <p:cNvSpPr>
            <a:spLocks noChangeShapeType="1"/>
          </p:cNvSpPr>
          <p:nvPr/>
        </p:nvSpPr>
        <p:spPr bwMode="auto">
          <a:xfrm>
            <a:off x="9102725"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526" name="Line 14"/>
          <p:cNvSpPr>
            <a:spLocks noChangeShapeType="1"/>
          </p:cNvSpPr>
          <p:nvPr/>
        </p:nvSpPr>
        <p:spPr bwMode="auto">
          <a:xfrm>
            <a:off x="10079038"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527" name="Line 15"/>
          <p:cNvSpPr>
            <a:spLocks noChangeShapeType="1"/>
          </p:cNvSpPr>
          <p:nvPr/>
        </p:nvSpPr>
        <p:spPr bwMode="auto">
          <a:xfrm>
            <a:off x="7153275" y="4876800"/>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528" name="Line 16"/>
          <p:cNvSpPr>
            <a:spLocks noChangeShapeType="1"/>
          </p:cNvSpPr>
          <p:nvPr/>
        </p:nvSpPr>
        <p:spPr bwMode="auto">
          <a:xfrm>
            <a:off x="7153275" y="5851525"/>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529" name="Line 17"/>
          <p:cNvSpPr>
            <a:spLocks noChangeShapeType="1"/>
          </p:cNvSpPr>
          <p:nvPr/>
        </p:nvSpPr>
        <p:spPr bwMode="auto">
          <a:xfrm>
            <a:off x="7153275" y="6827838"/>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530" name="Text Box 18"/>
          <p:cNvSpPr txBox="1">
            <a:spLocks noChangeArrowheads="1"/>
          </p:cNvSpPr>
          <p:nvPr/>
        </p:nvSpPr>
        <p:spPr bwMode="auto">
          <a:xfrm>
            <a:off x="1389063" y="2797175"/>
            <a:ext cx="4465637"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747474"/>
                </a:solidFill>
                <a:latin typeface="Helvetica Neue" charset="0"/>
              </a:rPr>
              <a:t>variables:</a:t>
            </a:r>
          </a:p>
          <a:p>
            <a:pPr algn="l"/>
            <a:r>
              <a:rPr lang="en-US" sz="2600" i="1">
                <a:solidFill>
                  <a:srgbClr val="747474"/>
                </a:solidFill>
                <a:latin typeface="Helvetica Neue" charset="0"/>
              </a:rPr>
              <a:t>   x</a:t>
            </a:r>
            <a:r>
              <a:rPr lang="en-US" sz="2600" baseline="-25000">
                <a:solidFill>
                  <a:srgbClr val="747474"/>
                </a:solidFill>
                <a:latin typeface="Helvetica Neue" charset="0"/>
              </a:rPr>
              <a:t>1</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4</a:t>
            </a:r>
          </a:p>
          <a:p>
            <a:pPr algn="l">
              <a:lnSpc>
                <a:spcPts val="5488"/>
              </a:lnSpc>
            </a:pPr>
            <a:r>
              <a:rPr lang="en-US" sz="2600" i="1">
                <a:solidFill>
                  <a:srgbClr val="747474"/>
                </a:solidFill>
                <a:latin typeface="Helvetica Neue" charset="0"/>
              </a:rPr>
              <a:t>domains:</a:t>
            </a:r>
          </a:p>
          <a:p>
            <a:pPr algn="l"/>
            <a:r>
              <a:rPr lang="en-US" sz="2600">
                <a:solidFill>
                  <a:srgbClr val="747474"/>
                </a:solidFill>
                <a:latin typeface="Helvetica Neue" charset="0"/>
              </a:rPr>
              <a:t>   {1, 2, 3, 4}</a:t>
            </a:r>
          </a:p>
          <a:p>
            <a:pPr algn="l">
              <a:lnSpc>
                <a:spcPts val="5488"/>
              </a:lnSpc>
            </a:pPr>
            <a:r>
              <a:rPr lang="en-US" sz="2600" i="1">
                <a:solidFill>
                  <a:srgbClr val="747474"/>
                </a:solidFill>
                <a:latin typeface="Helvetica Neue" charset="0"/>
              </a:rPr>
              <a:t>constraints:</a:t>
            </a: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3</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4600">
              <a:solidFill>
                <a:schemeClr val="tx1"/>
              </a:solidFill>
              <a:latin typeface="Times New Roman" pitchFamily="18" charset="0"/>
            </a:endParaRPr>
          </a:p>
        </p:txBody>
      </p:sp>
      <p:sp>
        <p:nvSpPr>
          <p:cNvPr id="1081363" name="Text Box 19"/>
          <p:cNvSpPr txBox="1">
            <a:spLocks noChangeAspect="1" noChangeArrowheads="1"/>
          </p:cNvSpPr>
          <p:nvPr/>
        </p:nvSpPr>
        <p:spPr bwMode="auto">
          <a:xfrm>
            <a:off x="7223125" y="4013200"/>
            <a:ext cx="7874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081364" name="Text Box 20"/>
          <p:cNvSpPr txBox="1">
            <a:spLocks noChangeAspect="1" noChangeArrowheads="1"/>
          </p:cNvSpPr>
          <p:nvPr/>
        </p:nvSpPr>
        <p:spPr bwMode="auto">
          <a:xfrm>
            <a:off x="7223125" y="4995863"/>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081365" name="Text Box 21"/>
          <p:cNvSpPr txBox="1">
            <a:spLocks noChangeAspect="1" noChangeArrowheads="1"/>
          </p:cNvSpPr>
          <p:nvPr/>
        </p:nvSpPr>
        <p:spPr bwMode="auto">
          <a:xfrm>
            <a:off x="7223125" y="5980113"/>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081366" name="Text Box 22"/>
          <p:cNvSpPr txBox="1">
            <a:spLocks noChangeAspect="1" noChangeArrowheads="1"/>
          </p:cNvSpPr>
          <p:nvPr/>
        </p:nvSpPr>
        <p:spPr bwMode="auto">
          <a:xfrm>
            <a:off x="7223125" y="6964363"/>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081367" name="Text Box 23"/>
          <p:cNvSpPr txBox="1">
            <a:spLocks noChangeAspect="1" noChangeArrowheads="1"/>
          </p:cNvSpPr>
          <p:nvPr/>
        </p:nvSpPr>
        <p:spPr bwMode="auto">
          <a:xfrm>
            <a:off x="8231188" y="4013200"/>
            <a:ext cx="7874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081368" name="Text Box 24"/>
          <p:cNvSpPr txBox="1">
            <a:spLocks noChangeAspect="1" noChangeArrowheads="1"/>
          </p:cNvSpPr>
          <p:nvPr/>
        </p:nvSpPr>
        <p:spPr bwMode="auto">
          <a:xfrm>
            <a:off x="8231188" y="4995863"/>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081369" name="Text Box 25"/>
          <p:cNvSpPr txBox="1">
            <a:spLocks noChangeAspect="1" noChangeArrowheads="1"/>
          </p:cNvSpPr>
          <p:nvPr/>
        </p:nvSpPr>
        <p:spPr bwMode="auto">
          <a:xfrm>
            <a:off x="8231188" y="5980113"/>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1081370" name="Text Box 26"/>
          <p:cNvSpPr txBox="1">
            <a:spLocks noChangeAspect="1" noChangeArrowheads="1"/>
          </p:cNvSpPr>
          <p:nvPr/>
        </p:nvSpPr>
        <p:spPr bwMode="auto">
          <a:xfrm>
            <a:off x="8231188" y="6964363"/>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1363"/>
                                        </p:tgtEl>
                                        <p:attrNameLst>
                                          <p:attrName>style.visibility</p:attrName>
                                        </p:attrNameLst>
                                      </p:cBhvr>
                                      <p:to>
                                        <p:strVal val="visible"/>
                                      </p:to>
                                    </p:set>
                                    <p:animEffect transition="in" filter="dissolve">
                                      <p:cBhvr>
                                        <p:cTn id="7" dur="500"/>
                                        <p:tgtEl>
                                          <p:spTgt spid="1081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81369"/>
                                        </p:tgtEl>
                                        <p:attrNameLst>
                                          <p:attrName>style.visibility</p:attrName>
                                        </p:attrNameLst>
                                      </p:cBhvr>
                                      <p:to>
                                        <p:strVal val="visible"/>
                                      </p:to>
                                    </p:set>
                                    <p:animEffect transition="in" filter="dissolve">
                                      <p:cBhvr>
                                        <p:cTn id="12" dur="500"/>
                                        <p:tgtEl>
                                          <p:spTgt spid="10813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grpId="1" nodeType="clickEffect">
                                  <p:stCondLst>
                                    <p:cond delay="0"/>
                                  </p:stCondLst>
                                  <p:childTnLst>
                                    <p:animEffect transition="out" filter="dissolve">
                                      <p:cBhvr>
                                        <p:cTn id="16" dur="500"/>
                                        <p:tgtEl>
                                          <p:spTgt spid="1081363"/>
                                        </p:tgtEl>
                                      </p:cBhvr>
                                    </p:animEffect>
                                    <p:set>
                                      <p:cBhvr>
                                        <p:cTn id="17" dur="1" fill="hold">
                                          <p:stCondLst>
                                            <p:cond delay="499"/>
                                          </p:stCondLst>
                                        </p:cTn>
                                        <p:tgtEl>
                                          <p:spTgt spid="1081363"/>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1081369"/>
                                        </p:tgtEl>
                                      </p:cBhvr>
                                    </p:animEffect>
                                    <p:set>
                                      <p:cBhvr>
                                        <p:cTn id="20" dur="1" fill="hold">
                                          <p:stCondLst>
                                            <p:cond delay="499"/>
                                          </p:stCondLst>
                                        </p:cTn>
                                        <p:tgtEl>
                                          <p:spTgt spid="108136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81364"/>
                                        </p:tgtEl>
                                        <p:attrNameLst>
                                          <p:attrName>style.visibility</p:attrName>
                                        </p:attrNameLst>
                                      </p:cBhvr>
                                      <p:to>
                                        <p:strVal val="visible"/>
                                      </p:to>
                                    </p:set>
                                    <p:animEffect transition="in" filter="dissolve">
                                      <p:cBhvr>
                                        <p:cTn id="25" dur="500"/>
                                        <p:tgtEl>
                                          <p:spTgt spid="10813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81370"/>
                                        </p:tgtEl>
                                        <p:attrNameLst>
                                          <p:attrName>style.visibility</p:attrName>
                                        </p:attrNameLst>
                                      </p:cBhvr>
                                      <p:to>
                                        <p:strVal val="visible"/>
                                      </p:to>
                                    </p:set>
                                    <p:animEffect transition="in" filter="dissolve">
                                      <p:cBhvr>
                                        <p:cTn id="30" dur="500"/>
                                        <p:tgtEl>
                                          <p:spTgt spid="108137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1" nodeType="clickEffect">
                                  <p:stCondLst>
                                    <p:cond delay="0"/>
                                  </p:stCondLst>
                                  <p:childTnLst>
                                    <p:animEffect transition="out" filter="dissolve">
                                      <p:cBhvr>
                                        <p:cTn id="34" dur="500"/>
                                        <p:tgtEl>
                                          <p:spTgt spid="1081364"/>
                                        </p:tgtEl>
                                      </p:cBhvr>
                                    </p:animEffect>
                                    <p:set>
                                      <p:cBhvr>
                                        <p:cTn id="35" dur="1" fill="hold">
                                          <p:stCondLst>
                                            <p:cond delay="499"/>
                                          </p:stCondLst>
                                        </p:cTn>
                                        <p:tgtEl>
                                          <p:spTgt spid="1081364"/>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1081370"/>
                                        </p:tgtEl>
                                      </p:cBhvr>
                                    </p:animEffect>
                                    <p:set>
                                      <p:cBhvr>
                                        <p:cTn id="38" dur="1" fill="hold">
                                          <p:stCondLst>
                                            <p:cond delay="499"/>
                                          </p:stCondLst>
                                        </p:cTn>
                                        <p:tgtEl>
                                          <p:spTgt spid="1081370"/>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081365"/>
                                        </p:tgtEl>
                                        <p:attrNameLst>
                                          <p:attrName>style.visibility</p:attrName>
                                        </p:attrNameLst>
                                      </p:cBhvr>
                                      <p:to>
                                        <p:strVal val="visible"/>
                                      </p:to>
                                    </p:set>
                                    <p:animEffect transition="in" filter="dissolve">
                                      <p:cBhvr>
                                        <p:cTn id="43" dur="500"/>
                                        <p:tgtEl>
                                          <p:spTgt spid="10813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81367"/>
                                        </p:tgtEl>
                                        <p:attrNameLst>
                                          <p:attrName>style.visibility</p:attrName>
                                        </p:attrNameLst>
                                      </p:cBhvr>
                                      <p:to>
                                        <p:strVal val="visible"/>
                                      </p:to>
                                    </p:set>
                                    <p:animEffect transition="in" filter="dissolve">
                                      <p:cBhvr>
                                        <p:cTn id="48" dur="500"/>
                                        <p:tgtEl>
                                          <p:spTgt spid="108136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xit" presetSubtype="0" fill="hold" grpId="1" nodeType="clickEffect">
                                  <p:stCondLst>
                                    <p:cond delay="0"/>
                                  </p:stCondLst>
                                  <p:childTnLst>
                                    <p:animEffect transition="out" filter="dissolve">
                                      <p:cBhvr>
                                        <p:cTn id="52" dur="500"/>
                                        <p:tgtEl>
                                          <p:spTgt spid="1081365"/>
                                        </p:tgtEl>
                                      </p:cBhvr>
                                    </p:animEffect>
                                    <p:set>
                                      <p:cBhvr>
                                        <p:cTn id="53" dur="1" fill="hold">
                                          <p:stCondLst>
                                            <p:cond delay="499"/>
                                          </p:stCondLst>
                                        </p:cTn>
                                        <p:tgtEl>
                                          <p:spTgt spid="1081365"/>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1081367"/>
                                        </p:tgtEl>
                                      </p:cBhvr>
                                    </p:animEffect>
                                    <p:set>
                                      <p:cBhvr>
                                        <p:cTn id="56" dur="1" fill="hold">
                                          <p:stCondLst>
                                            <p:cond delay="499"/>
                                          </p:stCondLst>
                                        </p:cTn>
                                        <p:tgtEl>
                                          <p:spTgt spid="1081367"/>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081366"/>
                                        </p:tgtEl>
                                        <p:attrNameLst>
                                          <p:attrName>style.visibility</p:attrName>
                                        </p:attrNameLst>
                                      </p:cBhvr>
                                      <p:to>
                                        <p:strVal val="visible"/>
                                      </p:to>
                                    </p:set>
                                    <p:animEffect transition="in" filter="dissolve">
                                      <p:cBhvr>
                                        <p:cTn id="61" dur="500"/>
                                        <p:tgtEl>
                                          <p:spTgt spid="108136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081368"/>
                                        </p:tgtEl>
                                        <p:attrNameLst>
                                          <p:attrName>style.visibility</p:attrName>
                                        </p:attrNameLst>
                                      </p:cBhvr>
                                      <p:to>
                                        <p:strVal val="visible"/>
                                      </p:to>
                                    </p:set>
                                    <p:animEffect transition="in" filter="dissolve">
                                      <p:cBhvr>
                                        <p:cTn id="66" dur="500"/>
                                        <p:tgtEl>
                                          <p:spTgt spid="10813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xit" presetSubtype="0" fill="hold" grpId="1" nodeType="clickEffect">
                                  <p:stCondLst>
                                    <p:cond delay="0"/>
                                  </p:stCondLst>
                                  <p:childTnLst>
                                    <p:animEffect transition="out" filter="dissolve">
                                      <p:cBhvr>
                                        <p:cTn id="70" dur="500"/>
                                        <p:tgtEl>
                                          <p:spTgt spid="1081366"/>
                                        </p:tgtEl>
                                      </p:cBhvr>
                                    </p:animEffect>
                                    <p:set>
                                      <p:cBhvr>
                                        <p:cTn id="71" dur="1" fill="hold">
                                          <p:stCondLst>
                                            <p:cond delay="499"/>
                                          </p:stCondLst>
                                        </p:cTn>
                                        <p:tgtEl>
                                          <p:spTgt spid="1081366"/>
                                        </p:tgtEl>
                                        <p:attrNameLst>
                                          <p:attrName>style.visibility</p:attrName>
                                        </p:attrNameLst>
                                      </p:cBhvr>
                                      <p:to>
                                        <p:strVal val="hidden"/>
                                      </p:to>
                                    </p:set>
                                  </p:childTnLst>
                                </p:cTn>
                              </p:par>
                              <p:par>
                                <p:cTn id="72" presetID="9" presetClass="exit" presetSubtype="0" fill="hold" grpId="1" nodeType="withEffect">
                                  <p:stCondLst>
                                    <p:cond delay="0"/>
                                  </p:stCondLst>
                                  <p:childTnLst>
                                    <p:animEffect transition="out" filter="dissolve">
                                      <p:cBhvr>
                                        <p:cTn id="73" dur="500"/>
                                        <p:tgtEl>
                                          <p:spTgt spid="1081368"/>
                                        </p:tgtEl>
                                      </p:cBhvr>
                                    </p:animEffect>
                                    <p:set>
                                      <p:cBhvr>
                                        <p:cTn id="74" dur="1" fill="hold">
                                          <p:stCondLst>
                                            <p:cond delay="499"/>
                                          </p:stCondLst>
                                        </p:cTn>
                                        <p:tgtEl>
                                          <p:spTgt spid="1081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63" grpId="0"/>
      <p:bldP spid="1081363" grpId="1"/>
      <p:bldP spid="1081364" grpId="0"/>
      <p:bldP spid="1081364" grpId="1"/>
      <p:bldP spid="1081365" grpId="0"/>
      <p:bldP spid="1081365" grpId="1"/>
      <p:bldP spid="1081366" grpId="0"/>
      <p:bldP spid="1081366" grpId="1"/>
      <p:bldP spid="1081367" grpId="0"/>
      <p:bldP spid="1081367" grpId="1"/>
      <p:bldP spid="1081368" grpId="0"/>
      <p:bldP spid="1081368" grpId="1"/>
      <p:bldP spid="1081369" grpId="0"/>
      <p:bldP spid="1081369" grpId="1"/>
      <p:bldP spid="1081370" grpId="0"/>
      <p:bldP spid="1081370"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Improvements</a:t>
            </a:r>
          </a:p>
        </p:txBody>
      </p:sp>
      <p:sp>
        <p:nvSpPr>
          <p:cNvPr id="65539" name="Rectangle 3"/>
          <p:cNvSpPr>
            <a:spLocks noGrp="1" noChangeArrowheads="1"/>
          </p:cNvSpPr>
          <p:nvPr>
            <p:ph type="body" idx="1"/>
          </p:nvPr>
        </p:nvSpPr>
        <p:spPr/>
        <p:txBody>
          <a:bodyPr/>
          <a:lstStyle/>
          <a:p>
            <a:pPr eaLnBrk="1" hangingPunct="1"/>
            <a:r>
              <a:rPr lang="en-US" b="1" i="1" smtClean="0"/>
              <a:t>Much</a:t>
            </a:r>
            <a:r>
              <a:rPr lang="en-US" smtClean="0"/>
              <a:t> work on efficient algorithms for table constraints</a:t>
            </a:r>
          </a:p>
          <a:p>
            <a:pPr eaLnBrk="1" hangingPunct="1"/>
            <a:r>
              <a:rPr lang="en-US" smtClean="0"/>
              <a:t>Special purpose algorithms for global constraints (coming later)</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smtClean="0"/>
              <a:t>Other forms of local consistency</a:t>
            </a:r>
          </a:p>
        </p:txBody>
      </p:sp>
      <p:sp>
        <p:nvSpPr>
          <p:cNvPr id="66563" name="Rectangle 3"/>
          <p:cNvSpPr>
            <a:spLocks noGrp="1" noChangeArrowheads="1"/>
          </p:cNvSpPr>
          <p:nvPr>
            <p:ph type="body" idx="1"/>
          </p:nvPr>
        </p:nvSpPr>
        <p:spPr/>
        <p:txBody>
          <a:bodyPr/>
          <a:lstStyle/>
          <a:p>
            <a:pPr eaLnBrk="1" hangingPunct="1">
              <a:lnSpc>
                <a:spcPct val="90000"/>
              </a:lnSpc>
            </a:pPr>
            <a:r>
              <a:rPr lang="en-US" dirty="0" smtClean="0"/>
              <a:t>bounds consistency </a:t>
            </a:r>
          </a:p>
          <a:p>
            <a:pPr eaLnBrk="1" hangingPunct="1">
              <a:lnSpc>
                <a:spcPct val="90000"/>
              </a:lnSpc>
            </a:pPr>
            <a:r>
              <a:rPr lang="en-US" dirty="0" smtClean="0"/>
              <a:t>singleton consistency</a:t>
            </a:r>
          </a:p>
          <a:p>
            <a:pPr eaLnBrk="1" hangingPunct="1">
              <a:lnSpc>
                <a:spcPct val="90000"/>
              </a:lnSpc>
            </a:pPr>
            <a:r>
              <a:rPr lang="en-US" dirty="0" smtClean="0"/>
              <a:t>many, many more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72707" name="Rectangle 6"/>
          <p:cNvSpPr>
            <a:spLocks noGrp="1" noChangeArrowheads="1"/>
          </p:cNvSpPr>
          <p:nvPr>
            <p:ph type="title"/>
          </p:nvPr>
        </p:nvSpPr>
        <p:spPr/>
        <p:txBody>
          <a:bodyPr/>
          <a:lstStyle/>
          <a:p>
            <a:pPr eaLnBrk="1" hangingPunct="1"/>
            <a:r>
              <a:rPr lang="en-US" smtClean="0"/>
              <a:t>Outline</a:t>
            </a:r>
          </a:p>
        </p:txBody>
      </p:sp>
      <p:sp>
        <p:nvSpPr>
          <p:cNvPr id="72708" name="Rectangle 7"/>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t>Backtracking search</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72709" name="Picture 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Constraint programming methodology</a:t>
            </a:r>
          </a:p>
        </p:txBody>
      </p:sp>
      <p:sp>
        <p:nvSpPr>
          <p:cNvPr id="73731" name="Rectangle 3"/>
          <p:cNvSpPr>
            <a:spLocks noGrp="1" noChangeArrowheads="1"/>
          </p:cNvSpPr>
          <p:nvPr>
            <p:ph type="body" idx="1"/>
          </p:nvPr>
        </p:nvSpPr>
        <p:spPr/>
        <p:txBody>
          <a:bodyPr/>
          <a:lstStyle/>
          <a:p>
            <a:pPr eaLnBrk="1" hangingPunct="1"/>
            <a:r>
              <a:rPr lang="en-US" smtClean="0"/>
              <a:t>Model problem</a:t>
            </a:r>
          </a:p>
          <a:p>
            <a:pPr marL="658813" lvl="1" indent="-266700" eaLnBrk="1" hangingPunct="1"/>
            <a:endParaRPr lang="en-US" smtClean="0"/>
          </a:p>
          <a:p>
            <a:pPr eaLnBrk="1" hangingPunct="1"/>
            <a:endParaRPr lang="en-US" smtClean="0"/>
          </a:p>
          <a:p>
            <a:pPr eaLnBrk="1" hangingPunct="1">
              <a:spcBef>
                <a:spcPts val="2000"/>
              </a:spcBef>
            </a:pPr>
            <a:r>
              <a:rPr lang="en-US" smtClean="0"/>
              <a:t>Solve model</a:t>
            </a:r>
          </a:p>
          <a:p>
            <a:pPr marL="658813" lvl="1" indent="-266700" eaLnBrk="1" hangingPunct="1"/>
            <a:endParaRPr lang="en-US" smtClean="0"/>
          </a:p>
        </p:txBody>
      </p:sp>
      <p:sp>
        <p:nvSpPr>
          <p:cNvPr id="73732" name="Rectangle 4"/>
          <p:cNvSpPr>
            <a:spLocks noChangeArrowheads="1"/>
          </p:cNvSpPr>
          <p:nvPr/>
        </p:nvSpPr>
        <p:spPr bwMode="auto">
          <a:xfrm>
            <a:off x="1101725" y="2859088"/>
            <a:ext cx="7739063"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spcBef>
                <a:spcPts val="1000"/>
              </a:spcBef>
              <a:buFontTx/>
              <a:buChar char="•"/>
            </a:pPr>
            <a:r>
              <a:rPr lang="en-US" sz="2400">
                <a:solidFill>
                  <a:srgbClr val="747474"/>
                </a:solidFill>
                <a:latin typeface="Helvetica Neue" charset="0"/>
              </a:rPr>
              <a:t> specify in terms of constraints on acceptable solutions</a:t>
            </a:r>
          </a:p>
          <a:p>
            <a:pPr algn="l" defTabSz="1300163" eaLnBrk="0" hangingPunct="0">
              <a:spcBef>
                <a:spcPts val="1000"/>
              </a:spcBef>
              <a:buFontTx/>
              <a:buChar char="•"/>
            </a:pPr>
            <a:r>
              <a:rPr lang="en-US" sz="2400">
                <a:solidFill>
                  <a:srgbClr val="747474"/>
                </a:solidFill>
                <a:latin typeface="Helvetica Neue" charset="0"/>
              </a:rPr>
              <a:t> define/choose constraint model:  </a:t>
            </a:r>
          </a:p>
          <a:p>
            <a:pPr algn="l" defTabSz="1300163" eaLnBrk="0" hangingPunct="0"/>
            <a:r>
              <a:rPr lang="en-US" sz="2400">
                <a:solidFill>
                  <a:srgbClr val="747474"/>
                </a:solidFill>
                <a:latin typeface="Helvetica Neue" charset="0"/>
              </a:rPr>
              <a:t>	  variables, domains, constraints</a:t>
            </a:r>
          </a:p>
        </p:txBody>
      </p:sp>
      <p:sp>
        <p:nvSpPr>
          <p:cNvPr id="73733" name="Text Box 5"/>
          <p:cNvSpPr txBox="1">
            <a:spLocks noChangeArrowheads="1"/>
          </p:cNvSpPr>
          <p:nvPr/>
        </p:nvSpPr>
        <p:spPr bwMode="auto">
          <a:xfrm>
            <a:off x="1101725" y="4876800"/>
            <a:ext cx="5329238"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spcBef>
                <a:spcPts val="1000"/>
              </a:spcBef>
              <a:buFontTx/>
              <a:buChar char="•"/>
            </a:pPr>
            <a:r>
              <a:rPr lang="en-US" sz="2400">
                <a:solidFill>
                  <a:srgbClr val="747474"/>
                </a:solidFill>
                <a:latin typeface="Helvetica Neue" charset="0"/>
              </a:rPr>
              <a:t> define/choose search algorithm</a:t>
            </a:r>
          </a:p>
          <a:p>
            <a:pPr algn="l">
              <a:spcBef>
                <a:spcPts val="1000"/>
              </a:spcBef>
              <a:buFontTx/>
              <a:buChar char="•"/>
            </a:pPr>
            <a:r>
              <a:rPr lang="en-US" sz="2400">
                <a:solidFill>
                  <a:srgbClr val="747474"/>
                </a:solidFill>
                <a:latin typeface="Helvetica Neue" charset="0"/>
              </a:rPr>
              <a:t> define/choose heuristics</a:t>
            </a:r>
          </a:p>
        </p:txBody>
      </p:sp>
      <p:sp>
        <p:nvSpPr>
          <p:cNvPr id="1092616" name="Rectangle 8"/>
          <p:cNvSpPr>
            <a:spLocks noChangeArrowheads="1"/>
          </p:cNvSpPr>
          <p:nvPr/>
        </p:nvSpPr>
        <p:spPr bwMode="auto">
          <a:xfrm>
            <a:off x="885825" y="4876800"/>
            <a:ext cx="8669338" cy="10080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2616"/>
                                        </p:tgtEl>
                                        <p:attrNameLst>
                                          <p:attrName>style.visibility</p:attrName>
                                        </p:attrNameLst>
                                      </p:cBhvr>
                                      <p:to>
                                        <p:strVal val="visible"/>
                                      </p:to>
                                    </p:set>
                                    <p:animEffect transition="in" filter="dissolve">
                                      <p:cBhvr>
                                        <p:cTn id="7" dur="500"/>
                                        <p:tgtEl>
                                          <p:spTgt spid="1092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Backtracking search</a:t>
            </a:r>
          </a:p>
        </p:txBody>
      </p:sp>
      <p:sp>
        <p:nvSpPr>
          <p:cNvPr id="74755" name="Rectangle 3"/>
          <p:cNvSpPr>
            <a:spLocks noGrp="1" noChangeArrowheads="1"/>
          </p:cNvSpPr>
          <p:nvPr>
            <p:ph type="body" idx="1"/>
          </p:nvPr>
        </p:nvSpPr>
        <p:spPr/>
        <p:txBody>
          <a:bodyPr/>
          <a:lstStyle/>
          <a:p>
            <a:pPr eaLnBrk="1" hangingPunct="1"/>
            <a:r>
              <a:rPr lang="en-US" dirty="0" smtClean="0"/>
              <a:t>CSPs often solved using backtracking search</a:t>
            </a:r>
          </a:p>
          <a:p>
            <a:pPr eaLnBrk="1" hangingPunct="1"/>
            <a:r>
              <a:rPr lang="en-US" dirty="0" smtClean="0"/>
              <a:t>Many techniques for improving efficiency of a backtracking search algorithm</a:t>
            </a:r>
          </a:p>
          <a:p>
            <a:pPr lvl="1" eaLnBrk="1" hangingPunct="1"/>
            <a:r>
              <a:rPr lang="en-US" dirty="0" smtClean="0"/>
              <a:t>branching strategies, constraint propagation, </a:t>
            </a:r>
            <a:r>
              <a:rPr lang="en-US" dirty="0" err="1" smtClean="0"/>
              <a:t>nogood</a:t>
            </a:r>
            <a:r>
              <a:rPr lang="en-US" dirty="0" smtClean="0"/>
              <a:t> recording, non-chronological backtracking (</a:t>
            </a:r>
            <a:r>
              <a:rPr lang="en-US" dirty="0" err="1" smtClean="0"/>
              <a:t>backjumping</a:t>
            </a:r>
            <a:r>
              <a:rPr lang="en-US" dirty="0" smtClean="0"/>
              <a:t>), heuristics for variable and value ordering, portfolios and restart strategies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Line 1"/>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7171" name="Rectangle 12"/>
          <p:cNvSpPr>
            <a:spLocks noGrp="1" noChangeArrowheads="1"/>
          </p:cNvSpPr>
          <p:nvPr>
            <p:ph type="title"/>
          </p:nvPr>
        </p:nvSpPr>
        <p:spPr/>
        <p:txBody>
          <a:bodyPr/>
          <a:lstStyle/>
          <a:p>
            <a:pPr eaLnBrk="1" hangingPunct="1"/>
            <a:r>
              <a:rPr lang="en-US" smtClean="0"/>
              <a:t>Outline</a:t>
            </a:r>
          </a:p>
        </p:txBody>
      </p:sp>
      <p:sp>
        <p:nvSpPr>
          <p:cNvPr id="7172" name="Rectangle 13"/>
          <p:cNvSpPr>
            <a:spLocks noGrp="1" noChangeArrowheads="1"/>
          </p:cNvSpPr>
          <p:nvPr>
            <p:ph type="body" idx="1"/>
          </p:nvPr>
        </p:nvSpPr>
        <p:spPr/>
        <p:txBody>
          <a:bodyPr/>
          <a:lstStyle/>
          <a:p>
            <a:pPr eaLnBrk="1" hangingPunct="1"/>
            <a:r>
              <a:rPr lang="en-US" smtClean="0"/>
              <a:t>Introduction</a:t>
            </a:r>
          </a:p>
          <a:p>
            <a:pPr eaLnBrk="1" hangingPunct="1"/>
            <a:r>
              <a:rPr lang="en-US" smtClean="0">
                <a:solidFill>
                  <a:schemeClr val="accent1"/>
                </a:solidFill>
              </a:rPr>
              <a:t>Constraint propagation</a:t>
            </a:r>
          </a:p>
          <a:p>
            <a:pPr eaLnBrk="1" hangingPunct="1"/>
            <a:r>
              <a:rPr lang="en-US" smtClean="0">
                <a:solidFill>
                  <a:schemeClr val="accent1"/>
                </a:solidFill>
              </a:rPr>
              <a:t>Backtracking search</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7173" name="Picture 16"/>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Backtracking search</a:t>
            </a:r>
          </a:p>
        </p:txBody>
      </p:sp>
      <p:sp>
        <p:nvSpPr>
          <p:cNvPr id="75779" name="Rectangle 3"/>
          <p:cNvSpPr>
            <a:spLocks noGrp="1" noChangeArrowheads="1"/>
          </p:cNvSpPr>
          <p:nvPr>
            <p:ph type="body" idx="1"/>
          </p:nvPr>
        </p:nvSpPr>
        <p:spPr/>
        <p:txBody>
          <a:bodyPr/>
          <a:lstStyle/>
          <a:p>
            <a:pPr eaLnBrk="1" hangingPunct="1"/>
            <a:r>
              <a:rPr lang="en-US" smtClean="0"/>
              <a:t>A backtracking search is a depth-first traversal of a </a:t>
            </a:r>
            <a:r>
              <a:rPr lang="en-US" i="1" smtClean="0"/>
              <a:t>search tree</a:t>
            </a:r>
          </a:p>
          <a:p>
            <a:pPr lvl="1" eaLnBrk="1" hangingPunct="1"/>
            <a:r>
              <a:rPr lang="en-US" smtClean="0"/>
              <a:t>search tree is generated as the search progresses</a:t>
            </a:r>
          </a:p>
          <a:p>
            <a:pPr lvl="1" eaLnBrk="1" hangingPunct="1"/>
            <a:r>
              <a:rPr lang="en-US" smtClean="0"/>
              <a:t>search tree represents alternative choices that may have to be examined in order to find a solution</a:t>
            </a:r>
          </a:p>
          <a:p>
            <a:pPr lvl="1" eaLnBrk="1" hangingPunct="1"/>
            <a:r>
              <a:rPr lang="en-US" smtClean="0"/>
              <a:t>method of extending a node in the search tree is often called a </a:t>
            </a:r>
            <a:r>
              <a:rPr lang="en-US" i="1" smtClean="0"/>
              <a:t>branching strategy</a:t>
            </a:r>
          </a:p>
          <a:p>
            <a:pPr eaLnBrk="1" hangingPunct="1"/>
            <a:endParaRPr 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Generic backtracking algorithm</a:t>
            </a:r>
          </a:p>
        </p:txBody>
      </p:sp>
      <p:grpSp>
        <p:nvGrpSpPr>
          <p:cNvPr id="76803" name="Group 3"/>
          <p:cNvGrpSpPr>
            <a:grpSpLocks/>
          </p:cNvGrpSpPr>
          <p:nvPr/>
        </p:nvGrpSpPr>
        <p:grpSpPr bwMode="auto">
          <a:xfrm>
            <a:off x="1319213" y="4805363"/>
            <a:ext cx="287337" cy="2303462"/>
            <a:chOff x="785" y="3027"/>
            <a:chExt cx="181" cy="1451"/>
          </a:xfrm>
        </p:grpSpPr>
        <p:sp>
          <p:nvSpPr>
            <p:cNvPr id="76811" name="Line 4"/>
            <p:cNvSpPr>
              <a:spLocks noChangeShapeType="1"/>
            </p:cNvSpPr>
            <p:nvPr/>
          </p:nvSpPr>
          <p:spPr bwMode="auto">
            <a:xfrm>
              <a:off x="785" y="3027"/>
              <a:ext cx="0" cy="14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12" name="Line 5"/>
            <p:cNvSpPr>
              <a:spLocks noChangeShapeType="1"/>
            </p:cNvSpPr>
            <p:nvPr/>
          </p:nvSpPr>
          <p:spPr bwMode="auto">
            <a:xfrm>
              <a:off x="785" y="4478"/>
              <a:ext cx="18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76804" name="Rectangle 6"/>
          <p:cNvSpPr>
            <a:spLocks noGrp="1" noChangeArrowheads="1"/>
          </p:cNvSpPr>
          <p:nvPr>
            <p:ph type="body" idx="1"/>
          </p:nvPr>
        </p:nvSpPr>
        <p:spPr/>
        <p:txBody>
          <a:bodyPr/>
          <a:lstStyle/>
          <a:p>
            <a:pPr defTabSz="712788" eaLnBrk="1" hangingPunct="1">
              <a:spcBef>
                <a:spcPct val="0"/>
              </a:spcBef>
              <a:buFont typeface="Helvetica Neue" charset="0"/>
              <a:buNone/>
            </a:pPr>
            <a:r>
              <a:rPr lang="en-US" smtClean="0"/>
              <a:t>treeSearch( </a:t>
            </a:r>
            <a:r>
              <a:rPr lang="en-US" i="1" smtClean="0"/>
              <a:t>i</a:t>
            </a:r>
            <a:r>
              <a:rPr lang="en-US" smtClean="0"/>
              <a:t> : integer ) : integer</a:t>
            </a:r>
          </a:p>
          <a:p>
            <a:pPr defTabSz="712788" eaLnBrk="1" hangingPunct="1">
              <a:spcBef>
                <a:spcPct val="0"/>
              </a:spcBef>
              <a:buFont typeface="Helvetica Neue" charset="0"/>
              <a:buAutoNum type="arabicPeriod"/>
            </a:pPr>
            <a:r>
              <a:rPr lang="en-US" smtClean="0"/>
              <a:t>    if </a:t>
            </a:r>
            <a:r>
              <a:rPr lang="en-US" i="1" smtClean="0"/>
              <a:t>all variables assigned a value</a:t>
            </a:r>
            <a:r>
              <a:rPr lang="en-US" smtClean="0"/>
              <a:t> then 	</a:t>
            </a:r>
          </a:p>
          <a:p>
            <a:pPr defTabSz="712788" eaLnBrk="1" hangingPunct="1">
              <a:spcBef>
                <a:spcPct val="0"/>
              </a:spcBef>
              <a:buFont typeface="Helvetica Neue" charset="0"/>
              <a:buAutoNum type="arabicPeriod"/>
            </a:pPr>
            <a:r>
              <a:rPr lang="en-US" smtClean="0"/>
              <a:t> 	    return 0	// solution found</a:t>
            </a:r>
          </a:p>
          <a:p>
            <a:pPr defTabSz="712788" eaLnBrk="1" hangingPunct="1">
              <a:spcBef>
                <a:spcPct val="0"/>
              </a:spcBef>
              <a:buFont typeface="Helvetica Neue" charset="0"/>
              <a:buAutoNum type="arabicPeriod"/>
            </a:pPr>
            <a:r>
              <a:rPr lang="en-US" smtClean="0"/>
              <a:t>    </a:t>
            </a:r>
            <a:r>
              <a:rPr lang="en-US" i="1" smtClean="0"/>
              <a:t>x</a:t>
            </a:r>
            <a:r>
              <a:rPr lang="en-US" smtClean="0"/>
              <a:t> </a:t>
            </a:r>
            <a:r>
              <a:rPr lang="en-US" smtClean="0">
                <a:sym typeface="Wingdings" pitchFamily="2" charset="2"/>
              </a:rPr>
              <a:t> </a:t>
            </a:r>
            <a:r>
              <a:rPr lang="en-US" smtClean="0"/>
              <a:t>getNextVariable( )</a:t>
            </a:r>
          </a:p>
          <a:p>
            <a:pPr defTabSz="712788" eaLnBrk="1" hangingPunct="1">
              <a:spcBef>
                <a:spcPct val="0"/>
              </a:spcBef>
              <a:buFont typeface="Helvetica Neue" charset="0"/>
              <a:buAutoNum type="arabicPeriod"/>
            </a:pPr>
            <a:r>
              <a:rPr lang="en-US" smtClean="0"/>
              <a:t>    </a:t>
            </a:r>
            <a:r>
              <a:rPr lang="en-US" i="1" smtClean="0"/>
              <a:t>backtrackLevel</a:t>
            </a:r>
            <a:r>
              <a:rPr lang="en-US" smtClean="0"/>
              <a:t> </a:t>
            </a:r>
            <a:r>
              <a:rPr lang="en-US" smtClean="0">
                <a:sym typeface="Wingdings" pitchFamily="2" charset="2"/>
              </a:rPr>
              <a:t> </a:t>
            </a:r>
            <a:r>
              <a:rPr lang="en-US" i="1" smtClean="0">
                <a:sym typeface="Wingdings" pitchFamily="2" charset="2"/>
              </a:rPr>
              <a:t>i</a:t>
            </a:r>
            <a:endParaRPr lang="en-US" i="1" smtClean="0"/>
          </a:p>
          <a:p>
            <a:pPr defTabSz="712788" eaLnBrk="1" hangingPunct="1">
              <a:spcBef>
                <a:spcPct val="0"/>
              </a:spcBef>
              <a:buFont typeface="Helvetica Neue" charset="0"/>
              <a:buAutoNum type="arabicPeriod"/>
            </a:pPr>
            <a:r>
              <a:rPr lang="en-US" smtClean="0"/>
              <a:t>    for </a:t>
            </a:r>
            <a:r>
              <a:rPr lang="en-US" i="1" smtClean="0"/>
              <a:t>each branching constraint</a:t>
            </a:r>
            <a:r>
              <a:rPr lang="en-US" smtClean="0"/>
              <a:t> </a:t>
            </a:r>
            <a:r>
              <a:rPr lang="en-US" i="1" smtClean="0"/>
              <a:t>b</a:t>
            </a:r>
            <a:r>
              <a:rPr lang="en-US" i="1" baseline="-25000" smtClean="0"/>
              <a:t>i</a:t>
            </a:r>
            <a:r>
              <a:rPr lang="en-US" smtClean="0"/>
              <a:t> do</a:t>
            </a:r>
          </a:p>
          <a:p>
            <a:pPr defTabSz="712788" eaLnBrk="1" hangingPunct="1">
              <a:spcBef>
                <a:spcPct val="0"/>
              </a:spcBef>
              <a:buFont typeface="Helvetica Neue" charset="0"/>
              <a:buAutoNum type="arabicPeriod"/>
            </a:pPr>
            <a:r>
              <a:rPr lang="en-US" smtClean="0"/>
              <a:t> 	    post( </a:t>
            </a:r>
            <a:r>
              <a:rPr lang="en-US" i="1" smtClean="0"/>
              <a:t>b</a:t>
            </a:r>
            <a:r>
              <a:rPr lang="en-US" i="1" baseline="-25000" smtClean="0"/>
              <a:t>i </a:t>
            </a:r>
            <a:r>
              <a:rPr lang="en-US" smtClean="0"/>
              <a:t>)</a:t>
            </a:r>
          </a:p>
          <a:p>
            <a:pPr defTabSz="712788" eaLnBrk="1" hangingPunct="1">
              <a:spcBef>
                <a:spcPct val="0"/>
              </a:spcBef>
              <a:buFont typeface="Helvetica Neue" charset="0"/>
              <a:buAutoNum type="arabicPeriod"/>
            </a:pPr>
            <a:r>
              <a:rPr lang="en-US" smtClean="0"/>
              <a:t>	    if propagate( </a:t>
            </a:r>
            <a:r>
              <a:rPr lang="en-US" i="1" smtClean="0"/>
              <a:t>b</a:t>
            </a:r>
            <a:r>
              <a:rPr lang="en-US" i="1" baseline="-25000" smtClean="0"/>
              <a:t>i </a:t>
            </a:r>
            <a:r>
              <a:rPr lang="en-US" smtClean="0"/>
              <a:t>) then</a:t>
            </a:r>
          </a:p>
          <a:p>
            <a:pPr defTabSz="712788" eaLnBrk="1" hangingPunct="1">
              <a:spcBef>
                <a:spcPct val="0"/>
              </a:spcBef>
              <a:buFont typeface="Helvetica Neue" charset="0"/>
              <a:buAutoNum type="arabicPeriod"/>
            </a:pPr>
            <a:r>
              <a:rPr lang="en-US" smtClean="0"/>
              <a:t>	  	 </a:t>
            </a:r>
            <a:r>
              <a:rPr lang="en-US" i="1" smtClean="0"/>
              <a:t>backtrackLevel</a:t>
            </a:r>
            <a:r>
              <a:rPr lang="en-US" smtClean="0"/>
              <a:t> </a:t>
            </a:r>
            <a:r>
              <a:rPr lang="en-US" smtClean="0">
                <a:sym typeface="Wingdings" pitchFamily="2" charset="2"/>
              </a:rPr>
              <a:t> </a:t>
            </a:r>
            <a:r>
              <a:rPr lang="en-US" smtClean="0"/>
              <a:t>treeSearch( </a:t>
            </a:r>
            <a:r>
              <a:rPr lang="en-US" i="1" smtClean="0"/>
              <a:t>i</a:t>
            </a:r>
            <a:r>
              <a:rPr lang="en-US" smtClean="0"/>
              <a:t> + 1 )</a:t>
            </a:r>
          </a:p>
          <a:p>
            <a:pPr defTabSz="712788" eaLnBrk="1" hangingPunct="1">
              <a:spcBef>
                <a:spcPct val="0"/>
              </a:spcBef>
              <a:buFont typeface="Helvetica Neue" charset="0"/>
              <a:buAutoNum type="arabicPeriod"/>
            </a:pPr>
            <a:r>
              <a:rPr lang="en-US" smtClean="0"/>
              <a:t>	    undo( </a:t>
            </a:r>
            <a:r>
              <a:rPr lang="en-US" i="1" smtClean="0"/>
              <a:t>b</a:t>
            </a:r>
            <a:r>
              <a:rPr lang="en-US" i="1" baseline="-25000" smtClean="0"/>
              <a:t>i </a:t>
            </a:r>
            <a:r>
              <a:rPr lang="en-US" smtClean="0"/>
              <a:t>)</a:t>
            </a:r>
            <a:endParaRPr lang="en-US" i="1" smtClean="0"/>
          </a:p>
          <a:p>
            <a:pPr defTabSz="712788" eaLnBrk="1" hangingPunct="1">
              <a:spcBef>
                <a:spcPct val="0"/>
              </a:spcBef>
              <a:buFont typeface="Helvetica Neue" charset="0"/>
              <a:buAutoNum type="arabicPeriod"/>
            </a:pPr>
            <a:r>
              <a:rPr lang="en-US" smtClean="0"/>
              <a:t>	    if </a:t>
            </a:r>
            <a:r>
              <a:rPr lang="en-US" i="1" smtClean="0"/>
              <a:t>backtrackLevel</a:t>
            </a:r>
            <a:r>
              <a:rPr lang="en-US" smtClean="0"/>
              <a:t> &lt; </a:t>
            </a:r>
            <a:r>
              <a:rPr lang="en-US" i="1" smtClean="0"/>
              <a:t>i</a:t>
            </a:r>
            <a:r>
              <a:rPr lang="en-US" smtClean="0"/>
              <a:t> then</a:t>
            </a:r>
          </a:p>
          <a:p>
            <a:pPr defTabSz="712788" eaLnBrk="1" hangingPunct="1">
              <a:spcBef>
                <a:spcPct val="0"/>
              </a:spcBef>
              <a:buFont typeface="Helvetica Neue" charset="0"/>
              <a:buAutoNum type="arabicPeriod"/>
            </a:pPr>
            <a:r>
              <a:rPr lang="en-US" smtClean="0"/>
              <a:t> 		 return </a:t>
            </a:r>
            <a:r>
              <a:rPr lang="en-US" i="1" smtClean="0"/>
              <a:t>backtrackLevel</a:t>
            </a:r>
          </a:p>
          <a:p>
            <a:pPr defTabSz="712788" eaLnBrk="1" hangingPunct="1">
              <a:spcBef>
                <a:spcPct val="0"/>
              </a:spcBef>
              <a:buFont typeface="Helvetica Neue" charset="0"/>
              <a:buAutoNum type="arabicPeriod"/>
            </a:pPr>
            <a:r>
              <a:rPr lang="en-US" smtClean="0"/>
              <a:t>  </a:t>
            </a:r>
            <a:r>
              <a:rPr lang="en-US" i="1" smtClean="0"/>
              <a:t>backtrackLevel</a:t>
            </a:r>
            <a:r>
              <a:rPr lang="en-US" smtClean="0"/>
              <a:t> </a:t>
            </a:r>
            <a:r>
              <a:rPr lang="en-US" smtClean="0">
                <a:sym typeface="Wingdings" pitchFamily="2" charset="2"/>
              </a:rPr>
              <a:t> getBacktrackLevel()</a:t>
            </a:r>
          </a:p>
          <a:p>
            <a:pPr defTabSz="712788" eaLnBrk="1" hangingPunct="1">
              <a:spcBef>
                <a:spcPct val="0"/>
              </a:spcBef>
              <a:buFont typeface="Helvetica Neue" charset="0"/>
              <a:buAutoNum type="arabicPeriod"/>
            </a:pPr>
            <a:r>
              <a:rPr lang="en-US" smtClean="0">
                <a:sym typeface="Wingdings" pitchFamily="2" charset="2"/>
              </a:rPr>
              <a:t>  setNogoods()</a:t>
            </a:r>
          </a:p>
          <a:p>
            <a:pPr defTabSz="712788" eaLnBrk="1" hangingPunct="1">
              <a:spcBef>
                <a:spcPct val="0"/>
              </a:spcBef>
              <a:buFont typeface="Helvetica Neue" charset="0"/>
              <a:buAutoNum type="arabicPeriod"/>
            </a:pPr>
            <a:r>
              <a:rPr lang="en-US" smtClean="0">
                <a:sym typeface="Wingdings" pitchFamily="2" charset="2"/>
              </a:rPr>
              <a:t>  return </a:t>
            </a:r>
            <a:r>
              <a:rPr lang="en-US" i="1" smtClean="0"/>
              <a:t>backtrackLevel</a:t>
            </a:r>
          </a:p>
        </p:txBody>
      </p:sp>
      <p:sp>
        <p:nvSpPr>
          <p:cNvPr id="76805" name="Line 7"/>
          <p:cNvSpPr>
            <a:spLocks noChangeShapeType="1"/>
          </p:cNvSpPr>
          <p:nvPr/>
        </p:nvSpPr>
        <p:spPr bwMode="auto">
          <a:xfrm>
            <a:off x="1731963" y="5597525"/>
            <a:ext cx="0" cy="3587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6" name="Line 8"/>
          <p:cNvSpPr>
            <a:spLocks noChangeShapeType="1"/>
          </p:cNvSpPr>
          <p:nvPr/>
        </p:nvSpPr>
        <p:spPr bwMode="auto">
          <a:xfrm>
            <a:off x="1731963" y="5956300"/>
            <a:ext cx="304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7" name="Line 9"/>
          <p:cNvSpPr>
            <a:spLocks noChangeShapeType="1"/>
          </p:cNvSpPr>
          <p:nvPr/>
        </p:nvSpPr>
        <p:spPr bwMode="auto">
          <a:xfrm>
            <a:off x="1301750" y="3221038"/>
            <a:ext cx="0" cy="3587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8" name="Line 10"/>
          <p:cNvSpPr>
            <a:spLocks noChangeShapeType="1"/>
          </p:cNvSpPr>
          <p:nvPr/>
        </p:nvSpPr>
        <p:spPr bwMode="auto">
          <a:xfrm>
            <a:off x="1301750" y="3579813"/>
            <a:ext cx="304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9" name="Line 11"/>
          <p:cNvSpPr>
            <a:spLocks noChangeShapeType="1"/>
          </p:cNvSpPr>
          <p:nvPr/>
        </p:nvSpPr>
        <p:spPr bwMode="auto">
          <a:xfrm>
            <a:off x="1749425" y="6748463"/>
            <a:ext cx="0" cy="36036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10" name="Line 12"/>
          <p:cNvSpPr>
            <a:spLocks noChangeShapeType="1"/>
          </p:cNvSpPr>
          <p:nvPr/>
        </p:nvSpPr>
        <p:spPr bwMode="auto">
          <a:xfrm>
            <a:off x="1749425" y="7108825"/>
            <a:ext cx="304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77827" name="Rectangle 3"/>
          <p:cNvSpPr>
            <a:spLocks noGrp="1" noChangeArrowheads="1"/>
          </p:cNvSpPr>
          <p:nvPr>
            <p:ph type="title"/>
          </p:nvPr>
        </p:nvSpPr>
        <p:spPr/>
        <p:txBody>
          <a:bodyPr/>
          <a:lstStyle/>
          <a:p>
            <a:pPr eaLnBrk="1" hangingPunct="1"/>
            <a:r>
              <a:rPr lang="en-US" smtClean="0"/>
              <a:t>Outline</a:t>
            </a:r>
          </a:p>
        </p:txBody>
      </p:sp>
      <p:sp>
        <p:nvSpPr>
          <p:cNvPr id="77828" name="Rectangle 4"/>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t>Backtracking search</a:t>
            </a:r>
          </a:p>
          <a:p>
            <a:pPr lvl="1" eaLnBrk="1" hangingPunct="1">
              <a:spcBef>
                <a:spcPts val="500"/>
              </a:spcBef>
            </a:pPr>
            <a:r>
              <a:rPr lang="en-US" smtClean="0"/>
              <a:t>branching strategies</a:t>
            </a:r>
          </a:p>
          <a:p>
            <a:pPr lvl="1" eaLnBrk="1" hangingPunct="1">
              <a:spcBef>
                <a:spcPct val="0"/>
              </a:spcBef>
            </a:pPr>
            <a:r>
              <a:rPr lang="en-US" smtClean="0">
                <a:solidFill>
                  <a:schemeClr val="accent1"/>
                </a:solidFill>
              </a:rPr>
              <a:t>constraint propagation</a:t>
            </a:r>
          </a:p>
          <a:p>
            <a:pPr lvl="1" eaLnBrk="1" hangingPunct="1">
              <a:spcBef>
                <a:spcPct val="0"/>
              </a:spcBef>
            </a:pPr>
            <a:r>
              <a:rPr lang="en-US" smtClean="0">
                <a:solidFill>
                  <a:schemeClr val="accent1"/>
                </a:solidFill>
              </a:rPr>
              <a:t>non-chronological backtracking </a:t>
            </a:r>
          </a:p>
          <a:p>
            <a:pPr lvl="1" eaLnBrk="1" hangingPunct="1">
              <a:spcBef>
                <a:spcPct val="0"/>
              </a:spcBef>
            </a:pPr>
            <a:r>
              <a:rPr lang="en-US" smtClean="0">
                <a:solidFill>
                  <a:schemeClr val="accent1"/>
                </a:solidFill>
              </a:rPr>
              <a:t>nogood recording</a:t>
            </a:r>
          </a:p>
          <a:p>
            <a:pPr lvl="1" eaLnBrk="1" hangingPunct="1">
              <a:spcBef>
                <a:spcPct val="0"/>
              </a:spcBef>
            </a:pPr>
            <a:r>
              <a:rPr lang="en-US" smtClean="0">
                <a:solidFill>
                  <a:schemeClr val="accent1"/>
                </a:solidFill>
              </a:rPr>
              <a:t>heuristics for variable and value ordering</a:t>
            </a:r>
          </a:p>
          <a:p>
            <a:pPr lvl="1" eaLnBrk="1" hangingPunct="1">
              <a:spcBef>
                <a:spcPct val="0"/>
              </a:spcBef>
            </a:pPr>
            <a:r>
              <a:rPr lang="en-US" smtClean="0">
                <a:solidFill>
                  <a:schemeClr val="accent1"/>
                </a:solidFill>
              </a:rPr>
              <a:t>portfolios and restart strategies</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77829" name="Picture 5"/>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Branching strategies</a:t>
            </a:r>
          </a:p>
        </p:txBody>
      </p:sp>
      <p:sp>
        <p:nvSpPr>
          <p:cNvPr id="78851" name="Rectangle 3"/>
          <p:cNvSpPr>
            <a:spLocks noGrp="1" noChangeArrowheads="1"/>
          </p:cNvSpPr>
          <p:nvPr>
            <p:ph type="body" idx="1"/>
          </p:nvPr>
        </p:nvSpPr>
        <p:spPr/>
        <p:txBody>
          <a:bodyPr/>
          <a:lstStyle/>
          <a:p>
            <a:pPr eaLnBrk="1" hangingPunct="1"/>
            <a:r>
              <a:rPr lang="en-US" smtClean="0"/>
              <a:t>A node </a:t>
            </a:r>
            <a:r>
              <a:rPr lang="en-US" i="1" smtClean="0"/>
              <a:t>p</a:t>
            </a:r>
            <a:r>
              <a:rPr lang="en-US" smtClean="0"/>
              <a:t> = {</a:t>
            </a:r>
            <a:r>
              <a:rPr lang="en-US" i="1" smtClean="0"/>
              <a:t>b</a:t>
            </a:r>
            <a:r>
              <a:rPr lang="en-US" baseline="-25000" smtClean="0"/>
              <a:t>1</a:t>
            </a:r>
            <a:r>
              <a:rPr lang="en-US" smtClean="0"/>
              <a:t>, …, </a:t>
            </a:r>
            <a:r>
              <a:rPr lang="en-US" i="1" smtClean="0"/>
              <a:t>b</a:t>
            </a:r>
            <a:r>
              <a:rPr lang="en-US" i="1" baseline="-25000" smtClean="0"/>
              <a:t>j</a:t>
            </a:r>
            <a:r>
              <a:rPr lang="en-US" smtClean="0"/>
              <a:t>} in the search tree is a set of branching constraints, where </a:t>
            </a:r>
            <a:r>
              <a:rPr lang="en-US" i="1" smtClean="0"/>
              <a:t>b</a:t>
            </a:r>
            <a:r>
              <a:rPr lang="en-US" i="1" baseline="-25000" smtClean="0"/>
              <a:t>i</a:t>
            </a:r>
            <a:r>
              <a:rPr lang="en-US" smtClean="0"/>
              <a:t>, 1 ≤ </a:t>
            </a:r>
            <a:r>
              <a:rPr lang="en-US" i="1" smtClean="0"/>
              <a:t>i</a:t>
            </a:r>
            <a:r>
              <a:rPr lang="en-US" smtClean="0"/>
              <a:t> ≤ </a:t>
            </a:r>
            <a:r>
              <a:rPr lang="en-US" i="1" smtClean="0"/>
              <a:t>j</a:t>
            </a:r>
            <a:r>
              <a:rPr lang="en-US" smtClean="0"/>
              <a:t>, is the branching constraint posted at level </a:t>
            </a:r>
            <a:r>
              <a:rPr lang="en-US" i="1" smtClean="0"/>
              <a:t>i</a:t>
            </a:r>
            <a:r>
              <a:rPr lang="en-US" smtClean="0"/>
              <a:t> in search tree</a:t>
            </a:r>
          </a:p>
          <a:p>
            <a:pPr eaLnBrk="1" hangingPunct="1"/>
            <a:r>
              <a:rPr lang="en-US" smtClean="0"/>
              <a:t>A node </a:t>
            </a:r>
            <a:r>
              <a:rPr lang="en-US" i="1" smtClean="0"/>
              <a:t>p</a:t>
            </a:r>
            <a:r>
              <a:rPr lang="en-US" smtClean="0"/>
              <a:t> is extended by posting a branching constraint</a:t>
            </a:r>
          </a:p>
          <a:p>
            <a:pPr lvl="1" eaLnBrk="1" hangingPunct="1"/>
            <a:r>
              <a:rPr lang="en-US" smtClean="0"/>
              <a:t>to ensure completeness, the constraints posted on all the branches from a node must be mutually exclusive and exhaustive</a:t>
            </a:r>
          </a:p>
        </p:txBody>
      </p:sp>
      <p:grpSp>
        <p:nvGrpSpPr>
          <p:cNvPr id="78852" name="Group 13"/>
          <p:cNvGrpSpPr>
            <a:grpSpLocks/>
          </p:cNvGrpSpPr>
          <p:nvPr/>
        </p:nvGrpSpPr>
        <p:grpSpPr bwMode="auto">
          <a:xfrm>
            <a:off x="2757488" y="5740400"/>
            <a:ext cx="7058025" cy="2376488"/>
            <a:chOff x="1737" y="3888"/>
            <a:chExt cx="4446" cy="1497"/>
          </a:xfrm>
        </p:grpSpPr>
        <p:sp>
          <p:nvSpPr>
            <p:cNvPr id="78853" name="Oval 4"/>
            <p:cNvSpPr>
              <a:spLocks/>
            </p:cNvSpPr>
            <p:nvPr/>
          </p:nvSpPr>
          <p:spPr bwMode="auto">
            <a:xfrm>
              <a:off x="3053" y="3888"/>
              <a:ext cx="1905" cy="454"/>
            </a:xfrm>
            <a:prstGeom prst="ellipse">
              <a:avLst/>
            </a:prstGeom>
            <a:solidFill>
              <a:srgbClr val="FDDD00"/>
            </a:solidFill>
            <a:ln w="25400">
              <a:solidFill>
                <a:srgbClr val="74747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solidFill>
                    <a:srgbClr val="747474"/>
                  </a:solidFill>
                  <a:sym typeface="Helvetica Neue" charset="0"/>
                </a:rPr>
                <a:t>p</a:t>
              </a:r>
              <a:r>
                <a:rPr lang="en-US" sz="2400">
                  <a:solidFill>
                    <a:srgbClr val="747474"/>
                  </a:solidFill>
                  <a:sym typeface="Helvetica Neue" charset="0"/>
                </a:rPr>
                <a:t> = {</a:t>
              </a:r>
              <a:r>
                <a:rPr lang="en-US" sz="2400" i="1">
                  <a:solidFill>
                    <a:srgbClr val="747474"/>
                  </a:solidFill>
                  <a:latin typeface="Helvetica Neue" charset="0"/>
                  <a:sym typeface="Helvetica Neue" charset="0"/>
                </a:rPr>
                <a:t>b</a:t>
              </a:r>
              <a:r>
                <a:rPr lang="en-US" sz="2400" baseline="-25000">
                  <a:solidFill>
                    <a:srgbClr val="747474"/>
                  </a:solidFill>
                  <a:latin typeface="Helvetica Neue" charset="0"/>
                  <a:sym typeface="Helvetica Neue" charset="0"/>
                </a:rPr>
                <a:t>1</a:t>
              </a:r>
              <a:r>
                <a:rPr lang="en-US" sz="2400">
                  <a:solidFill>
                    <a:srgbClr val="747474"/>
                  </a:solidFill>
                  <a:sym typeface="Helvetica Neue" charset="0"/>
                </a:rPr>
                <a:t>, …, </a:t>
              </a:r>
              <a:r>
                <a:rPr lang="en-US" sz="2400" i="1">
                  <a:solidFill>
                    <a:srgbClr val="747474"/>
                  </a:solidFill>
                  <a:latin typeface="Helvetica Neue" charset="0"/>
                  <a:sym typeface="Helvetica Neue" charset="0"/>
                </a:rPr>
                <a:t>b</a:t>
              </a:r>
              <a:r>
                <a:rPr lang="en-US" sz="2400" i="1" baseline="-25000">
                  <a:solidFill>
                    <a:srgbClr val="747474"/>
                  </a:solidFill>
                  <a:latin typeface="Helvetica Neue" charset="0"/>
                  <a:sym typeface="Helvetica Neue" charset="0"/>
                </a:rPr>
                <a:t>j</a:t>
              </a:r>
              <a:r>
                <a:rPr lang="en-US" sz="2400">
                  <a:solidFill>
                    <a:srgbClr val="747474"/>
                  </a:solidFill>
                  <a:sym typeface="Helvetica Neue" charset="0"/>
                </a:rPr>
                <a:t>}</a:t>
              </a:r>
            </a:p>
          </p:txBody>
        </p:sp>
        <p:sp>
          <p:nvSpPr>
            <p:cNvPr id="78854" name="Line 5"/>
            <p:cNvSpPr>
              <a:spLocks noChangeShapeType="1"/>
            </p:cNvSpPr>
            <p:nvPr/>
          </p:nvSpPr>
          <p:spPr bwMode="auto">
            <a:xfrm flipH="1">
              <a:off x="2508" y="4342"/>
              <a:ext cx="1407" cy="499"/>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8855" name="Line 6"/>
            <p:cNvSpPr>
              <a:spLocks noChangeShapeType="1"/>
            </p:cNvSpPr>
            <p:nvPr/>
          </p:nvSpPr>
          <p:spPr bwMode="auto">
            <a:xfrm>
              <a:off x="4051" y="4342"/>
              <a:ext cx="1360" cy="499"/>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8856" name="Oval 7"/>
            <p:cNvSpPr>
              <a:spLocks/>
            </p:cNvSpPr>
            <p:nvPr/>
          </p:nvSpPr>
          <p:spPr bwMode="auto">
            <a:xfrm>
              <a:off x="1737" y="4886"/>
              <a:ext cx="1588" cy="499"/>
            </a:xfrm>
            <a:prstGeom prst="ellipse">
              <a:avLst/>
            </a:prstGeom>
            <a:solidFill>
              <a:srgbClr val="FDDD00"/>
            </a:solidFill>
            <a:ln w="25400">
              <a:solidFill>
                <a:srgbClr val="74747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solidFill>
                    <a:srgbClr val="747474"/>
                  </a:solidFill>
                </a:rPr>
                <a:t>p</a:t>
              </a:r>
              <a:r>
                <a:rPr lang="en-US" sz="2400">
                  <a:solidFill>
                    <a:srgbClr val="747474"/>
                  </a:solidFill>
                </a:rPr>
                <a:t> </a:t>
              </a:r>
              <a:r>
                <a:rPr lang="en-US" sz="2400">
                  <a:solidFill>
                    <a:srgbClr val="747474"/>
                  </a:solidFill>
                  <a:sym typeface="Symbol" pitchFamily="18" charset="2"/>
                </a:rPr>
                <a:t></a:t>
              </a:r>
              <a:r>
                <a:rPr lang="en-US" sz="2400">
                  <a:solidFill>
                    <a:srgbClr val="747474"/>
                  </a:solidFill>
                </a:rPr>
                <a:t> {</a:t>
              </a:r>
              <a:r>
                <a:rPr lang="en-US" sz="2400" i="1">
                  <a:solidFill>
                    <a:srgbClr val="747474"/>
                  </a:solidFill>
                </a:rPr>
                <a:t>b</a:t>
              </a:r>
              <a:r>
                <a:rPr lang="en-US" sz="2400" i="1" baseline="-25000">
                  <a:solidFill>
                    <a:srgbClr val="747474"/>
                  </a:solidFill>
                </a:rPr>
                <a:t>j</a:t>
              </a:r>
              <a:r>
                <a:rPr lang="en-US" sz="2400" baseline="-25000">
                  <a:solidFill>
                    <a:srgbClr val="747474"/>
                  </a:solidFill>
                </a:rPr>
                <a:t>+1</a:t>
              </a:r>
              <a:r>
                <a:rPr lang="en-US" sz="2400">
                  <a:solidFill>
                    <a:srgbClr val="747474"/>
                  </a:solidFill>
                </a:rPr>
                <a:t>}</a:t>
              </a:r>
            </a:p>
          </p:txBody>
        </p:sp>
        <p:sp>
          <p:nvSpPr>
            <p:cNvPr id="78857" name="Oval 9"/>
            <p:cNvSpPr>
              <a:spLocks/>
            </p:cNvSpPr>
            <p:nvPr/>
          </p:nvSpPr>
          <p:spPr bwMode="auto">
            <a:xfrm>
              <a:off x="4595" y="4886"/>
              <a:ext cx="1588" cy="499"/>
            </a:xfrm>
            <a:prstGeom prst="ellipse">
              <a:avLst/>
            </a:prstGeom>
            <a:solidFill>
              <a:srgbClr val="FDDD00"/>
            </a:solidFill>
            <a:ln w="25400">
              <a:solidFill>
                <a:srgbClr val="74747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solidFill>
                    <a:srgbClr val="747474"/>
                  </a:solidFill>
                </a:rPr>
                <a:t>p</a:t>
              </a:r>
              <a:r>
                <a:rPr lang="en-US" sz="2400">
                  <a:solidFill>
                    <a:srgbClr val="747474"/>
                  </a:solidFill>
                </a:rPr>
                <a:t> </a:t>
              </a:r>
              <a:r>
                <a:rPr lang="en-US" sz="2400">
                  <a:solidFill>
                    <a:srgbClr val="747474"/>
                  </a:solidFill>
                  <a:sym typeface="Symbol" pitchFamily="18" charset="2"/>
                </a:rPr>
                <a:t></a:t>
              </a:r>
              <a:r>
                <a:rPr lang="en-US" sz="2400">
                  <a:solidFill>
                    <a:srgbClr val="747474"/>
                  </a:solidFill>
                </a:rPr>
                <a:t> {</a:t>
              </a:r>
              <a:r>
                <a:rPr lang="en-US" sz="2400" i="1">
                  <a:solidFill>
                    <a:srgbClr val="747474"/>
                  </a:solidFill>
                </a:rPr>
                <a:t>b</a:t>
              </a:r>
              <a:r>
                <a:rPr lang="en-US" sz="2400" i="1" baseline="-25000">
                  <a:solidFill>
                    <a:srgbClr val="747474"/>
                  </a:solidFill>
                </a:rPr>
                <a:t>j</a:t>
              </a:r>
              <a:r>
                <a:rPr lang="en-US" sz="2400" baseline="-25000">
                  <a:solidFill>
                    <a:srgbClr val="747474"/>
                  </a:solidFill>
                </a:rPr>
                <a:t>+1</a:t>
              </a:r>
              <a:r>
                <a:rPr lang="en-US" sz="2400">
                  <a:solidFill>
                    <a:srgbClr val="747474"/>
                  </a:solidFill>
                </a:rPr>
                <a:t>}</a:t>
              </a:r>
            </a:p>
          </p:txBody>
        </p:sp>
        <p:sp>
          <p:nvSpPr>
            <p:cNvPr id="78858" name="Text Box 10"/>
            <p:cNvSpPr txBox="1">
              <a:spLocks/>
            </p:cNvSpPr>
            <p:nvPr/>
          </p:nvSpPr>
          <p:spPr bwMode="auto">
            <a:xfrm>
              <a:off x="2607" y="4977"/>
              <a:ext cx="196" cy="23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1800">
                  <a:solidFill>
                    <a:srgbClr val="747474"/>
                  </a:solidFill>
                </a:rPr>
                <a:t>1</a:t>
              </a:r>
            </a:p>
          </p:txBody>
        </p:sp>
        <p:sp>
          <p:nvSpPr>
            <p:cNvPr id="78859" name="Text Box 11"/>
            <p:cNvSpPr txBox="1">
              <a:spLocks/>
            </p:cNvSpPr>
            <p:nvPr/>
          </p:nvSpPr>
          <p:spPr bwMode="auto">
            <a:xfrm>
              <a:off x="5486" y="4977"/>
              <a:ext cx="188" cy="23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1800" i="1">
                  <a:solidFill>
                    <a:srgbClr val="747474"/>
                  </a:solidFill>
                </a:rPr>
                <a:t>k</a:t>
              </a:r>
            </a:p>
          </p:txBody>
        </p:sp>
        <p:sp>
          <p:nvSpPr>
            <p:cNvPr id="78860" name="Text Box 12"/>
            <p:cNvSpPr txBox="1">
              <a:spLocks/>
            </p:cNvSpPr>
            <p:nvPr/>
          </p:nvSpPr>
          <p:spPr bwMode="auto">
            <a:xfrm>
              <a:off x="3772" y="4796"/>
              <a:ext cx="460" cy="47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a:solidFill>
                    <a:srgbClr val="747474"/>
                  </a:solidFill>
                </a:rPr>
                <a:t>…</a:t>
              </a:r>
            </a:p>
          </p:txBody>
        </p:sp>
      </p:gr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Popular branching strategies</a:t>
            </a:r>
          </a:p>
        </p:txBody>
      </p:sp>
      <p:sp>
        <p:nvSpPr>
          <p:cNvPr id="79875" name="Rectangle 3"/>
          <p:cNvSpPr>
            <a:spLocks noGrp="1" noChangeArrowheads="1"/>
          </p:cNvSpPr>
          <p:nvPr>
            <p:ph type="body" idx="1"/>
          </p:nvPr>
        </p:nvSpPr>
        <p:spPr/>
        <p:txBody>
          <a:bodyPr/>
          <a:lstStyle/>
          <a:p>
            <a:pPr eaLnBrk="1" hangingPunct="1"/>
            <a:r>
              <a:rPr lang="en-US" smtClean="0"/>
              <a:t>Running example: let </a:t>
            </a:r>
            <a:r>
              <a:rPr lang="en-US" i="1" smtClean="0"/>
              <a:t>x</a:t>
            </a:r>
            <a:r>
              <a:rPr lang="en-US" smtClean="0"/>
              <a:t> be the variable branched on, let </a:t>
            </a:r>
            <a:r>
              <a:rPr lang="en-US" i="1" smtClean="0"/>
              <a:t>dom</a:t>
            </a:r>
            <a:r>
              <a:rPr lang="en-US" smtClean="0"/>
              <a:t>(</a:t>
            </a:r>
            <a:r>
              <a:rPr lang="en-US" i="1" smtClean="0"/>
              <a:t>x</a:t>
            </a:r>
            <a:r>
              <a:rPr lang="en-US" smtClean="0"/>
              <a:t>) = {1, …, 6}</a:t>
            </a:r>
          </a:p>
          <a:p>
            <a:pPr eaLnBrk="1" hangingPunct="1"/>
            <a:r>
              <a:rPr lang="en-US" smtClean="0"/>
              <a:t>Enumeration (or </a:t>
            </a:r>
            <a:r>
              <a:rPr lang="en-US" i="1" smtClean="0"/>
              <a:t>d</a:t>
            </a:r>
            <a:r>
              <a:rPr lang="en-US" smtClean="0"/>
              <a:t>-way branching)</a:t>
            </a:r>
          </a:p>
          <a:p>
            <a:pPr lvl="1" eaLnBrk="1" hangingPunct="1"/>
            <a:r>
              <a:rPr lang="en-US" smtClean="0"/>
              <a:t>variable </a:t>
            </a:r>
            <a:r>
              <a:rPr lang="en-US" i="1" smtClean="0"/>
              <a:t>x</a:t>
            </a:r>
            <a:r>
              <a:rPr lang="en-US" smtClean="0"/>
              <a:t> is instantiated in turn to each value in its domain</a:t>
            </a:r>
          </a:p>
          <a:p>
            <a:pPr lvl="1" eaLnBrk="1" hangingPunct="1"/>
            <a:r>
              <a:rPr lang="en-US" smtClean="0"/>
              <a:t>e.g., </a:t>
            </a:r>
            <a:r>
              <a:rPr lang="en-US" i="1" smtClean="0"/>
              <a:t>x</a:t>
            </a:r>
            <a:r>
              <a:rPr lang="en-US" smtClean="0"/>
              <a:t> = 1 is posted along the first branch, </a:t>
            </a:r>
            <a:r>
              <a:rPr lang="en-US" i="1" smtClean="0"/>
              <a:t>x</a:t>
            </a:r>
            <a:r>
              <a:rPr lang="en-US" smtClean="0"/>
              <a:t> = 2 along second branch, …</a:t>
            </a:r>
          </a:p>
          <a:p>
            <a:pPr eaLnBrk="1" hangingPunct="1"/>
            <a:r>
              <a:rPr lang="en-US" smtClean="0"/>
              <a:t>Binary choice points (or 2-way branching)</a:t>
            </a:r>
          </a:p>
          <a:p>
            <a:pPr lvl="1" eaLnBrk="1" hangingPunct="1"/>
            <a:r>
              <a:rPr lang="en-US" smtClean="0"/>
              <a:t>variable </a:t>
            </a:r>
            <a:r>
              <a:rPr lang="en-US" i="1" smtClean="0"/>
              <a:t>x</a:t>
            </a:r>
            <a:r>
              <a:rPr lang="en-US" smtClean="0"/>
              <a:t> is instantiated to some value in its domain</a:t>
            </a:r>
          </a:p>
          <a:p>
            <a:pPr lvl="1" eaLnBrk="1" hangingPunct="1"/>
            <a:r>
              <a:rPr lang="en-US" smtClean="0"/>
              <a:t>e.g., </a:t>
            </a:r>
            <a:r>
              <a:rPr lang="en-US" i="1" smtClean="0"/>
              <a:t>x</a:t>
            </a:r>
            <a:r>
              <a:rPr lang="en-US" smtClean="0"/>
              <a:t> = 1 is posted along the first branch, </a:t>
            </a:r>
            <a:r>
              <a:rPr lang="en-US" i="1" smtClean="0"/>
              <a:t>x</a:t>
            </a:r>
            <a:r>
              <a:rPr lang="en-US" smtClean="0"/>
              <a:t> </a:t>
            </a:r>
            <a:r>
              <a:rPr lang="en-US" smtClean="0">
                <a:sym typeface="Symbol" pitchFamily="18" charset="2"/>
              </a:rPr>
              <a:t></a:t>
            </a:r>
            <a:r>
              <a:rPr lang="en-US" smtClean="0"/>
              <a:t> 1 along second branch, respectively</a:t>
            </a:r>
          </a:p>
          <a:p>
            <a:pPr eaLnBrk="1" hangingPunct="1"/>
            <a:r>
              <a:rPr lang="en-US" smtClean="0"/>
              <a:t>Domain splitting</a:t>
            </a:r>
          </a:p>
          <a:p>
            <a:pPr lvl="1" eaLnBrk="1" hangingPunct="1"/>
            <a:r>
              <a:rPr lang="en-US" smtClean="0"/>
              <a:t>constraint posted splits the domain of the variable</a:t>
            </a:r>
          </a:p>
          <a:p>
            <a:pPr lvl="1" eaLnBrk="1" hangingPunct="1"/>
            <a:r>
              <a:rPr lang="en-US" smtClean="0"/>
              <a:t>e.g., </a:t>
            </a:r>
            <a:r>
              <a:rPr lang="en-US" i="1" smtClean="0"/>
              <a:t>x</a:t>
            </a:r>
            <a:r>
              <a:rPr lang="en-US" smtClean="0"/>
              <a:t> </a:t>
            </a:r>
            <a:r>
              <a:rPr lang="en-US" smtClean="0">
                <a:sym typeface="Symbol" pitchFamily="18" charset="2"/>
              </a:rPr>
              <a:t></a:t>
            </a:r>
            <a:r>
              <a:rPr lang="en-US" smtClean="0"/>
              <a:t> 3 is posted along the first branch, </a:t>
            </a:r>
            <a:r>
              <a:rPr lang="en-US" i="1" smtClean="0"/>
              <a:t>x</a:t>
            </a:r>
            <a:r>
              <a:rPr lang="en-US" smtClean="0"/>
              <a:t> </a:t>
            </a:r>
            <a:r>
              <a:rPr lang="en-US" smtClean="0">
                <a:sym typeface="Symbol" pitchFamily="18" charset="2"/>
              </a:rPr>
              <a:t>&gt;</a:t>
            </a:r>
            <a:r>
              <a:rPr lang="en-US" smtClean="0"/>
              <a:t> 3 along second branch, respectively</a:t>
            </a:r>
          </a:p>
          <a:p>
            <a:pPr eaLnBrk="1" hangingPunct="1"/>
            <a:endParaRPr lang="en-US"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Other branching strategies</a:t>
            </a:r>
          </a:p>
        </p:txBody>
      </p:sp>
      <p:sp>
        <p:nvSpPr>
          <p:cNvPr id="80899" name="Rectangle 3"/>
          <p:cNvSpPr>
            <a:spLocks noGrp="1" noChangeArrowheads="1"/>
          </p:cNvSpPr>
          <p:nvPr>
            <p:ph type="body" idx="1"/>
          </p:nvPr>
        </p:nvSpPr>
        <p:spPr/>
        <p:txBody>
          <a:bodyPr/>
          <a:lstStyle/>
          <a:p>
            <a:pPr eaLnBrk="1" hangingPunct="1"/>
            <a:r>
              <a:rPr lang="en-US" smtClean="0"/>
              <a:t>Posting non-unary branching constraints, branching strategies that are specific to class of problems</a:t>
            </a:r>
          </a:p>
          <a:p>
            <a:pPr eaLnBrk="1" hangingPunct="1"/>
            <a:r>
              <a:rPr lang="en-US" smtClean="0"/>
              <a:t>Example: job shop scheduling</a:t>
            </a:r>
          </a:p>
          <a:p>
            <a:pPr lvl="1" eaLnBrk="1" hangingPunct="1"/>
            <a:r>
              <a:rPr lang="en-US" smtClean="0"/>
              <a:t>must schedule a set of tasks </a:t>
            </a:r>
            <a:r>
              <a:rPr lang="en-US" i="1" smtClean="0"/>
              <a:t>t</a:t>
            </a:r>
            <a:r>
              <a:rPr lang="en-US" baseline="-25000" smtClean="0"/>
              <a:t>1</a:t>
            </a:r>
            <a:r>
              <a:rPr lang="en-US" smtClean="0"/>
              <a:t>, …, </a:t>
            </a:r>
            <a:r>
              <a:rPr lang="en-US" i="1" smtClean="0"/>
              <a:t>t</a:t>
            </a:r>
            <a:r>
              <a:rPr lang="en-US" i="1" baseline="-25000" smtClean="0"/>
              <a:t>k</a:t>
            </a:r>
            <a:r>
              <a:rPr lang="en-US" smtClean="0"/>
              <a:t> on a set of resources</a:t>
            </a:r>
          </a:p>
          <a:p>
            <a:pPr lvl="1" eaLnBrk="1" hangingPunct="1"/>
            <a:r>
              <a:rPr lang="en-US" smtClean="0"/>
              <a:t>let </a:t>
            </a:r>
            <a:r>
              <a:rPr lang="en-US" i="1" smtClean="0"/>
              <a:t>x</a:t>
            </a:r>
            <a:r>
              <a:rPr lang="en-US" i="1" baseline="-25000" smtClean="0"/>
              <a:t>i</a:t>
            </a:r>
            <a:r>
              <a:rPr lang="en-US" smtClean="0"/>
              <a:t> be a variable representing the starting time of task </a:t>
            </a:r>
            <a:r>
              <a:rPr lang="en-US" i="1" smtClean="0"/>
              <a:t>t</a:t>
            </a:r>
            <a:r>
              <a:rPr lang="en-US" i="1" baseline="-25000" smtClean="0"/>
              <a:t>i</a:t>
            </a:r>
          </a:p>
          <a:p>
            <a:pPr lvl="1" eaLnBrk="1" hangingPunct="1"/>
            <a:r>
              <a:rPr lang="en-US" smtClean="0"/>
              <a:t>let </a:t>
            </a:r>
            <a:r>
              <a:rPr lang="en-US" i="1" smtClean="0"/>
              <a:t>d</a:t>
            </a:r>
            <a:r>
              <a:rPr lang="en-US" i="1" baseline="-25000" smtClean="0"/>
              <a:t>i</a:t>
            </a:r>
            <a:r>
              <a:rPr lang="en-US" smtClean="0"/>
              <a:t> be the fixed duration of task </a:t>
            </a:r>
            <a:r>
              <a:rPr lang="en-US" i="1" smtClean="0"/>
              <a:t>t</a:t>
            </a:r>
            <a:r>
              <a:rPr lang="en-US" i="1" baseline="-25000" smtClean="0"/>
              <a:t>i</a:t>
            </a:r>
            <a:endParaRPr lang="en-US" smtClean="0"/>
          </a:p>
          <a:p>
            <a:pPr lvl="1" eaLnBrk="1" hangingPunct="1"/>
            <a:r>
              <a:rPr lang="en-US" smtClean="0"/>
              <a:t>idea: serialize the tasks that share a resource</a:t>
            </a:r>
          </a:p>
          <a:p>
            <a:pPr lvl="1" eaLnBrk="1" hangingPunct="1"/>
            <a:r>
              <a:rPr lang="en-US" smtClean="0"/>
              <a:t>consider two task </a:t>
            </a:r>
            <a:r>
              <a:rPr lang="en-US" i="1" smtClean="0"/>
              <a:t>t</a:t>
            </a:r>
            <a:r>
              <a:rPr lang="en-US" baseline="-25000" smtClean="0"/>
              <a:t>1</a:t>
            </a:r>
            <a:r>
              <a:rPr lang="en-US" smtClean="0"/>
              <a:t> and </a:t>
            </a:r>
            <a:r>
              <a:rPr lang="en-US" i="1" smtClean="0"/>
              <a:t>t</a:t>
            </a:r>
            <a:r>
              <a:rPr lang="en-US" baseline="-25000" smtClean="0"/>
              <a:t>2</a:t>
            </a:r>
            <a:r>
              <a:rPr lang="en-US" smtClean="0"/>
              <a:t> which share a resource</a:t>
            </a:r>
          </a:p>
          <a:p>
            <a:pPr lvl="2" eaLnBrk="1" hangingPunct="1"/>
            <a:r>
              <a:rPr lang="en-US" smtClean="0"/>
              <a:t>post the constraint </a:t>
            </a:r>
            <a:r>
              <a:rPr lang="en-US" i="1" smtClean="0"/>
              <a:t>x</a:t>
            </a:r>
            <a:r>
              <a:rPr lang="en-US" baseline="-25000" smtClean="0"/>
              <a:t>1</a:t>
            </a:r>
            <a:r>
              <a:rPr lang="en-US" smtClean="0"/>
              <a:t> + </a:t>
            </a:r>
            <a:r>
              <a:rPr lang="en-US" i="1" smtClean="0"/>
              <a:t>d</a:t>
            </a:r>
            <a:r>
              <a:rPr lang="en-US" baseline="-25000" smtClean="0"/>
              <a:t>1</a:t>
            </a:r>
            <a:r>
              <a:rPr lang="en-US" smtClean="0"/>
              <a:t> &lt;= </a:t>
            </a:r>
            <a:r>
              <a:rPr lang="en-US" i="1" smtClean="0"/>
              <a:t>x</a:t>
            </a:r>
            <a:r>
              <a:rPr lang="en-US" baseline="-25000" smtClean="0"/>
              <a:t>2</a:t>
            </a:r>
            <a:r>
              <a:rPr lang="en-US" smtClean="0"/>
              <a:t> along one branch</a:t>
            </a:r>
          </a:p>
          <a:p>
            <a:pPr lvl="2" eaLnBrk="1" hangingPunct="1"/>
            <a:r>
              <a:rPr lang="en-US" smtClean="0"/>
              <a:t>post the constraint </a:t>
            </a:r>
            <a:r>
              <a:rPr lang="en-US" i="1" smtClean="0"/>
              <a:t>x</a:t>
            </a:r>
            <a:r>
              <a:rPr lang="en-US" baseline="-25000" smtClean="0"/>
              <a:t>2</a:t>
            </a:r>
            <a:r>
              <a:rPr lang="en-US" smtClean="0"/>
              <a:t> + </a:t>
            </a:r>
            <a:r>
              <a:rPr lang="en-US" i="1" smtClean="0"/>
              <a:t>d</a:t>
            </a:r>
            <a:r>
              <a:rPr lang="en-US" baseline="-25000" smtClean="0"/>
              <a:t>2</a:t>
            </a:r>
            <a:r>
              <a:rPr lang="en-US" smtClean="0"/>
              <a:t> &lt;= </a:t>
            </a:r>
            <a:r>
              <a:rPr lang="en-US" i="1" smtClean="0"/>
              <a:t>x</a:t>
            </a:r>
            <a:r>
              <a:rPr lang="en-US" baseline="-25000" smtClean="0"/>
              <a:t>1</a:t>
            </a:r>
            <a:r>
              <a:rPr lang="en-US" smtClean="0"/>
              <a:t> along the other branch</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1923" name="Rectangle 3"/>
          <p:cNvSpPr>
            <a:spLocks noGrp="1" noChangeArrowheads="1"/>
          </p:cNvSpPr>
          <p:nvPr>
            <p:ph type="title"/>
          </p:nvPr>
        </p:nvSpPr>
        <p:spPr/>
        <p:txBody>
          <a:bodyPr/>
          <a:lstStyle/>
          <a:p>
            <a:pPr eaLnBrk="1" hangingPunct="1"/>
            <a:r>
              <a:rPr lang="en-US" smtClean="0"/>
              <a:t>Outline</a:t>
            </a:r>
          </a:p>
        </p:txBody>
      </p:sp>
      <p:sp>
        <p:nvSpPr>
          <p:cNvPr id="81924" name="Rectangle 4"/>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t>Backtracking search</a:t>
            </a:r>
          </a:p>
          <a:p>
            <a:pPr lvl="1" eaLnBrk="1" hangingPunct="1">
              <a:spcBef>
                <a:spcPts val="500"/>
              </a:spcBef>
            </a:pPr>
            <a:r>
              <a:rPr lang="en-US" smtClean="0">
                <a:solidFill>
                  <a:schemeClr val="accent1"/>
                </a:solidFill>
              </a:rPr>
              <a:t>branching strategies</a:t>
            </a:r>
          </a:p>
          <a:p>
            <a:pPr lvl="1" eaLnBrk="1" hangingPunct="1">
              <a:spcBef>
                <a:spcPct val="0"/>
              </a:spcBef>
            </a:pPr>
            <a:r>
              <a:rPr lang="en-US" smtClean="0"/>
              <a:t>constraint propagation</a:t>
            </a:r>
          </a:p>
          <a:p>
            <a:pPr lvl="1" eaLnBrk="1" hangingPunct="1">
              <a:spcBef>
                <a:spcPct val="0"/>
              </a:spcBef>
            </a:pPr>
            <a:r>
              <a:rPr lang="en-US" smtClean="0">
                <a:solidFill>
                  <a:schemeClr val="accent1"/>
                </a:solidFill>
              </a:rPr>
              <a:t>non-chronological backtracking </a:t>
            </a:r>
          </a:p>
          <a:p>
            <a:pPr lvl="1" eaLnBrk="1" hangingPunct="1">
              <a:spcBef>
                <a:spcPct val="0"/>
              </a:spcBef>
            </a:pPr>
            <a:r>
              <a:rPr lang="en-US" smtClean="0">
                <a:solidFill>
                  <a:schemeClr val="accent1"/>
                </a:solidFill>
              </a:rPr>
              <a:t>nogood recording</a:t>
            </a:r>
          </a:p>
          <a:p>
            <a:pPr lvl="1" eaLnBrk="1" hangingPunct="1">
              <a:spcBef>
                <a:spcPct val="0"/>
              </a:spcBef>
            </a:pPr>
            <a:r>
              <a:rPr lang="en-US" smtClean="0">
                <a:solidFill>
                  <a:schemeClr val="accent1"/>
                </a:solidFill>
              </a:rPr>
              <a:t>heuristics for variable and value ordering</a:t>
            </a:r>
          </a:p>
          <a:p>
            <a:pPr lvl="1" eaLnBrk="1" hangingPunct="1">
              <a:spcBef>
                <a:spcPct val="0"/>
              </a:spcBef>
            </a:pPr>
            <a:r>
              <a:rPr lang="en-US" smtClean="0">
                <a:solidFill>
                  <a:schemeClr val="accent1"/>
                </a:solidFill>
              </a:rPr>
              <a:t>portfolios and restart strategies</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81925" name="Picture 5"/>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Constraint propagation</a:t>
            </a:r>
          </a:p>
        </p:txBody>
      </p:sp>
      <p:sp>
        <p:nvSpPr>
          <p:cNvPr id="82947" name="Rectangle 3"/>
          <p:cNvSpPr>
            <a:spLocks noGrp="1" noChangeArrowheads="1"/>
          </p:cNvSpPr>
          <p:nvPr>
            <p:ph type="body" idx="1"/>
          </p:nvPr>
        </p:nvSpPr>
        <p:spPr/>
        <p:txBody>
          <a:bodyPr/>
          <a:lstStyle/>
          <a:p>
            <a:pPr eaLnBrk="1" hangingPunct="1"/>
            <a:r>
              <a:rPr lang="en-US" smtClean="0"/>
              <a:t>Effective backtracking algorithms for constraint programming maintain a level of local consistency during the search; i.e., perform constraint propagation</a:t>
            </a:r>
          </a:p>
          <a:p>
            <a:pPr eaLnBrk="1" hangingPunct="1"/>
            <a:r>
              <a:rPr lang="en-US" smtClean="0"/>
              <a:t>A generic scheme to maintain a level of local consistency in a backtracking search is to perform constraint propagation at each node in the search tree</a:t>
            </a:r>
          </a:p>
          <a:p>
            <a:pPr lvl="1" eaLnBrk="1" hangingPunct="1"/>
            <a:r>
              <a:rPr lang="en-US" smtClean="0"/>
              <a:t>if any domain of a variable becomes empty, inconsistent so backtrack</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Constraint propagation</a:t>
            </a:r>
          </a:p>
        </p:txBody>
      </p:sp>
      <p:sp>
        <p:nvSpPr>
          <p:cNvPr id="83971" name="Rectangle 3"/>
          <p:cNvSpPr>
            <a:spLocks noGrp="1" noChangeArrowheads="1"/>
          </p:cNvSpPr>
          <p:nvPr>
            <p:ph type="body" idx="1"/>
          </p:nvPr>
        </p:nvSpPr>
        <p:spPr/>
        <p:txBody>
          <a:bodyPr/>
          <a:lstStyle/>
          <a:p>
            <a:pPr eaLnBrk="1" hangingPunct="1"/>
            <a:r>
              <a:rPr lang="en-US" smtClean="0"/>
              <a:t>Backtracking search integrated with constraint propagation has two important benefits</a:t>
            </a:r>
          </a:p>
          <a:p>
            <a:pPr lvl="1" eaLnBrk="1" hangingPunct="1">
              <a:buFont typeface="Helvetica Neue" charset="0"/>
              <a:buNone/>
            </a:pPr>
            <a:r>
              <a:rPr lang="en-US" smtClean="0"/>
              <a:t>1.	removing inconsistencies during search can dramatically prune the search tree by removing deadends and by simplifying the remaining sub-problem</a:t>
            </a:r>
          </a:p>
          <a:p>
            <a:pPr lvl="1" eaLnBrk="1" hangingPunct="1">
              <a:buFont typeface="Helvetica Neue" charset="0"/>
              <a:buNone/>
            </a:pPr>
            <a:r>
              <a:rPr lang="en-US" smtClean="0"/>
              <a:t>2. some of the most important variable ordering heuristics make use of the information gathered by constraint propagation</a:t>
            </a:r>
          </a:p>
          <a:p>
            <a:pPr eaLnBrk="1" hangingPunct="1"/>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Maintaining a level of local consistency</a:t>
            </a:r>
          </a:p>
        </p:txBody>
      </p:sp>
      <p:sp>
        <p:nvSpPr>
          <p:cNvPr id="84995" name="Rectangle 3"/>
          <p:cNvSpPr>
            <a:spLocks noGrp="1" noChangeArrowheads="1"/>
          </p:cNvSpPr>
          <p:nvPr>
            <p:ph type="body" idx="1"/>
          </p:nvPr>
        </p:nvSpPr>
        <p:spPr/>
        <p:txBody>
          <a:bodyPr/>
          <a:lstStyle/>
          <a:p>
            <a:pPr eaLnBrk="1" hangingPunct="1"/>
            <a:r>
              <a:rPr lang="en-US" smtClean="0"/>
              <a:t>Definitions of local consistency can be categorized by whether:</a:t>
            </a:r>
          </a:p>
          <a:p>
            <a:pPr lvl="1" eaLnBrk="1" hangingPunct="1"/>
            <a:r>
              <a:rPr lang="en-US" smtClean="0"/>
              <a:t>only unary constraints need to be posted during constraint propagation;           sometimes called </a:t>
            </a:r>
            <a:r>
              <a:rPr lang="en-US" i="1" smtClean="0"/>
              <a:t>domain filtering</a:t>
            </a:r>
          </a:p>
          <a:p>
            <a:pPr lvl="1" eaLnBrk="1" hangingPunct="1"/>
            <a:r>
              <a:rPr lang="en-US" smtClean="0"/>
              <a:t>higher arity constraints may need to be posted</a:t>
            </a:r>
          </a:p>
          <a:p>
            <a:pPr eaLnBrk="1" hangingPunct="1"/>
            <a:r>
              <a:rPr lang="en-US" smtClean="0"/>
              <a:t>In implementations of backtracking</a:t>
            </a:r>
          </a:p>
          <a:p>
            <a:pPr lvl="1" eaLnBrk="1" hangingPunct="1"/>
            <a:r>
              <a:rPr lang="en-US" smtClean="0"/>
              <a:t>domains represented extensionally</a:t>
            </a:r>
          </a:p>
          <a:p>
            <a:pPr lvl="1" eaLnBrk="1" hangingPunct="1"/>
            <a:r>
              <a:rPr lang="en-US" smtClean="0"/>
              <a:t>posting and retracting unary constraints can be done very efficiently</a:t>
            </a:r>
          </a:p>
          <a:p>
            <a:pPr lvl="1" eaLnBrk="1" hangingPunct="1"/>
            <a:r>
              <a:rPr lang="en-US" smtClean="0"/>
              <a:t>important that algorithms for enforcing a level of local consistency be incremental</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195" name="Rectangle 5"/>
          <p:cNvSpPr>
            <a:spLocks noGrp="1" noChangeArrowheads="1"/>
          </p:cNvSpPr>
          <p:nvPr>
            <p:ph type="title"/>
          </p:nvPr>
        </p:nvSpPr>
        <p:spPr/>
        <p:txBody>
          <a:bodyPr/>
          <a:lstStyle/>
          <a:p>
            <a:pPr eaLnBrk="1" hangingPunct="1"/>
            <a:r>
              <a:rPr lang="en-US" smtClean="0"/>
              <a:t>What is constraint programming?</a:t>
            </a:r>
          </a:p>
        </p:txBody>
      </p:sp>
      <p:sp>
        <p:nvSpPr>
          <p:cNvPr id="8196" name="Rectangle 6"/>
          <p:cNvSpPr>
            <a:spLocks noGrp="1" noChangeArrowheads="1"/>
          </p:cNvSpPr>
          <p:nvPr>
            <p:ph type="body" idx="1"/>
          </p:nvPr>
        </p:nvSpPr>
        <p:spPr/>
        <p:txBody>
          <a:bodyPr/>
          <a:lstStyle/>
          <a:p>
            <a:pPr eaLnBrk="1" hangingPunct="1"/>
            <a:r>
              <a:rPr lang="en-US" dirty="0" smtClean="0"/>
              <a:t>Idea: Solve a problem by stating constraints on acceptable solutions</a:t>
            </a:r>
          </a:p>
          <a:p>
            <a:pPr eaLnBrk="1" hangingPunct="1"/>
            <a:r>
              <a:rPr lang="en-US" dirty="0" smtClean="0"/>
              <a:t>Advantages:</a:t>
            </a:r>
          </a:p>
          <a:p>
            <a:pPr lvl="1" eaLnBrk="1" hangingPunct="1"/>
            <a:r>
              <a:rPr lang="en-US" dirty="0" smtClean="0"/>
              <a:t>constraints often a natural part of problems</a:t>
            </a:r>
          </a:p>
          <a:p>
            <a:pPr lvl="2" eaLnBrk="1" hangingPunct="1"/>
            <a:r>
              <a:rPr lang="en-US" dirty="0" smtClean="0"/>
              <a:t>especially true of difficult combinatorial problems</a:t>
            </a:r>
          </a:p>
          <a:p>
            <a:pPr lvl="1" eaLnBrk="1" hangingPunct="1"/>
            <a:r>
              <a:rPr lang="en-US" dirty="0" smtClean="0"/>
              <a:t>once problem is modeled using constraints, wide selection of solution techniques available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Some backtracking algorithms</a:t>
            </a:r>
          </a:p>
        </p:txBody>
      </p:sp>
      <p:sp>
        <p:nvSpPr>
          <p:cNvPr id="86019" name="Rectangle 3"/>
          <p:cNvSpPr>
            <a:spLocks noGrp="1" noChangeArrowheads="1"/>
          </p:cNvSpPr>
          <p:nvPr>
            <p:ph type="body" idx="1"/>
          </p:nvPr>
        </p:nvSpPr>
        <p:spPr/>
        <p:txBody>
          <a:bodyPr/>
          <a:lstStyle/>
          <a:p>
            <a:pPr eaLnBrk="1" hangingPunct="1"/>
            <a:r>
              <a:rPr lang="en-US" smtClean="0"/>
              <a:t>Chronological backtracking (BT)</a:t>
            </a:r>
          </a:p>
          <a:p>
            <a:pPr lvl="1" eaLnBrk="1" hangingPunct="1"/>
            <a:r>
              <a:rPr lang="en-US" smtClean="0"/>
              <a:t>naïve backtracking: performs no constraint propagation, only checks a constraint if all of its variables have been instantiated; chronologically backtracks</a:t>
            </a:r>
          </a:p>
          <a:p>
            <a:pPr eaLnBrk="1" hangingPunct="1"/>
            <a:r>
              <a:rPr lang="en-US" smtClean="0"/>
              <a:t>Forward checking (FC)</a:t>
            </a:r>
          </a:p>
          <a:p>
            <a:pPr lvl="1" eaLnBrk="1" hangingPunct="1"/>
            <a:r>
              <a:rPr lang="en-US" smtClean="0"/>
              <a:t>maintains arc consistency on all constraints with exactly one uninstantiated variable; chronologically backtracks</a:t>
            </a:r>
          </a:p>
          <a:p>
            <a:pPr eaLnBrk="1" hangingPunct="1"/>
            <a:r>
              <a:rPr lang="en-US" smtClean="0"/>
              <a:t>Maintaining arc consistency (MAC)</a:t>
            </a:r>
          </a:p>
          <a:p>
            <a:pPr lvl="1" eaLnBrk="1" hangingPunct="1"/>
            <a:r>
              <a:rPr lang="en-US" smtClean="0"/>
              <a:t>maintains arc consistency on all constraints with at least one uninstantiated variable; chronologically backtracks</a:t>
            </a:r>
          </a:p>
          <a:p>
            <a:pPr eaLnBrk="1" hangingPunct="1"/>
            <a:r>
              <a:rPr lang="en-US" smtClean="0"/>
              <a:t>Conflict-directed backjumping (CBJ)</a:t>
            </a:r>
          </a:p>
          <a:p>
            <a:pPr lvl="1" eaLnBrk="1" hangingPunct="1"/>
            <a:r>
              <a:rPr lang="en-US" smtClean="0"/>
              <a:t>backjumps; no constraint propagation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mtClean="0"/>
              <a:t>Constraint model for 4-queens</a:t>
            </a:r>
          </a:p>
        </p:txBody>
      </p:sp>
      <p:sp>
        <p:nvSpPr>
          <p:cNvPr id="87043" name="Text Box 3"/>
          <p:cNvSpPr txBox="1">
            <a:spLocks noChangeArrowheads="1"/>
          </p:cNvSpPr>
          <p:nvPr/>
        </p:nvSpPr>
        <p:spPr bwMode="auto">
          <a:xfrm>
            <a:off x="6459538" y="7086600"/>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87044" name="Text Box 4"/>
          <p:cNvSpPr txBox="1">
            <a:spLocks noChangeArrowheads="1"/>
          </p:cNvSpPr>
          <p:nvPr/>
        </p:nvSpPr>
        <p:spPr bwMode="auto">
          <a:xfrm>
            <a:off x="6459538" y="6097588"/>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87045" name="Text Box 5"/>
          <p:cNvSpPr txBox="1">
            <a:spLocks noChangeArrowheads="1"/>
          </p:cNvSpPr>
          <p:nvPr/>
        </p:nvSpPr>
        <p:spPr bwMode="auto">
          <a:xfrm>
            <a:off x="6459538" y="5108575"/>
            <a:ext cx="6508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87046" name="Text Box 6"/>
          <p:cNvSpPr txBox="1">
            <a:spLocks noChangeArrowheads="1"/>
          </p:cNvSpPr>
          <p:nvPr/>
        </p:nvSpPr>
        <p:spPr bwMode="auto">
          <a:xfrm>
            <a:off x="6459538" y="4124325"/>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sp>
        <p:nvSpPr>
          <p:cNvPr id="87047" name="Rectangle 7"/>
          <p:cNvSpPr>
            <a:spLocks noChangeArrowheads="1"/>
          </p:cNvSpPr>
          <p:nvPr/>
        </p:nvSpPr>
        <p:spPr bwMode="auto">
          <a:xfrm>
            <a:off x="7153275" y="3902075"/>
            <a:ext cx="3900488" cy="3900488"/>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7048" name="Rectangle 8"/>
          <p:cNvSpPr>
            <a:spLocks noChangeArrowheads="1"/>
          </p:cNvSpPr>
          <p:nvPr/>
        </p:nvSpPr>
        <p:spPr bwMode="auto">
          <a:xfrm>
            <a:off x="7299325" y="3209925"/>
            <a:ext cx="63976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87049" name="Rectangle 9"/>
          <p:cNvSpPr>
            <a:spLocks noChangeArrowheads="1"/>
          </p:cNvSpPr>
          <p:nvPr/>
        </p:nvSpPr>
        <p:spPr bwMode="auto">
          <a:xfrm>
            <a:off x="8345488" y="320992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87050" name="Rectangle 10"/>
          <p:cNvSpPr>
            <a:spLocks noChangeArrowheads="1"/>
          </p:cNvSpPr>
          <p:nvPr/>
        </p:nvSpPr>
        <p:spPr bwMode="auto">
          <a:xfrm>
            <a:off x="92710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87051" name="Rectangle 11"/>
          <p:cNvSpPr>
            <a:spLocks noChangeArrowheads="1"/>
          </p:cNvSpPr>
          <p:nvPr/>
        </p:nvSpPr>
        <p:spPr bwMode="auto">
          <a:xfrm>
            <a:off x="102235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87052" name="Line 12"/>
          <p:cNvSpPr>
            <a:spLocks noChangeShapeType="1"/>
          </p:cNvSpPr>
          <p:nvPr/>
        </p:nvSpPr>
        <p:spPr bwMode="auto">
          <a:xfrm>
            <a:off x="8128000"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7053" name="Line 13"/>
          <p:cNvSpPr>
            <a:spLocks noChangeShapeType="1"/>
          </p:cNvSpPr>
          <p:nvPr/>
        </p:nvSpPr>
        <p:spPr bwMode="auto">
          <a:xfrm>
            <a:off x="9102725"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7054" name="Line 14"/>
          <p:cNvSpPr>
            <a:spLocks noChangeShapeType="1"/>
          </p:cNvSpPr>
          <p:nvPr/>
        </p:nvSpPr>
        <p:spPr bwMode="auto">
          <a:xfrm>
            <a:off x="10079038"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7055" name="Line 15"/>
          <p:cNvSpPr>
            <a:spLocks noChangeShapeType="1"/>
          </p:cNvSpPr>
          <p:nvPr/>
        </p:nvSpPr>
        <p:spPr bwMode="auto">
          <a:xfrm>
            <a:off x="7153275" y="4876800"/>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7056" name="Line 16"/>
          <p:cNvSpPr>
            <a:spLocks noChangeShapeType="1"/>
          </p:cNvSpPr>
          <p:nvPr/>
        </p:nvSpPr>
        <p:spPr bwMode="auto">
          <a:xfrm>
            <a:off x="7153275" y="5851525"/>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7057" name="Line 17"/>
          <p:cNvSpPr>
            <a:spLocks noChangeShapeType="1"/>
          </p:cNvSpPr>
          <p:nvPr/>
        </p:nvSpPr>
        <p:spPr bwMode="auto">
          <a:xfrm>
            <a:off x="7153275" y="6827838"/>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7058" name="Text Box 18"/>
          <p:cNvSpPr txBox="1">
            <a:spLocks noChangeArrowheads="1"/>
          </p:cNvSpPr>
          <p:nvPr/>
        </p:nvSpPr>
        <p:spPr bwMode="auto">
          <a:xfrm>
            <a:off x="1101725" y="2876550"/>
            <a:ext cx="5113338"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747474"/>
                </a:solidFill>
                <a:latin typeface="Helvetica Neue" charset="0"/>
              </a:rPr>
              <a:t>variables:</a:t>
            </a:r>
          </a:p>
          <a:p>
            <a:pPr algn="l"/>
            <a:r>
              <a:rPr lang="en-US" sz="2600" i="1">
                <a:solidFill>
                  <a:srgbClr val="747474"/>
                </a:solidFill>
                <a:latin typeface="Helvetica Neue" charset="0"/>
              </a:rPr>
              <a:t>   x</a:t>
            </a:r>
            <a:r>
              <a:rPr lang="en-US" sz="2600" baseline="-25000">
                <a:solidFill>
                  <a:srgbClr val="747474"/>
                </a:solidFill>
                <a:latin typeface="Helvetica Neue" charset="0"/>
              </a:rPr>
              <a:t>1</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4</a:t>
            </a:r>
          </a:p>
          <a:p>
            <a:pPr algn="l">
              <a:lnSpc>
                <a:spcPts val="5488"/>
              </a:lnSpc>
            </a:pPr>
            <a:r>
              <a:rPr lang="en-US" sz="2600" i="1">
                <a:solidFill>
                  <a:srgbClr val="747474"/>
                </a:solidFill>
                <a:latin typeface="Helvetica Neue" charset="0"/>
              </a:rPr>
              <a:t>domains:</a:t>
            </a:r>
          </a:p>
          <a:p>
            <a:pPr algn="l"/>
            <a:r>
              <a:rPr lang="en-US" sz="2600">
                <a:solidFill>
                  <a:srgbClr val="747474"/>
                </a:solidFill>
                <a:latin typeface="Helvetica Neue" charset="0"/>
              </a:rPr>
              <a:t>   {1, 2, 3, 4}</a:t>
            </a:r>
          </a:p>
          <a:p>
            <a:pPr algn="l">
              <a:lnSpc>
                <a:spcPts val="5488"/>
              </a:lnSpc>
            </a:pPr>
            <a:r>
              <a:rPr lang="en-US" sz="2600" i="1">
                <a:solidFill>
                  <a:srgbClr val="747474"/>
                </a:solidFill>
                <a:latin typeface="Helvetica Neue" charset="0"/>
              </a:rPr>
              <a:t>constraints:</a:t>
            </a: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r>
              <a:rPr lang="en-US" sz="2600">
                <a:solidFill>
                  <a:schemeClr val="tx1"/>
                </a:solidFill>
                <a:latin typeface="Times New Roman" pitchFamily="18" charset="0"/>
              </a:rPr>
              <a:t> </a:t>
            </a: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r>
              <a:rPr lang="en-US" sz="2600">
                <a:solidFill>
                  <a:schemeClr val="tx1"/>
                </a:solidFill>
                <a:latin typeface="Times New Roman" pitchFamily="18" charset="0"/>
              </a:rPr>
              <a:t> </a:t>
            </a:r>
          </a:p>
          <a:p>
            <a:pPr algn="l"/>
            <a:r>
              <a:rPr lang="en-US" sz="2600"/>
              <a:t>   </a:t>
            </a:r>
            <a:r>
              <a:rPr lang="en-US" sz="2600" i="1">
                <a:solidFill>
                  <a:srgbClr val="747474"/>
                </a:solidFill>
                <a:latin typeface="Helvetica Neue" charset="0"/>
              </a:rPr>
              <a:t>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3</a:t>
            </a:r>
            <a:endParaRPr lang="en-US" sz="2600"/>
          </a:p>
          <a:p>
            <a:pPr algn="l"/>
            <a:r>
              <a:rPr lang="en-US" sz="2600"/>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2600"/>
          </a:p>
          <a:p>
            <a:pPr algn="l"/>
            <a:r>
              <a:rPr lang="en-US" sz="2600"/>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endParaRPr lang="en-US" sz="2600"/>
          </a:p>
          <a:p>
            <a:pPr algn="l"/>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r>
              <a:rPr lang="en-US" sz="2600">
                <a:solidFill>
                  <a:schemeClr val="tx1"/>
                </a:solidFill>
                <a:latin typeface="Times New Roman" pitchFamily="18"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Search tree for 4-queens</a:t>
            </a:r>
          </a:p>
        </p:txBody>
      </p:sp>
      <p:sp>
        <p:nvSpPr>
          <p:cNvPr id="88067" name="Line 3"/>
          <p:cNvSpPr>
            <a:spLocks noChangeShapeType="1"/>
          </p:cNvSpPr>
          <p:nvPr/>
        </p:nvSpPr>
        <p:spPr bwMode="auto">
          <a:xfrm>
            <a:off x="2817813" y="2405063"/>
            <a:ext cx="780256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68" name="Line 4"/>
          <p:cNvSpPr>
            <a:spLocks noChangeShapeType="1"/>
          </p:cNvSpPr>
          <p:nvPr/>
        </p:nvSpPr>
        <p:spPr bwMode="auto">
          <a:xfrm>
            <a:off x="2817813" y="3705225"/>
            <a:ext cx="780256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69" name="Line 5"/>
          <p:cNvSpPr>
            <a:spLocks noChangeShapeType="1"/>
          </p:cNvSpPr>
          <p:nvPr/>
        </p:nvSpPr>
        <p:spPr bwMode="auto">
          <a:xfrm>
            <a:off x="2817813" y="5006975"/>
            <a:ext cx="780256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70" name="Line 6"/>
          <p:cNvSpPr>
            <a:spLocks noChangeShapeType="1"/>
          </p:cNvSpPr>
          <p:nvPr/>
        </p:nvSpPr>
        <p:spPr bwMode="auto">
          <a:xfrm>
            <a:off x="2817813" y="6307138"/>
            <a:ext cx="780256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71" name="Line 7"/>
          <p:cNvSpPr>
            <a:spLocks noChangeShapeType="1"/>
          </p:cNvSpPr>
          <p:nvPr/>
        </p:nvSpPr>
        <p:spPr bwMode="auto">
          <a:xfrm>
            <a:off x="2817813" y="7607300"/>
            <a:ext cx="7802562"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72" name="Rectangle 8"/>
          <p:cNvSpPr>
            <a:spLocks noChangeArrowheads="1"/>
          </p:cNvSpPr>
          <p:nvPr/>
        </p:nvSpPr>
        <p:spPr bwMode="auto">
          <a:xfrm>
            <a:off x="1901825" y="3416300"/>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88073" name="Rectangle 9"/>
          <p:cNvSpPr>
            <a:spLocks noChangeArrowheads="1"/>
          </p:cNvSpPr>
          <p:nvPr/>
        </p:nvSpPr>
        <p:spPr bwMode="auto">
          <a:xfrm>
            <a:off x="1901825" y="4713288"/>
            <a:ext cx="782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p>
            <a:pPr algn="l"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88074" name="Rectangle 10"/>
          <p:cNvSpPr>
            <a:spLocks noChangeArrowheads="1"/>
          </p:cNvSpPr>
          <p:nvPr/>
        </p:nvSpPr>
        <p:spPr bwMode="auto">
          <a:xfrm>
            <a:off x="1901825" y="6018213"/>
            <a:ext cx="5461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88075" name="Rectangle 11"/>
          <p:cNvSpPr>
            <a:spLocks noChangeArrowheads="1"/>
          </p:cNvSpPr>
          <p:nvPr/>
        </p:nvSpPr>
        <p:spPr bwMode="auto">
          <a:xfrm>
            <a:off x="1901825" y="7318375"/>
            <a:ext cx="5461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88076" name="Oval 12"/>
          <p:cNvSpPr>
            <a:spLocks noChangeArrowheads="1"/>
          </p:cNvSpPr>
          <p:nvPr/>
        </p:nvSpPr>
        <p:spPr bwMode="auto">
          <a:xfrm>
            <a:off x="6502400" y="2297113"/>
            <a:ext cx="217488"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77" name="Oval 13"/>
          <p:cNvSpPr>
            <a:spLocks noChangeArrowheads="1"/>
          </p:cNvSpPr>
          <p:nvPr/>
        </p:nvSpPr>
        <p:spPr bwMode="auto">
          <a:xfrm>
            <a:off x="7818438" y="3597275"/>
            <a:ext cx="217487" cy="217488"/>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78" name="Oval 14"/>
          <p:cNvSpPr>
            <a:spLocks noChangeArrowheads="1"/>
          </p:cNvSpPr>
          <p:nvPr/>
        </p:nvSpPr>
        <p:spPr bwMode="auto">
          <a:xfrm>
            <a:off x="5202238" y="3597275"/>
            <a:ext cx="215900" cy="217488"/>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79" name="Oval 15"/>
          <p:cNvSpPr>
            <a:spLocks noChangeArrowheads="1"/>
          </p:cNvSpPr>
          <p:nvPr/>
        </p:nvSpPr>
        <p:spPr bwMode="auto">
          <a:xfrm>
            <a:off x="6073775" y="3597275"/>
            <a:ext cx="215900" cy="217488"/>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0" name="Oval 16"/>
          <p:cNvSpPr>
            <a:spLocks noChangeArrowheads="1"/>
          </p:cNvSpPr>
          <p:nvPr/>
        </p:nvSpPr>
        <p:spPr bwMode="auto">
          <a:xfrm>
            <a:off x="6945313" y="3597275"/>
            <a:ext cx="215900" cy="217488"/>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1" name="Oval 17"/>
          <p:cNvSpPr>
            <a:spLocks noChangeArrowheads="1"/>
          </p:cNvSpPr>
          <p:nvPr/>
        </p:nvSpPr>
        <p:spPr bwMode="auto">
          <a:xfrm>
            <a:off x="5838825" y="4897438"/>
            <a:ext cx="215900" cy="21748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2" name="Oval 18"/>
          <p:cNvSpPr>
            <a:spLocks noChangeArrowheads="1"/>
          </p:cNvSpPr>
          <p:nvPr/>
        </p:nvSpPr>
        <p:spPr bwMode="auto">
          <a:xfrm>
            <a:off x="4432300" y="4897438"/>
            <a:ext cx="215900" cy="21748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3" name="Oval 19"/>
          <p:cNvSpPr>
            <a:spLocks noChangeArrowheads="1"/>
          </p:cNvSpPr>
          <p:nvPr/>
        </p:nvSpPr>
        <p:spPr bwMode="auto">
          <a:xfrm>
            <a:off x="4876800" y="4897438"/>
            <a:ext cx="217488" cy="21748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4" name="Oval 20"/>
          <p:cNvSpPr>
            <a:spLocks noChangeArrowheads="1"/>
          </p:cNvSpPr>
          <p:nvPr/>
        </p:nvSpPr>
        <p:spPr bwMode="auto">
          <a:xfrm>
            <a:off x="5357813" y="4897438"/>
            <a:ext cx="215900" cy="21748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5" name="Oval 21"/>
          <p:cNvSpPr>
            <a:spLocks noChangeArrowheads="1"/>
          </p:cNvSpPr>
          <p:nvPr/>
        </p:nvSpPr>
        <p:spPr bwMode="auto">
          <a:xfrm>
            <a:off x="8561388" y="4897438"/>
            <a:ext cx="217487" cy="21748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6" name="Oval 22"/>
          <p:cNvSpPr>
            <a:spLocks noChangeArrowheads="1"/>
          </p:cNvSpPr>
          <p:nvPr/>
        </p:nvSpPr>
        <p:spPr bwMode="auto">
          <a:xfrm>
            <a:off x="7078663" y="4897438"/>
            <a:ext cx="215900" cy="21748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7" name="Oval 23"/>
          <p:cNvSpPr>
            <a:spLocks noChangeArrowheads="1"/>
          </p:cNvSpPr>
          <p:nvPr/>
        </p:nvSpPr>
        <p:spPr bwMode="auto">
          <a:xfrm>
            <a:off x="7572375" y="4897438"/>
            <a:ext cx="217488" cy="21748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8" name="Oval 24"/>
          <p:cNvSpPr>
            <a:spLocks noChangeArrowheads="1"/>
          </p:cNvSpPr>
          <p:nvPr/>
        </p:nvSpPr>
        <p:spPr bwMode="auto">
          <a:xfrm>
            <a:off x="8067675" y="4897438"/>
            <a:ext cx="215900" cy="21748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89" name="Oval 25"/>
          <p:cNvSpPr>
            <a:spLocks noChangeArrowheads="1"/>
          </p:cNvSpPr>
          <p:nvPr/>
        </p:nvSpPr>
        <p:spPr bwMode="auto">
          <a:xfrm>
            <a:off x="4443413" y="7499350"/>
            <a:ext cx="215900"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0" name="Oval 26"/>
          <p:cNvSpPr>
            <a:spLocks noChangeArrowheads="1"/>
          </p:cNvSpPr>
          <p:nvPr/>
        </p:nvSpPr>
        <p:spPr bwMode="auto">
          <a:xfrm>
            <a:off x="3033713" y="7499350"/>
            <a:ext cx="217487"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1" name="Oval 27"/>
          <p:cNvSpPr>
            <a:spLocks noChangeArrowheads="1"/>
          </p:cNvSpPr>
          <p:nvPr/>
        </p:nvSpPr>
        <p:spPr bwMode="auto">
          <a:xfrm>
            <a:off x="3503613" y="7499350"/>
            <a:ext cx="217487"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2" name="Oval 28"/>
          <p:cNvSpPr>
            <a:spLocks noChangeArrowheads="1"/>
          </p:cNvSpPr>
          <p:nvPr/>
        </p:nvSpPr>
        <p:spPr bwMode="auto">
          <a:xfrm>
            <a:off x="3973513" y="7499350"/>
            <a:ext cx="217487"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3" name="Oval 29"/>
          <p:cNvSpPr>
            <a:spLocks noChangeArrowheads="1"/>
          </p:cNvSpPr>
          <p:nvPr/>
        </p:nvSpPr>
        <p:spPr bwMode="auto">
          <a:xfrm>
            <a:off x="5094288" y="6199188"/>
            <a:ext cx="215900"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4" name="Oval 30"/>
          <p:cNvSpPr>
            <a:spLocks noChangeArrowheads="1"/>
          </p:cNvSpPr>
          <p:nvPr/>
        </p:nvSpPr>
        <p:spPr bwMode="auto">
          <a:xfrm>
            <a:off x="3684588" y="6199188"/>
            <a:ext cx="217487"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5" name="Oval 31"/>
          <p:cNvSpPr>
            <a:spLocks noChangeArrowheads="1"/>
          </p:cNvSpPr>
          <p:nvPr/>
        </p:nvSpPr>
        <p:spPr bwMode="auto">
          <a:xfrm>
            <a:off x="4154488" y="6199188"/>
            <a:ext cx="215900"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6" name="Oval 32"/>
          <p:cNvSpPr>
            <a:spLocks noChangeArrowheads="1"/>
          </p:cNvSpPr>
          <p:nvPr/>
        </p:nvSpPr>
        <p:spPr bwMode="auto">
          <a:xfrm>
            <a:off x="4624388" y="6199188"/>
            <a:ext cx="215900"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7" name="Oval 33"/>
          <p:cNvSpPr>
            <a:spLocks noChangeArrowheads="1"/>
          </p:cNvSpPr>
          <p:nvPr/>
        </p:nvSpPr>
        <p:spPr bwMode="auto">
          <a:xfrm>
            <a:off x="9212263" y="6199188"/>
            <a:ext cx="215900"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8" name="Oval 34"/>
          <p:cNvSpPr>
            <a:spLocks noChangeArrowheads="1"/>
          </p:cNvSpPr>
          <p:nvPr/>
        </p:nvSpPr>
        <p:spPr bwMode="auto">
          <a:xfrm>
            <a:off x="7802563" y="6199188"/>
            <a:ext cx="217487"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099" name="Oval 35"/>
          <p:cNvSpPr>
            <a:spLocks noChangeArrowheads="1"/>
          </p:cNvSpPr>
          <p:nvPr/>
        </p:nvSpPr>
        <p:spPr bwMode="auto">
          <a:xfrm>
            <a:off x="8272463" y="6199188"/>
            <a:ext cx="217487"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0" name="Oval 36"/>
          <p:cNvSpPr>
            <a:spLocks noChangeArrowheads="1"/>
          </p:cNvSpPr>
          <p:nvPr/>
        </p:nvSpPr>
        <p:spPr bwMode="auto">
          <a:xfrm>
            <a:off x="8742363" y="6199188"/>
            <a:ext cx="215900"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1" name="Oval 37"/>
          <p:cNvSpPr>
            <a:spLocks noChangeArrowheads="1"/>
          </p:cNvSpPr>
          <p:nvPr/>
        </p:nvSpPr>
        <p:spPr bwMode="auto">
          <a:xfrm>
            <a:off x="9861550" y="7499350"/>
            <a:ext cx="217488"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2" name="Oval 38"/>
          <p:cNvSpPr>
            <a:spLocks noChangeArrowheads="1"/>
          </p:cNvSpPr>
          <p:nvPr/>
        </p:nvSpPr>
        <p:spPr bwMode="auto">
          <a:xfrm>
            <a:off x="8453438" y="7499350"/>
            <a:ext cx="215900"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3" name="Oval 39"/>
          <p:cNvSpPr>
            <a:spLocks noChangeArrowheads="1"/>
          </p:cNvSpPr>
          <p:nvPr/>
        </p:nvSpPr>
        <p:spPr bwMode="auto">
          <a:xfrm>
            <a:off x="8923338" y="7499350"/>
            <a:ext cx="215900"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4" name="Oval 40"/>
          <p:cNvSpPr>
            <a:spLocks noChangeArrowheads="1"/>
          </p:cNvSpPr>
          <p:nvPr/>
        </p:nvSpPr>
        <p:spPr bwMode="auto">
          <a:xfrm>
            <a:off x="9391650" y="7499350"/>
            <a:ext cx="217488" cy="215900"/>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5" name="Line 41"/>
          <p:cNvSpPr>
            <a:spLocks noChangeShapeType="1"/>
          </p:cNvSpPr>
          <p:nvPr/>
        </p:nvSpPr>
        <p:spPr bwMode="auto">
          <a:xfrm flipH="1">
            <a:off x="5310188" y="2513013"/>
            <a:ext cx="1300162"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6" name="Line 42"/>
          <p:cNvSpPr>
            <a:spLocks noChangeShapeType="1"/>
          </p:cNvSpPr>
          <p:nvPr/>
        </p:nvSpPr>
        <p:spPr bwMode="auto">
          <a:xfrm flipH="1">
            <a:off x="6176963" y="2513013"/>
            <a:ext cx="433387"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7" name="Line 43"/>
          <p:cNvSpPr>
            <a:spLocks noChangeShapeType="1"/>
          </p:cNvSpPr>
          <p:nvPr/>
        </p:nvSpPr>
        <p:spPr bwMode="auto">
          <a:xfrm>
            <a:off x="6610350" y="2513013"/>
            <a:ext cx="433388"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8" name="Line 44"/>
          <p:cNvSpPr>
            <a:spLocks noChangeShapeType="1"/>
          </p:cNvSpPr>
          <p:nvPr/>
        </p:nvSpPr>
        <p:spPr bwMode="auto">
          <a:xfrm>
            <a:off x="6610350" y="2513013"/>
            <a:ext cx="1300163"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09" name="Line 45"/>
          <p:cNvSpPr>
            <a:spLocks noChangeShapeType="1"/>
          </p:cNvSpPr>
          <p:nvPr/>
        </p:nvSpPr>
        <p:spPr bwMode="auto">
          <a:xfrm>
            <a:off x="6394450" y="5764213"/>
            <a:ext cx="519113" cy="0"/>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0" name="Line 46"/>
          <p:cNvSpPr>
            <a:spLocks noChangeShapeType="1"/>
          </p:cNvSpPr>
          <p:nvPr/>
        </p:nvSpPr>
        <p:spPr bwMode="auto">
          <a:xfrm flipH="1">
            <a:off x="4551363" y="3814763"/>
            <a:ext cx="758825" cy="1082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1" name="Line 47"/>
          <p:cNvSpPr>
            <a:spLocks noChangeShapeType="1"/>
          </p:cNvSpPr>
          <p:nvPr/>
        </p:nvSpPr>
        <p:spPr bwMode="auto">
          <a:xfrm flipH="1">
            <a:off x="4984750" y="3814763"/>
            <a:ext cx="325438" cy="1082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2" name="Line 48"/>
          <p:cNvSpPr>
            <a:spLocks noChangeShapeType="1"/>
          </p:cNvSpPr>
          <p:nvPr/>
        </p:nvSpPr>
        <p:spPr bwMode="auto">
          <a:xfrm>
            <a:off x="5310188" y="3814763"/>
            <a:ext cx="107950" cy="1082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3" name="Line 49"/>
          <p:cNvSpPr>
            <a:spLocks noChangeShapeType="1"/>
          </p:cNvSpPr>
          <p:nvPr/>
        </p:nvSpPr>
        <p:spPr bwMode="auto">
          <a:xfrm>
            <a:off x="5310188" y="3814763"/>
            <a:ext cx="650875" cy="1082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4" name="Line 50"/>
          <p:cNvSpPr>
            <a:spLocks noChangeShapeType="1"/>
          </p:cNvSpPr>
          <p:nvPr/>
        </p:nvSpPr>
        <p:spPr bwMode="auto">
          <a:xfrm flipH="1">
            <a:off x="7153275" y="3814763"/>
            <a:ext cx="757238" cy="1082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5" name="Line 51"/>
          <p:cNvSpPr>
            <a:spLocks noChangeShapeType="1"/>
          </p:cNvSpPr>
          <p:nvPr/>
        </p:nvSpPr>
        <p:spPr bwMode="auto">
          <a:xfrm flipH="1">
            <a:off x="7694613" y="3814763"/>
            <a:ext cx="215900" cy="1082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6" name="Line 52"/>
          <p:cNvSpPr>
            <a:spLocks noChangeShapeType="1"/>
          </p:cNvSpPr>
          <p:nvPr/>
        </p:nvSpPr>
        <p:spPr bwMode="auto">
          <a:xfrm>
            <a:off x="7910513" y="3814763"/>
            <a:ext cx="217487" cy="1082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7" name="Line 53"/>
          <p:cNvSpPr>
            <a:spLocks noChangeShapeType="1"/>
          </p:cNvSpPr>
          <p:nvPr/>
        </p:nvSpPr>
        <p:spPr bwMode="auto">
          <a:xfrm>
            <a:off x="7910513" y="3814763"/>
            <a:ext cx="758825" cy="1082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8" name="Line 54"/>
          <p:cNvSpPr>
            <a:spLocks noChangeShapeType="1"/>
          </p:cNvSpPr>
          <p:nvPr/>
        </p:nvSpPr>
        <p:spPr bwMode="auto">
          <a:xfrm flipH="1">
            <a:off x="3792538" y="5114925"/>
            <a:ext cx="758825" cy="1084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19" name="Line 55"/>
          <p:cNvSpPr>
            <a:spLocks noChangeShapeType="1"/>
          </p:cNvSpPr>
          <p:nvPr/>
        </p:nvSpPr>
        <p:spPr bwMode="auto">
          <a:xfrm flipH="1">
            <a:off x="3143250" y="6415088"/>
            <a:ext cx="649288"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0" name="Line 56"/>
          <p:cNvSpPr>
            <a:spLocks noChangeShapeType="1"/>
          </p:cNvSpPr>
          <p:nvPr/>
        </p:nvSpPr>
        <p:spPr bwMode="auto">
          <a:xfrm>
            <a:off x="8669338" y="5114925"/>
            <a:ext cx="650875" cy="1084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1" name="Line 57"/>
          <p:cNvSpPr>
            <a:spLocks noChangeShapeType="1"/>
          </p:cNvSpPr>
          <p:nvPr/>
        </p:nvSpPr>
        <p:spPr bwMode="auto">
          <a:xfrm>
            <a:off x="9320213" y="6415088"/>
            <a:ext cx="650875"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2" name="Line 58"/>
          <p:cNvSpPr>
            <a:spLocks noChangeShapeType="1"/>
          </p:cNvSpPr>
          <p:nvPr/>
        </p:nvSpPr>
        <p:spPr bwMode="auto">
          <a:xfrm>
            <a:off x="4551363" y="5114925"/>
            <a:ext cx="650875" cy="1084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3" name="Line 59"/>
          <p:cNvSpPr>
            <a:spLocks noChangeShapeType="1"/>
          </p:cNvSpPr>
          <p:nvPr/>
        </p:nvSpPr>
        <p:spPr bwMode="auto">
          <a:xfrm>
            <a:off x="4551363" y="5114925"/>
            <a:ext cx="217487" cy="1084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4" name="Line 60"/>
          <p:cNvSpPr>
            <a:spLocks noChangeShapeType="1"/>
          </p:cNvSpPr>
          <p:nvPr/>
        </p:nvSpPr>
        <p:spPr bwMode="auto">
          <a:xfrm flipH="1">
            <a:off x="4225925" y="5114925"/>
            <a:ext cx="325438" cy="1084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5" name="Line 61"/>
          <p:cNvSpPr>
            <a:spLocks noChangeShapeType="1"/>
          </p:cNvSpPr>
          <p:nvPr/>
        </p:nvSpPr>
        <p:spPr bwMode="auto">
          <a:xfrm flipH="1">
            <a:off x="3576638" y="6415088"/>
            <a:ext cx="215900"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6" name="Line 62"/>
          <p:cNvSpPr>
            <a:spLocks noChangeShapeType="1"/>
          </p:cNvSpPr>
          <p:nvPr/>
        </p:nvSpPr>
        <p:spPr bwMode="auto">
          <a:xfrm>
            <a:off x="3792538" y="6415088"/>
            <a:ext cx="325437"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7" name="Line 63"/>
          <p:cNvSpPr>
            <a:spLocks noChangeShapeType="1"/>
          </p:cNvSpPr>
          <p:nvPr/>
        </p:nvSpPr>
        <p:spPr bwMode="auto">
          <a:xfrm>
            <a:off x="3792538" y="6415088"/>
            <a:ext cx="758825"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8" name="Line 64"/>
          <p:cNvSpPr>
            <a:spLocks noChangeShapeType="1"/>
          </p:cNvSpPr>
          <p:nvPr/>
        </p:nvSpPr>
        <p:spPr bwMode="auto">
          <a:xfrm flipH="1">
            <a:off x="7910513" y="5114925"/>
            <a:ext cx="758825" cy="1084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29" name="Line 65"/>
          <p:cNvSpPr>
            <a:spLocks noChangeShapeType="1"/>
          </p:cNvSpPr>
          <p:nvPr/>
        </p:nvSpPr>
        <p:spPr bwMode="auto">
          <a:xfrm flipH="1">
            <a:off x="8345488" y="5114925"/>
            <a:ext cx="323850" cy="1084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30" name="Line 66"/>
          <p:cNvSpPr>
            <a:spLocks noChangeShapeType="1"/>
          </p:cNvSpPr>
          <p:nvPr/>
        </p:nvSpPr>
        <p:spPr bwMode="auto">
          <a:xfrm>
            <a:off x="8669338" y="5114925"/>
            <a:ext cx="217487" cy="1084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31" name="Line 67"/>
          <p:cNvSpPr>
            <a:spLocks noChangeShapeType="1"/>
          </p:cNvSpPr>
          <p:nvPr/>
        </p:nvSpPr>
        <p:spPr bwMode="auto">
          <a:xfrm>
            <a:off x="9320213" y="6415088"/>
            <a:ext cx="215900"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32" name="Line 68"/>
          <p:cNvSpPr>
            <a:spLocks noChangeShapeType="1"/>
          </p:cNvSpPr>
          <p:nvPr/>
        </p:nvSpPr>
        <p:spPr bwMode="auto">
          <a:xfrm flipH="1">
            <a:off x="8994775" y="6415088"/>
            <a:ext cx="325438"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33" name="Line 69"/>
          <p:cNvSpPr>
            <a:spLocks noChangeShapeType="1"/>
          </p:cNvSpPr>
          <p:nvPr/>
        </p:nvSpPr>
        <p:spPr bwMode="auto">
          <a:xfrm flipH="1">
            <a:off x="8561388" y="6415088"/>
            <a:ext cx="758825" cy="1084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34" name="Text Box 70"/>
          <p:cNvSpPr txBox="1">
            <a:spLocks noChangeArrowheads="1"/>
          </p:cNvSpPr>
          <p:nvPr/>
        </p:nvSpPr>
        <p:spPr bwMode="auto">
          <a:xfrm>
            <a:off x="4900613" y="2765425"/>
            <a:ext cx="10255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1</a:t>
            </a:r>
            <a:r>
              <a:rPr lang="en-US" sz="2600">
                <a:solidFill>
                  <a:schemeClr val="tx1"/>
                </a:solidFill>
                <a:latin typeface="Helvetica Neue" charset="0"/>
              </a:rPr>
              <a:t>=1</a:t>
            </a:r>
          </a:p>
        </p:txBody>
      </p:sp>
      <p:sp>
        <p:nvSpPr>
          <p:cNvPr id="88135" name="Text Box 71"/>
          <p:cNvSpPr txBox="1">
            <a:spLocks noChangeArrowheads="1"/>
          </p:cNvSpPr>
          <p:nvPr/>
        </p:nvSpPr>
        <p:spPr bwMode="auto">
          <a:xfrm>
            <a:off x="3252788" y="8167688"/>
            <a:ext cx="14938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a:solidFill>
                  <a:schemeClr val="tx1"/>
                </a:solidFill>
                <a:latin typeface="Helvetica Neue" charset="0"/>
              </a:rPr>
              <a:t>(1,1,1,1)</a:t>
            </a:r>
          </a:p>
        </p:txBody>
      </p:sp>
      <p:sp>
        <p:nvSpPr>
          <p:cNvPr id="88136" name="Text Box 72"/>
          <p:cNvSpPr txBox="1">
            <a:spLocks noChangeArrowheads="1"/>
          </p:cNvSpPr>
          <p:nvPr/>
        </p:nvSpPr>
        <p:spPr bwMode="auto">
          <a:xfrm>
            <a:off x="8453438" y="8167688"/>
            <a:ext cx="14922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a:solidFill>
                  <a:schemeClr val="tx1"/>
                </a:solidFill>
                <a:latin typeface="Helvetica Neue" charset="0"/>
              </a:rPr>
              <a:t>(4,4,4,4)</a:t>
            </a:r>
          </a:p>
        </p:txBody>
      </p:sp>
      <p:sp>
        <p:nvSpPr>
          <p:cNvPr id="88137" name="Line 73"/>
          <p:cNvSpPr>
            <a:spLocks noChangeShapeType="1"/>
          </p:cNvSpPr>
          <p:nvPr/>
        </p:nvSpPr>
        <p:spPr bwMode="auto">
          <a:xfrm flipH="1" flipV="1">
            <a:off x="3143250" y="7824788"/>
            <a:ext cx="215900" cy="5413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38" name="Line 74"/>
          <p:cNvSpPr>
            <a:spLocks noChangeShapeType="1"/>
          </p:cNvSpPr>
          <p:nvPr/>
        </p:nvSpPr>
        <p:spPr bwMode="auto">
          <a:xfrm flipV="1">
            <a:off x="9861550" y="7824788"/>
            <a:ext cx="109538" cy="6492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39" name="Text Box 75"/>
          <p:cNvSpPr txBox="1">
            <a:spLocks noChangeArrowheads="1"/>
          </p:cNvSpPr>
          <p:nvPr/>
        </p:nvSpPr>
        <p:spPr bwMode="auto">
          <a:xfrm>
            <a:off x="4987925" y="8167688"/>
            <a:ext cx="14890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a:solidFill>
                  <a:schemeClr val="tx1"/>
                </a:solidFill>
                <a:latin typeface="Helvetica Neue" charset="0"/>
              </a:rPr>
              <a:t>(2,4,1,3)</a:t>
            </a:r>
          </a:p>
        </p:txBody>
      </p:sp>
      <p:sp>
        <p:nvSpPr>
          <p:cNvPr id="88140" name="Text Box 76"/>
          <p:cNvSpPr txBox="1">
            <a:spLocks noChangeArrowheads="1"/>
          </p:cNvSpPr>
          <p:nvPr/>
        </p:nvSpPr>
        <p:spPr bwMode="auto">
          <a:xfrm>
            <a:off x="6719888" y="8167688"/>
            <a:ext cx="14922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a:solidFill>
                  <a:schemeClr val="tx1"/>
                </a:solidFill>
                <a:latin typeface="Helvetica Neue" charset="0"/>
              </a:rPr>
              <a:t>(3,1,4,2)</a:t>
            </a:r>
          </a:p>
        </p:txBody>
      </p:sp>
      <p:sp>
        <p:nvSpPr>
          <p:cNvPr id="88141" name="Oval 77"/>
          <p:cNvSpPr>
            <a:spLocks noChangeArrowheads="1"/>
          </p:cNvSpPr>
          <p:nvPr/>
        </p:nvSpPr>
        <p:spPr bwMode="auto">
          <a:xfrm>
            <a:off x="5635625" y="7499350"/>
            <a:ext cx="215900"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42" name="Oval 78"/>
          <p:cNvSpPr>
            <a:spLocks noChangeArrowheads="1"/>
          </p:cNvSpPr>
          <p:nvPr/>
        </p:nvSpPr>
        <p:spPr bwMode="auto">
          <a:xfrm>
            <a:off x="7369175" y="7499350"/>
            <a:ext cx="217488"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43" name="Line 79"/>
          <p:cNvSpPr>
            <a:spLocks noChangeShapeType="1"/>
          </p:cNvSpPr>
          <p:nvPr/>
        </p:nvSpPr>
        <p:spPr bwMode="auto">
          <a:xfrm flipH="1" flipV="1">
            <a:off x="5743575" y="7824788"/>
            <a:ext cx="0" cy="4333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44" name="Line 80"/>
          <p:cNvSpPr>
            <a:spLocks noChangeShapeType="1"/>
          </p:cNvSpPr>
          <p:nvPr/>
        </p:nvSpPr>
        <p:spPr bwMode="auto">
          <a:xfrm flipH="1" flipV="1">
            <a:off x="7477125" y="7824788"/>
            <a:ext cx="0" cy="4333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45" name="Line 81"/>
          <p:cNvSpPr>
            <a:spLocks noChangeShapeType="1"/>
          </p:cNvSpPr>
          <p:nvPr/>
        </p:nvSpPr>
        <p:spPr bwMode="auto">
          <a:xfrm>
            <a:off x="6394450" y="4464050"/>
            <a:ext cx="519113" cy="0"/>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46" name="Line 82"/>
          <p:cNvSpPr>
            <a:spLocks noChangeShapeType="1"/>
          </p:cNvSpPr>
          <p:nvPr/>
        </p:nvSpPr>
        <p:spPr bwMode="auto">
          <a:xfrm>
            <a:off x="6394450" y="7065963"/>
            <a:ext cx="519113" cy="0"/>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8147" name="Text Box 83"/>
          <p:cNvSpPr txBox="1">
            <a:spLocks noChangeArrowheads="1"/>
          </p:cNvSpPr>
          <p:nvPr/>
        </p:nvSpPr>
        <p:spPr bwMode="auto">
          <a:xfrm>
            <a:off x="7348538" y="2765425"/>
            <a:ext cx="10255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1</a:t>
            </a:r>
            <a:r>
              <a:rPr lang="en-US" sz="2600">
                <a:solidFill>
                  <a:schemeClr val="tx1"/>
                </a:solidFill>
                <a:latin typeface="Helvetica Neue" charset="0"/>
              </a:rPr>
              <a:t>= 4</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mtClean="0"/>
              <a:t>Chronological backtracking (BT)</a:t>
            </a:r>
          </a:p>
        </p:txBody>
      </p:sp>
      <p:grpSp>
        <p:nvGrpSpPr>
          <p:cNvPr id="89091" name="Group 3"/>
          <p:cNvGrpSpPr>
            <a:grpSpLocks/>
          </p:cNvGrpSpPr>
          <p:nvPr/>
        </p:nvGrpSpPr>
        <p:grpSpPr bwMode="auto">
          <a:xfrm>
            <a:off x="5349875" y="2284413"/>
            <a:ext cx="1152525" cy="1246187"/>
            <a:chOff x="1692" y="2242"/>
            <a:chExt cx="1985" cy="1989"/>
          </a:xfrm>
        </p:grpSpPr>
        <p:sp>
          <p:nvSpPr>
            <p:cNvPr id="89216" name="Rectangle 4"/>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217" name="Group 5"/>
            <p:cNvGrpSpPr>
              <a:grpSpLocks/>
            </p:cNvGrpSpPr>
            <p:nvPr/>
          </p:nvGrpSpPr>
          <p:grpSpPr bwMode="auto">
            <a:xfrm>
              <a:off x="1692" y="2242"/>
              <a:ext cx="1985" cy="1989"/>
              <a:chOff x="3708" y="2041"/>
              <a:chExt cx="1396" cy="1398"/>
            </a:xfrm>
          </p:grpSpPr>
          <p:grpSp>
            <p:nvGrpSpPr>
              <p:cNvPr id="89218" name="Group 6"/>
              <p:cNvGrpSpPr>
                <a:grpSpLocks/>
              </p:cNvGrpSpPr>
              <p:nvPr/>
            </p:nvGrpSpPr>
            <p:grpSpPr bwMode="auto">
              <a:xfrm>
                <a:off x="4057" y="2041"/>
                <a:ext cx="1045" cy="1398"/>
                <a:chOff x="4057" y="2041"/>
                <a:chExt cx="1045" cy="1398"/>
              </a:xfrm>
            </p:grpSpPr>
            <p:sp>
              <p:nvSpPr>
                <p:cNvPr id="89223" name="Line 7"/>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224" name="Group 8"/>
                <p:cNvGrpSpPr>
                  <a:grpSpLocks/>
                </p:cNvGrpSpPr>
                <p:nvPr/>
              </p:nvGrpSpPr>
              <p:grpSpPr bwMode="auto">
                <a:xfrm>
                  <a:off x="4057" y="2042"/>
                  <a:ext cx="698" cy="1397"/>
                  <a:chOff x="4057" y="2042"/>
                  <a:chExt cx="698" cy="1397"/>
                </a:xfrm>
              </p:grpSpPr>
              <p:sp>
                <p:nvSpPr>
                  <p:cNvPr id="89225" name="Line 9"/>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26" name="Line 10"/>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27" name="Line 11"/>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89219" name="Group 12"/>
              <p:cNvGrpSpPr>
                <a:grpSpLocks/>
              </p:cNvGrpSpPr>
              <p:nvPr/>
            </p:nvGrpSpPr>
            <p:grpSpPr bwMode="auto">
              <a:xfrm>
                <a:off x="3708" y="2391"/>
                <a:ext cx="1396" cy="699"/>
                <a:chOff x="3708" y="2391"/>
                <a:chExt cx="1396" cy="699"/>
              </a:xfrm>
            </p:grpSpPr>
            <p:sp>
              <p:nvSpPr>
                <p:cNvPr id="89220" name="Line 13"/>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21" name="Line 14"/>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22" name="Line 15"/>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grpSp>
        <p:nvGrpSpPr>
          <p:cNvPr id="916496" name="Group 16"/>
          <p:cNvGrpSpPr>
            <a:grpSpLocks/>
          </p:cNvGrpSpPr>
          <p:nvPr/>
        </p:nvGrpSpPr>
        <p:grpSpPr bwMode="auto">
          <a:xfrm>
            <a:off x="3406775" y="4479925"/>
            <a:ext cx="1223963" cy="1282700"/>
            <a:chOff x="2146" y="2822"/>
            <a:chExt cx="771" cy="808"/>
          </a:xfrm>
        </p:grpSpPr>
        <p:grpSp>
          <p:nvGrpSpPr>
            <p:cNvPr id="89202" name="Group 17"/>
            <p:cNvGrpSpPr>
              <a:grpSpLocks/>
            </p:cNvGrpSpPr>
            <p:nvPr/>
          </p:nvGrpSpPr>
          <p:grpSpPr bwMode="auto">
            <a:xfrm>
              <a:off x="2191" y="2845"/>
              <a:ext cx="726" cy="785"/>
              <a:chOff x="1692" y="2242"/>
              <a:chExt cx="1985" cy="1989"/>
            </a:xfrm>
          </p:grpSpPr>
          <p:sp>
            <p:nvSpPr>
              <p:cNvPr id="89204" name="Rectangle 18"/>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205" name="Group 19"/>
              <p:cNvGrpSpPr>
                <a:grpSpLocks/>
              </p:cNvGrpSpPr>
              <p:nvPr/>
            </p:nvGrpSpPr>
            <p:grpSpPr bwMode="auto">
              <a:xfrm>
                <a:off x="1692" y="2242"/>
                <a:ext cx="1985" cy="1989"/>
                <a:chOff x="3708" y="2041"/>
                <a:chExt cx="1396" cy="1398"/>
              </a:xfrm>
            </p:grpSpPr>
            <p:grpSp>
              <p:nvGrpSpPr>
                <p:cNvPr id="89206" name="Group 20"/>
                <p:cNvGrpSpPr>
                  <a:grpSpLocks/>
                </p:cNvGrpSpPr>
                <p:nvPr/>
              </p:nvGrpSpPr>
              <p:grpSpPr bwMode="auto">
                <a:xfrm>
                  <a:off x="4057" y="2041"/>
                  <a:ext cx="1045" cy="1398"/>
                  <a:chOff x="4057" y="2041"/>
                  <a:chExt cx="1045" cy="1398"/>
                </a:xfrm>
              </p:grpSpPr>
              <p:sp>
                <p:nvSpPr>
                  <p:cNvPr id="89211" name="Line 21"/>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212" name="Group 22"/>
                  <p:cNvGrpSpPr>
                    <a:grpSpLocks/>
                  </p:cNvGrpSpPr>
                  <p:nvPr/>
                </p:nvGrpSpPr>
                <p:grpSpPr bwMode="auto">
                  <a:xfrm>
                    <a:off x="4057" y="2042"/>
                    <a:ext cx="698" cy="1397"/>
                    <a:chOff x="4057" y="2042"/>
                    <a:chExt cx="698" cy="1397"/>
                  </a:xfrm>
                </p:grpSpPr>
                <p:sp>
                  <p:nvSpPr>
                    <p:cNvPr id="89213" name="Line 23"/>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14" name="Line 24"/>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15" name="Line 25"/>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89207" name="Group 26"/>
                <p:cNvGrpSpPr>
                  <a:grpSpLocks/>
                </p:cNvGrpSpPr>
                <p:nvPr/>
              </p:nvGrpSpPr>
              <p:grpSpPr bwMode="auto">
                <a:xfrm>
                  <a:off x="3708" y="2391"/>
                  <a:ext cx="1396" cy="699"/>
                  <a:chOff x="3708" y="2391"/>
                  <a:chExt cx="1396" cy="699"/>
                </a:xfrm>
              </p:grpSpPr>
              <p:sp>
                <p:nvSpPr>
                  <p:cNvPr id="89208" name="Line 27"/>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09" name="Line 28"/>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10" name="Line 29"/>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89203" name="Text Box 30"/>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sp>
        <p:nvSpPr>
          <p:cNvPr id="916513" name="Line 33"/>
          <p:cNvSpPr>
            <a:spLocks noChangeShapeType="1"/>
          </p:cNvSpPr>
          <p:nvPr/>
        </p:nvSpPr>
        <p:spPr bwMode="auto">
          <a:xfrm flipH="1">
            <a:off x="4125913" y="3581400"/>
            <a:ext cx="1800225" cy="863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14" name="Line 34"/>
          <p:cNvSpPr>
            <a:spLocks noChangeShapeType="1"/>
          </p:cNvSpPr>
          <p:nvPr/>
        </p:nvSpPr>
        <p:spPr bwMode="auto">
          <a:xfrm>
            <a:off x="5926138" y="3581400"/>
            <a:ext cx="1655762" cy="93503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916617" name="Group 137"/>
          <p:cNvGrpSpPr>
            <a:grpSpLocks/>
          </p:cNvGrpSpPr>
          <p:nvPr/>
        </p:nvGrpSpPr>
        <p:grpSpPr bwMode="auto">
          <a:xfrm>
            <a:off x="3189288" y="6677025"/>
            <a:ext cx="1223962" cy="1282700"/>
            <a:chOff x="2009" y="4206"/>
            <a:chExt cx="771" cy="808"/>
          </a:xfrm>
        </p:grpSpPr>
        <p:sp>
          <p:nvSpPr>
            <p:cNvPr id="89186" name="Text Box 32"/>
            <p:cNvSpPr txBox="1">
              <a:spLocks noChangeAspect="1" noChangeArrowheads="1"/>
            </p:cNvSpPr>
            <p:nvPr/>
          </p:nvSpPr>
          <p:spPr bwMode="auto">
            <a:xfrm>
              <a:off x="2191" y="4397"/>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nvGrpSpPr>
            <p:cNvPr id="89187" name="Group 50"/>
            <p:cNvGrpSpPr>
              <a:grpSpLocks/>
            </p:cNvGrpSpPr>
            <p:nvPr/>
          </p:nvGrpSpPr>
          <p:grpSpPr bwMode="auto">
            <a:xfrm>
              <a:off x="2009" y="4206"/>
              <a:ext cx="771" cy="808"/>
              <a:chOff x="2146" y="2822"/>
              <a:chExt cx="771" cy="808"/>
            </a:xfrm>
          </p:grpSpPr>
          <p:grpSp>
            <p:nvGrpSpPr>
              <p:cNvPr id="89188" name="Group 51"/>
              <p:cNvGrpSpPr>
                <a:grpSpLocks/>
              </p:cNvGrpSpPr>
              <p:nvPr/>
            </p:nvGrpSpPr>
            <p:grpSpPr bwMode="auto">
              <a:xfrm>
                <a:off x="2191" y="2845"/>
                <a:ext cx="726" cy="785"/>
                <a:chOff x="1692" y="2242"/>
                <a:chExt cx="1985" cy="1989"/>
              </a:xfrm>
            </p:grpSpPr>
            <p:sp>
              <p:nvSpPr>
                <p:cNvPr id="89190" name="Rectangle 52"/>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91" name="Group 53"/>
                <p:cNvGrpSpPr>
                  <a:grpSpLocks/>
                </p:cNvGrpSpPr>
                <p:nvPr/>
              </p:nvGrpSpPr>
              <p:grpSpPr bwMode="auto">
                <a:xfrm>
                  <a:off x="1692" y="2242"/>
                  <a:ext cx="1985" cy="1989"/>
                  <a:chOff x="3708" y="2041"/>
                  <a:chExt cx="1396" cy="1398"/>
                </a:xfrm>
              </p:grpSpPr>
              <p:grpSp>
                <p:nvGrpSpPr>
                  <p:cNvPr id="89192" name="Group 54"/>
                  <p:cNvGrpSpPr>
                    <a:grpSpLocks/>
                  </p:cNvGrpSpPr>
                  <p:nvPr/>
                </p:nvGrpSpPr>
                <p:grpSpPr bwMode="auto">
                  <a:xfrm>
                    <a:off x="4057" y="2041"/>
                    <a:ext cx="1045" cy="1398"/>
                    <a:chOff x="4057" y="2041"/>
                    <a:chExt cx="1045" cy="1398"/>
                  </a:xfrm>
                </p:grpSpPr>
                <p:sp>
                  <p:nvSpPr>
                    <p:cNvPr id="89197" name="Line 55"/>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98" name="Group 56"/>
                    <p:cNvGrpSpPr>
                      <a:grpSpLocks/>
                    </p:cNvGrpSpPr>
                    <p:nvPr/>
                  </p:nvGrpSpPr>
                  <p:grpSpPr bwMode="auto">
                    <a:xfrm>
                      <a:off x="4057" y="2042"/>
                      <a:ext cx="698" cy="1397"/>
                      <a:chOff x="4057" y="2042"/>
                      <a:chExt cx="698" cy="1397"/>
                    </a:xfrm>
                  </p:grpSpPr>
                  <p:sp>
                    <p:nvSpPr>
                      <p:cNvPr id="89199" name="Line 57"/>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00" name="Line 58"/>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201" name="Line 59"/>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89193" name="Group 60"/>
                  <p:cNvGrpSpPr>
                    <a:grpSpLocks/>
                  </p:cNvGrpSpPr>
                  <p:nvPr/>
                </p:nvGrpSpPr>
                <p:grpSpPr bwMode="auto">
                  <a:xfrm>
                    <a:off x="3708" y="2391"/>
                    <a:ext cx="1396" cy="699"/>
                    <a:chOff x="3708" y="2391"/>
                    <a:chExt cx="1396" cy="699"/>
                  </a:xfrm>
                </p:grpSpPr>
                <p:sp>
                  <p:nvSpPr>
                    <p:cNvPr id="89194" name="Line 61"/>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95" name="Line 62"/>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96" name="Line 63"/>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89189" name="Text Box 64"/>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grpSp>
      <p:sp>
        <p:nvSpPr>
          <p:cNvPr id="916545" name="Line 65"/>
          <p:cNvSpPr>
            <a:spLocks noChangeShapeType="1"/>
          </p:cNvSpPr>
          <p:nvPr/>
        </p:nvSpPr>
        <p:spPr bwMode="auto">
          <a:xfrm>
            <a:off x="1604963" y="8189913"/>
            <a:ext cx="865187"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46" name="Line 66"/>
          <p:cNvSpPr>
            <a:spLocks noChangeShapeType="1"/>
          </p:cNvSpPr>
          <p:nvPr/>
        </p:nvSpPr>
        <p:spPr bwMode="auto">
          <a:xfrm>
            <a:off x="3406775" y="8189913"/>
            <a:ext cx="865188"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47" name="Line 67"/>
          <p:cNvSpPr>
            <a:spLocks noChangeShapeType="1"/>
          </p:cNvSpPr>
          <p:nvPr/>
        </p:nvSpPr>
        <p:spPr bwMode="auto">
          <a:xfrm>
            <a:off x="4846638" y="8621713"/>
            <a:ext cx="252412"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916618" name="Group 138"/>
          <p:cNvGrpSpPr>
            <a:grpSpLocks/>
          </p:cNvGrpSpPr>
          <p:nvPr/>
        </p:nvGrpSpPr>
        <p:grpSpPr bwMode="auto">
          <a:xfrm>
            <a:off x="1389063" y="6677025"/>
            <a:ext cx="1223962" cy="1282700"/>
            <a:chOff x="875" y="4206"/>
            <a:chExt cx="771" cy="808"/>
          </a:xfrm>
        </p:grpSpPr>
        <p:sp>
          <p:nvSpPr>
            <p:cNvPr id="89170" name="Text Box 31"/>
            <p:cNvSpPr txBox="1">
              <a:spLocks noChangeAspect="1" noChangeArrowheads="1"/>
            </p:cNvSpPr>
            <p:nvPr/>
          </p:nvSpPr>
          <p:spPr bwMode="auto">
            <a:xfrm>
              <a:off x="1057" y="4206"/>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nvGrpSpPr>
            <p:cNvPr id="89171" name="Group 35"/>
            <p:cNvGrpSpPr>
              <a:grpSpLocks/>
            </p:cNvGrpSpPr>
            <p:nvPr/>
          </p:nvGrpSpPr>
          <p:grpSpPr bwMode="auto">
            <a:xfrm>
              <a:off x="875" y="4206"/>
              <a:ext cx="771" cy="808"/>
              <a:chOff x="2146" y="2822"/>
              <a:chExt cx="771" cy="808"/>
            </a:xfrm>
          </p:grpSpPr>
          <p:grpSp>
            <p:nvGrpSpPr>
              <p:cNvPr id="89172" name="Group 36"/>
              <p:cNvGrpSpPr>
                <a:grpSpLocks/>
              </p:cNvGrpSpPr>
              <p:nvPr/>
            </p:nvGrpSpPr>
            <p:grpSpPr bwMode="auto">
              <a:xfrm>
                <a:off x="2191" y="2845"/>
                <a:ext cx="726" cy="785"/>
                <a:chOff x="1692" y="2242"/>
                <a:chExt cx="1985" cy="1989"/>
              </a:xfrm>
            </p:grpSpPr>
            <p:sp>
              <p:nvSpPr>
                <p:cNvPr id="89174" name="Rectangle 37"/>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75" name="Group 38"/>
                <p:cNvGrpSpPr>
                  <a:grpSpLocks/>
                </p:cNvGrpSpPr>
                <p:nvPr/>
              </p:nvGrpSpPr>
              <p:grpSpPr bwMode="auto">
                <a:xfrm>
                  <a:off x="1692" y="2242"/>
                  <a:ext cx="1985" cy="1989"/>
                  <a:chOff x="3708" y="2041"/>
                  <a:chExt cx="1396" cy="1398"/>
                </a:xfrm>
              </p:grpSpPr>
              <p:grpSp>
                <p:nvGrpSpPr>
                  <p:cNvPr id="89176" name="Group 39"/>
                  <p:cNvGrpSpPr>
                    <a:grpSpLocks/>
                  </p:cNvGrpSpPr>
                  <p:nvPr/>
                </p:nvGrpSpPr>
                <p:grpSpPr bwMode="auto">
                  <a:xfrm>
                    <a:off x="4057" y="2041"/>
                    <a:ext cx="1045" cy="1398"/>
                    <a:chOff x="4057" y="2041"/>
                    <a:chExt cx="1045" cy="1398"/>
                  </a:xfrm>
                </p:grpSpPr>
                <p:sp>
                  <p:nvSpPr>
                    <p:cNvPr id="89181" name="Line 40"/>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82" name="Group 41"/>
                    <p:cNvGrpSpPr>
                      <a:grpSpLocks/>
                    </p:cNvGrpSpPr>
                    <p:nvPr/>
                  </p:nvGrpSpPr>
                  <p:grpSpPr bwMode="auto">
                    <a:xfrm>
                      <a:off x="4057" y="2042"/>
                      <a:ext cx="698" cy="1397"/>
                      <a:chOff x="4057" y="2042"/>
                      <a:chExt cx="698" cy="1397"/>
                    </a:xfrm>
                  </p:grpSpPr>
                  <p:sp>
                    <p:nvSpPr>
                      <p:cNvPr id="89183" name="Line 42"/>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84" name="Line 43"/>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85" name="Line 44"/>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89177" name="Group 45"/>
                  <p:cNvGrpSpPr>
                    <a:grpSpLocks/>
                  </p:cNvGrpSpPr>
                  <p:nvPr/>
                </p:nvGrpSpPr>
                <p:grpSpPr bwMode="auto">
                  <a:xfrm>
                    <a:off x="3708" y="2391"/>
                    <a:ext cx="1396" cy="699"/>
                    <a:chOff x="3708" y="2391"/>
                    <a:chExt cx="1396" cy="699"/>
                  </a:xfrm>
                </p:grpSpPr>
                <p:sp>
                  <p:nvSpPr>
                    <p:cNvPr id="89178" name="Line 46"/>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79" name="Line 47"/>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80" name="Line 48"/>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89173" name="Text Box 49"/>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grpSp>
      <p:sp>
        <p:nvSpPr>
          <p:cNvPr id="916548" name="Line 68"/>
          <p:cNvSpPr>
            <a:spLocks noChangeShapeType="1"/>
          </p:cNvSpPr>
          <p:nvPr/>
        </p:nvSpPr>
        <p:spPr bwMode="auto">
          <a:xfrm flipH="1">
            <a:off x="2038350" y="5813425"/>
            <a:ext cx="2016125" cy="863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49" name="Line 69"/>
          <p:cNvSpPr>
            <a:spLocks noChangeShapeType="1"/>
          </p:cNvSpPr>
          <p:nvPr/>
        </p:nvSpPr>
        <p:spPr bwMode="auto">
          <a:xfrm flipH="1">
            <a:off x="3838575" y="5813425"/>
            <a:ext cx="215900" cy="863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916550" name="Group 70"/>
          <p:cNvGrpSpPr>
            <a:grpSpLocks/>
          </p:cNvGrpSpPr>
          <p:nvPr/>
        </p:nvGrpSpPr>
        <p:grpSpPr bwMode="auto">
          <a:xfrm>
            <a:off x="4989513" y="6677025"/>
            <a:ext cx="1223962" cy="1282700"/>
            <a:chOff x="3461" y="4297"/>
            <a:chExt cx="771" cy="808"/>
          </a:xfrm>
        </p:grpSpPr>
        <p:sp>
          <p:nvSpPr>
            <p:cNvPr id="89154" name="Text Box 71"/>
            <p:cNvSpPr txBox="1">
              <a:spLocks noChangeAspect="1" noChangeArrowheads="1"/>
            </p:cNvSpPr>
            <p:nvPr/>
          </p:nvSpPr>
          <p:spPr bwMode="auto">
            <a:xfrm>
              <a:off x="3643" y="4696"/>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nvGrpSpPr>
            <p:cNvPr id="89155" name="Group 72"/>
            <p:cNvGrpSpPr>
              <a:grpSpLocks/>
            </p:cNvGrpSpPr>
            <p:nvPr/>
          </p:nvGrpSpPr>
          <p:grpSpPr bwMode="auto">
            <a:xfrm>
              <a:off x="3461" y="4297"/>
              <a:ext cx="771" cy="808"/>
              <a:chOff x="2146" y="2822"/>
              <a:chExt cx="771" cy="808"/>
            </a:xfrm>
          </p:grpSpPr>
          <p:grpSp>
            <p:nvGrpSpPr>
              <p:cNvPr id="89156" name="Group 73"/>
              <p:cNvGrpSpPr>
                <a:grpSpLocks/>
              </p:cNvGrpSpPr>
              <p:nvPr/>
            </p:nvGrpSpPr>
            <p:grpSpPr bwMode="auto">
              <a:xfrm>
                <a:off x="2191" y="2845"/>
                <a:ext cx="726" cy="785"/>
                <a:chOff x="1692" y="2242"/>
                <a:chExt cx="1985" cy="1989"/>
              </a:xfrm>
            </p:grpSpPr>
            <p:sp>
              <p:nvSpPr>
                <p:cNvPr id="89158" name="Rectangle 74"/>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59" name="Group 75"/>
                <p:cNvGrpSpPr>
                  <a:grpSpLocks/>
                </p:cNvGrpSpPr>
                <p:nvPr/>
              </p:nvGrpSpPr>
              <p:grpSpPr bwMode="auto">
                <a:xfrm>
                  <a:off x="1692" y="2242"/>
                  <a:ext cx="1985" cy="1989"/>
                  <a:chOff x="3708" y="2041"/>
                  <a:chExt cx="1396" cy="1398"/>
                </a:xfrm>
              </p:grpSpPr>
              <p:grpSp>
                <p:nvGrpSpPr>
                  <p:cNvPr id="89160" name="Group 76"/>
                  <p:cNvGrpSpPr>
                    <a:grpSpLocks/>
                  </p:cNvGrpSpPr>
                  <p:nvPr/>
                </p:nvGrpSpPr>
                <p:grpSpPr bwMode="auto">
                  <a:xfrm>
                    <a:off x="4057" y="2041"/>
                    <a:ext cx="1045" cy="1398"/>
                    <a:chOff x="4057" y="2041"/>
                    <a:chExt cx="1045" cy="1398"/>
                  </a:xfrm>
                </p:grpSpPr>
                <p:sp>
                  <p:nvSpPr>
                    <p:cNvPr id="89165" name="Line 77"/>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66" name="Group 78"/>
                    <p:cNvGrpSpPr>
                      <a:grpSpLocks/>
                    </p:cNvGrpSpPr>
                    <p:nvPr/>
                  </p:nvGrpSpPr>
                  <p:grpSpPr bwMode="auto">
                    <a:xfrm>
                      <a:off x="4057" y="2042"/>
                      <a:ext cx="698" cy="1397"/>
                      <a:chOff x="4057" y="2042"/>
                      <a:chExt cx="698" cy="1397"/>
                    </a:xfrm>
                  </p:grpSpPr>
                  <p:sp>
                    <p:nvSpPr>
                      <p:cNvPr id="89167" name="Line 79"/>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68" name="Line 80"/>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69" name="Line 81"/>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89161" name="Group 82"/>
                  <p:cNvGrpSpPr>
                    <a:grpSpLocks/>
                  </p:cNvGrpSpPr>
                  <p:nvPr/>
                </p:nvGrpSpPr>
                <p:grpSpPr bwMode="auto">
                  <a:xfrm>
                    <a:off x="3708" y="2391"/>
                    <a:ext cx="1396" cy="699"/>
                    <a:chOff x="3708" y="2391"/>
                    <a:chExt cx="1396" cy="699"/>
                  </a:xfrm>
                </p:grpSpPr>
                <p:sp>
                  <p:nvSpPr>
                    <p:cNvPr id="89162" name="Line 83"/>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63" name="Line 84"/>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64" name="Line 85"/>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89157" name="Text Box 86"/>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grpSp>
      <p:sp>
        <p:nvSpPr>
          <p:cNvPr id="916567" name="Line 87"/>
          <p:cNvSpPr>
            <a:spLocks noChangeShapeType="1"/>
          </p:cNvSpPr>
          <p:nvPr/>
        </p:nvSpPr>
        <p:spPr bwMode="auto">
          <a:xfrm>
            <a:off x="4054475" y="5813425"/>
            <a:ext cx="1584325" cy="863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916619" name="Group 139"/>
          <p:cNvGrpSpPr>
            <a:grpSpLocks/>
          </p:cNvGrpSpPr>
          <p:nvPr/>
        </p:nvGrpSpPr>
        <p:grpSpPr bwMode="auto">
          <a:xfrm>
            <a:off x="6789738" y="6677025"/>
            <a:ext cx="1223962" cy="1295400"/>
            <a:chOff x="4277" y="4206"/>
            <a:chExt cx="771" cy="816"/>
          </a:xfrm>
        </p:grpSpPr>
        <p:sp>
          <p:nvSpPr>
            <p:cNvPr id="89138" name="Text Box 88"/>
            <p:cNvSpPr txBox="1">
              <a:spLocks noChangeAspect="1" noChangeArrowheads="1"/>
            </p:cNvSpPr>
            <p:nvPr/>
          </p:nvSpPr>
          <p:spPr bwMode="auto">
            <a:xfrm>
              <a:off x="4459" y="4786"/>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nvGrpSpPr>
            <p:cNvPr id="89139" name="Group 89"/>
            <p:cNvGrpSpPr>
              <a:grpSpLocks/>
            </p:cNvGrpSpPr>
            <p:nvPr/>
          </p:nvGrpSpPr>
          <p:grpSpPr bwMode="auto">
            <a:xfrm>
              <a:off x="4277" y="4206"/>
              <a:ext cx="771" cy="808"/>
              <a:chOff x="2146" y="2822"/>
              <a:chExt cx="771" cy="808"/>
            </a:xfrm>
          </p:grpSpPr>
          <p:grpSp>
            <p:nvGrpSpPr>
              <p:cNvPr id="89140" name="Group 90"/>
              <p:cNvGrpSpPr>
                <a:grpSpLocks/>
              </p:cNvGrpSpPr>
              <p:nvPr/>
            </p:nvGrpSpPr>
            <p:grpSpPr bwMode="auto">
              <a:xfrm>
                <a:off x="2191" y="2845"/>
                <a:ext cx="726" cy="785"/>
                <a:chOff x="1692" y="2242"/>
                <a:chExt cx="1985" cy="1989"/>
              </a:xfrm>
            </p:grpSpPr>
            <p:sp>
              <p:nvSpPr>
                <p:cNvPr id="89142" name="Rectangle 91"/>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43" name="Group 92"/>
                <p:cNvGrpSpPr>
                  <a:grpSpLocks/>
                </p:cNvGrpSpPr>
                <p:nvPr/>
              </p:nvGrpSpPr>
              <p:grpSpPr bwMode="auto">
                <a:xfrm>
                  <a:off x="1692" y="2242"/>
                  <a:ext cx="1985" cy="1989"/>
                  <a:chOff x="3708" y="2041"/>
                  <a:chExt cx="1396" cy="1398"/>
                </a:xfrm>
              </p:grpSpPr>
              <p:grpSp>
                <p:nvGrpSpPr>
                  <p:cNvPr id="89144" name="Group 93"/>
                  <p:cNvGrpSpPr>
                    <a:grpSpLocks/>
                  </p:cNvGrpSpPr>
                  <p:nvPr/>
                </p:nvGrpSpPr>
                <p:grpSpPr bwMode="auto">
                  <a:xfrm>
                    <a:off x="4057" y="2041"/>
                    <a:ext cx="1045" cy="1398"/>
                    <a:chOff x="4057" y="2041"/>
                    <a:chExt cx="1045" cy="1398"/>
                  </a:xfrm>
                </p:grpSpPr>
                <p:sp>
                  <p:nvSpPr>
                    <p:cNvPr id="89149" name="Line 94"/>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50" name="Group 95"/>
                    <p:cNvGrpSpPr>
                      <a:grpSpLocks/>
                    </p:cNvGrpSpPr>
                    <p:nvPr/>
                  </p:nvGrpSpPr>
                  <p:grpSpPr bwMode="auto">
                    <a:xfrm>
                      <a:off x="4057" y="2042"/>
                      <a:ext cx="698" cy="1397"/>
                      <a:chOff x="4057" y="2042"/>
                      <a:chExt cx="698" cy="1397"/>
                    </a:xfrm>
                  </p:grpSpPr>
                  <p:sp>
                    <p:nvSpPr>
                      <p:cNvPr id="89151" name="Line 96"/>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52" name="Line 97"/>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53" name="Line 98"/>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89145" name="Group 99"/>
                  <p:cNvGrpSpPr>
                    <a:grpSpLocks/>
                  </p:cNvGrpSpPr>
                  <p:nvPr/>
                </p:nvGrpSpPr>
                <p:grpSpPr bwMode="auto">
                  <a:xfrm>
                    <a:off x="3708" y="2391"/>
                    <a:ext cx="1396" cy="699"/>
                    <a:chOff x="3708" y="2391"/>
                    <a:chExt cx="1396" cy="699"/>
                  </a:xfrm>
                </p:grpSpPr>
                <p:sp>
                  <p:nvSpPr>
                    <p:cNvPr id="89146" name="Line 100"/>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47" name="Line 101"/>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48" name="Line 102"/>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89141" name="Text Box 103"/>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grpSp>
      <p:sp>
        <p:nvSpPr>
          <p:cNvPr id="916584" name="Line 104"/>
          <p:cNvSpPr>
            <a:spLocks noChangeShapeType="1"/>
          </p:cNvSpPr>
          <p:nvPr/>
        </p:nvSpPr>
        <p:spPr bwMode="auto">
          <a:xfrm>
            <a:off x="4054475" y="5813425"/>
            <a:ext cx="3384550" cy="7921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85" name="Line 105"/>
          <p:cNvSpPr>
            <a:spLocks noChangeShapeType="1"/>
          </p:cNvSpPr>
          <p:nvPr/>
        </p:nvSpPr>
        <p:spPr bwMode="auto">
          <a:xfrm flipH="1">
            <a:off x="4989513" y="7972425"/>
            <a:ext cx="649287"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86" name="Line 106"/>
          <p:cNvSpPr>
            <a:spLocks noChangeShapeType="1"/>
          </p:cNvSpPr>
          <p:nvPr/>
        </p:nvSpPr>
        <p:spPr bwMode="auto">
          <a:xfrm flipH="1">
            <a:off x="5349875" y="7972425"/>
            <a:ext cx="288925"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87" name="Line 107"/>
          <p:cNvSpPr>
            <a:spLocks noChangeShapeType="1"/>
          </p:cNvSpPr>
          <p:nvPr/>
        </p:nvSpPr>
        <p:spPr bwMode="auto">
          <a:xfrm>
            <a:off x="5638800" y="7972425"/>
            <a:ext cx="71438"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88" name="Line 108"/>
          <p:cNvSpPr>
            <a:spLocks noChangeShapeType="1"/>
          </p:cNvSpPr>
          <p:nvPr/>
        </p:nvSpPr>
        <p:spPr bwMode="auto">
          <a:xfrm>
            <a:off x="5638800" y="7972425"/>
            <a:ext cx="431800"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89" name="Line 109"/>
          <p:cNvSpPr>
            <a:spLocks noChangeShapeType="1"/>
          </p:cNvSpPr>
          <p:nvPr/>
        </p:nvSpPr>
        <p:spPr bwMode="auto">
          <a:xfrm>
            <a:off x="5205413" y="8621713"/>
            <a:ext cx="252412"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0" name="Line 110"/>
          <p:cNvSpPr>
            <a:spLocks noChangeShapeType="1"/>
          </p:cNvSpPr>
          <p:nvPr/>
        </p:nvSpPr>
        <p:spPr bwMode="auto">
          <a:xfrm>
            <a:off x="5565775" y="8621713"/>
            <a:ext cx="252413"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1" name="Line 111"/>
          <p:cNvSpPr>
            <a:spLocks noChangeShapeType="1"/>
          </p:cNvSpPr>
          <p:nvPr/>
        </p:nvSpPr>
        <p:spPr bwMode="auto">
          <a:xfrm>
            <a:off x="5926138" y="8621713"/>
            <a:ext cx="287337"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2" name="Line 112"/>
          <p:cNvSpPr>
            <a:spLocks noChangeShapeType="1"/>
          </p:cNvSpPr>
          <p:nvPr/>
        </p:nvSpPr>
        <p:spPr bwMode="auto">
          <a:xfrm>
            <a:off x="6646863" y="8621713"/>
            <a:ext cx="252412"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3" name="Line 113"/>
          <p:cNvSpPr>
            <a:spLocks noChangeShapeType="1"/>
          </p:cNvSpPr>
          <p:nvPr/>
        </p:nvSpPr>
        <p:spPr bwMode="auto">
          <a:xfrm flipH="1">
            <a:off x="6789738" y="7972425"/>
            <a:ext cx="649287"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4" name="Line 114"/>
          <p:cNvSpPr>
            <a:spLocks noChangeShapeType="1"/>
          </p:cNvSpPr>
          <p:nvPr/>
        </p:nvSpPr>
        <p:spPr bwMode="auto">
          <a:xfrm flipH="1">
            <a:off x="7150100" y="7972425"/>
            <a:ext cx="288925"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5" name="Line 115"/>
          <p:cNvSpPr>
            <a:spLocks noChangeShapeType="1"/>
          </p:cNvSpPr>
          <p:nvPr/>
        </p:nvSpPr>
        <p:spPr bwMode="auto">
          <a:xfrm>
            <a:off x="7439025" y="7972425"/>
            <a:ext cx="71438"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6" name="Line 116"/>
          <p:cNvSpPr>
            <a:spLocks noChangeShapeType="1"/>
          </p:cNvSpPr>
          <p:nvPr/>
        </p:nvSpPr>
        <p:spPr bwMode="auto">
          <a:xfrm>
            <a:off x="7439025" y="7972425"/>
            <a:ext cx="431800"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7" name="Line 117"/>
          <p:cNvSpPr>
            <a:spLocks noChangeShapeType="1"/>
          </p:cNvSpPr>
          <p:nvPr/>
        </p:nvSpPr>
        <p:spPr bwMode="auto">
          <a:xfrm>
            <a:off x="7005638" y="8621713"/>
            <a:ext cx="252412"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8" name="Line 118"/>
          <p:cNvSpPr>
            <a:spLocks noChangeShapeType="1"/>
          </p:cNvSpPr>
          <p:nvPr/>
        </p:nvSpPr>
        <p:spPr bwMode="auto">
          <a:xfrm>
            <a:off x="7366000" y="8621713"/>
            <a:ext cx="252413"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16599" name="Line 119"/>
          <p:cNvSpPr>
            <a:spLocks noChangeShapeType="1"/>
          </p:cNvSpPr>
          <p:nvPr/>
        </p:nvSpPr>
        <p:spPr bwMode="auto">
          <a:xfrm>
            <a:off x="7726363" y="8621713"/>
            <a:ext cx="287337"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916600" name="Group 120"/>
          <p:cNvGrpSpPr>
            <a:grpSpLocks/>
          </p:cNvGrpSpPr>
          <p:nvPr/>
        </p:nvGrpSpPr>
        <p:grpSpPr bwMode="auto">
          <a:xfrm>
            <a:off x="6934200" y="4589463"/>
            <a:ext cx="1223963" cy="1682750"/>
            <a:chOff x="4368" y="2891"/>
            <a:chExt cx="771" cy="1060"/>
          </a:xfrm>
        </p:grpSpPr>
        <p:sp>
          <p:nvSpPr>
            <p:cNvPr id="89122" name="Text Box 121"/>
            <p:cNvSpPr txBox="1">
              <a:spLocks/>
            </p:cNvSpPr>
            <p:nvPr/>
          </p:nvSpPr>
          <p:spPr bwMode="auto">
            <a:xfrm>
              <a:off x="4550" y="3480"/>
              <a:ext cx="363" cy="47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a:t>…</a:t>
              </a:r>
            </a:p>
          </p:txBody>
        </p:sp>
        <p:grpSp>
          <p:nvGrpSpPr>
            <p:cNvPr id="89123" name="Group 122"/>
            <p:cNvGrpSpPr>
              <a:grpSpLocks/>
            </p:cNvGrpSpPr>
            <p:nvPr/>
          </p:nvGrpSpPr>
          <p:grpSpPr bwMode="auto">
            <a:xfrm>
              <a:off x="4368" y="2891"/>
              <a:ext cx="771" cy="785"/>
              <a:chOff x="5321" y="3004"/>
              <a:chExt cx="771" cy="785"/>
            </a:xfrm>
          </p:grpSpPr>
          <p:grpSp>
            <p:nvGrpSpPr>
              <p:cNvPr id="89124" name="Group 123"/>
              <p:cNvGrpSpPr>
                <a:grpSpLocks/>
              </p:cNvGrpSpPr>
              <p:nvPr/>
            </p:nvGrpSpPr>
            <p:grpSpPr bwMode="auto">
              <a:xfrm>
                <a:off x="5366" y="3004"/>
                <a:ext cx="726" cy="785"/>
                <a:chOff x="1692" y="2242"/>
                <a:chExt cx="1985" cy="1989"/>
              </a:xfrm>
            </p:grpSpPr>
            <p:sp>
              <p:nvSpPr>
                <p:cNvPr id="89126" name="Rectangle 124"/>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27" name="Group 125"/>
                <p:cNvGrpSpPr>
                  <a:grpSpLocks/>
                </p:cNvGrpSpPr>
                <p:nvPr/>
              </p:nvGrpSpPr>
              <p:grpSpPr bwMode="auto">
                <a:xfrm>
                  <a:off x="1692" y="2242"/>
                  <a:ext cx="1985" cy="1989"/>
                  <a:chOff x="3708" y="2041"/>
                  <a:chExt cx="1396" cy="1398"/>
                </a:xfrm>
              </p:grpSpPr>
              <p:grpSp>
                <p:nvGrpSpPr>
                  <p:cNvPr id="89128" name="Group 126"/>
                  <p:cNvGrpSpPr>
                    <a:grpSpLocks/>
                  </p:cNvGrpSpPr>
                  <p:nvPr/>
                </p:nvGrpSpPr>
                <p:grpSpPr bwMode="auto">
                  <a:xfrm>
                    <a:off x="4057" y="2041"/>
                    <a:ext cx="1045" cy="1398"/>
                    <a:chOff x="4057" y="2041"/>
                    <a:chExt cx="1045" cy="1398"/>
                  </a:xfrm>
                </p:grpSpPr>
                <p:sp>
                  <p:nvSpPr>
                    <p:cNvPr id="89133" name="Line 127"/>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89134" name="Group 128"/>
                    <p:cNvGrpSpPr>
                      <a:grpSpLocks/>
                    </p:cNvGrpSpPr>
                    <p:nvPr/>
                  </p:nvGrpSpPr>
                  <p:grpSpPr bwMode="auto">
                    <a:xfrm>
                      <a:off x="4057" y="2042"/>
                      <a:ext cx="698" cy="1397"/>
                      <a:chOff x="4057" y="2042"/>
                      <a:chExt cx="698" cy="1397"/>
                    </a:xfrm>
                  </p:grpSpPr>
                  <p:sp>
                    <p:nvSpPr>
                      <p:cNvPr id="89135" name="Line 129"/>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36" name="Line 130"/>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37" name="Line 131"/>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89129" name="Group 132"/>
                  <p:cNvGrpSpPr>
                    <a:grpSpLocks/>
                  </p:cNvGrpSpPr>
                  <p:nvPr/>
                </p:nvGrpSpPr>
                <p:grpSpPr bwMode="auto">
                  <a:xfrm>
                    <a:off x="3708" y="2391"/>
                    <a:ext cx="1396" cy="699"/>
                    <a:chOff x="3708" y="2391"/>
                    <a:chExt cx="1396" cy="699"/>
                  </a:xfrm>
                </p:grpSpPr>
                <p:sp>
                  <p:nvSpPr>
                    <p:cNvPr id="89130" name="Line 133"/>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31" name="Line 134"/>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132" name="Line 135"/>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89125" name="Text Box 136"/>
              <p:cNvSpPr txBox="1">
                <a:spLocks noChangeAspect="1" noChangeArrowheads="1"/>
              </p:cNvSpPr>
              <p:nvPr/>
            </p:nvSpPr>
            <p:spPr bwMode="auto">
              <a:xfrm>
                <a:off x="5321" y="3163"/>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6496"/>
                                        </p:tgtEl>
                                        <p:attrNameLst>
                                          <p:attrName>style.visibility</p:attrName>
                                        </p:attrNameLst>
                                      </p:cBhvr>
                                      <p:to>
                                        <p:strVal val="visible"/>
                                      </p:to>
                                    </p:set>
                                    <p:animEffect transition="in" filter="dissolve">
                                      <p:cBhvr>
                                        <p:cTn id="7" dur="500"/>
                                        <p:tgtEl>
                                          <p:spTgt spid="91649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16513"/>
                                        </p:tgtEl>
                                        <p:attrNameLst>
                                          <p:attrName>style.visibility</p:attrName>
                                        </p:attrNameLst>
                                      </p:cBhvr>
                                      <p:to>
                                        <p:strVal val="visible"/>
                                      </p:to>
                                    </p:set>
                                    <p:animEffect transition="in" filter="dissolve">
                                      <p:cBhvr>
                                        <p:cTn id="10" dur="500"/>
                                        <p:tgtEl>
                                          <p:spTgt spid="9165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16548"/>
                                        </p:tgtEl>
                                        <p:attrNameLst>
                                          <p:attrName>style.visibility</p:attrName>
                                        </p:attrNameLst>
                                      </p:cBhvr>
                                      <p:to>
                                        <p:strVal val="visible"/>
                                      </p:to>
                                    </p:set>
                                    <p:animEffect transition="in" filter="dissolve">
                                      <p:cBhvr>
                                        <p:cTn id="15" dur="500"/>
                                        <p:tgtEl>
                                          <p:spTgt spid="916548"/>
                                        </p:tgtEl>
                                      </p:cBhvr>
                                    </p:animEffect>
                                  </p:childTnLst>
                                </p:cTn>
                              </p:par>
                              <p:par>
                                <p:cTn id="16" presetID="9" presetClass="entr" presetSubtype="0" fill="hold" nodeType="withEffect">
                                  <p:stCondLst>
                                    <p:cond delay="0"/>
                                  </p:stCondLst>
                                  <p:childTnLst>
                                    <p:set>
                                      <p:cBhvr>
                                        <p:cTn id="17" dur="1" fill="hold">
                                          <p:stCondLst>
                                            <p:cond delay="0"/>
                                          </p:stCondLst>
                                        </p:cTn>
                                        <p:tgtEl>
                                          <p:spTgt spid="916618"/>
                                        </p:tgtEl>
                                        <p:attrNameLst>
                                          <p:attrName>style.visibility</p:attrName>
                                        </p:attrNameLst>
                                      </p:cBhvr>
                                      <p:to>
                                        <p:strVal val="visible"/>
                                      </p:to>
                                    </p:set>
                                    <p:animEffect transition="in" filter="dissolve">
                                      <p:cBhvr>
                                        <p:cTn id="18" dur="500"/>
                                        <p:tgtEl>
                                          <p:spTgt spid="9166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16545"/>
                                        </p:tgtEl>
                                        <p:attrNameLst>
                                          <p:attrName>style.visibility</p:attrName>
                                        </p:attrNameLst>
                                      </p:cBhvr>
                                      <p:to>
                                        <p:strVal val="visible"/>
                                      </p:to>
                                    </p:set>
                                    <p:animEffect transition="in" filter="dissolve">
                                      <p:cBhvr>
                                        <p:cTn id="23" dur="500"/>
                                        <p:tgtEl>
                                          <p:spTgt spid="9165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16549"/>
                                        </p:tgtEl>
                                        <p:attrNameLst>
                                          <p:attrName>style.visibility</p:attrName>
                                        </p:attrNameLst>
                                      </p:cBhvr>
                                      <p:to>
                                        <p:strVal val="visible"/>
                                      </p:to>
                                    </p:set>
                                    <p:animEffect transition="in" filter="dissolve">
                                      <p:cBhvr>
                                        <p:cTn id="28" dur="500"/>
                                        <p:tgtEl>
                                          <p:spTgt spid="916549"/>
                                        </p:tgtEl>
                                      </p:cBhvr>
                                    </p:animEffect>
                                  </p:childTnLst>
                                </p:cTn>
                              </p:par>
                              <p:par>
                                <p:cTn id="29" presetID="9" presetClass="entr" presetSubtype="0" fill="hold" nodeType="withEffect">
                                  <p:stCondLst>
                                    <p:cond delay="0"/>
                                  </p:stCondLst>
                                  <p:childTnLst>
                                    <p:set>
                                      <p:cBhvr>
                                        <p:cTn id="30" dur="1" fill="hold">
                                          <p:stCondLst>
                                            <p:cond delay="0"/>
                                          </p:stCondLst>
                                        </p:cTn>
                                        <p:tgtEl>
                                          <p:spTgt spid="916617"/>
                                        </p:tgtEl>
                                        <p:attrNameLst>
                                          <p:attrName>style.visibility</p:attrName>
                                        </p:attrNameLst>
                                      </p:cBhvr>
                                      <p:to>
                                        <p:strVal val="visible"/>
                                      </p:to>
                                    </p:set>
                                    <p:animEffect transition="in" filter="dissolve">
                                      <p:cBhvr>
                                        <p:cTn id="31" dur="500"/>
                                        <p:tgtEl>
                                          <p:spTgt spid="9166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16546"/>
                                        </p:tgtEl>
                                        <p:attrNameLst>
                                          <p:attrName>style.visibility</p:attrName>
                                        </p:attrNameLst>
                                      </p:cBhvr>
                                      <p:to>
                                        <p:strVal val="visible"/>
                                      </p:to>
                                    </p:set>
                                    <p:animEffect transition="in" filter="dissolve">
                                      <p:cBhvr>
                                        <p:cTn id="36" dur="500"/>
                                        <p:tgtEl>
                                          <p:spTgt spid="9165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6567"/>
                                        </p:tgtEl>
                                        <p:attrNameLst>
                                          <p:attrName>style.visibility</p:attrName>
                                        </p:attrNameLst>
                                      </p:cBhvr>
                                      <p:to>
                                        <p:strVal val="visible"/>
                                      </p:to>
                                    </p:set>
                                    <p:animEffect transition="in" filter="dissolve">
                                      <p:cBhvr>
                                        <p:cTn id="41" dur="500"/>
                                        <p:tgtEl>
                                          <p:spTgt spid="916567"/>
                                        </p:tgtEl>
                                      </p:cBhvr>
                                    </p:animEffect>
                                  </p:childTnLst>
                                </p:cTn>
                              </p:par>
                              <p:par>
                                <p:cTn id="42" presetID="9" presetClass="entr" presetSubtype="0" fill="hold" nodeType="withEffect">
                                  <p:stCondLst>
                                    <p:cond delay="0"/>
                                  </p:stCondLst>
                                  <p:childTnLst>
                                    <p:set>
                                      <p:cBhvr>
                                        <p:cTn id="43" dur="1" fill="hold">
                                          <p:stCondLst>
                                            <p:cond delay="0"/>
                                          </p:stCondLst>
                                        </p:cTn>
                                        <p:tgtEl>
                                          <p:spTgt spid="916550"/>
                                        </p:tgtEl>
                                        <p:attrNameLst>
                                          <p:attrName>style.visibility</p:attrName>
                                        </p:attrNameLst>
                                      </p:cBhvr>
                                      <p:to>
                                        <p:strVal val="visible"/>
                                      </p:to>
                                    </p:set>
                                    <p:animEffect transition="in" filter="dissolve">
                                      <p:cBhvr>
                                        <p:cTn id="44" dur="500"/>
                                        <p:tgtEl>
                                          <p:spTgt spid="9165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916585"/>
                                        </p:tgtEl>
                                        <p:attrNameLst>
                                          <p:attrName>style.visibility</p:attrName>
                                        </p:attrNameLst>
                                      </p:cBhvr>
                                      <p:to>
                                        <p:strVal val="visible"/>
                                      </p:to>
                                    </p:set>
                                    <p:animEffect transition="in" filter="dissolve">
                                      <p:cBhvr>
                                        <p:cTn id="49" dur="500"/>
                                        <p:tgtEl>
                                          <p:spTgt spid="916585"/>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16547"/>
                                        </p:tgtEl>
                                        <p:attrNameLst>
                                          <p:attrName>style.visibility</p:attrName>
                                        </p:attrNameLst>
                                      </p:cBhvr>
                                      <p:to>
                                        <p:strVal val="visible"/>
                                      </p:to>
                                    </p:set>
                                    <p:animEffect transition="in" filter="dissolve">
                                      <p:cBhvr>
                                        <p:cTn id="52" dur="500"/>
                                        <p:tgtEl>
                                          <p:spTgt spid="916547"/>
                                        </p:tgtEl>
                                      </p:cBhvr>
                                    </p:animEffect>
                                  </p:childTnLst>
                                </p:cTn>
                              </p:par>
                            </p:childTnLst>
                          </p:cTn>
                        </p:par>
                        <p:par>
                          <p:cTn id="53" fill="hold" nodeType="afterGroup">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916586"/>
                                        </p:tgtEl>
                                        <p:attrNameLst>
                                          <p:attrName>style.visibility</p:attrName>
                                        </p:attrNameLst>
                                      </p:cBhvr>
                                      <p:to>
                                        <p:strVal val="visible"/>
                                      </p:to>
                                    </p:set>
                                    <p:animEffect transition="in" filter="dissolve">
                                      <p:cBhvr>
                                        <p:cTn id="56" dur="500"/>
                                        <p:tgtEl>
                                          <p:spTgt spid="91658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16589"/>
                                        </p:tgtEl>
                                        <p:attrNameLst>
                                          <p:attrName>style.visibility</p:attrName>
                                        </p:attrNameLst>
                                      </p:cBhvr>
                                      <p:to>
                                        <p:strVal val="visible"/>
                                      </p:to>
                                    </p:set>
                                    <p:animEffect transition="in" filter="dissolve">
                                      <p:cBhvr>
                                        <p:cTn id="59" dur="500"/>
                                        <p:tgtEl>
                                          <p:spTgt spid="916589"/>
                                        </p:tgtEl>
                                      </p:cBhvr>
                                    </p:animEffect>
                                  </p:childTnLst>
                                </p:cTn>
                              </p:par>
                            </p:childTnLst>
                          </p:cTn>
                        </p:par>
                        <p:par>
                          <p:cTn id="60" fill="hold" nodeType="afterGroup">
                            <p:stCondLst>
                              <p:cond delay="1000"/>
                            </p:stCondLst>
                            <p:childTnLst>
                              <p:par>
                                <p:cTn id="61" presetID="9" presetClass="entr" presetSubtype="0" fill="hold" grpId="0" nodeType="afterEffect">
                                  <p:stCondLst>
                                    <p:cond delay="0"/>
                                  </p:stCondLst>
                                  <p:childTnLst>
                                    <p:set>
                                      <p:cBhvr>
                                        <p:cTn id="62" dur="1" fill="hold">
                                          <p:stCondLst>
                                            <p:cond delay="0"/>
                                          </p:stCondLst>
                                        </p:cTn>
                                        <p:tgtEl>
                                          <p:spTgt spid="916587"/>
                                        </p:tgtEl>
                                        <p:attrNameLst>
                                          <p:attrName>style.visibility</p:attrName>
                                        </p:attrNameLst>
                                      </p:cBhvr>
                                      <p:to>
                                        <p:strVal val="visible"/>
                                      </p:to>
                                    </p:set>
                                    <p:animEffect transition="in" filter="dissolve">
                                      <p:cBhvr>
                                        <p:cTn id="63" dur="500"/>
                                        <p:tgtEl>
                                          <p:spTgt spid="91658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16590"/>
                                        </p:tgtEl>
                                        <p:attrNameLst>
                                          <p:attrName>style.visibility</p:attrName>
                                        </p:attrNameLst>
                                      </p:cBhvr>
                                      <p:to>
                                        <p:strVal val="visible"/>
                                      </p:to>
                                    </p:set>
                                    <p:animEffect transition="in" filter="dissolve">
                                      <p:cBhvr>
                                        <p:cTn id="66" dur="500"/>
                                        <p:tgtEl>
                                          <p:spTgt spid="916590"/>
                                        </p:tgtEl>
                                      </p:cBhvr>
                                    </p:animEffect>
                                  </p:childTnLst>
                                </p:cTn>
                              </p:par>
                            </p:childTnLst>
                          </p:cTn>
                        </p:par>
                        <p:par>
                          <p:cTn id="67" fill="hold" nodeType="afterGroup">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916588"/>
                                        </p:tgtEl>
                                        <p:attrNameLst>
                                          <p:attrName>style.visibility</p:attrName>
                                        </p:attrNameLst>
                                      </p:cBhvr>
                                      <p:to>
                                        <p:strVal val="visible"/>
                                      </p:to>
                                    </p:set>
                                    <p:animEffect transition="in" filter="dissolve">
                                      <p:cBhvr>
                                        <p:cTn id="70" dur="500"/>
                                        <p:tgtEl>
                                          <p:spTgt spid="91658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16591"/>
                                        </p:tgtEl>
                                        <p:attrNameLst>
                                          <p:attrName>style.visibility</p:attrName>
                                        </p:attrNameLst>
                                      </p:cBhvr>
                                      <p:to>
                                        <p:strVal val="visible"/>
                                      </p:to>
                                    </p:set>
                                    <p:animEffect transition="in" filter="dissolve">
                                      <p:cBhvr>
                                        <p:cTn id="73" dur="500"/>
                                        <p:tgtEl>
                                          <p:spTgt spid="91659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916584"/>
                                        </p:tgtEl>
                                        <p:attrNameLst>
                                          <p:attrName>style.visibility</p:attrName>
                                        </p:attrNameLst>
                                      </p:cBhvr>
                                      <p:to>
                                        <p:strVal val="visible"/>
                                      </p:to>
                                    </p:set>
                                    <p:animEffect transition="in" filter="dissolve">
                                      <p:cBhvr>
                                        <p:cTn id="78" dur="500"/>
                                        <p:tgtEl>
                                          <p:spTgt spid="916584"/>
                                        </p:tgtEl>
                                      </p:cBhvr>
                                    </p:animEffect>
                                  </p:childTnLst>
                                </p:cTn>
                              </p:par>
                              <p:par>
                                <p:cTn id="79" presetID="9" presetClass="entr" presetSubtype="0" fill="hold" nodeType="withEffect">
                                  <p:stCondLst>
                                    <p:cond delay="0"/>
                                  </p:stCondLst>
                                  <p:childTnLst>
                                    <p:set>
                                      <p:cBhvr>
                                        <p:cTn id="80" dur="1" fill="hold">
                                          <p:stCondLst>
                                            <p:cond delay="0"/>
                                          </p:stCondLst>
                                        </p:cTn>
                                        <p:tgtEl>
                                          <p:spTgt spid="916619"/>
                                        </p:tgtEl>
                                        <p:attrNameLst>
                                          <p:attrName>style.visibility</p:attrName>
                                        </p:attrNameLst>
                                      </p:cBhvr>
                                      <p:to>
                                        <p:strVal val="visible"/>
                                      </p:to>
                                    </p:set>
                                    <p:animEffect transition="in" filter="dissolve">
                                      <p:cBhvr>
                                        <p:cTn id="81" dur="500"/>
                                        <p:tgtEl>
                                          <p:spTgt spid="91661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16593"/>
                                        </p:tgtEl>
                                        <p:attrNameLst>
                                          <p:attrName>style.visibility</p:attrName>
                                        </p:attrNameLst>
                                      </p:cBhvr>
                                      <p:to>
                                        <p:strVal val="visible"/>
                                      </p:to>
                                    </p:set>
                                    <p:animEffect transition="in" filter="dissolve">
                                      <p:cBhvr>
                                        <p:cTn id="86" dur="500"/>
                                        <p:tgtEl>
                                          <p:spTgt spid="916593"/>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16592"/>
                                        </p:tgtEl>
                                        <p:attrNameLst>
                                          <p:attrName>style.visibility</p:attrName>
                                        </p:attrNameLst>
                                      </p:cBhvr>
                                      <p:to>
                                        <p:strVal val="visible"/>
                                      </p:to>
                                    </p:set>
                                    <p:animEffect transition="in" filter="dissolve">
                                      <p:cBhvr>
                                        <p:cTn id="89" dur="500"/>
                                        <p:tgtEl>
                                          <p:spTgt spid="916592"/>
                                        </p:tgtEl>
                                      </p:cBhvr>
                                    </p:animEffect>
                                  </p:childTnLst>
                                </p:cTn>
                              </p:par>
                            </p:childTnLst>
                          </p:cTn>
                        </p:par>
                        <p:par>
                          <p:cTn id="90" fill="hold" nodeType="afterGroup">
                            <p:stCondLst>
                              <p:cond delay="500"/>
                            </p:stCondLst>
                            <p:childTnLst>
                              <p:par>
                                <p:cTn id="91" presetID="9" presetClass="entr" presetSubtype="0" fill="hold" grpId="0" nodeType="afterEffect">
                                  <p:stCondLst>
                                    <p:cond delay="0"/>
                                  </p:stCondLst>
                                  <p:childTnLst>
                                    <p:set>
                                      <p:cBhvr>
                                        <p:cTn id="92" dur="1" fill="hold">
                                          <p:stCondLst>
                                            <p:cond delay="0"/>
                                          </p:stCondLst>
                                        </p:cTn>
                                        <p:tgtEl>
                                          <p:spTgt spid="916594"/>
                                        </p:tgtEl>
                                        <p:attrNameLst>
                                          <p:attrName>style.visibility</p:attrName>
                                        </p:attrNameLst>
                                      </p:cBhvr>
                                      <p:to>
                                        <p:strVal val="visible"/>
                                      </p:to>
                                    </p:set>
                                    <p:animEffect transition="in" filter="dissolve">
                                      <p:cBhvr>
                                        <p:cTn id="93" dur="500"/>
                                        <p:tgtEl>
                                          <p:spTgt spid="916594"/>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16597"/>
                                        </p:tgtEl>
                                        <p:attrNameLst>
                                          <p:attrName>style.visibility</p:attrName>
                                        </p:attrNameLst>
                                      </p:cBhvr>
                                      <p:to>
                                        <p:strVal val="visible"/>
                                      </p:to>
                                    </p:set>
                                    <p:animEffect transition="in" filter="dissolve">
                                      <p:cBhvr>
                                        <p:cTn id="96" dur="500"/>
                                        <p:tgtEl>
                                          <p:spTgt spid="916597"/>
                                        </p:tgtEl>
                                      </p:cBhvr>
                                    </p:animEffect>
                                  </p:childTnLst>
                                </p:cTn>
                              </p:par>
                            </p:childTnLst>
                          </p:cTn>
                        </p:par>
                        <p:par>
                          <p:cTn id="97" fill="hold" nodeType="afterGroup">
                            <p:stCondLst>
                              <p:cond delay="1000"/>
                            </p:stCondLst>
                            <p:childTnLst>
                              <p:par>
                                <p:cTn id="98" presetID="9" presetClass="entr" presetSubtype="0" fill="hold" grpId="0" nodeType="afterEffect">
                                  <p:stCondLst>
                                    <p:cond delay="0"/>
                                  </p:stCondLst>
                                  <p:childTnLst>
                                    <p:set>
                                      <p:cBhvr>
                                        <p:cTn id="99" dur="1" fill="hold">
                                          <p:stCondLst>
                                            <p:cond delay="0"/>
                                          </p:stCondLst>
                                        </p:cTn>
                                        <p:tgtEl>
                                          <p:spTgt spid="916595"/>
                                        </p:tgtEl>
                                        <p:attrNameLst>
                                          <p:attrName>style.visibility</p:attrName>
                                        </p:attrNameLst>
                                      </p:cBhvr>
                                      <p:to>
                                        <p:strVal val="visible"/>
                                      </p:to>
                                    </p:set>
                                    <p:animEffect transition="in" filter="dissolve">
                                      <p:cBhvr>
                                        <p:cTn id="100" dur="500"/>
                                        <p:tgtEl>
                                          <p:spTgt spid="91659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916598"/>
                                        </p:tgtEl>
                                        <p:attrNameLst>
                                          <p:attrName>style.visibility</p:attrName>
                                        </p:attrNameLst>
                                      </p:cBhvr>
                                      <p:to>
                                        <p:strVal val="visible"/>
                                      </p:to>
                                    </p:set>
                                    <p:animEffect transition="in" filter="dissolve">
                                      <p:cBhvr>
                                        <p:cTn id="103" dur="500"/>
                                        <p:tgtEl>
                                          <p:spTgt spid="916598"/>
                                        </p:tgtEl>
                                      </p:cBhvr>
                                    </p:animEffect>
                                  </p:childTnLst>
                                </p:cTn>
                              </p:par>
                            </p:childTnLst>
                          </p:cTn>
                        </p:par>
                        <p:par>
                          <p:cTn id="104" fill="hold" nodeType="afterGroup">
                            <p:stCondLst>
                              <p:cond delay="1500"/>
                            </p:stCondLst>
                            <p:childTnLst>
                              <p:par>
                                <p:cTn id="105" presetID="9" presetClass="entr" presetSubtype="0" fill="hold" grpId="0" nodeType="afterEffect">
                                  <p:stCondLst>
                                    <p:cond delay="0"/>
                                  </p:stCondLst>
                                  <p:childTnLst>
                                    <p:set>
                                      <p:cBhvr>
                                        <p:cTn id="106" dur="1" fill="hold">
                                          <p:stCondLst>
                                            <p:cond delay="0"/>
                                          </p:stCondLst>
                                        </p:cTn>
                                        <p:tgtEl>
                                          <p:spTgt spid="916596"/>
                                        </p:tgtEl>
                                        <p:attrNameLst>
                                          <p:attrName>style.visibility</p:attrName>
                                        </p:attrNameLst>
                                      </p:cBhvr>
                                      <p:to>
                                        <p:strVal val="visible"/>
                                      </p:to>
                                    </p:set>
                                    <p:animEffect transition="in" filter="dissolve">
                                      <p:cBhvr>
                                        <p:cTn id="107" dur="500"/>
                                        <p:tgtEl>
                                          <p:spTgt spid="91659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916599"/>
                                        </p:tgtEl>
                                        <p:attrNameLst>
                                          <p:attrName>style.visibility</p:attrName>
                                        </p:attrNameLst>
                                      </p:cBhvr>
                                      <p:to>
                                        <p:strVal val="visible"/>
                                      </p:to>
                                    </p:set>
                                    <p:animEffect transition="in" filter="dissolve">
                                      <p:cBhvr>
                                        <p:cTn id="110" dur="500"/>
                                        <p:tgtEl>
                                          <p:spTgt spid="91659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16514"/>
                                        </p:tgtEl>
                                        <p:attrNameLst>
                                          <p:attrName>style.visibility</p:attrName>
                                        </p:attrNameLst>
                                      </p:cBhvr>
                                      <p:to>
                                        <p:strVal val="visible"/>
                                      </p:to>
                                    </p:set>
                                    <p:animEffect transition="in" filter="dissolve">
                                      <p:cBhvr>
                                        <p:cTn id="115" dur="500"/>
                                        <p:tgtEl>
                                          <p:spTgt spid="916514"/>
                                        </p:tgtEl>
                                      </p:cBhvr>
                                    </p:animEffect>
                                  </p:childTnLst>
                                </p:cTn>
                              </p:par>
                              <p:par>
                                <p:cTn id="116" presetID="9" presetClass="entr" presetSubtype="0" fill="hold" nodeType="withEffect">
                                  <p:stCondLst>
                                    <p:cond delay="0"/>
                                  </p:stCondLst>
                                  <p:childTnLst>
                                    <p:set>
                                      <p:cBhvr>
                                        <p:cTn id="117" dur="1" fill="hold">
                                          <p:stCondLst>
                                            <p:cond delay="0"/>
                                          </p:stCondLst>
                                        </p:cTn>
                                        <p:tgtEl>
                                          <p:spTgt spid="916600"/>
                                        </p:tgtEl>
                                        <p:attrNameLst>
                                          <p:attrName>style.visibility</p:attrName>
                                        </p:attrNameLst>
                                      </p:cBhvr>
                                      <p:to>
                                        <p:strVal val="visible"/>
                                      </p:to>
                                    </p:set>
                                    <p:animEffect transition="in" filter="dissolve">
                                      <p:cBhvr>
                                        <p:cTn id="118" dur="500"/>
                                        <p:tgtEl>
                                          <p:spTgt spid="916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513" grpId="0" animBg="1"/>
      <p:bldP spid="916514" grpId="0" animBg="1"/>
      <p:bldP spid="916545" grpId="0" animBg="1"/>
      <p:bldP spid="916546" grpId="0" animBg="1"/>
      <p:bldP spid="916547" grpId="0" animBg="1"/>
      <p:bldP spid="916548" grpId="0" animBg="1"/>
      <p:bldP spid="916549" grpId="0" animBg="1"/>
      <p:bldP spid="916567" grpId="0" animBg="1"/>
      <p:bldP spid="916584" grpId="0" animBg="1"/>
      <p:bldP spid="916585" grpId="0" animBg="1"/>
      <p:bldP spid="916586" grpId="0" animBg="1"/>
      <p:bldP spid="916587" grpId="0" animBg="1"/>
      <p:bldP spid="916588" grpId="0" animBg="1"/>
      <p:bldP spid="916589" grpId="0" animBg="1"/>
      <p:bldP spid="916590" grpId="0" animBg="1"/>
      <p:bldP spid="916591" grpId="0" animBg="1"/>
      <p:bldP spid="916592" grpId="0" animBg="1"/>
      <p:bldP spid="916593" grpId="0" animBg="1"/>
      <p:bldP spid="916594" grpId="0" animBg="1"/>
      <p:bldP spid="916595" grpId="0" animBg="1"/>
      <p:bldP spid="916596" grpId="0" animBg="1"/>
      <p:bldP spid="916597" grpId="0" animBg="1"/>
      <p:bldP spid="916598" grpId="0" animBg="1"/>
      <p:bldP spid="91659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Forward checking (FC)</a:t>
            </a:r>
          </a:p>
        </p:txBody>
      </p:sp>
      <p:grpSp>
        <p:nvGrpSpPr>
          <p:cNvPr id="90115" name="Group 3"/>
          <p:cNvGrpSpPr>
            <a:grpSpLocks/>
          </p:cNvGrpSpPr>
          <p:nvPr/>
        </p:nvGrpSpPr>
        <p:grpSpPr bwMode="auto">
          <a:xfrm>
            <a:off x="7359650" y="3600450"/>
            <a:ext cx="3784600" cy="3786188"/>
            <a:chOff x="3260" y="2178"/>
            <a:chExt cx="1676" cy="1677"/>
          </a:xfrm>
        </p:grpSpPr>
        <p:sp>
          <p:nvSpPr>
            <p:cNvPr id="90140" name="Rectangle 4"/>
            <p:cNvSpPr>
              <a:spLocks noChangeAspect="1" noChangeArrowheads="1"/>
            </p:cNvSpPr>
            <p:nvPr/>
          </p:nvSpPr>
          <p:spPr bwMode="auto">
            <a:xfrm>
              <a:off x="3540" y="2458"/>
              <a:ext cx="1396" cy="139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0141" name="Group 5"/>
            <p:cNvGrpSpPr>
              <a:grpSpLocks/>
            </p:cNvGrpSpPr>
            <p:nvPr/>
          </p:nvGrpSpPr>
          <p:grpSpPr bwMode="auto">
            <a:xfrm>
              <a:off x="3260" y="2488"/>
              <a:ext cx="233" cy="1284"/>
              <a:chOff x="3260" y="2488"/>
              <a:chExt cx="233" cy="1284"/>
            </a:xfrm>
          </p:grpSpPr>
          <p:sp>
            <p:nvSpPr>
              <p:cNvPr id="90147" name="Text Box 6"/>
              <p:cNvSpPr txBox="1">
                <a:spLocks noChangeAspect="1" noChangeArrowheads="1"/>
              </p:cNvSpPr>
              <p:nvPr/>
            </p:nvSpPr>
            <p:spPr bwMode="auto">
              <a:xfrm>
                <a:off x="3260" y="3538"/>
                <a:ext cx="23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90148" name="Text Box 7"/>
              <p:cNvSpPr txBox="1">
                <a:spLocks noChangeAspect="1" noChangeArrowheads="1"/>
              </p:cNvSpPr>
              <p:nvPr/>
            </p:nvSpPr>
            <p:spPr bwMode="auto">
              <a:xfrm>
                <a:off x="3260" y="3188"/>
                <a:ext cx="2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90149" name="Text Box 8"/>
              <p:cNvSpPr txBox="1">
                <a:spLocks noChangeAspect="1" noChangeArrowheads="1"/>
              </p:cNvSpPr>
              <p:nvPr/>
            </p:nvSpPr>
            <p:spPr bwMode="auto">
              <a:xfrm>
                <a:off x="3260" y="2837"/>
                <a:ext cx="2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90150" name="Text Box 9"/>
              <p:cNvSpPr txBox="1">
                <a:spLocks noChangeAspect="1" noChangeArrowheads="1"/>
              </p:cNvSpPr>
              <p:nvPr/>
            </p:nvSpPr>
            <p:spPr bwMode="auto">
              <a:xfrm>
                <a:off x="3260" y="2488"/>
                <a:ext cx="23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grpSp>
        <p:grpSp>
          <p:nvGrpSpPr>
            <p:cNvPr id="90142" name="Group 10"/>
            <p:cNvGrpSpPr>
              <a:grpSpLocks/>
            </p:cNvGrpSpPr>
            <p:nvPr/>
          </p:nvGrpSpPr>
          <p:grpSpPr bwMode="auto">
            <a:xfrm>
              <a:off x="3592" y="2178"/>
              <a:ext cx="1286" cy="233"/>
              <a:chOff x="3592" y="2178"/>
              <a:chExt cx="1286" cy="233"/>
            </a:xfrm>
          </p:grpSpPr>
          <p:sp>
            <p:nvSpPr>
              <p:cNvPr id="90143" name="Rectangle 11"/>
              <p:cNvSpPr>
                <a:spLocks noChangeAspect="1" noChangeArrowheads="1"/>
              </p:cNvSpPr>
              <p:nvPr/>
            </p:nvSpPr>
            <p:spPr bwMode="auto">
              <a:xfrm>
                <a:off x="3592" y="2178"/>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90144" name="Rectangle 12"/>
              <p:cNvSpPr>
                <a:spLocks noChangeAspect="1" noChangeArrowheads="1"/>
              </p:cNvSpPr>
              <p:nvPr/>
            </p:nvSpPr>
            <p:spPr bwMode="auto">
              <a:xfrm>
                <a:off x="3939" y="2178"/>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90145" name="Rectangle 13"/>
              <p:cNvSpPr>
                <a:spLocks noChangeAspect="1" noChangeArrowheads="1"/>
              </p:cNvSpPr>
              <p:nvPr/>
            </p:nvSpPr>
            <p:spPr bwMode="auto">
              <a:xfrm>
                <a:off x="4288" y="2178"/>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90146" name="Rectangle 14"/>
              <p:cNvSpPr>
                <a:spLocks noChangeAspect="1" noChangeArrowheads="1"/>
              </p:cNvSpPr>
              <p:nvPr/>
            </p:nvSpPr>
            <p:spPr bwMode="auto">
              <a:xfrm>
                <a:off x="4636" y="2178"/>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4</a:t>
                </a:r>
              </a:p>
            </p:txBody>
          </p:sp>
        </p:grpSp>
      </p:grpSp>
      <p:sp>
        <p:nvSpPr>
          <p:cNvPr id="90116" name="Text Box 15"/>
          <p:cNvSpPr txBox="1">
            <a:spLocks noChangeAspect="1" noChangeArrowheads="1"/>
          </p:cNvSpPr>
          <p:nvPr/>
        </p:nvSpPr>
        <p:spPr bwMode="auto">
          <a:xfrm>
            <a:off x="7993063" y="4183063"/>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918544" name="Rectangle 16"/>
          <p:cNvSpPr>
            <a:spLocks noChangeAspect="1" noChangeArrowheads="1"/>
          </p:cNvSpPr>
          <p:nvPr/>
        </p:nvSpPr>
        <p:spPr bwMode="auto">
          <a:xfrm>
            <a:off x="10361613" y="4238625"/>
            <a:ext cx="777875" cy="781050"/>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8545" name="Rectangle 17"/>
          <p:cNvSpPr>
            <a:spLocks noChangeAspect="1" noChangeArrowheads="1"/>
          </p:cNvSpPr>
          <p:nvPr/>
        </p:nvSpPr>
        <p:spPr bwMode="auto">
          <a:xfrm>
            <a:off x="9572625" y="4238625"/>
            <a:ext cx="779463" cy="781050"/>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8546" name="Rectangle 18"/>
          <p:cNvSpPr>
            <a:spLocks noChangeAspect="1" noChangeArrowheads="1"/>
          </p:cNvSpPr>
          <p:nvPr/>
        </p:nvSpPr>
        <p:spPr bwMode="auto">
          <a:xfrm>
            <a:off x="9583738" y="5824538"/>
            <a:ext cx="779462"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8547" name="Rectangle 19"/>
          <p:cNvSpPr>
            <a:spLocks noChangeAspect="1" noChangeArrowheads="1"/>
          </p:cNvSpPr>
          <p:nvPr/>
        </p:nvSpPr>
        <p:spPr bwMode="auto">
          <a:xfrm>
            <a:off x="8789988" y="5019675"/>
            <a:ext cx="777875" cy="782638"/>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8548" name="Rectangle 20"/>
          <p:cNvSpPr>
            <a:spLocks noChangeAspect="1" noChangeArrowheads="1"/>
          </p:cNvSpPr>
          <p:nvPr/>
        </p:nvSpPr>
        <p:spPr bwMode="auto">
          <a:xfrm>
            <a:off x="8788400" y="4238625"/>
            <a:ext cx="779463" cy="781050"/>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8549" name="Rectangle 21"/>
          <p:cNvSpPr>
            <a:spLocks noChangeAspect="1" noChangeArrowheads="1"/>
          </p:cNvSpPr>
          <p:nvPr/>
        </p:nvSpPr>
        <p:spPr bwMode="auto">
          <a:xfrm>
            <a:off x="10361613" y="6616700"/>
            <a:ext cx="777875"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nvGrpSpPr>
          <p:cNvPr id="90123" name="Group 22"/>
          <p:cNvGrpSpPr>
            <a:grpSpLocks/>
          </p:cNvGrpSpPr>
          <p:nvPr/>
        </p:nvGrpSpPr>
        <p:grpSpPr bwMode="auto">
          <a:xfrm>
            <a:off x="7993063" y="4230688"/>
            <a:ext cx="3151187" cy="3155950"/>
            <a:chOff x="3708" y="2041"/>
            <a:chExt cx="1396" cy="1398"/>
          </a:xfrm>
        </p:grpSpPr>
        <p:grpSp>
          <p:nvGrpSpPr>
            <p:cNvPr id="90130" name="Group 23"/>
            <p:cNvGrpSpPr>
              <a:grpSpLocks/>
            </p:cNvGrpSpPr>
            <p:nvPr/>
          </p:nvGrpSpPr>
          <p:grpSpPr bwMode="auto">
            <a:xfrm>
              <a:off x="4057" y="2041"/>
              <a:ext cx="1045" cy="1398"/>
              <a:chOff x="4057" y="2041"/>
              <a:chExt cx="1045" cy="1398"/>
            </a:xfrm>
          </p:grpSpPr>
          <p:sp>
            <p:nvSpPr>
              <p:cNvPr id="90135" name="Line 24"/>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0136" name="Group 25"/>
              <p:cNvGrpSpPr>
                <a:grpSpLocks/>
              </p:cNvGrpSpPr>
              <p:nvPr/>
            </p:nvGrpSpPr>
            <p:grpSpPr bwMode="auto">
              <a:xfrm>
                <a:off x="4057" y="2042"/>
                <a:ext cx="698" cy="1397"/>
                <a:chOff x="4057" y="2042"/>
                <a:chExt cx="698" cy="1397"/>
              </a:xfrm>
            </p:grpSpPr>
            <p:sp>
              <p:nvSpPr>
                <p:cNvPr id="90137" name="Line 26"/>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0138" name="Line 27"/>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0139" name="Line 28"/>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0131" name="Group 29"/>
            <p:cNvGrpSpPr>
              <a:grpSpLocks/>
            </p:cNvGrpSpPr>
            <p:nvPr/>
          </p:nvGrpSpPr>
          <p:grpSpPr bwMode="auto">
            <a:xfrm>
              <a:off x="3708" y="2391"/>
              <a:ext cx="1396" cy="699"/>
              <a:chOff x="3708" y="2391"/>
              <a:chExt cx="1396" cy="699"/>
            </a:xfrm>
          </p:grpSpPr>
          <p:sp>
            <p:nvSpPr>
              <p:cNvPr id="90132" name="Line 30"/>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0133" name="Line 31"/>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0134" name="Line 32"/>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0124" name="Group 33"/>
          <p:cNvGrpSpPr>
            <a:grpSpLocks/>
          </p:cNvGrpSpPr>
          <p:nvPr/>
        </p:nvGrpSpPr>
        <p:grpSpPr bwMode="auto">
          <a:xfrm>
            <a:off x="3117850" y="2228850"/>
            <a:ext cx="6624638" cy="1063625"/>
            <a:chOff x="2152" y="1252"/>
            <a:chExt cx="3888" cy="504"/>
          </a:xfrm>
        </p:grpSpPr>
        <p:sp>
          <p:nvSpPr>
            <p:cNvPr id="90128" name="Rectangle 34"/>
            <p:cNvSpPr>
              <a:spLocks noChangeArrowheads="1"/>
            </p:cNvSpPr>
            <p:nvPr/>
          </p:nvSpPr>
          <p:spPr bwMode="auto">
            <a:xfrm>
              <a:off x="2152" y="1254"/>
              <a:ext cx="3888" cy="502"/>
            </a:xfrm>
            <a:prstGeom prst="rect">
              <a:avLst/>
            </a:prstGeom>
            <a:solidFill>
              <a:schemeClr val="folHlink"/>
            </a:solidFill>
            <a:ln w="381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0129" name="Text Box 35"/>
            <p:cNvSpPr txBox="1">
              <a:spLocks noChangeArrowheads="1"/>
            </p:cNvSpPr>
            <p:nvPr/>
          </p:nvSpPr>
          <p:spPr bwMode="auto">
            <a:xfrm>
              <a:off x="2311" y="1252"/>
              <a:ext cx="3571"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ts val="3413"/>
                </a:lnSpc>
                <a:spcBef>
                  <a:spcPct val="50000"/>
                </a:spcBef>
              </a:pPr>
              <a:r>
                <a:rPr lang="en-US" sz="2600">
                  <a:solidFill>
                    <a:schemeClr val="tx1"/>
                  </a:solidFill>
                  <a:latin typeface="Helvetica Neue" charset="0"/>
                </a:rPr>
                <a:t>Enforce arc consistency on constraints with exactly one variable uninstantiated</a:t>
              </a:r>
            </a:p>
          </p:txBody>
        </p:sp>
      </p:grpSp>
      <p:sp>
        <p:nvSpPr>
          <p:cNvPr id="90125" name="Text Box 37"/>
          <p:cNvSpPr txBox="1">
            <a:spLocks noChangeArrowheads="1"/>
          </p:cNvSpPr>
          <p:nvPr/>
        </p:nvSpPr>
        <p:spPr bwMode="auto">
          <a:xfrm>
            <a:off x="1677988" y="4276725"/>
            <a:ext cx="420211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ct val="135000"/>
              </a:lnSpc>
            </a:pP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1}</a:t>
            </a:r>
          </a:p>
        </p:txBody>
      </p:sp>
      <p:sp>
        <p:nvSpPr>
          <p:cNvPr id="90126" name="Text Box 38"/>
          <p:cNvSpPr txBox="1">
            <a:spLocks noChangeArrowheads="1"/>
          </p:cNvSpPr>
          <p:nvPr/>
        </p:nvSpPr>
        <p:spPr bwMode="auto">
          <a:xfrm>
            <a:off x="2263775" y="6076950"/>
            <a:ext cx="3541713"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808080"/>
                </a:solidFill>
                <a:latin typeface="Helvetica Neue" charset="0"/>
              </a:rPr>
              <a:t>x</a:t>
            </a:r>
            <a:r>
              <a:rPr lang="en-US" sz="2600" baseline="-25000">
                <a:solidFill>
                  <a:srgbClr val="808080"/>
                </a:solidFill>
                <a:latin typeface="Helvetica Neue" charset="0"/>
              </a:rPr>
              <a:t>1 </a:t>
            </a:r>
            <a:r>
              <a:rPr lang="en-US" sz="2600" b="1">
                <a:solidFill>
                  <a:srgbClr val="808080"/>
                </a:solidFill>
                <a:latin typeface="Helvetica Neue" charset="0"/>
                <a:sym typeface="Symbol" pitchFamily="18" charset="2"/>
              </a:rPr>
              <a:t></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a:t>
            </a: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2</a:t>
            </a:r>
            <a:r>
              <a:rPr lang="en-US" sz="2600">
                <a:solidFill>
                  <a:srgbClr val="808080"/>
                </a:solidFill>
                <a:latin typeface="Helvetica Neue" charset="0"/>
              </a:rPr>
              <a:t>|  </a:t>
            </a:r>
            <a:r>
              <a:rPr lang="en-US" sz="2600" b="1">
                <a:solidFill>
                  <a:srgbClr val="808080"/>
                </a:solidFill>
                <a:latin typeface="Helvetica Neue" charset="0"/>
                <a:sym typeface="Symbol" pitchFamily="18" charset="2"/>
              </a:rPr>
              <a:t> </a:t>
            </a:r>
            <a:r>
              <a:rPr lang="en-US" sz="2600" i="1">
                <a:solidFill>
                  <a:srgbClr val="808080"/>
                </a:solidFill>
                <a:latin typeface="Helvetica Neue" charset="0"/>
              </a:rPr>
              <a:t> </a:t>
            </a:r>
            <a:r>
              <a:rPr lang="en-US" sz="2600">
                <a:solidFill>
                  <a:srgbClr val="808080"/>
                </a:solidFill>
                <a:latin typeface="Helvetica Neue" charset="0"/>
              </a:rPr>
              <a:t>1 </a:t>
            </a:r>
          </a:p>
          <a:p>
            <a:pPr algn="l"/>
            <a:r>
              <a:rPr lang="en-US" sz="2600" i="1">
                <a:solidFill>
                  <a:srgbClr val="808080"/>
                </a:solidFill>
                <a:latin typeface="Helvetica Neue" charset="0"/>
              </a:rPr>
              <a:t>x</a:t>
            </a:r>
            <a:r>
              <a:rPr lang="en-US" sz="2600" baseline="-25000">
                <a:solidFill>
                  <a:srgbClr val="808080"/>
                </a:solidFill>
                <a:latin typeface="Helvetica Neue" charset="0"/>
              </a:rPr>
              <a:t>1</a:t>
            </a:r>
            <a:r>
              <a:rPr lang="en-US" sz="2600">
                <a:solidFill>
                  <a:srgbClr val="808080"/>
                </a:solidFill>
                <a:latin typeface="Helvetica Neue" charset="0"/>
              </a:rPr>
              <a:t> </a:t>
            </a:r>
            <a:r>
              <a:rPr lang="en-US" sz="2600" b="1">
                <a:solidFill>
                  <a:srgbClr val="808080"/>
                </a:solidFill>
                <a:latin typeface="Helvetica Neue" charset="0"/>
                <a:sym typeface="Symbol" pitchFamily="18" charset="2"/>
              </a:rPr>
              <a:t></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a:t>
            </a: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1</a:t>
            </a:r>
            <a:r>
              <a:rPr lang="en-US" sz="2600">
                <a:solidFill>
                  <a:srgbClr val="808080"/>
                </a:solidFill>
                <a:latin typeface="Helvetica Neue" charset="0"/>
              </a:rPr>
              <a:t>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3</a:t>
            </a:r>
            <a:r>
              <a:rPr lang="en-US" sz="2600">
                <a:solidFill>
                  <a:srgbClr val="808080"/>
                </a:solidFill>
                <a:latin typeface="Helvetica Neue" charset="0"/>
              </a:rPr>
              <a:t>|  </a:t>
            </a:r>
            <a:r>
              <a:rPr lang="en-US" sz="2600" b="1">
                <a:solidFill>
                  <a:srgbClr val="808080"/>
                </a:solidFill>
                <a:latin typeface="Helvetica Neue" charset="0"/>
                <a:sym typeface="Symbol" pitchFamily="18" charset="2"/>
              </a:rPr>
              <a:t> </a:t>
            </a:r>
            <a:r>
              <a:rPr lang="en-US" sz="2600" i="1">
                <a:solidFill>
                  <a:srgbClr val="808080"/>
                </a:solidFill>
                <a:latin typeface="Helvetica Neue" charset="0"/>
              </a:rPr>
              <a:t> </a:t>
            </a:r>
            <a:r>
              <a:rPr lang="en-US" sz="2600">
                <a:solidFill>
                  <a:srgbClr val="808080"/>
                </a:solidFill>
                <a:latin typeface="Helvetica Neue" charset="0"/>
              </a:rPr>
              <a:t>2</a:t>
            </a:r>
            <a:endParaRPr lang="en-US" sz="2600" baseline="-25000">
              <a:solidFill>
                <a:srgbClr val="808080"/>
              </a:solidFill>
              <a:latin typeface="Helvetica Neue" charset="0"/>
            </a:endParaRPr>
          </a:p>
          <a:p>
            <a:pPr algn="l"/>
            <a:r>
              <a:rPr lang="en-US" sz="2600" i="1">
                <a:solidFill>
                  <a:srgbClr val="808080"/>
                </a:solidFill>
                <a:latin typeface="Helvetica Neue" charset="0"/>
              </a:rPr>
              <a:t>x</a:t>
            </a:r>
            <a:r>
              <a:rPr lang="en-US" sz="2600" baseline="-25000">
                <a:solidFill>
                  <a:srgbClr val="808080"/>
                </a:solidFill>
                <a:latin typeface="Helvetica Neue" charset="0"/>
              </a:rPr>
              <a:t>1</a:t>
            </a:r>
            <a:r>
              <a:rPr lang="en-US" sz="2600">
                <a:solidFill>
                  <a:srgbClr val="808080"/>
                </a:solidFill>
                <a:latin typeface="Helvetica Neue" charset="0"/>
              </a:rPr>
              <a:t> </a:t>
            </a:r>
            <a:r>
              <a:rPr lang="en-US" sz="2600" b="1">
                <a:solidFill>
                  <a:srgbClr val="808080"/>
                </a:solidFill>
                <a:latin typeface="Helvetica Neue" charset="0"/>
                <a:sym typeface="Symbol" pitchFamily="18" charset="2"/>
              </a:rPr>
              <a:t></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a:t>
            </a:r>
            <a:r>
              <a:rPr lang="en-US" sz="2600">
                <a:solidFill>
                  <a:srgbClr val="808080"/>
                </a:solidFill>
                <a:latin typeface="Helvetica Neue" charset="0"/>
              </a:rPr>
              <a:t>|</a:t>
            </a:r>
            <a:r>
              <a:rPr lang="en-US" sz="2600" i="1">
                <a:solidFill>
                  <a:srgbClr val="808080"/>
                </a:solidFill>
                <a:latin typeface="Helvetica Neue" charset="0"/>
              </a:rPr>
              <a:t>x</a:t>
            </a:r>
            <a:r>
              <a:rPr lang="en-US" sz="2600" baseline="-25000">
                <a:solidFill>
                  <a:srgbClr val="808080"/>
                </a:solidFill>
                <a:latin typeface="Helvetica Neue" charset="0"/>
              </a:rPr>
              <a:t>1</a:t>
            </a:r>
            <a:r>
              <a:rPr lang="en-US" sz="2600">
                <a:solidFill>
                  <a:srgbClr val="808080"/>
                </a:solidFill>
                <a:latin typeface="Helvetica Neue" charset="0"/>
              </a:rPr>
              <a:t>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x</a:t>
            </a:r>
            <a:r>
              <a:rPr lang="en-US" sz="2600" baseline="-25000">
                <a:solidFill>
                  <a:srgbClr val="808080"/>
                </a:solidFill>
                <a:latin typeface="Helvetica Neue" charset="0"/>
              </a:rPr>
              <a:t>4</a:t>
            </a:r>
            <a:r>
              <a:rPr lang="en-US" sz="2600">
                <a:solidFill>
                  <a:srgbClr val="808080"/>
                </a:solidFill>
                <a:latin typeface="Helvetica Neue" charset="0"/>
              </a:rPr>
              <a:t>|  </a:t>
            </a:r>
            <a:r>
              <a:rPr lang="en-US" sz="2600" b="1">
                <a:solidFill>
                  <a:srgbClr val="808080"/>
                </a:solidFill>
                <a:latin typeface="Helvetica Neue" charset="0"/>
                <a:sym typeface="Symbol" pitchFamily="18" charset="2"/>
              </a:rPr>
              <a:t> </a:t>
            </a:r>
            <a:r>
              <a:rPr lang="en-US" sz="2600" i="1">
                <a:solidFill>
                  <a:srgbClr val="808080"/>
                </a:solidFill>
                <a:latin typeface="Helvetica Neue" charset="0"/>
              </a:rPr>
              <a:t> </a:t>
            </a:r>
            <a:r>
              <a:rPr lang="en-US" sz="2600">
                <a:solidFill>
                  <a:srgbClr val="808080"/>
                </a:solidFill>
                <a:latin typeface="Helvetica Neue" charset="0"/>
              </a:rPr>
              <a:t>3</a:t>
            </a:r>
          </a:p>
        </p:txBody>
      </p:sp>
      <p:sp>
        <p:nvSpPr>
          <p:cNvPr id="90127" name="Text Box 39"/>
          <p:cNvSpPr txBox="1">
            <a:spLocks noChangeArrowheads="1"/>
          </p:cNvSpPr>
          <p:nvPr/>
        </p:nvSpPr>
        <p:spPr bwMode="auto">
          <a:xfrm>
            <a:off x="1697038" y="5400675"/>
            <a:ext cx="1951037"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ts val="3413"/>
              </a:lnSpc>
              <a:spcBef>
                <a:spcPct val="50000"/>
              </a:spcBef>
            </a:pPr>
            <a:r>
              <a:rPr lang="en-US" sz="2600" i="1">
                <a:solidFill>
                  <a:srgbClr val="808080"/>
                </a:solidFill>
                <a:latin typeface="Helvetica Neue" charset="0"/>
              </a:rPr>
              <a:t>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8548"/>
                                        </p:tgtEl>
                                        <p:attrNameLst>
                                          <p:attrName>style.visibility</p:attrName>
                                        </p:attrNameLst>
                                      </p:cBhvr>
                                      <p:to>
                                        <p:strVal val="visible"/>
                                      </p:to>
                                    </p:set>
                                    <p:animEffect transition="in" filter="dissolve">
                                      <p:cBhvr>
                                        <p:cTn id="7" dur="500"/>
                                        <p:tgtEl>
                                          <p:spTgt spid="91854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18545"/>
                                        </p:tgtEl>
                                        <p:attrNameLst>
                                          <p:attrName>style.visibility</p:attrName>
                                        </p:attrNameLst>
                                      </p:cBhvr>
                                      <p:to>
                                        <p:strVal val="visible"/>
                                      </p:to>
                                    </p:set>
                                    <p:animEffect transition="in" filter="dissolve">
                                      <p:cBhvr>
                                        <p:cTn id="11" dur="500"/>
                                        <p:tgtEl>
                                          <p:spTgt spid="91854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18544"/>
                                        </p:tgtEl>
                                        <p:attrNameLst>
                                          <p:attrName>style.visibility</p:attrName>
                                        </p:attrNameLst>
                                      </p:cBhvr>
                                      <p:to>
                                        <p:strVal val="visible"/>
                                      </p:to>
                                    </p:set>
                                    <p:animEffect transition="in" filter="dissolve">
                                      <p:cBhvr>
                                        <p:cTn id="15" dur="500"/>
                                        <p:tgtEl>
                                          <p:spTgt spid="918544"/>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18547"/>
                                        </p:tgtEl>
                                        <p:attrNameLst>
                                          <p:attrName>style.visibility</p:attrName>
                                        </p:attrNameLst>
                                      </p:cBhvr>
                                      <p:to>
                                        <p:strVal val="visible"/>
                                      </p:to>
                                    </p:set>
                                    <p:animEffect transition="in" filter="dissolve">
                                      <p:cBhvr>
                                        <p:cTn id="19" dur="500"/>
                                        <p:tgtEl>
                                          <p:spTgt spid="918547"/>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18546"/>
                                        </p:tgtEl>
                                        <p:attrNameLst>
                                          <p:attrName>style.visibility</p:attrName>
                                        </p:attrNameLst>
                                      </p:cBhvr>
                                      <p:to>
                                        <p:strVal val="visible"/>
                                      </p:to>
                                    </p:set>
                                    <p:animEffect transition="in" filter="dissolve">
                                      <p:cBhvr>
                                        <p:cTn id="23" dur="500"/>
                                        <p:tgtEl>
                                          <p:spTgt spid="918546"/>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18549"/>
                                        </p:tgtEl>
                                        <p:attrNameLst>
                                          <p:attrName>style.visibility</p:attrName>
                                        </p:attrNameLst>
                                      </p:cBhvr>
                                      <p:to>
                                        <p:strVal val="visible"/>
                                      </p:to>
                                    </p:set>
                                    <p:animEffect transition="in" filter="dissolve">
                                      <p:cBhvr>
                                        <p:cTn id="27" dur="500"/>
                                        <p:tgtEl>
                                          <p:spTgt spid="91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44" grpId="0" animBg="1"/>
      <p:bldP spid="918545" grpId="0" animBg="1"/>
      <p:bldP spid="918546" grpId="0" animBg="1"/>
      <p:bldP spid="918547" grpId="0" animBg="1"/>
      <p:bldP spid="918548" grpId="0" animBg="1"/>
      <p:bldP spid="91854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671" name="Rectangle 95"/>
          <p:cNvSpPr>
            <a:spLocks noChangeAspect="1" noChangeArrowheads="1"/>
          </p:cNvSpPr>
          <p:nvPr/>
        </p:nvSpPr>
        <p:spPr bwMode="auto">
          <a:xfrm>
            <a:off x="7942263" y="7253288"/>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72" name="Rectangle 96"/>
          <p:cNvSpPr>
            <a:spLocks noChangeAspect="1" noChangeArrowheads="1"/>
          </p:cNvSpPr>
          <p:nvPr/>
        </p:nvSpPr>
        <p:spPr bwMode="auto">
          <a:xfrm>
            <a:off x="7654925" y="7880350"/>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59" name="Rectangle 83"/>
          <p:cNvSpPr>
            <a:spLocks noChangeAspect="1" noChangeArrowheads="1"/>
          </p:cNvSpPr>
          <p:nvPr/>
        </p:nvSpPr>
        <p:spPr bwMode="auto">
          <a:xfrm>
            <a:off x="6142038" y="7566025"/>
            <a:ext cx="287337"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60" name="Rectangle 84"/>
          <p:cNvSpPr>
            <a:spLocks noChangeAspect="1" noChangeArrowheads="1"/>
          </p:cNvSpPr>
          <p:nvPr/>
        </p:nvSpPr>
        <p:spPr bwMode="auto">
          <a:xfrm>
            <a:off x="5854700" y="7253288"/>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61" name="Rectangle 85"/>
          <p:cNvSpPr>
            <a:spLocks noChangeAspect="1" noChangeArrowheads="1"/>
          </p:cNvSpPr>
          <p:nvPr/>
        </p:nvSpPr>
        <p:spPr bwMode="auto">
          <a:xfrm>
            <a:off x="5854700" y="7880350"/>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57" name="Rectangle 81"/>
          <p:cNvSpPr>
            <a:spLocks noChangeAspect="1" noChangeArrowheads="1"/>
          </p:cNvSpPr>
          <p:nvPr/>
        </p:nvSpPr>
        <p:spPr bwMode="auto">
          <a:xfrm>
            <a:off x="7510463" y="5414963"/>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58" name="Rectangle 82"/>
          <p:cNvSpPr>
            <a:spLocks noChangeAspect="1" noChangeArrowheads="1"/>
          </p:cNvSpPr>
          <p:nvPr/>
        </p:nvSpPr>
        <p:spPr bwMode="auto">
          <a:xfrm>
            <a:off x="7510463" y="5102225"/>
            <a:ext cx="287337"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70" name="Rectangle 94"/>
          <p:cNvSpPr>
            <a:spLocks noChangeAspect="1" noChangeArrowheads="1"/>
          </p:cNvSpPr>
          <p:nvPr/>
        </p:nvSpPr>
        <p:spPr bwMode="auto">
          <a:xfrm>
            <a:off x="7510463" y="4792663"/>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90" name="Rectangle 114"/>
          <p:cNvSpPr>
            <a:spLocks noChangeAspect="1" noChangeArrowheads="1"/>
          </p:cNvSpPr>
          <p:nvPr/>
        </p:nvSpPr>
        <p:spPr bwMode="auto">
          <a:xfrm>
            <a:off x="7797800" y="5729288"/>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91" name="Rectangle 115"/>
          <p:cNvSpPr>
            <a:spLocks noChangeAspect="1" noChangeArrowheads="1"/>
          </p:cNvSpPr>
          <p:nvPr/>
        </p:nvSpPr>
        <p:spPr bwMode="auto">
          <a:xfrm>
            <a:off x="8086725" y="5102225"/>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92" name="Rectangle 116"/>
          <p:cNvSpPr>
            <a:spLocks noChangeAspect="1" noChangeArrowheads="1"/>
          </p:cNvSpPr>
          <p:nvPr/>
        </p:nvSpPr>
        <p:spPr bwMode="auto">
          <a:xfrm>
            <a:off x="7797800" y="5102225"/>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46" name="Rectangle 70"/>
          <p:cNvSpPr>
            <a:spLocks noChangeAspect="1" noChangeArrowheads="1"/>
          </p:cNvSpPr>
          <p:nvPr/>
        </p:nvSpPr>
        <p:spPr bwMode="auto">
          <a:xfrm>
            <a:off x="3981450" y="4749800"/>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52" name="Rectangle 76"/>
          <p:cNvSpPr>
            <a:spLocks noChangeAspect="1" noChangeArrowheads="1"/>
          </p:cNvSpPr>
          <p:nvPr/>
        </p:nvSpPr>
        <p:spPr bwMode="auto">
          <a:xfrm>
            <a:off x="4557713" y="5678488"/>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53" name="Rectangle 77"/>
          <p:cNvSpPr>
            <a:spLocks noChangeAspect="1" noChangeArrowheads="1"/>
          </p:cNvSpPr>
          <p:nvPr/>
        </p:nvSpPr>
        <p:spPr bwMode="auto">
          <a:xfrm>
            <a:off x="4270375" y="5368925"/>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54" name="Rectangle 78"/>
          <p:cNvSpPr>
            <a:spLocks noChangeAspect="1" noChangeArrowheads="1"/>
          </p:cNvSpPr>
          <p:nvPr/>
        </p:nvSpPr>
        <p:spPr bwMode="auto">
          <a:xfrm>
            <a:off x="3981450" y="5056188"/>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55" name="Rectangle 79"/>
          <p:cNvSpPr>
            <a:spLocks noChangeAspect="1" noChangeArrowheads="1"/>
          </p:cNvSpPr>
          <p:nvPr/>
        </p:nvSpPr>
        <p:spPr bwMode="auto">
          <a:xfrm>
            <a:off x="4557713" y="4749800"/>
            <a:ext cx="287337"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0656" name="Rectangle 80"/>
          <p:cNvSpPr>
            <a:spLocks noChangeAspect="1" noChangeArrowheads="1"/>
          </p:cNvSpPr>
          <p:nvPr/>
        </p:nvSpPr>
        <p:spPr bwMode="auto">
          <a:xfrm>
            <a:off x="4270375" y="4749800"/>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155" name="Rectangle 2"/>
          <p:cNvSpPr>
            <a:spLocks noGrp="1" noChangeArrowheads="1"/>
          </p:cNvSpPr>
          <p:nvPr>
            <p:ph type="title"/>
          </p:nvPr>
        </p:nvSpPr>
        <p:spPr/>
        <p:txBody>
          <a:bodyPr/>
          <a:lstStyle/>
          <a:p>
            <a:pPr eaLnBrk="1" hangingPunct="1"/>
            <a:r>
              <a:rPr lang="en-US" smtClean="0"/>
              <a:t>Forward checking (FC) on 4-queens</a:t>
            </a:r>
          </a:p>
        </p:txBody>
      </p:sp>
      <p:grpSp>
        <p:nvGrpSpPr>
          <p:cNvPr id="91156" name="Group 3"/>
          <p:cNvGrpSpPr>
            <a:grpSpLocks/>
          </p:cNvGrpSpPr>
          <p:nvPr/>
        </p:nvGrpSpPr>
        <p:grpSpPr bwMode="auto">
          <a:xfrm>
            <a:off x="5565775" y="2500313"/>
            <a:ext cx="1152525" cy="1246187"/>
            <a:chOff x="1692" y="2242"/>
            <a:chExt cx="1985" cy="1989"/>
          </a:xfrm>
        </p:grpSpPr>
        <p:sp>
          <p:nvSpPr>
            <p:cNvPr id="91243" name="Rectangle 4"/>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244" name="Group 5"/>
            <p:cNvGrpSpPr>
              <a:grpSpLocks/>
            </p:cNvGrpSpPr>
            <p:nvPr/>
          </p:nvGrpSpPr>
          <p:grpSpPr bwMode="auto">
            <a:xfrm>
              <a:off x="1692" y="2242"/>
              <a:ext cx="1985" cy="1989"/>
              <a:chOff x="3708" y="2041"/>
              <a:chExt cx="1396" cy="1398"/>
            </a:xfrm>
          </p:grpSpPr>
          <p:grpSp>
            <p:nvGrpSpPr>
              <p:cNvPr id="91245" name="Group 6"/>
              <p:cNvGrpSpPr>
                <a:grpSpLocks/>
              </p:cNvGrpSpPr>
              <p:nvPr/>
            </p:nvGrpSpPr>
            <p:grpSpPr bwMode="auto">
              <a:xfrm>
                <a:off x="4057" y="2041"/>
                <a:ext cx="1045" cy="1398"/>
                <a:chOff x="4057" y="2041"/>
                <a:chExt cx="1045" cy="1398"/>
              </a:xfrm>
            </p:grpSpPr>
            <p:sp>
              <p:nvSpPr>
                <p:cNvPr id="91250" name="Line 7"/>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251" name="Group 8"/>
                <p:cNvGrpSpPr>
                  <a:grpSpLocks/>
                </p:cNvGrpSpPr>
                <p:nvPr/>
              </p:nvGrpSpPr>
              <p:grpSpPr bwMode="auto">
                <a:xfrm>
                  <a:off x="4057" y="2042"/>
                  <a:ext cx="698" cy="1397"/>
                  <a:chOff x="4057" y="2042"/>
                  <a:chExt cx="698" cy="1397"/>
                </a:xfrm>
              </p:grpSpPr>
              <p:sp>
                <p:nvSpPr>
                  <p:cNvPr id="91252" name="Line 9"/>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53" name="Line 10"/>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54" name="Line 11"/>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1246" name="Group 12"/>
              <p:cNvGrpSpPr>
                <a:grpSpLocks/>
              </p:cNvGrpSpPr>
              <p:nvPr/>
            </p:nvGrpSpPr>
            <p:grpSpPr bwMode="auto">
              <a:xfrm>
                <a:off x="3708" y="2391"/>
                <a:ext cx="1396" cy="699"/>
                <a:chOff x="3708" y="2391"/>
                <a:chExt cx="1396" cy="699"/>
              </a:xfrm>
            </p:grpSpPr>
            <p:sp>
              <p:nvSpPr>
                <p:cNvPr id="91247" name="Line 13"/>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48" name="Line 14"/>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49" name="Line 15"/>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grpSp>
        <p:nvGrpSpPr>
          <p:cNvPr id="920592" name="Group 16"/>
          <p:cNvGrpSpPr>
            <a:grpSpLocks/>
          </p:cNvGrpSpPr>
          <p:nvPr/>
        </p:nvGrpSpPr>
        <p:grpSpPr bwMode="auto">
          <a:xfrm>
            <a:off x="3622675" y="4695825"/>
            <a:ext cx="1223963" cy="1282700"/>
            <a:chOff x="2146" y="2822"/>
            <a:chExt cx="771" cy="808"/>
          </a:xfrm>
        </p:grpSpPr>
        <p:grpSp>
          <p:nvGrpSpPr>
            <p:cNvPr id="91229" name="Group 17"/>
            <p:cNvGrpSpPr>
              <a:grpSpLocks/>
            </p:cNvGrpSpPr>
            <p:nvPr/>
          </p:nvGrpSpPr>
          <p:grpSpPr bwMode="auto">
            <a:xfrm>
              <a:off x="2191" y="2845"/>
              <a:ext cx="726" cy="785"/>
              <a:chOff x="1692" y="2242"/>
              <a:chExt cx="1985" cy="1989"/>
            </a:xfrm>
          </p:grpSpPr>
          <p:sp>
            <p:nvSpPr>
              <p:cNvPr id="91231" name="Rectangle 18"/>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232" name="Group 19"/>
              <p:cNvGrpSpPr>
                <a:grpSpLocks/>
              </p:cNvGrpSpPr>
              <p:nvPr/>
            </p:nvGrpSpPr>
            <p:grpSpPr bwMode="auto">
              <a:xfrm>
                <a:off x="1692" y="2242"/>
                <a:ext cx="1985" cy="1989"/>
                <a:chOff x="3708" y="2041"/>
                <a:chExt cx="1396" cy="1398"/>
              </a:xfrm>
            </p:grpSpPr>
            <p:grpSp>
              <p:nvGrpSpPr>
                <p:cNvPr id="91233" name="Group 20"/>
                <p:cNvGrpSpPr>
                  <a:grpSpLocks/>
                </p:cNvGrpSpPr>
                <p:nvPr/>
              </p:nvGrpSpPr>
              <p:grpSpPr bwMode="auto">
                <a:xfrm>
                  <a:off x="4057" y="2041"/>
                  <a:ext cx="1045" cy="1398"/>
                  <a:chOff x="4057" y="2041"/>
                  <a:chExt cx="1045" cy="1398"/>
                </a:xfrm>
              </p:grpSpPr>
              <p:sp>
                <p:nvSpPr>
                  <p:cNvPr id="91238" name="Line 21"/>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239" name="Group 22"/>
                  <p:cNvGrpSpPr>
                    <a:grpSpLocks/>
                  </p:cNvGrpSpPr>
                  <p:nvPr/>
                </p:nvGrpSpPr>
                <p:grpSpPr bwMode="auto">
                  <a:xfrm>
                    <a:off x="4057" y="2042"/>
                    <a:ext cx="698" cy="1397"/>
                    <a:chOff x="4057" y="2042"/>
                    <a:chExt cx="698" cy="1397"/>
                  </a:xfrm>
                </p:grpSpPr>
                <p:sp>
                  <p:nvSpPr>
                    <p:cNvPr id="91240" name="Line 23"/>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41" name="Line 24"/>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42" name="Line 25"/>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1234" name="Group 26"/>
                <p:cNvGrpSpPr>
                  <a:grpSpLocks/>
                </p:cNvGrpSpPr>
                <p:nvPr/>
              </p:nvGrpSpPr>
              <p:grpSpPr bwMode="auto">
                <a:xfrm>
                  <a:off x="3708" y="2391"/>
                  <a:ext cx="1396" cy="699"/>
                  <a:chOff x="3708" y="2391"/>
                  <a:chExt cx="1396" cy="699"/>
                </a:xfrm>
              </p:grpSpPr>
              <p:sp>
                <p:nvSpPr>
                  <p:cNvPr id="91235" name="Line 27"/>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36" name="Line 28"/>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37" name="Line 29"/>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91230" name="Text Box 30"/>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sp>
        <p:nvSpPr>
          <p:cNvPr id="920607" name="Line 31"/>
          <p:cNvSpPr>
            <a:spLocks noChangeShapeType="1"/>
          </p:cNvSpPr>
          <p:nvPr/>
        </p:nvSpPr>
        <p:spPr bwMode="auto">
          <a:xfrm flipH="1">
            <a:off x="4341813" y="3797300"/>
            <a:ext cx="1800225" cy="863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0608" name="Line 32"/>
          <p:cNvSpPr>
            <a:spLocks noChangeShapeType="1"/>
          </p:cNvSpPr>
          <p:nvPr/>
        </p:nvSpPr>
        <p:spPr bwMode="auto">
          <a:xfrm>
            <a:off x="6142038" y="3797300"/>
            <a:ext cx="1655762" cy="93503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920693" name="Group 117"/>
          <p:cNvGrpSpPr>
            <a:grpSpLocks/>
          </p:cNvGrpSpPr>
          <p:nvPr/>
        </p:nvGrpSpPr>
        <p:grpSpPr bwMode="auto">
          <a:xfrm>
            <a:off x="5205413" y="6892925"/>
            <a:ext cx="1223962" cy="1282700"/>
            <a:chOff x="3279" y="4342"/>
            <a:chExt cx="771" cy="808"/>
          </a:xfrm>
        </p:grpSpPr>
        <p:sp>
          <p:nvSpPr>
            <p:cNvPr id="91206" name="Rectangle 71"/>
            <p:cNvSpPr>
              <a:spLocks noChangeAspect="1" noChangeArrowheads="1"/>
            </p:cNvSpPr>
            <p:nvPr/>
          </p:nvSpPr>
          <p:spPr bwMode="auto">
            <a:xfrm>
              <a:off x="3688" y="4765"/>
              <a:ext cx="181" cy="182"/>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207" name="Rectangle 72"/>
            <p:cNvSpPr>
              <a:spLocks noChangeAspect="1" noChangeArrowheads="1"/>
            </p:cNvSpPr>
            <p:nvPr/>
          </p:nvSpPr>
          <p:spPr bwMode="auto">
            <a:xfrm>
              <a:off x="3506" y="4569"/>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208" name="Rectangle 73"/>
            <p:cNvSpPr>
              <a:spLocks noChangeAspect="1" noChangeArrowheads="1"/>
            </p:cNvSpPr>
            <p:nvPr/>
          </p:nvSpPr>
          <p:spPr bwMode="auto">
            <a:xfrm>
              <a:off x="3869" y="4375"/>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209" name="Rectangle 74"/>
            <p:cNvSpPr>
              <a:spLocks noChangeAspect="1" noChangeArrowheads="1"/>
            </p:cNvSpPr>
            <p:nvPr/>
          </p:nvSpPr>
          <p:spPr bwMode="auto">
            <a:xfrm>
              <a:off x="3688" y="4375"/>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210" name="Rectangle 75"/>
            <p:cNvSpPr>
              <a:spLocks noChangeAspect="1" noChangeArrowheads="1"/>
            </p:cNvSpPr>
            <p:nvPr/>
          </p:nvSpPr>
          <p:spPr bwMode="auto">
            <a:xfrm>
              <a:off x="3506" y="4375"/>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211" name="Rectangle 86"/>
            <p:cNvSpPr>
              <a:spLocks noChangeAspect="1" noChangeArrowheads="1"/>
            </p:cNvSpPr>
            <p:nvPr/>
          </p:nvSpPr>
          <p:spPr bwMode="auto">
            <a:xfrm>
              <a:off x="3869" y="4964"/>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nvGrpSpPr>
            <p:cNvPr id="91212" name="Group 33"/>
            <p:cNvGrpSpPr>
              <a:grpSpLocks/>
            </p:cNvGrpSpPr>
            <p:nvPr/>
          </p:nvGrpSpPr>
          <p:grpSpPr bwMode="auto">
            <a:xfrm>
              <a:off x="3279" y="4342"/>
              <a:ext cx="771" cy="808"/>
              <a:chOff x="3461" y="4297"/>
              <a:chExt cx="771" cy="808"/>
            </a:xfrm>
          </p:grpSpPr>
          <p:sp>
            <p:nvSpPr>
              <p:cNvPr id="91213" name="Text Box 34"/>
              <p:cNvSpPr txBox="1">
                <a:spLocks noChangeAspect="1" noChangeArrowheads="1"/>
              </p:cNvSpPr>
              <p:nvPr/>
            </p:nvSpPr>
            <p:spPr bwMode="auto">
              <a:xfrm>
                <a:off x="3643" y="4696"/>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nvGrpSpPr>
              <p:cNvPr id="91214" name="Group 35"/>
              <p:cNvGrpSpPr>
                <a:grpSpLocks/>
              </p:cNvGrpSpPr>
              <p:nvPr/>
            </p:nvGrpSpPr>
            <p:grpSpPr bwMode="auto">
              <a:xfrm>
                <a:off x="3461" y="4297"/>
                <a:ext cx="771" cy="808"/>
                <a:chOff x="2146" y="2822"/>
                <a:chExt cx="771" cy="808"/>
              </a:xfrm>
            </p:grpSpPr>
            <p:grpSp>
              <p:nvGrpSpPr>
                <p:cNvPr id="91215" name="Group 36"/>
                <p:cNvGrpSpPr>
                  <a:grpSpLocks/>
                </p:cNvGrpSpPr>
                <p:nvPr/>
              </p:nvGrpSpPr>
              <p:grpSpPr bwMode="auto">
                <a:xfrm>
                  <a:off x="2191" y="2845"/>
                  <a:ext cx="726" cy="785"/>
                  <a:chOff x="1692" y="2242"/>
                  <a:chExt cx="1985" cy="1989"/>
                </a:xfrm>
              </p:grpSpPr>
              <p:sp>
                <p:nvSpPr>
                  <p:cNvPr id="91217" name="Rectangle 37"/>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218" name="Group 38"/>
                  <p:cNvGrpSpPr>
                    <a:grpSpLocks/>
                  </p:cNvGrpSpPr>
                  <p:nvPr/>
                </p:nvGrpSpPr>
                <p:grpSpPr bwMode="auto">
                  <a:xfrm>
                    <a:off x="1692" y="2242"/>
                    <a:ext cx="1985" cy="1989"/>
                    <a:chOff x="3708" y="2041"/>
                    <a:chExt cx="1396" cy="1398"/>
                  </a:xfrm>
                </p:grpSpPr>
                <p:grpSp>
                  <p:nvGrpSpPr>
                    <p:cNvPr id="91219" name="Group 39"/>
                    <p:cNvGrpSpPr>
                      <a:grpSpLocks/>
                    </p:cNvGrpSpPr>
                    <p:nvPr/>
                  </p:nvGrpSpPr>
                  <p:grpSpPr bwMode="auto">
                    <a:xfrm>
                      <a:off x="4057" y="2041"/>
                      <a:ext cx="1045" cy="1398"/>
                      <a:chOff x="4057" y="2041"/>
                      <a:chExt cx="1045" cy="1398"/>
                    </a:xfrm>
                  </p:grpSpPr>
                  <p:sp>
                    <p:nvSpPr>
                      <p:cNvPr id="91224" name="Line 40"/>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225" name="Group 41"/>
                      <p:cNvGrpSpPr>
                        <a:grpSpLocks/>
                      </p:cNvGrpSpPr>
                      <p:nvPr/>
                    </p:nvGrpSpPr>
                    <p:grpSpPr bwMode="auto">
                      <a:xfrm>
                        <a:off x="4057" y="2042"/>
                        <a:ext cx="698" cy="1397"/>
                        <a:chOff x="4057" y="2042"/>
                        <a:chExt cx="698" cy="1397"/>
                      </a:xfrm>
                    </p:grpSpPr>
                    <p:sp>
                      <p:nvSpPr>
                        <p:cNvPr id="91226" name="Line 42"/>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27" name="Line 43"/>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28" name="Line 44"/>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1220" name="Group 45"/>
                    <p:cNvGrpSpPr>
                      <a:grpSpLocks/>
                    </p:cNvGrpSpPr>
                    <p:nvPr/>
                  </p:nvGrpSpPr>
                  <p:grpSpPr bwMode="auto">
                    <a:xfrm>
                      <a:off x="3708" y="2391"/>
                      <a:ext cx="1396" cy="699"/>
                      <a:chOff x="3708" y="2391"/>
                      <a:chExt cx="1396" cy="699"/>
                    </a:xfrm>
                  </p:grpSpPr>
                  <p:sp>
                    <p:nvSpPr>
                      <p:cNvPr id="91221" name="Line 46"/>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22" name="Line 47"/>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23" name="Line 48"/>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91216" name="Text Box 49"/>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grpSp>
      </p:grpSp>
      <p:sp>
        <p:nvSpPr>
          <p:cNvPr id="920626" name="Line 50"/>
          <p:cNvSpPr>
            <a:spLocks noChangeShapeType="1"/>
          </p:cNvSpPr>
          <p:nvPr/>
        </p:nvSpPr>
        <p:spPr bwMode="auto">
          <a:xfrm>
            <a:off x="4270375" y="6029325"/>
            <a:ext cx="1584325" cy="863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0627" name="Text Box 51"/>
          <p:cNvSpPr txBox="1">
            <a:spLocks noChangeAspect="1" noChangeArrowheads="1"/>
          </p:cNvSpPr>
          <p:nvPr/>
        </p:nvSpPr>
        <p:spPr bwMode="auto">
          <a:xfrm>
            <a:off x="7294563" y="7813675"/>
            <a:ext cx="431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nvGrpSpPr>
          <p:cNvPr id="920694" name="Group 118"/>
          <p:cNvGrpSpPr>
            <a:grpSpLocks/>
          </p:cNvGrpSpPr>
          <p:nvPr/>
        </p:nvGrpSpPr>
        <p:grpSpPr bwMode="auto">
          <a:xfrm>
            <a:off x="7005638" y="6892925"/>
            <a:ext cx="1223962" cy="1282700"/>
            <a:chOff x="4413" y="4342"/>
            <a:chExt cx="771" cy="808"/>
          </a:xfrm>
        </p:grpSpPr>
        <p:sp>
          <p:nvSpPr>
            <p:cNvPr id="91185" name="Rectangle 88"/>
            <p:cNvSpPr>
              <a:spLocks noChangeAspect="1" noChangeArrowheads="1"/>
            </p:cNvSpPr>
            <p:nvPr/>
          </p:nvSpPr>
          <p:spPr bwMode="auto">
            <a:xfrm>
              <a:off x="5003" y="4964"/>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186" name="Rectangle 89"/>
            <p:cNvSpPr>
              <a:spLocks noChangeAspect="1" noChangeArrowheads="1"/>
            </p:cNvSpPr>
            <p:nvPr/>
          </p:nvSpPr>
          <p:spPr bwMode="auto">
            <a:xfrm>
              <a:off x="4822" y="4766"/>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187" name="Rectangle 90"/>
            <p:cNvSpPr>
              <a:spLocks noChangeAspect="1" noChangeArrowheads="1"/>
            </p:cNvSpPr>
            <p:nvPr/>
          </p:nvSpPr>
          <p:spPr bwMode="auto">
            <a:xfrm>
              <a:off x="4640" y="4569"/>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188" name="Rectangle 91"/>
            <p:cNvSpPr>
              <a:spLocks noChangeAspect="1" noChangeArrowheads="1"/>
            </p:cNvSpPr>
            <p:nvPr/>
          </p:nvSpPr>
          <p:spPr bwMode="auto">
            <a:xfrm>
              <a:off x="5003" y="4375"/>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189" name="Rectangle 92"/>
            <p:cNvSpPr>
              <a:spLocks noChangeAspect="1" noChangeArrowheads="1"/>
            </p:cNvSpPr>
            <p:nvPr/>
          </p:nvSpPr>
          <p:spPr bwMode="auto">
            <a:xfrm>
              <a:off x="4822" y="4375"/>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1190" name="Rectangle 93"/>
            <p:cNvSpPr>
              <a:spLocks noChangeAspect="1" noChangeArrowheads="1"/>
            </p:cNvSpPr>
            <p:nvPr/>
          </p:nvSpPr>
          <p:spPr bwMode="auto">
            <a:xfrm>
              <a:off x="4640" y="4375"/>
              <a:ext cx="181" cy="181"/>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nvGrpSpPr>
            <p:cNvPr id="91191" name="Group 52"/>
            <p:cNvGrpSpPr>
              <a:grpSpLocks/>
            </p:cNvGrpSpPr>
            <p:nvPr/>
          </p:nvGrpSpPr>
          <p:grpSpPr bwMode="auto">
            <a:xfrm>
              <a:off x="4413" y="4342"/>
              <a:ext cx="771" cy="808"/>
              <a:chOff x="2146" y="2822"/>
              <a:chExt cx="771" cy="808"/>
            </a:xfrm>
          </p:grpSpPr>
          <p:grpSp>
            <p:nvGrpSpPr>
              <p:cNvPr id="91192" name="Group 53"/>
              <p:cNvGrpSpPr>
                <a:grpSpLocks/>
              </p:cNvGrpSpPr>
              <p:nvPr/>
            </p:nvGrpSpPr>
            <p:grpSpPr bwMode="auto">
              <a:xfrm>
                <a:off x="2191" y="2845"/>
                <a:ext cx="726" cy="785"/>
                <a:chOff x="1692" y="2242"/>
                <a:chExt cx="1985" cy="1989"/>
              </a:xfrm>
            </p:grpSpPr>
            <p:sp>
              <p:nvSpPr>
                <p:cNvPr id="91194" name="Rectangle 54"/>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195" name="Group 55"/>
                <p:cNvGrpSpPr>
                  <a:grpSpLocks/>
                </p:cNvGrpSpPr>
                <p:nvPr/>
              </p:nvGrpSpPr>
              <p:grpSpPr bwMode="auto">
                <a:xfrm>
                  <a:off x="1692" y="2242"/>
                  <a:ext cx="1985" cy="1989"/>
                  <a:chOff x="3708" y="2041"/>
                  <a:chExt cx="1396" cy="1398"/>
                </a:xfrm>
              </p:grpSpPr>
              <p:grpSp>
                <p:nvGrpSpPr>
                  <p:cNvPr id="91196" name="Group 56"/>
                  <p:cNvGrpSpPr>
                    <a:grpSpLocks/>
                  </p:cNvGrpSpPr>
                  <p:nvPr/>
                </p:nvGrpSpPr>
                <p:grpSpPr bwMode="auto">
                  <a:xfrm>
                    <a:off x="4057" y="2041"/>
                    <a:ext cx="1045" cy="1398"/>
                    <a:chOff x="4057" y="2041"/>
                    <a:chExt cx="1045" cy="1398"/>
                  </a:xfrm>
                </p:grpSpPr>
                <p:sp>
                  <p:nvSpPr>
                    <p:cNvPr id="91201" name="Line 57"/>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202" name="Group 58"/>
                    <p:cNvGrpSpPr>
                      <a:grpSpLocks/>
                    </p:cNvGrpSpPr>
                    <p:nvPr/>
                  </p:nvGrpSpPr>
                  <p:grpSpPr bwMode="auto">
                    <a:xfrm>
                      <a:off x="4057" y="2042"/>
                      <a:ext cx="698" cy="1397"/>
                      <a:chOff x="4057" y="2042"/>
                      <a:chExt cx="698" cy="1397"/>
                    </a:xfrm>
                  </p:grpSpPr>
                  <p:sp>
                    <p:nvSpPr>
                      <p:cNvPr id="91203" name="Line 59"/>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04" name="Line 60"/>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05" name="Line 61"/>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1197" name="Group 62"/>
                  <p:cNvGrpSpPr>
                    <a:grpSpLocks/>
                  </p:cNvGrpSpPr>
                  <p:nvPr/>
                </p:nvGrpSpPr>
                <p:grpSpPr bwMode="auto">
                  <a:xfrm>
                    <a:off x="3708" y="2391"/>
                    <a:ext cx="1396" cy="699"/>
                    <a:chOff x="3708" y="2391"/>
                    <a:chExt cx="1396" cy="699"/>
                  </a:xfrm>
                </p:grpSpPr>
                <p:sp>
                  <p:nvSpPr>
                    <p:cNvPr id="91198" name="Line 63"/>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99" name="Line 64"/>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200" name="Line 65"/>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91193" name="Text Box 66"/>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grpSp>
      <p:sp>
        <p:nvSpPr>
          <p:cNvPr id="920643" name="Line 67"/>
          <p:cNvSpPr>
            <a:spLocks noChangeShapeType="1"/>
          </p:cNvSpPr>
          <p:nvPr/>
        </p:nvSpPr>
        <p:spPr bwMode="auto">
          <a:xfrm>
            <a:off x="4270375" y="6029325"/>
            <a:ext cx="3384550" cy="7921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0644" name="Line 68"/>
          <p:cNvSpPr>
            <a:spLocks noChangeShapeType="1"/>
          </p:cNvSpPr>
          <p:nvPr/>
        </p:nvSpPr>
        <p:spPr bwMode="auto">
          <a:xfrm flipH="1">
            <a:off x="7366000" y="8188325"/>
            <a:ext cx="288925"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0645" name="Line 69"/>
          <p:cNvSpPr>
            <a:spLocks noChangeShapeType="1"/>
          </p:cNvSpPr>
          <p:nvPr/>
        </p:nvSpPr>
        <p:spPr bwMode="auto">
          <a:xfrm>
            <a:off x="7221538" y="8837613"/>
            <a:ext cx="252412"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0663" name="Line 87"/>
          <p:cNvSpPr>
            <a:spLocks noChangeShapeType="1"/>
          </p:cNvSpPr>
          <p:nvPr/>
        </p:nvSpPr>
        <p:spPr bwMode="auto">
          <a:xfrm>
            <a:off x="5422900" y="8405813"/>
            <a:ext cx="865188"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920673" name="Group 97"/>
          <p:cNvGrpSpPr>
            <a:grpSpLocks/>
          </p:cNvGrpSpPr>
          <p:nvPr/>
        </p:nvGrpSpPr>
        <p:grpSpPr bwMode="auto">
          <a:xfrm>
            <a:off x="7150100" y="4778375"/>
            <a:ext cx="1223963" cy="1682750"/>
            <a:chOff x="4368" y="2891"/>
            <a:chExt cx="771" cy="1060"/>
          </a:xfrm>
        </p:grpSpPr>
        <p:sp>
          <p:nvSpPr>
            <p:cNvPr id="91169" name="Text Box 98"/>
            <p:cNvSpPr txBox="1">
              <a:spLocks/>
            </p:cNvSpPr>
            <p:nvPr/>
          </p:nvSpPr>
          <p:spPr bwMode="auto">
            <a:xfrm>
              <a:off x="4550" y="3480"/>
              <a:ext cx="363" cy="47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a:t>…</a:t>
              </a:r>
            </a:p>
          </p:txBody>
        </p:sp>
        <p:grpSp>
          <p:nvGrpSpPr>
            <p:cNvPr id="91170" name="Group 99"/>
            <p:cNvGrpSpPr>
              <a:grpSpLocks/>
            </p:cNvGrpSpPr>
            <p:nvPr/>
          </p:nvGrpSpPr>
          <p:grpSpPr bwMode="auto">
            <a:xfrm>
              <a:off x="4368" y="2891"/>
              <a:ext cx="771" cy="785"/>
              <a:chOff x="5321" y="3004"/>
              <a:chExt cx="771" cy="785"/>
            </a:xfrm>
          </p:grpSpPr>
          <p:grpSp>
            <p:nvGrpSpPr>
              <p:cNvPr id="91171" name="Group 100"/>
              <p:cNvGrpSpPr>
                <a:grpSpLocks/>
              </p:cNvGrpSpPr>
              <p:nvPr/>
            </p:nvGrpSpPr>
            <p:grpSpPr bwMode="auto">
              <a:xfrm>
                <a:off x="5366" y="3004"/>
                <a:ext cx="726" cy="785"/>
                <a:chOff x="1692" y="2242"/>
                <a:chExt cx="1985" cy="1989"/>
              </a:xfrm>
            </p:grpSpPr>
            <p:sp>
              <p:nvSpPr>
                <p:cNvPr id="91173" name="Rectangle 101"/>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174" name="Group 102"/>
                <p:cNvGrpSpPr>
                  <a:grpSpLocks/>
                </p:cNvGrpSpPr>
                <p:nvPr/>
              </p:nvGrpSpPr>
              <p:grpSpPr bwMode="auto">
                <a:xfrm>
                  <a:off x="1692" y="2242"/>
                  <a:ext cx="1985" cy="1989"/>
                  <a:chOff x="3708" y="2041"/>
                  <a:chExt cx="1396" cy="1398"/>
                </a:xfrm>
              </p:grpSpPr>
              <p:grpSp>
                <p:nvGrpSpPr>
                  <p:cNvPr id="91175" name="Group 103"/>
                  <p:cNvGrpSpPr>
                    <a:grpSpLocks/>
                  </p:cNvGrpSpPr>
                  <p:nvPr/>
                </p:nvGrpSpPr>
                <p:grpSpPr bwMode="auto">
                  <a:xfrm>
                    <a:off x="4057" y="2041"/>
                    <a:ext cx="1045" cy="1398"/>
                    <a:chOff x="4057" y="2041"/>
                    <a:chExt cx="1045" cy="1398"/>
                  </a:xfrm>
                </p:grpSpPr>
                <p:sp>
                  <p:nvSpPr>
                    <p:cNvPr id="91180" name="Line 104"/>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1181" name="Group 105"/>
                    <p:cNvGrpSpPr>
                      <a:grpSpLocks/>
                    </p:cNvGrpSpPr>
                    <p:nvPr/>
                  </p:nvGrpSpPr>
                  <p:grpSpPr bwMode="auto">
                    <a:xfrm>
                      <a:off x="4057" y="2042"/>
                      <a:ext cx="698" cy="1397"/>
                      <a:chOff x="4057" y="2042"/>
                      <a:chExt cx="698" cy="1397"/>
                    </a:xfrm>
                  </p:grpSpPr>
                  <p:sp>
                    <p:nvSpPr>
                      <p:cNvPr id="91182" name="Line 106"/>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83" name="Line 107"/>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84" name="Line 108"/>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1176" name="Group 109"/>
                  <p:cNvGrpSpPr>
                    <a:grpSpLocks/>
                  </p:cNvGrpSpPr>
                  <p:nvPr/>
                </p:nvGrpSpPr>
                <p:grpSpPr bwMode="auto">
                  <a:xfrm>
                    <a:off x="3708" y="2391"/>
                    <a:ext cx="1396" cy="699"/>
                    <a:chOff x="3708" y="2391"/>
                    <a:chExt cx="1396" cy="699"/>
                  </a:xfrm>
                </p:grpSpPr>
                <p:sp>
                  <p:nvSpPr>
                    <p:cNvPr id="91177" name="Line 110"/>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78" name="Line 111"/>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79" name="Line 112"/>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91172" name="Text Box 113"/>
              <p:cNvSpPr txBox="1">
                <a:spLocks noChangeAspect="1" noChangeArrowheads="1"/>
              </p:cNvSpPr>
              <p:nvPr/>
            </p:nvSpPr>
            <p:spPr bwMode="auto">
              <a:xfrm>
                <a:off x="5321" y="3163"/>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0592"/>
                                        </p:tgtEl>
                                        <p:attrNameLst>
                                          <p:attrName>style.visibility</p:attrName>
                                        </p:attrNameLst>
                                      </p:cBhvr>
                                      <p:to>
                                        <p:strVal val="visible"/>
                                      </p:to>
                                    </p:set>
                                    <p:animEffect transition="in" filter="dissolve">
                                      <p:cBhvr>
                                        <p:cTn id="7" dur="500"/>
                                        <p:tgtEl>
                                          <p:spTgt spid="9205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0607"/>
                                        </p:tgtEl>
                                        <p:attrNameLst>
                                          <p:attrName>style.visibility</p:attrName>
                                        </p:attrNameLst>
                                      </p:cBhvr>
                                      <p:to>
                                        <p:strVal val="visible"/>
                                      </p:to>
                                    </p:set>
                                    <p:animEffect transition="in" filter="dissolve">
                                      <p:cBhvr>
                                        <p:cTn id="10" dur="500"/>
                                        <p:tgtEl>
                                          <p:spTgt spid="92060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0646"/>
                                        </p:tgtEl>
                                        <p:attrNameLst>
                                          <p:attrName>style.visibility</p:attrName>
                                        </p:attrNameLst>
                                      </p:cBhvr>
                                      <p:to>
                                        <p:strVal val="visible"/>
                                      </p:to>
                                    </p:set>
                                    <p:animEffect transition="in" filter="dissolve">
                                      <p:cBhvr>
                                        <p:cTn id="15" dur="500"/>
                                        <p:tgtEl>
                                          <p:spTgt spid="920646"/>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920656"/>
                                        </p:tgtEl>
                                        <p:attrNameLst>
                                          <p:attrName>style.visibility</p:attrName>
                                        </p:attrNameLst>
                                      </p:cBhvr>
                                      <p:to>
                                        <p:strVal val="visible"/>
                                      </p:to>
                                    </p:set>
                                    <p:animEffect transition="in" filter="dissolve">
                                      <p:cBhvr>
                                        <p:cTn id="19" dur="500"/>
                                        <p:tgtEl>
                                          <p:spTgt spid="920656"/>
                                        </p:tgtEl>
                                      </p:cBhvr>
                                    </p:animEffect>
                                  </p:childTnLst>
                                </p:cTn>
                              </p:par>
                            </p:childTnLst>
                          </p:cTn>
                        </p:par>
                        <p:par>
                          <p:cTn id="20" fill="hold" nodeType="afterGroup">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920655"/>
                                        </p:tgtEl>
                                        <p:attrNameLst>
                                          <p:attrName>style.visibility</p:attrName>
                                        </p:attrNameLst>
                                      </p:cBhvr>
                                      <p:to>
                                        <p:strVal val="visible"/>
                                      </p:to>
                                    </p:set>
                                    <p:animEffect transition="in" filter="dissolve">
                                      <p:cBhvr>
                                        <p:cTn id="23" dur="500"/>
                                        <p:tgtEl>
                                          <p:spTgt spid="920655"/>
                                        </p:tgtEl>
                                      </p:cBhvr>
                                    </p:animEffect>
                                  </p:childTnLst>
                                </p:cTn>
                              </p:par>
                            </p:childTnLst>
                          </p:cTn>
                        </p:par>
                        <p:par>
                          <p:cTn id="24" fill="hold" nodeType="afterGroup">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920654"/>
                                        </p:tgtEl>
                                        <p:attrNameLst>
                                          <p:attrName>style.visibility</p:attrName>
                                        </p:attrNameLst>
                                      </p:cBhvr>
                                      <p:to>
                                        <p:strVal val="visible"/>
                                      </p:to>
                                    </p:set>
                                    <p:animEffect transition="in" filter="dissolve">
                                      <p:cBhvr>
                                        <p:cTn id="27" dur="500"/>
                                        <p:tgtEl>
                                          <p:spTgt spid="920654"/>
                                        </p:tgtEl>
                                      </p:cBhvr>
                                    </p:animEffect>
                                  </p:childTnLst>
                                </p:cTn>
                              </p:par>
                            </p:childTnLst>
                          </p:cTn>
                        </p:par>
                        <p:par>
                          <p:cTn id="28" fill="hold" nodeType="afterGroup">
                            <p:stCondLst>
                              <p:cond delay="2000"/>
                            </p:stCondLst>
                            <p:childTnLst>
                              <p:par>
                                <p:cTn id="29" presetID="9" presetClass="entr" presetSubtype="0" fill="hold" grpId="0" nodeType="afterEffect">
                                  <p:stCondLst>
                                    <p:cond delay="0"/>
                                  </p:stCondLst>
                                  <p:childTnLst>
                                    <p:set>
                                      <p:cBhvr>
                                        <p:cTn id="30" dur="1" fill="hold">
                                          <p:stCondLst>
                                            <p:cond delay="0"/>
                                          </p:stCondLst>
                                        </p:cTn>
                                        <p:tgtEl>
                                          <p:spTgt spid="920653"/>
                                        </p:tgtEl>
                                        <p:attrNameLst>
                                          <p:attrName>style.visibility</p:attrName>
                                        </p:attrNameLst>
                                      </p:cBhvr>
                                      <p:to>
                                        <p:strVal val="visible"/>
                                      </p:to>
                                    </p:set>
                                    <p:animEffect transition="in" filter="dissolve">
                                      <p:cBhvr>
                                        <p:cTn id="31" dur="500"/>
                                        <p:tgtEl>
                                          <p:spTgt spid="920653"/>
                                        </p:tgtEl>
                                      </p:cBhvr>
                                    </p:animEffect>
                                  </p:childTnLst>
                                </p:cTn>
                              </p:par>
                            </p:childTnLst>
                          </p:cTn>
                        </p:par>
                        <p:par>
                          <p:cTn id="32" fill="hold" nodeType="afterGroup">
                            <p:stCondLst>
                              <p:cond delay="2500"/>
                            </p:stCondLst>
                            <p:childTnLst>
                              <p:par>
                                <p:cTn id="33" presetID="9" presetClass="entr" presetSubtype="0" fill="hold" grpId="0" nodeType="afterEffect">
                                  <p:stCondLst>
                                    <p:cond delay="0"/>
                                  </p:stCondLst>
                                  <p:childTnLst>
                                    <p:set>
                                      <p:cBhvr>
                                        <p:cTn id="34" dur="1" fill="hold">
                                          <p:stCondLst>
                                            <p:cond delay="0"/>
                                          </p:stCondLst>
                                        </p:cTn>
                                        <p:tgtEl>
                                          <p:spTgt spid="920652"/>
                                        </p:tgtEl>
                                        <p:attrNameLst>
                                          <p:attrName>style.visibility</p:attrName>
                                        </p:attrNameLst>
                                      </p:cBhvr>
                                      <p:to>
                                        <p:strVal val="visible"/>
                                      </p:to>
                                    </p:set>
                                    <p:animEffect transition="in" filter="dissolve">
                                      <p:cBhvr>
                                        <p:cTn id="35" dur="500"/>
                                        <p:tgtEl>
                                          <p:spTgt spid="92065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920693"/>
                                        </p:tgtEl>
                                        <p:attrNameLst>
                                          <p:attrName>style.visibility</p:attrName>
                                        </p:attrNameLst>
                                      </p:cBhvr>
                                      <p:to>
                                        <p:strVal val="visible"/>
                                      </p:to>
                                    </p:set>
                                    <p:animEffect transition="in" filter="dissolve">
                                      <p:cBhvr>
                                        <p:cTn id="40" dur="500"/>
                                        <p:tgtEl>
                                          <p:spTgt spid="92069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920626"/>
                                        </p:tgtEl>
                                        <p:attrNameLst>
                                          <p:attrName>style.visibility</p:attrName>
                                        </p:attrNameLst>
                                      </p:cBhvr>
                                      <p:to>
                                        <p:strVal val="visible"/>
                                      </p:to>
                                    </p:set>
                                    <p:animEffect transition="in" filter="dissolve">
                                      <p:cBhvr>
                                        <p:cTn id="43" dur="500"/>
                                        <p:tgtEl>
                                          <p:spTgt spid="92062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20660"/>
                                        </p:tgtEl>
                                        <p:attrNameLst>
                                          <p:attrName>style.visibility</p:attrName>
                                        </p:attrNameLst>
                                      </p:cBhvr>
                                      <p:to>
                                        <p:strVal val="visible"/>
                                      </p:to>
                                    </p:set>
                                    <p:animEffect transition="in" filter="dissolve">
                                      <p:cBhvr>
                                        <p:cTn id="48" dur="500"/>
                                        <p:tgtEl>
                                          <p:spTgt spid="920660"/>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920661"/>
                                        </p:tgtEl>
                                        <p:attrNameLst>
                                          <p:attrName>style.visibility</p:attrName>
                                        </p:attrNameLst>
                                      </p:cBhvr>
                                      <p:to>
                                        <p:strVal val="visible"/>
                                      </p:to>
                                    </p:set>
                                    <p:animEffect transition="in" filter="dissolve">
                                      <p:cBhvr>
                                        <p:cTn id="52" dur="500"/>
                                        <p:tgtEl>
                                          <p:spTgt spid="920661"/>
                                        </p:tgtEl>
                                      </p:cBhvr>
                                    </p:animEffect>
                                  </p:childTnLst>
                                </p:cTn>
                              </p:par>
                            </p:childTnLst>
                          </p:cTn>
                        </p:par>
                        <p:par>
                          <p:cTn id="53" fill="hold" nodeType="afterGroup">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920659"/>
                                        </p:tgtEl>
                                        <p:attrNameLst>
                                          <p:attrName>style.visibility</p:attrName>
                                        </p:attrNameLst>
                                      </p:cBhvr>
                                      <p:to>
                                        <p:strVal val="visible"/>
                                      </p:to>
                                    </p:set>
                                    <p:animEffect transition="in" filter="dissolve">
                                      <p:cBhvr>
                                        <p:cTn id="56" dur="500"/>
                                        <p:tgtEl>
                                          <p:spTgt spid="92065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20663"/>
                                        </p:tgtEl>
                                        <p:attrNameLst>
                                          <p:attrName>style.visibility</p:attrName>
                                        </p:attrNameLst>
                                      </p:cBhvr>
                                      <p:to>
                                        <p:strVal val="visible"/>
                                      </p:to>
                                    </p:set>
                                    <p:animEffect transition="in" filter="dissolve">
                                      <p:cBhvr>
                                        <p:cTn id="61" dur="500"/>
                                        <p:tgtEl>
                                          <p:spTgt spid="92066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920694"/>
                                        </p:tgtEl>
                                        <p:attrNameLst>
                                          <p:attrName>style.visibility</p:attrName>
                                        </p:attrNameLst>
                                      </p:cBhvr>
                                      <p:to>
                                        <p:strVal val="visible"/>
                                      </p:to>
                                    </p:set>
                                    <p:animEffect transition="in" filter="dissolve">
                                      <p:cBhvr>
                                        <p:cTn id="66" dur="500"/>
                                        <p:tgtEl>
                                          <p:spTgt spid="920694"/>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20643"/>
                                        </p:tgtEl>
                                        <p:attrNameLst>
                                          <p:attrName>style.visibility</p:attrName>
                                        </p:attrNameLst>
                                      </p:cBhvr>
                                      <p:to>
                                        <p:strVal val="visible"/>
                                      </p:to>
                                    </p:set>
                                    <p:animEffect transition="in" filter="dissolve">
                                      <p:cBhvr>
                                        <p:cTn id="69" dur="500"/>
                                        <p:tgtEl>
                                          <p:spTgt spid="92064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920627"/>
                                        </p:tgtEl>
                                        <p:attrNameLst>
                                          <p:attrName>style.visibility</p:attrName>
                                        </p:attrNameLst>
                                      </p:cBhvr>
                                      <p:to>
                                        <p:strVal val="visible"/>
                                      </p:to>
                                    </p:set>
                                    <p:animEffect transition="in" filter="dissolve">
                                      <p:cBhvr>
                                        <p:cTn id="72" dur="500"/>
                                        <p:tgtEl>
                                          <p:spTgt spid="9206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920671"/>
                                        </p:tgtEl>
                                        <p:attrNameLst>
                                          <p:attrName>style.visibility</p:attrName>
                                        </p:attrNameLst>
                                      </p:cBhvr>
                                      <p:to>
                                        <p:strVal val="visible"/>
                                      </p:to>
                                    </p:set>
                                    <p:animEffect transition="in" filter="dissolve">
                                      <p:cBhvr>
                                        <p:cTn id="77" dur="500"/>
                                        <p:tgtEl>
                                          <p:spTgt spid="920671"/>
                                        </p:tgtEl>
                                      </p:cBhvr>
                                    </p:animEffect>
                                  </p:childTnLst>
                                </p:cTn>
                              </p:par>
                            </p:childTnLst>
                          </p:cTn>
                        </p:par>
                        <p:par>
                          <p:cTn id="78" fill="hold" nodeType="afterGroup">
                            <p:stCondLst>
                              <p:cond delay="500"/>
                            </p:stCondLst>
                            <p:childTnLst>
                              <p:par>
                                <p:cTn id="79" presetID="9" presetClass="entr" presetSubtype="0" fill="hold" grpId="0" nodeType="afterEffect">
                                  <p:stCondLst>
                                    <p:cond delay="0"/>
                                  </p:stCondLst>
                                  <p:childTnLst>
                                    <p:set>
                                      <p:cBhvr>
                                        <p:cTn id="80" dur="1" fill="hold">
                                          <p:stCondLst>
                                            <p:cond delay="0"/>
                                          </p:stCondLst>
                                        </p:cTn>
                                        <p:tgtEl>
                                          <p:spTgt spid="920672"/>
                                        </p:tgtEl>
                                        <p:attrNameLst>
                                          <p:attrName>style.visibility</p:attrName>
                                        </p:attrNameLst>
                                      </p:cBhvr>
                                      <p:to>
                                        <p:strVal val="visible"/>
                                      </p:to>
                                    </p:set>
                                    <p:animEffect transition="in" filter="dissolve">
                                      <p:cBhvr>
                                        <p:cTn id="81" dur="500"/>
                                        <p:tgtEl>
                                          <p:spTgt spid="92067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20644"/>
                                        </p:tgtEl>
                                        <p:attrNameLst>
                                          <p:attrName>style.visibility</p:attrName>
                                        </p:attrNameLst>
                                      </p:cBhvr>
                                      <p:to>
                                        <p:strVal val="visible"/>
                                      </p:to>
                                    </p:set>
                                    <p:animEffect transition="in" filter="dissolve">
                                      <p:cBhvr>
                                        <p:cTn id="86" dur="500"/>
                                        <p:tgtEl>
                                          <p:spTgt spid="920644"/>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20645"/>
                                        </p:tgtEl>
                                        <p:attrNameLst>
                                          <p:attrName>style.visibility</p:attrName>
                                        </p:attrNameLst>
                                      </p:cBhvr>
                                      <p:to>
                                        <p:strVal val="visible"/>
                                      </p:to>
                                    </p:set>
                                    <p:animEffect transition="in" filter="dissolve">
                                      <p:cBhvr>
                                        <p:cTn id="89" dur="500"/>
                                        <p:tgtEl>
                                          <p:spTgt spid="92064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920608"/>
                                        </p:tgtEl>
                                        <p:attrNameLst>
                                          <p:attrName>style.visibility</p:attrName>
                                        </p:attrNameLst>
                                      </p:cBhvr>
                                      <p:to>
                                        <p:strVal val="visible"/>
                                      </p:to>
                                    </p:set>
                                    <p:animEffect transition="in" filter="dissolve">
                                      <p:cBhvr>
                                        <p:cTn id="94" dur="500"/>
                                        <p:tgtEl>
                                          <p:spTgt spid="920608"/>
                                        </p:tgtEl>
                                      </p:cBhvr>
                                    </p:animEffect>
                                  </p:childTnLst>
                                </p:cTn>
                              </p:par>
                              <p:par>
                                <p:cTn id="95" presetID="9" presetClass="entr" presetSubtype="0" fill="hold" nodeType="withEffect">
                                  <p:stCondLst>
                                    <p:cond delay="0"/>
                                  </p:stCondLst>
                                  <p:childTnLst>
                                    <p:set>
                                      <p:cBhvr>
                                        <p:cTn id="96" dur="1" fill="hold">
                                          <p:stCondLst>
                                            <p:cond delay="0"/>
                                          </p:stCondLst>
                                        </p:cTn>
                                        <p:tgtEl>
                                          <p:spTgt spid="920673"/>
                                        </p:tgtEl>
                                        <p:attrNameLst>
                                          <p:attrName>style.visibility</p:attrName>
                                        </p:attrNameLst>
                                      </p:cBhvr>
                                      <p:to>
                                        <p:strVal val="visible"/>
                                      </p:to>
                                    </p:set>
                                    <p:animEffect transition="in" filter="dissolve">
                                      <p:cBhvr>
                                        <p:cTn id="97" dur="500"/>
                                        <p:tgtEl>
                                          <p:spTgt spid="92067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920670"/>
                                        </p:tgtEl>
                                        <p:attrNameLst>
                                          <p:attrName>style.visibility</p:attrName>
                                        </p:attrNameLst>
                                      </p:cBhvr>
                                      <p:to>
                                        <p:strVal val="visible"/>
                                      </p:to>
                                    </p:set>
                                    <p:animEffect transition="in" filter="dissolve">
                                      <p:cBhvr>
                                        <p:cTn id="102" dur="500"/>
                                        <p:tgtEl>
                                          <p:spTgt spid="920670"/>
                                        </p:tgtEl>
                                      </p:cBhvr>
                                    </p:animEffect>
                                  </p:childTnLst>
                                </p:cTn>
                              </p:par>
                            </p:childTnLst>
                          </p:cTn>
                        </p:par>
                        <p:par>
                          <p:cTn id="103" fill="hold" nodeType="afterGroup">
                            <p:stCondLst>
                              <p:cond delay="500"/>
                            </p:stCondLst>
                            <p:childTnLst>
                              <p:par>
                                <p:cTn id="104" presetID="9" presetClass="entr" presetSubtype="0" fill="hold" grpId="0" nodeType="afterEffect">
                                  <p:stCondLst>
                                    <p:cond delay="0"/>
                                  </p:stCondLst>
                                  <p:childTnLst>
                                    <p:set>
                                      <p:cBhvr>
                                        <p:cTn id="105" dur="1" fill="hold">
                                          <p:stCondLst>
                                            <p:cond delay="0"/>
                                          </p:stCondLst>
                                        </p:cTn>
                                        <p:tgtEl>
                                          <p:spTgt spid="920658"/>
                                        </p:tgtEl>
                                        <p:attrNameLst>
                                          <p:attrName>style.visibility</p:attrName>
                                        </p:attrNameLst>
                                      </p:cBhvr>
                                      <p:to>
                                        <p:strVal val="visible"/>
                                      </p:to>
                                    </p:set>
                                    <p:animEffect transition="in" filter="dissolve">
                                      <p:cBhvr>
                                        <p:cTn id="106" dur="500"/>
                                        <p:tgtEl>
                                          <p:spTgt spid="920658"/>
                                        </p:tgtEl>
                                      </p:cBhvr>
                                    </p:animEffect>
                                  </p:childTnLst>
                                </p:cTn>
                              </p:par>
                            </p:childTnLst>
                          </p:cTn>
                        </p:par>
                        <p:par>
                          <p:cTn id="107" fill="hold" nodeType="afterGroup">
                            <p:stCondLst>
                              <p:cond delay="1000"/>
                            </p:stCondLst>
                            <p:childTnLst>
                              <p:par>
                                <p:cTn id="108" presetID="9" presetClass="entr" presetSubtype="0" fill="hold" grpId="0" nodeType="afterEffect">
                                  <p:stCondLst>
                                    <p:cond delay="0"/>
                                  </p:stCondLst>
                                  <p:childTnLst>
                                    <p:set>
                                      <p:cBhvr>
                                        <p:cTn id="109" dur="1" fill="hold">
                                          <p:stCondLst>
                                            <p:cond delay="0"/>
                                          </p:stCondLst>
                                        </p:cTn>
                                        <p:tgtEl>
                                          <p:spTgt spid="920692"/>
                                        </p:tgtEl>
                                        <p:attrNameLst>
                                          <p:attrName>style.visibility</p:attrName>
                                        </p:attrNameLst>
                                      </p:cBhvr>
                                      <p:to>
                                        <p:strVal val="visible"/>
                                      </p:to>
                                    </p:set>
                                    <p:animEffect transition="in" filter="dissolve">
                                      <p:cBhvr>
                                        <p:cTn id="110" dur="500"/>
                                        <p:tgtEl>
                                          <p:spTgt spid="920692"/>
                                        </p:tgtEl>
                                      </p:cBhvr>
                                    </p:animEffect>
                                  </p:childTnLst>
                                </p:cTn>
                              </p:par>
                            </p:childTnLst>
                          </p:cTn>
                        </p:par>
                        <p:par>
                          <p:cTn id="111" fill="hold" nodeType="afterGroup">
                            <p:stCondLst>
                              <p:cond delay="1500"/>
                            </p:stCondLst>
                            <p:childTnLst>
                              <p:par>
                                <p:cTn id="112" presetID="9" presetClass="entr" presetSubtype="0" fill="hold" grpId="0" nodeType="afterEffect">
                                  <p:stCondLst>
                                    <p:cond delay="0"/>
                                  </p:stCondLst>
                                  <p:childTnLst>
                                    <p:set>
                                      <p:cBhvr>
                                        <p:cTn id="113" dur="1" fill="hold">
                                          <p:stCondLst>
                                            <p:cond delay="0"/>
                                          </p:stCondLst>
                                        </p:cTn>
                                        <p:tgtEl>
                                          <p:spTgt spid="920691"/>
                                        </p:tgtEl>
                                        <p:attrNameLst>
                                          <p:attrName>style.visibility</p:attrName>
                                        </p:attrNameLst>
                                      </p:cBhvr>
                                      <p:to>
                                        <p:strVal val="visible"/>
                                      </p:to>
                                    </p:set>
                                    <p:animEffect transition="in" filter="dissolve">
                                      <p:cBhvr>
                                        <p:cTn id="114" dur="500"/>
                                        <p:tgtEl>
                                          <p:spTgt spid="920691"/>
                                        </p:tgtEl>
                                      </p:cBhvr>
                                    </p:animEffect>
                                  </p:childTnLst>
                                </p:cTn>
                              </p:par>
                            </p:childTnLst>
                          </p:cTn>
                        </p:par>
                        <p:par>
                          <p:cTn id="115" fill="hold" nodeType="afterGroup">
                            <p:stCondLst>
                              <p:cond delay="2000"/>
                            </p:stCondLst>
                            <p:childTnLst>
                              <p:par>
                                <p:cTn id="116" presetID="9" presetClass="entr" presetSubtype="0" fill="hold" grpId="0" nodeType="afterEffect">
                                  <p:stCondLst>
                                    <p:cond delay="0"/>
                                  </p:stCondLst>
                                  <p:childTnLst>
                                    <p:set>
                                      <p:cBhvr>
                                        <p:cTn id="117" dur="1" fill="hold">
                                          <p:stCondLst>
                                            <p:cond delay="0"/>
                                          </p:stCondLst>
                                        </p:cTn>
                                        <p:tgtEl>
                                          <p:spTgt spid="920657"/>
                                        </p:tgtEl>
                                        <p:attrNameLst>
                                          <p:attrName>style.visibility</p:attrName>
                                        </p:attrNameLst>
                                      </p:cBhvr>
                                      <p:to>
                                        <p:strVal val="visible"/>
                                      </p:to>
                                    </p:set>
                                    <p:animEffect transition="in" filter="dissolve">
                                      <p:cBhvr>
                                        <p:cTn id="118" dur="500"/>
                                        <p:tgtEl>
                                          <p:spTgt spid="920657"/>
                                        </p:tgtEl>
                                      </p:cBhvr>
                                    </p:animEffect>
                                  </p:childTnLst>
                                </p:cTn>
                              </p:par>
                            </p:childTnLst>
                          </p:cTn>
                        </p:par>
                        <p:par>
                          <p:cTn id="119" fill="hold" nodeType="afterGroup">
                            <p:stCondLst>
                              <p:cond delay="2500"/>
                            </p:stCondLst>
                            <p:childTnLst>
                              <p:par>
                                <p:cTn id="120" presetID="9" presetClass="entr" presetSubtype="0" fill="hold" grpId="0" nodeType="afterEffect">
                                  <p:stCondLst>
                                    <p:cond delay="0"/>
                                  </p:stCondLst>
                                  <p:childTnLst>
                                    <p:set>
                                      <p:cBhvr>
                                        <p:cTn id="121" dur="1" fill="hold">
                                          <p:stCondLst>
                                            <p:cond delay="0"/>
                                          </p:stCondLst>
                                        </p:cTn>
                                        <p:tgtEl>
                                          <p:spTgt spid="920690"/>
                                        </p:tgtEl>
                                        <p:attrNameLst>
                                          <p:attrName>style.visibility</p:attrName>
                                        </p:attrNameLst>
                                      </p:cBhvr>
                                      <p:to>
                                        <p:strVal val="visible"/>
                                      </p:to>
                                    </p:set>
                                    <p:animEffect transition="in" filter="dissolve">
                                      <p:cBhvr>
                                        <p:cTn id="122" dur="500"/>
                                        <p:tgtEl>
                                          <p:spTgt spid="920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71" grpId="0" animBg="1"/>
      <p:bldP spid="920672" grpId="0" animBg="1"/>
      <p:bldP spid="920659" grpId="0" animBg="1"/>
      <p:bldP spid="920660" grpId="0" animBg="1"/>
      <p:bldP spid="920661" grpId="0" animBg="1"/>
      <p:bldP spid="920657" grpId="0" animBg="1"/>
      <p:bldP spid="920658" grpId="0" animBg="1"/>
      <p:bldP spid="920670" grpId="0" animBg="1"/>
      <p:bldP spid="920690" grpId="0" animBg="1"/>
      <p:bldP spid="920691" grpId="0" animBg="1"/>
      <p:bldP spid="920692" grpId="0" animBg="1"/>
      <p:bldP spid="920646" grpId="0" animBg="1"/>
      <p:bldP spid="920652" grpId="0" animBg="1"/>
      <p:bldP spid="920653" grpId="0" animBg="1"/>
      <p:bldP spid="920654" grpId="0" animBg="1"/>
      <p:bldP spid="920655" grpId="0" animBg="1"/>
      <p:bldP spid="920656" grpId="0" animBg="1"/>
      <p:bldP spid="920607" grpId="0" animBg="1"/>
      <p:bldP spid="920608" grpId="0" animBg="1"/>
      <p:bldP spid="920626" grpId="0" animBg="1"/>
      <p:bldP spid="920627" grpId="0"/>
      <p:bldP spid="920643" grpId="0" animBg="1"/>
      <p:bldP spid="920644" grpId="0" animBg="1"/>
      <p:bldP spid="920645" grpId="0" animBg="1"/>
      <p:bldP spid="92066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6" name="Rectangle 16"/>
          <p:cNvSpPr>
            <a:spLocks noChangeAspect="1" noChangeArrowheads="1"/>
          </p:cNvSpPr>
          <p:nvPr/>
        </p:nvSpPr>
        <p:spPr bwMode="auto">
          <a:xfrm>
            <a:off x="10361613" y="4257675"/>
            <a:ext cx="777875"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17" name="Rectangle 17"/>
          <p:cNvSpPr>
            <a:spLocks noChangeAspect="1" noChangeArrowheads="1"/>
          </p:cNvSpPr>
          <p:nvPr/>
        </p:nvSpPr>
        <p:spPr bwMode="auto">
          <a:xfrm>
            <a:off x="9572625" y="4257675"/>
            <a:ext cx="779463" cy="781050"/>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18" name="Rectangle 18"/>
          <p:cNvSpPr>
            <a:spLocks noChangeAspect="1" noChangeArrowheads="1"/>
          </p:cNvSpPr>
          <p:nvPr/>
        </p:nvSpPr>
        <p:spPr bwMode="auto">
          <a:xfrm>
            <a:off x="9583738" y="5829300"/>
            <a:ext cx="779462"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19" name="Rectangle 19"/>
          <p:cNvSpPr>
            <a:spLocks noChangeAspect="1" noChangeArrowheads="1"/>
          </p:cNvSpPr>
          <p:nvPr/>
        </p:nvSpPr>
        <p:spPr bwMode="auto">
          <a:xfrm>
            <a:off x="8789988" y="5053013"/>
            <a:ext cx="777875"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20" name="Rectangle 20"/>
          <p:cNvSpPr>
            <a:spLocks noChangeAspect="1" noChangeArrowheads="1"/>
          </p:cNvSpPr>
          <p:nvPr/>
        </p:nvSpPr>
        <p:spPr bwMode="auto">
          <a:xfrm>
            <a:off x="8780463" y="4257675"/>
            <a:ext cx="779462" cy="781050"/>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21" name="Rectangle 21"/>
          <p:cNvSpPr>
            <a:spLocks noChangeAspect="1" noChangeArrowheads="1"/>
          </p:cNvSpPr>
          <p:nvPr/>
        </p:nvSpPr>
        <p:spPr bwMode="auto">
          <a:xfrm>
            <a:off x="10361613" y="6624638"/>
            <a:ext cx="777875"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26" name="Rectangle 26"/>
          <p:cNvSpPr>
            <a:spLocks noChangeAspect="1" noChangeArrowheads="1"/>
          </p:cNvSpPr>
          <p:nvPr/>
        </p:nvSpPr>
        <p:spPr bwMode="auto">
          <a:xfrm>
            <a:off x="8789988" y="5846763"/>
            <a:ext cx="777875" cy="782637"/>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27" name="Rectangle 27"/>
          <p:cNvSpPr>
            <a:spLocks noChangeAspect="1" noChangeArrowheads="1"/>
          </p:cNvSpPr>
          <p:nvPr/>
        </p:nvSpPr>
        <p:spPr bwMode="auto">
          <a:xfrm>
            <a:off x="9583738" y="6624638"/>
            <a:ext cx="779462"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28" name="Rectangle 28"/>
          <p:cNvSpPr>
            <a:spLocks noChangeAspect="1" noChangeArrowheads="1"/>
          </p:cNvSpPr>
          <p:nvPr/>
        </p:nvSpPr>
        <p:spPr bwMode="auto">
          <a:xfrm>
            <a:off x="10374313" y="5829300"/>
            <a:ext cx="779462"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629" name="Rectangle 29"/>
          <p:cNvSpPr>
            <a:spLocks noChangeAspect="1" noChangeArrowheads="1"/>
          </p:cNvSpPr>
          <p:nvPr/>
        </p:nvSpPr>
        <p:spPr bwMode="auto">
          <a:xfrm>
            <a:off x="9583738" y="5048250"/>
            <a:ext cx="779462" cy="781050"/>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72" name="Rectangle 2"/>
          <p:cNvSpPr>
            <a:spLocks noGrp="1" noChangeArrowheads="1"/>
          </p:cNvSpPr>
          <p:nvPr>
            <p:ph type="title"/>
          </p:nvPr>
        </p:nvSpPr>
        <p:spPr/>
        <p:txBody>
          <a:bodyPr/>
          <a:lstStyle/>
          <a:p>
            <a:pPr eaLnBrk="1" hangingPunct="1"/>
            <a:r>
              <a:rPr lang="en-US" smtClean="0"/>
              <a:t>Maintaining arc consistency (MAC)</a:t>
            </a:r>
          </a:p>
        </p:txBody>
      </p:sp>
      <p:grpSp>
        <p:nvGrpSpPr>
          <p:cNvPr id="92173" name="Group 3"/>
          <p:cNvGrpSpPr>
            <a:grpSpLocks/>
          </p:cNvGrpSpPr>
          <p:nvPr/>
        </p:nvGrpSpPr>
        <p:grpSpPr bwMode="auto">
          <a:xfrm>
            <a:off x="7359650" y="3619500"/>
            <a:ext cx="3784600" cy="3786188"/>
            <a:chOff x="3260" y="2178"/>
            <a:chExt cx="1676" cy="1677"/>
          </a:xfrm>
        </p:grpSpPr>
        <p:sp>
          <p:nvSpPr>
            <p:cNvPr id="92193" name="Rectangle 4"/>
            <p:cNvSpPr>
              <a:spLocks noChangeAspect="1" noChangeArrowheads="1"/>
            </p:cNvSpPr>
            <p:nvPr/>
          </p:nvSpPr>
          <p:spPr bwMode="auto">
            <a:xfrm>
              <a:off x="3540" y="2458"/>
              <a:ext cx="1396" cy="139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2194" name="Group 5"/>
            <p:cNvGrpSpPr>
              <a:grpSpLocks/>
            </p:cNvGrpSpPr>
            <p:nvPr/>
          </p:nvGrpSpPr>
          <p:grpSpPr bwMode="auto">
            <a:xfrm>
              <a:off x="3260" y="2488"/>
              <a:ext cx="233" cy="1284"/>
              <a:chOff x="3260" y="2488"/>
              <a:chExt cx="233" cy="1284"/>
            </a:xfrm>
          </p:grpSpPr>
          <p:sp>
            <p:nvSpPr>
              <p:cNvPr id="92200" name="Text Box 6"/>
              <p:cNvSpPr txBox="1">
                <a:spLocks noChangeAspect="1" noChangeArrowheads="1"/>
              </p:cNvSpPr>
              <p:nvPr/>
            </p:nvSpPr>
            <p:spPr bwMode="auto">
              <a:xfrm>
                <a:off x="3260" y="3538"/>
                <a:ext cx="23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92201" name="Text Box 7"/>
              <p:cNvSpPr txBox="1">
                <a:spLocks noChangeAspect="1" noChangeArrowheads="1"/>
              </p:cNvSpPr>
              <p:nvPr/>
            </p:nvSpPr>
            <p:spPr bwMode="auto">
              <a:xfrm>
                <a:off x="3260" y="3188"/>
                <a:ext cx="2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92202" name="Text Box 8"/>
              <p:cNvSpPr txBox="1">
                <a:spLocks noChangeAspect="1" noChangeArrowheads="1"/>
              </p:cNvSpPr>
              <p:nvPr/>
            </p:nvSpPr>
            <p:spPr bwMode="auto">
              <a:xfrm>
                <a:off x="3260" y="2837"/>
                <a:ext cx="2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92203" name="Text Box 9"/>
              <p:cNvSpPr txBox="1">
                <a:spLocks noChangeAspect="1" noChangeArrowheads="1"/>
              </p:cNvSpPr>
              <p:nvPr/>
            </p:nvSpPr>
            <p:spPr bwMode="auto">
              <a:xfrm>
                <a:off x="3260" y="2488"/>
                <a:ext cx="23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grpSp>
        <p:grpSp>
          <p:nvGrpSpPr>
            <p:cNvPr id="92195" name="Group 10"/>
            <p:cNvGrpSpPr>
              <a:grpSpLocks/>
            </p:cNvGrpSpPr>
            <p:nvPr/>
          </p:nvGrpSpPr>
          <p:grpSpPr bwMode="auto">
            <a:xfrm>
              <a:off x="3592" y="2178"/>
              <a:ext cx="1286" cy="233"/>
              <a:chOff x="3592" y="2178"/>
              <a:chExt cx="1286" cy="233"/>
            </a:xfrm>
          </p:grpSpPr>
          <p:sp>
            <p:nvSpPr>
              <p:cNvPr id="92196" name="Rectangle 11"/>
              <p:cNvSpPr>
                <a:spLocks noChangeAspect="1" noChangeArrowheads="1"/>
              </p:cNvSpPr>
              <p:nvPr/>
            </p:nvSpPr>
            <p:spPr bwMode="auto">
              <a:xfrm>
                <a:off x="3592" y="2178"/>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92197" name="Rectangle 12"/>
              <p:cNvSpPr>
                <a:spLocks noChangeAspect="1" noChangeArrowheads="1"/>
              </p:cNvSpPr>
              <p:nvPr/>
            </p:nvSpPr>
            <p:spPr bwMode="auto">
              <a:xfrm>
                <a:off x="3939" y="2178"/>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92198" name="Rectangle 13"/>
              <p:cNvSpPr>
                <a:spLocks noChangeAspect="1" noChangeArrowheads="1"/>
              </p:cNvSpPr>
              <p:nvPr/>
            </p:nvSpPr>
            <p:spPr bwMode="auto">
              <a:xfrm>
                <a:off x="4288" y="2178"/>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92199" name="Rectangle 14"/>
              <p:cNvSpPr>
                <a:spLocks noChangeAspect="1" noChangeArrowheads="1"/>
              </p:cNvSpPr>
              <p:nvPr/>
            </p:nvSpPr>
            <p:spPr bwMode="auto">
              <a:xfrm>
                <a:off x="4636" y="2178"/>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4</a:t>
                </a:r>
              </a:p>
            </p:txBody>
          </p:sp>
        </p:grpSp>
      </p:grpSp>
      <p:sp>
        <p:nvSpPr>
          <p:cNvPr id="92174" name="Text Box 15"/>
          <p:cNvSpPr txBox="1">
            <a:spLocks noChangeAspect="1" noChangeArrowheads="1"/>
          </p:cNvSpPr>
          <p:nvPr/>
        </p:nvSpPr>
        <p:spPr bwMode="auto">
          <a:xfrm>
            <a:off x="7993063" y="4252913"/>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921625" name="Text Box 25"/>
          <p:cNvSpPr txBox="1">
            <a:spLocks noChangeArrowheads="1"/>
          </p:cNvSpPr>
          <p:nvPr/>
        </p:nvSpPr>
        <p:spPr bwMode="auto">
          <a:xfrm>
            <a:off x="8864600" y="5924550"/>
            <a:ext cx="574675"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ts val="3988"/>
              </a:lnSpc>
              <a:spcBef>
                <a:spcPct val="50000"/>
              </a:spcBef>
            </a:pPr>
            <a:r>
              <a:rPr lang="en-US" sz="4000" b="1">
                <a:solidFill>
                  <a:schemeClr val="bg1"/>
                </a:solidFill>
                <a:latin typeface="Syntax" charset="0"/>
              </a:rPr>
              <a:t>?</a:t>
            </a:r>
          </a:p>
        </p:txBody>
      </p:sp>
      <p:grpSp>
        <p:nvGrpSpPr>
          <p:cNvPr id="92176" name="Group 30"/>
          <p:cNvGrpSpPr>
            <a:grpSpLocks/>
          </p:cNvGrpSpPr>
          <p:nvPr/>
        </p:nvGrpSpPr>
        <p:grpSpPr bwMode="auto">
          <a:xfrm>
            <a:off x="7993063" y="4248150"/>
            <a:ext cx="3151187" cy="3157538"/>
            <a:chOff x="3708" y="2041"/>
            <a:chExt cx="1396" cy="1398"/>
          </a:xfrm>
        </p:grpSpPr>
        <p:grpSp>
          <p:nvGrpSpPr>
            <p:cNvPr id="92183" name="Group 31"/>
            <p:cNvGrpSpPr>
              <a:grpSpLocks/>
            </p:cNvGrpSpPr>
            <p:nvPr/>
          </p:nvGrpSpPr>
          <p:grpSpPr bwMode="auto">
            <a:xfrm>
              <a:off x="4057" y="2041"/>
              <a:ext cx="1045" cy="1398"/>
              <a:chOff x="4057" y="2041"/>
              <a:chExt cx="1045" cy="1398"/>
            </a:xfrm>
          </p:grpSpPr>
          <p:sp>
            <p:nvSpPr>
              <p:cNvPr id="92188" name="Line 32"/>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2189" name="Group 33"/>
              <p:cNvGrpSpPr>
                <a:grpSpLocks/>
              </p:cNvGrpSpPr>
              <p:nvPr/>
            </p:nvGrpSpPr>
            <p:grpSpPr bwMode="auto">
              <a:xfrm>
                <a:off x="4057" y="2042"/>
                <a:ext cx="698" cy="1397"/>
                <a:chOff x="4057" y="2042"/>
                <a:chExt cx="698" cy="1397"/>
              </a:xfrm>
            </p:grpSpPr>
            <p:sp>
              <p:nvSpPr>
                <p:cNvPr id="92190" name="Line 34"/>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2191" name="Line 35"/>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2192" name="Line 36"/>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2184" name="Group 37"/>
            <p:cNvGrpSpPr>
              <a:grpSpLocks/>
            </p:cNvGrpSpPr>
            <p:nvPr/>
          </p:nvGrpSpPr>
          <p:grpSpPr bwMode="auto">
            <a:xfrm>
              <a:off x="3708" y="2391"/>
              <a:ext cx="1396" cy="699"/>
              <a:chOff x="3708" y="2391"/>
              <a:chExt cx="1396" cy="699"/>
            </a:xfrm>
          </p:grpSpPr>
          <p:sp>
            <p:nvSpPr>
              <p:cNvPr id="92185" name="Line 38"/>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2186" name="Line 39"/>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2187" name="Line 40"/>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92177" name="Text Box 41"/>
          <p:cNvSpPr txBox="1">
            <a:spLocks noChangeArrowheads="1"/>
          </p:cNvSpPr>
          <p:nvPr/>
        </p:nvSpPr>
        <p:spPr bwMode="auto">
          <a:xfrm>
            <a:off x="1690688" y="3479800"/>
            <a:ext cx="4202112"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ct val="135000"/>
              </a:lnSpc>
            </a:pPr>
            <a:r>
              <a:rPr lang="en-US" sz="2600">
                <a:solidFill>
                  <a:srgbClr val="808080"/>
                </a:solidFill>
                <a:latin typeface="Helvetica Neue" charset="0"/>
              </a:rPr>
              <a:t>{ </a:t>
            </a:r>
            <a:r>
              <a:rPr lang="en-US" sz="2600" i="1">
                <a:solidFill>
                  <a:srgbClr val="808080"/>
                </a:solidFill>
                <a:latin typeface="Helvetica Neue" charset="0"/>
              </a:rPr>
              <a:t>x</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1}</a:t>
            </a:r>
          </a:p>
        </p:txBody>
      </p:sp>
      <p:sp>
        <p:nvSpPr>
          <p:cNvPr id="92178" name="Text Box 42"/>
          <p:cNvSpPr txBox="1">
            <a:spLocks noChangeArrowheads="1"/>
          </p:cNvSpPr>
          <p:nvPr/>
        </p:nvSpPr>
        <p:spPr bwMode="auto">
          <a:xfrm>
            <a:off x="2109788" y="5237163"/>
            <a:ext cx="3932237"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r>
              <a:rPr lang="en-US" sz="2600">
                <a:solidFill>
                  <a:schemeClr val="tx1"/>
                </a:solidFill>
                <a:latin typeface="Times New Roman" pitchFamily="18" charset="0"/>
              </a:rPr>
              <a:t> </a:t>
            </a: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r>
              <a:rPr lang="en-US" sz="2600">
                <a:solidFill>
                  <a:schemeClr val="tx1"/>
                </a:solidFill>
                <a:latin typeface="Times New Roman" pitchFamily="18" charset="0"/>
              </a:rPr>
              <a:t> </a:t>
            </a:r>
          </a:p>
          <a:p>
            <a:pPr algn="l"/>
            <a:r>
              <a:rPr lang="en-US" sz="2600"/>
              <a:t> </a:t>
            </a:r>
            <a:r>
              <a:rPr lang="en-US" sz="2600" i="1">
                <a:solidFill>
                  <a:srgbClr val="747474"/>
                </a:solidFill>
                <a:latin typeface="Helvetica Neue" charset="0"/>
              </a:rPr>
              <a:t>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3</a:t>
            </a:r>
            <a:endParaRPr lang="en-US" sz="2600"/>
          </a:p>
          <a:p>
            <a:pPr algn="l"/>
            <a:r>
              <a:rPr lang="en-US" sz="2600"/>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2600"/>
          </a:p>
          <a:p>
            <a:pPr algn="l"/>
            <a:r>
              <a:rPr lang="en-US" sz="2600"/>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endParaRPr lang="en-US" sz="2600"/>
          </a:p>
          <a:p>
            <a:pPr algn="l"/>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 </a:t>
            </a:r>
            <a:r>
              <a:rPr lang="en-US" sz="2600">
                <a:solidFill>
                  <a:srgbClr val="747474"/>
                </a:solidFill>
                <a:latin typeface="Helvetica Neue" charset="0"/>
              </a:rPr>
              <a:t>|</a:t>
            </a:r>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r>
              <a:rPr lang="en-US" sz="2600">
                <a:solidFill>
                  <a:schemeClr val="tx1"/>
                </a:solidFill>
                <a:latin typeface="Times New Roman" pitchFamily="18" charset="0"/>
              </a:rPr>
              <a:t> </a:t>
            </a:r>
          </a:p>
        </p:txBody>
      </p:sp>
      <p:sp>
        <p:nvSpPr>
          <p:cNvPr id="92179" name="Text Box 43"/>
          <p:cNvSpPr txBox="1">
            <a:spLocks noChangeArrowheads="1"/>
          </p:cNvSpPr>
          <p:nvPr/>
        </p:nvSpPr>
        <p:spPr bwMode="auto">
          <a:xfrm>
            <a:off x="1709738" y="4603750"/>
            <a:ext cx="1951037"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ts val="3413"/>
              </a:lnSpc>
              <a:spcBef>
                <a:spcPct val="50000"/>
              </a:spcBef>
            </a:pPr>
            <a:r>
              <a:rPr lang="en-US" sz="2600" i="1">
                <a:solidFill>
                  <a:srgbClr val="808080"/>
                </a:solidFill>
                <a:latin typeface="Helvetica Neue" charset="0"/>
              </a:rPr>
              <a:t>constraints:</a:t>
            </a:r>
          </a:p>
        </p:txBody>
      </p:sp>
      <p:grpSp>
        <p:nvGrpSpPr>
          <p:cNvPr id="92180" name="Group 44"/>
          <p:cNvGrpSpPr>
            <a:grpSpLocks/>
          </p:cNvGrpSpPr>
          <p:nvPr/>
        </p:nvGrpSpPr>
        <p:grpSpPr bwMode="auto">
          <a:xfrm>
            <a:off x="3117850" y="2228850"/>
            <a:ext cx="6624638" cy="1063625"/>
            <a:chOff x="2152" y="1252"/>
            <a:chExt cx="3888" cy="504"/>
          </a:xfrm>
        </p:grpSpPr>
        <p:sp>
          <p:nvSpPr>
            <p:cNvPr id="92181" name="Rectangle 45"/>
            <p:cNvSpPr>
              <a:spLocks noChangeArrowheads="1"/>
            </p:cNvSpPr>
            <p:nvPr/>
          </p:nvSpPr>
          <p:spPr bwMode="auto">
            <a:xfrm>
              <a:off x="2152" y="1254"/>
              <a:ext cx="3888" cy="502"/>
            </a:xfrm>
            <a:prstGeom prst="rect">
              <a:avLst/>
            </a:prstGeom>
            <a:solidFill>
              <a:schemeClr val="folHlink"/>
            </a:solidFill>
            <a:ln w="38100">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182" name="Text Box 46"/>
            <p:cNvSpPr txBox="1">
              <a:spLocks noChangeArrowheads="1"/>
            </p:cNvSpPr>
            <p:nvPr/>
          </p:nvSpPr>
          <p:spPr bwMode="auto">
            <a:xfrm>
              <a:off x="2311" y="1252"/>
              <a:ext cx="3571"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lnSpc>
                  <a:spcPts val="3413"/>
                </a:lnSpc>
                <a:spcBef>
                  <a:spcPct val="50000"/>
                </a:spcBef>
              </a:pPr>
              <a:r>
                <a:rPr lang="en-US" sz="2600">
                  <a:solidFill>
                    <a:schemeClr val="tx1"/>
                  </a:solidFill>
                  <a:latin typeface="Helvetica Neue" charset="0"/>
                </a:rPr>
                <a:t>Enforce arc consistency on constraints with at least one variable uninstantiated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620"/>
                                        </p:tgtEl>
                                        <p:attrNameLst>
                                          <p:attrName>style.visibility</p:attrName>
                                        </p:attrNameLst>
                                      </p:cBhvr>
                                      <p:to>
                                        <p:strVal val="visible"/>
                                      </p:to>
                                    </p:set>
                                    <p:animEffect transition="in" filter="dissolve">
                                      <p:cBhvr>
                                        <p:cTn id="7" dur="500"/>
                                        <p:tgtEl>
                                          <p:spTgt spid="92162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1617"/>
                                        </p:tgtEl>
                                        <p:attrNameLst>
                                          <p:attrName>style.visibility</p:attrName>
                                        </p:attrNameLst>
                                      </p:cBhvr>
                                      <p:to>
                                        <p:strVal val="visible"/>
                                      </p:to>
                                    </p:set>
                                    <p:animEffect transition="in" filter="dissolve">
                                      <p:cBhvr>
                                        <p:cTn id="11" dur="500"/>
                                        <p:tgtEl>
                                          <p:spTgt spid="92161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21616"/>
                                        </p:tgtEl>
                                        <p:attrNameLst>
                                          <p:attrName>style.visibility</p:attrName>
                                        </p:attrNameLst>
                                      </p:cBhvr>
                                      <p:to>
                                        <p:strVal val="visible"/>
                                      </p:to>
                                    </p:set>
                                    <p:animEffect transition="in" filter="dissolve">
                                      <p:cBhvr>
                                        <p:cTn id="15" dur="500"/>
                                        <p:tgtEl>
                                          <p:spTgt spid="921616"/>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21619"/>
                                        </p:tgtEl>
                                        <p:attrNameLst>
                                          <p:attrName>style.visibility</p:attrName>
                                        </p:attrNameLst>
                                      </p:cBhvr>
                                      <p:to>
                                        <p:strVal val="visible"/>
                                      </p:to>
                                    </p:set>
                                    <p:animEffect transition="in" filter="dissolve">
                                      <p:cBhvr>
                                        <p:cTn id="19" dur="500"/>
                                        <p:tgtEl>
                                          <p:spTgt spid="921619"/>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21618"/>
                                        </p:tgtEl>
                                        <p:attrNameLst>
                                          <p:attrName>style.visibility</p:attrName>
                                        </p:attrNameLst>
                                      </p:cBhvr>
                                      <p:to>
                                        <p:strVal val="visible"/>
                                      </p:to>
                                    </p:set>
                                    <p:animEffect transition="in" filter="dissolve">
                                      <p:cBhvr>
                                        <p:cTn id="23" dur="500"/>
                                        <p:tgtEl>
                                          <p:spTgt spid="921618"/>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21621"/>
                                        </p:tgtEl>
                                        <p:attrNameLst>
                                          <p:attrName>style.visibility</p:attrName>
                                        </p:attrNameLst>
                                      </p:cBhvr>
                                      <p:to>
                                        <p:strVal val="visible"/>
                                      </p:to>
                                    </p:set>
                                    <p:animEffect transition="in" filter="dissolve">
                                      <p:cBhvr>
                                        <p:cTn id="27" dur="500"/>
                                        <p:tgtEl>
                                          <p:spTgt spid="9216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1625"/>
                                        </p:tgtEl>
                                        <p:attrNameLst>
                                          <p:attrName>style.visibility</p:attrName>
                                        </p:attrNameLst>
                                      </p:cBhvr>
                                      <p:to>
                                        <p:strVal val="visible"/>
                                      </p:to>
                                    </p:set>
                                    <p:animEffect transition="in" filter="dissolve">
                                      <p:cBhvr>
                                        <p:cTn id="32" dur="500"/>
                                        <p:tgtEl>
                                          <p:spTgt spid="9216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21626"/>
                                        </p:tgtEl>
                                        <p:attrNameLst>
                                          <p:attrName>style.visibility</p:attrName>
                                        </p:attrNameLst>
                                      </p:cBhvr>
                                      <p:to>
                                        <p:strVal val="visible"/>
                                      </p:to>
                                    </p:set>
                                    <p:animEffect transition="in" filter="dissolve">
                                      <p:cBhvr>
                                        <p:cTn id="37" dur="500"/>
                                        <p:tgtEl>
                                          <p:spTgt spid="9216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xit" presetSubtype="0" fill="hold" grpId="1" nodeType="clickEffect">
                                  <p:stCondLst>
                                    <p:cond delay="0"/>
                                  </p:stCondLst>
                                  <p:childTnLst>
                                    <p:animEffect transition="out" filter="dissolve">
                                      <p:cBhvr>
                                        <p:cTn id="41" dur="500"/>
                                        <p:tgtEl>
                                          <p:spTgt spid="921625"/>
                                        </p:tgtEl>
                                      </p:cBhvr>
                                    </p:animEffect>
                                    <p:set>
                                      <p:cBhvr>
                                        <p:cTn id="42" dur="1" fill="hold">
                                          <p:stCondLst>
                                            <p:cond delay="499"/>
                                          </p:stCondLst>
                                        </p:cTn>
                                        <p:tgtEl>
                                          <p:spTgt spid="92162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21627"/>
                                        </p:tgtEl>
                                        <p:attrNameLst>
                                          <p:attrName>style.visibility</p:attrName>
                                        </p:attrNameLst>
                                      </p:cBhvr>
                                      <p:to>
                                        <p:strVal val="visible"/>
                                      </p:to>
                                    </p:set>
                                    <p:animEffect transition="in" filter="dissolve">
                                      <p:cBhvr>
                                        <p:cTn id="47" dur="500"/>
                                        <p:tgtEl>
                                          <p:spTgt spid="921627"/>
                                        </p:tgtEl>
                                      </p:cBhvr>
                                    </p:animEffec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921628"/>
                                        </p:tgtEl>
                                        <p:attrNameLst>
                                          <p:attrName>style.visibility</p:attrName>
                                        </p:attrNameLst>
                                      </p:cBhvr>
                                      <p:to>
                                        <p:strVal val="visible"/>
                                      </p:to>
                                    </p:set>
                                    <p:animEffect transition="in" filter="dissolve">
                                      <p:cBhvr>
                                        <p:cTn id="51" dur="500"/>
                                        <p:tgtEl>
                                          <p:spTgt spid="921628"/>
                                        </p:tgtEl>
                                      </p:cBhvr>
                                    </p:animEffect>
                                  </p:childTnLst>
                                </p:cTn>
                              </p:par>
                            </p:childTnLst>
                          </p:cTn>
                        </p:par>
                        <p:par>
                          <p:cTn id="52" fill="hold" nodeType="afterGroup">
                            <p:stCondLst>
                              <p:cond delay="1000"/>
                            </p:stCondLst>
                            <p:childTnLst>
                              <p:par>
                                <p:cTn id="53" presetID="9" presetClass="entr" presetSubtype="0" fill="hold" grpId="0" nodeType="afterEffect">
                                  <p:stCondLst>
                                    <p:cond delay="0"/>
                                  </p:stCondLst>
                                  <p:childTnLst>
                                    <p:set>
                                      <p:cBhvr>
                                        <p:cTn id="54" dur="1" fill="hold">
                                          <p:stCondLst>
                                            <p:cond delay="0"/>
                                          </p:stCondLst>
                                        </p:cTn>
                                        <p:tgtEl>
                                          <p:spTgt spid="921629"/>
                                        </p:tgtEl>
                                        <p:attrNameLst>
                                          <p:attrName>style.visibility</p:attrName>
                                        </p:attrNameLst>
                                      </p:cBhvr>
                                      <p:to>
                                        <p:strVal val="visible"/>
                                      </p:to>
                                    </p:set>
                                    <p:animEffect transition="in" filter="dissolve">
                                      <p:cBhvr>
                                        <p:cTn id="55" dur="500"/>
                                        <p:tgtEl>
                                          <p:spTgt spid="921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16" grpId="0" animBg="1"/>
      <p:bldP spid="921617" grpId="0" animBg="1"/>
      <p:bldP spid="921618" grpId="0" animBg="1"/>
      <p:bldP spid="921619" grpId="0" animBg="1"/>
      <p:bldP spid="921620" grpId="0" animBg="1"/>
      <p:bldP spid="921621" grpId="0" animBg="1"/>
      <p:bldP spid="921626" grpId="0" animBg="1"/>
      <p:bldP spid="921627" grpId="0" animBg="1"/>
      <p:bldP spid="921628" grpId="0" animBg="1"/>
      <p:bldP spid="921629" grpId="0" animBg="1"/>
      <p:bldP spid="921625" grpId="0"/>
      <p:bldP spid="92162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87" name="Rectangle 39"/>
          <p:cNvSpPr>
            <a:spLocks noChangeAspect="1" noChangeArrowheads="1"/>
          </p:cNvSpPr>
          <p:nvPr/>
        </p:nvSpPr>
        <p:spPr bwMode="auto">
          <a:xfrm>
            <a:off x="7726363" y="5548313"/>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688" name="Rectangle 40"/>
          <p:cNvSpPr>
            <a:spLocks noChangeAspect="1" noChangeArrowheads="1"/>
          </p:cNvSpPr>
          <p:nvPr/>
        </p:nvSpPr>
        <p:spPr bwMode="auto">
          <a:xfrm>
            <a:off x="7726363" y="5237163"/>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690" name="Rectangle 42"/>
          <p:cNvSpPr>
            <a:spLocks noChangeAspect="1" noChangeArrowheads="1"/>
          </p:cNvSpPr>
          <p:nvPr/>
        </p:nvSpPr>
        <p:spPr bwMode="auto">
          <a:xfrm>
            <a:off x="7726363" y="4929188"/>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06" name="Rectangle 58"/>
          <p:cNvSpPr>
            <a:spLocks noChangeAspect="1" noChangeArrowheads="1"/>
          </p:cNvSpPr>
          <p:nvPr/>
        </p:nvSpPr>
        <p:spPr bwMode="auto">
          <a:xfrm>
            <a:off x="8013700" y="5865813"/>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07" name="Rectangle 59"/>
          <p:cNvSpPr>
            <a:spLocks noChangeAspect="1" noChangeArrowheads="1"/>
          </p:cNvSpPr>
          <p:nvPr/>
        </p:nvSpPr>
        <p:spPr bwMode="auto">
          <a:xfrm>
            <a:off x="8302625" y="5237163"/>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08" name="Rectangle 60"/>
          <p:cNvSpPr>
            <a:spLocks noChangeAspect="1" noChangeArrowheads="1"/>
          </p:cNvSpPr>
          <p:nvPr/>
        </p:nvSpPr>
        <p:spPr bwMode="auto">
          <a:xfrm>
            <a:off x="8013700" y="5237163"/>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09" name="Rectangle 61"/>
          <p:cNvSpPr>
            <a:spLocks noChangeAspect="1" noChangeArrowheads="1"/>
          </p:cNvSpPr>
          <p:nvPr/>
        </p:nvSpPr>
        <p:spPr bwMode="auto">
          <a:xfrm>
            <a:off x="8302625" y="4929188"/>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10" name="Rectangle 62"/>
          <p:cNvSpPr>
            <a:spLocks noChangeAspect="1" noChangeArrowheads="1"/>
          </p:cNvSpPr>
          <p:nvPr/>
        </p:nvSpPr>
        <p:spPr bwMode="auto">
          <a:xfrm>
            <a:off x="8302625" y="5865813"/>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11" name="Rectangle 63"/>
          <p:cNvSpPr>
            <a:spLocks noChangeAspect="1" noChangeArrowheads="1"/>
          </p:cNvSpPr>
          <p:nvPr/>
        </p:nvSpPr>
        <p:spPr bwMode="auto">
          <a:xfrm>
            <a:off x="8015288" y="5548313"/>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681" name="Rectangle 33"/>
          <p:cNvSpPr>
            <a:spLocks noChangeAspect="1" noChangeArrowheads="1"/>
          </p:cNvSpPr>
          <p:nvPr/>
        </p:nvSpPr>
        <p:spPr bwMode="auto">
          <a:xfrm>
            <a:off x="4197350" y="4965700"/>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682" name="Rectangle 34"/>
          <p:cNvSpPr>
            <a:spLocks noChangeAspect="1" noChangeArrowheads="1"/>
          </p:cNvSpPr>
          <p:nvPr/>
        </p:nvSpPr>
        <p:spPr bwMode="auto">
          <a:xfrm>
            <a:off x="4773613" y="5894388"/>
            <a:ext cx="287337"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683" name="Rectangle 35"/>
          <p:cNvSpPr>
            <a:spLocks noChangeAspect="1" noChangeArrowheads="1"/>
          </p:cNvSpPr>
          <p:nvPr/>
        </p:nvSpPr>
        <p:spPr bwMode="auto">
          <a:xfrm>
            <a:off x="4486275" y="5584825"/>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684" name="Rectangle 36"/>
          <p:cNvSpPr>
            <a:spLocks noChangeAspect="1" noChangeArrowheads="1"/>
          </p:cNvSpPr>
          <p:nvPr/>
        </p:nvSpPr>
        <p:spPr bwMode="auto">
          <a:xfrm>
            <a:off x="4197350" y="5275263"/>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685" name="Rectangle 37"/>
          <p:cNvSpPr>
            <a:spLocks noChangeAspect="1" noChangeArrowheads="1"/>
          </p:cNvSpPr>
          <p:nvPr/>
        </p:nvSpPr>
        <p:spPr bwMode="auto">
          <a:xfrm>
            <a:off x="4773613" y="4965700"/>
            <a:ext cx="287337"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686" name="Rectangle 38"/>
          <p:cNvSpPr>
            <a:spLocks noChangeAspect="1" noChangeArrowheads="1"/>
          </p:cNvSpPr>
          <p:nvPr/>
        </p:nvSpPr>
        <p:spPr bwMode="auto">
          <a:xfrm>
            <a:off x="4486275" y="4965700"/>
            <a:ext cx="287338"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12" name="Rectangle 64"/>
          <p:cNvSpPr>
            <a:spLocks noChangeAspect="1" noChangeArrowheads="1"/>
          </p:cNvSpPr>
          <p:nvPr/>
        </p:nvSpPr>
        <p:spPr bwMode="auto">
          <a:xfrm>
            <a:off x="4773613" y="5584825"/>
            <a:ext cx="287337"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13" name="Rectangle 65"/>
          <p:cNvSpPr>
            <a:spLocks noChangeAspect="1" noChangeArrowheads="1"/>
          </p:cNvSpPr>
          <p:nvPr/>
        </p:nvSpPr>
        <p:spPr bwMode="auto">
          <a:xfrm>
            <a:off x="4486275" y="5894388"/>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14" name="Rectangle 66"/>
          <p:cNvSpPr>
            <a:spLocks noChangeAspect="1" noChangeArrowheads="1"/>
          </p:cNvSpPr>
          <p:nvPr/>
        </p:nvSpPr>
        <p:spPr bwMode="auto">
          <a:xfrm>
            <a:off x="4486275" y="5275263"/>
            <a:ext cx="287338" cy="287337"/>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3715" name="Rectangle 67"/>
          <p:cNvSpPr>
            <a:spLocks noChangeAspect="1" noChangeArrowheads="1"/>
          </p:cNvSpPr>
          <p:nvPr/>
        </p:nvSpPr>
        <p:spPr bwMode="auto">
          <a:xfrm>
            <a:off x="4198938" y="5584825"/>
            <a:ext cx="287337" cy="287338"/>
          </a:xfrm>
          <a:prstGeom prst="rect">
            <a:avLst/>
          </a:prstGeom>
          <a:solidFill>
            <a:srgbClr val="FDDD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3205" name="Rectangle 2"/>
          <p:cNvSpPr>
            <a:spLocks noGrp="1" noChangeArrowheads="1"/>
          </p:cNvSpPr>
          <p:nvPr>
            <p:ph type="title"/>
          </p:nvPr>
        </p:nvSpPr>
        <p:spPr/>
        <p:txBody>
          <a:bodyPr/>
          <a:lstStyle/>
          <a:p>
            <a:pPr eaLnBrk="1" hangingPunct="1"/>
            <a:r>
              <a:rPr lang="en-US" smtClean="0"/>
              <a:t>Maintaining arc consistency (MAC) on 4-queens</a:t>
            </a:r>
          </a:p>
        </p:txBody>
      </p:sp>
      <p:grpSp>
        <p:nvGrpSpPr>
          <p:cNvPr id="93206" name="Group 3"/>
          <p:cNvGrpSpPr>
            <a:grpSpLocks/>
          </p:cNvGrpSpPr>
          <p:nvPr/>
        </p:nvGrpSpPr>
        <p:grpSpPr bwMode="auto">
          <a:xfrm>
            <a:off x="5781675" y="2716213"/>
            <a:ext cx="1152525" cy="1246187"/>
            <a:chOff x="1692" y="2242"/>
            <a:chExt cx="1985" cy="1989"/>
          </a:xfrm>
        </p:grpSpPr>
        <p:sp>
          <p:nvSpPr>
            <p:cNvPr id="93243" name="Rectangle 4"/>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3244" name="Group 5"/>
            <p:cNvGrpSpPr>
              <a:grpSpLocks/>
            </p:cNvGrpSpPr>
            <p:nvPr/>
          </p:nvGrpSpPr>
          <p:grpSpPr bwMode="auto">
            <a:xfrm>
              <a:off x="1692" y="2242"/>
              <a:ext cx="1985" cy="1989"/>
              <a:chOff x="3708" y="2041"/>
              <a:chExt cx="1396" cy="1398"/>
            </a:xfrm>
          </p:grpSpPr>
          <p:grpSp>
            <p:nvGrpSpPr>
              <p:cNvPr id="93245" name="Group 6"/>
              <p:cNvGrpSpPr>
                <a:grpSpLocks/>
              </p:cNvGrpSpPr>
              <p:nvPr/>
            </p:nvGrpSpPr>
            <p:grpSpPr bwMode="auto">
              <a:xfrm>
                <a:off x="4057" y="2041"/>
                <a:ext cx="1045" cy="1398"/>
                <a:chOff x="4057" y="2041"/>
                <a:chExt cx="1045" cy="1398"/>
              </a:xfrm>
            </p:grpSpPr>
            <p:sp>
              <p:nvSpPr>
                <p:cNvPr id="93250" name="Line 7"/>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3251" name="Group 8"/>
                <p:cNvGrpSpPr>
                  <a:grpSpLocks/>
                </p:cNvGrpSpPr>
                <p:nvPr/>
              </p:nvGrpSpPr>
              <p:grpSpPr bwMode="auto">
                <a:xfrm>
                  <a:off x="4057" y="2042"/>
                  <a:ext cx="698" cy="1397"/>
                  <a:chOff x="4057" y="2042"/>
                  <a:chExt cx="698" cy="1397"/>
                </a:xfrm>
              </p:grpSpPr>
              <p:sp>
                <p:nvSpPr>
                  <p:cNvPr id="93252" name="Line 9"/>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53" name="Line 10"/>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54" name="Line 11"/>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3246" name="Group 12"/>
              <p:cNvGrpSpPr>
                <a:grpSpLocks/>
              </p:cNvGrpSpPr>
              <p:nvPr/>
            </p:nvGrpSpPr>
            <p:grpSpPr bwMode="auto">
              <a:xfrm>
                <a:off x="3708" y="2391"/>
                <a:ext cx="1396" cy="699"/>
                <a:chOff x="3708" y="2391"/>
                <a:chExt cx="1396" cy="699"/>
              </a:xfrm>
            </p:grpSpPr>
            <p:sp>
              <p:nvSpPr>
                <p:cNvPr id="93247" name="Line 13"/>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48" name="Line 14"/>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49" name="Line 15"/>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grpSp>
        <p:nvGrpSpPr>
          <p:cNvPr id="923664" name="Group 16"/>
          <p:cNvGrpSpPr>
            <a:grpSpLocks/>
          </p:cNvGrpSpPr>
          <p:nvPr/>
        </p:nvGrpSpPr>
        <p:grpSpPr bwMode="auto">
          <a:xfrm>
            <a:off x="3838575" y="4911725"/>
            <a:ext cx="1223963" cy="1282700"/>
            <a:chOff x="2146" y="2822"/>
            <a:chExt cx="771" cy="808"/>
          </a:xfrm>
        </p:grpSpPr>
        <p:grpSp>
          <p:nvGrpSpPr>
            <p:cNvPr id="93229" name="Group 17"/>
            <p:cNvGrpSpPr>
              <a:grpSpLocks/>
            </p:cNvGrpSpPr>
            <p:nvPr/>
          </p:nvGrpSpPr>
          <p:grpSpPr bwMode="auto">
            <a:xfrm>
              <a:off x="2191" y="2845"/>
              <a:ext cx="726" cy="785"/>
              <a:chOff x="1692" y="2242"/>
              <a:chExt cx="1985" cy="1989"/>
            </a:xfrm>
          </p:grpSpPr>
          <p:sp>
            <p:nvSpPr>
              <p:cNvPr id="93231" name="Rectangle 18"/>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3232" name="Group 19"/>
              <p:cNvGrpSpPr>
                <a:grpSpLocks/>
              </p:cNvGrpSpPr>
              <p:nvPr/>
            </p:nvGrpSpPr>
            <p:grpSpPr bwMode="auto">
              <a:xfrm>
                <a:off x="1692" y="2242"/>
                <a:ext cx="1985" cy="1989"/>
                <a:chOff x="3708" y="2041"/>
                <a:chExt cx="1396" cy="1398"/>
              </a:xfrm>
            </p:grpSpPr>
            <p:grpSp>
              <p:nvGrpSpPr>
                <p:cNvPr id="93233" name="Group 20"/>
                <p:cNvGrpSpPr>
                  <a:grpSpLocks/>
                </p:cNvGrpSpPr>
                <p:nvPr/>
              </p:nvGrpSpPr>
              <p:grpSpPr bwMode="auto">
                <a:xfrm>
                  <a:off x="4057" y="2041"/>
                  <a:ext cx="1045" cy="1398"/>
                  <a:chOff x="4057" y="2041"/>
                  <a:chExt cx="1045" cy="1398"/>
                </a:xfrm>
              </p:grpSpPr>
              <p:sp>
                <p:nvSpPr>
                  <p:cNvPr id="93238" name="Line 21"/>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3239" name="Group 22"/>
                  <p:cNvGrpSpPr>
                    <a:grpSpLocks/>
                  </p:cNvGrpSpPr>
                  <p:nvPr/>
                </p:nvGrpSpPr>
                <p:grpSpPr bwMode="auto">
                  <a:xfrm>
                    <a:off x="4057" y="2042"/>
                    <a:ext cx="698" cy="1397"/>
                    <a:chOff x="4057" y="2042"/>
                    <a:chExt cx="698" cy="1397"/>
                  </a:xfrm>
                </p:grpSpPr>
                <p:sp>
                  <p:nvSpPr>
                    <p:cNvPr id="93240" name="Line 23"/>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41" name="Line 24"/>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42" name="Line 25"/>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3234" name="Group 26"/>
                <p:cNvGrpSpPr>
                  <a:grpSpLocks/>
                </p:cNvGrpSpPr>
                <p:nvPr/>
              </p:nvGrpSpPr>
              <p:grpSpPr bwMode="auto">
                <a:xfrm>
                  <a:off x="3708" y="2391"/>
                  <a:ext cx="1396" cy="699"/>
                  <a:chOff x="3708" y="2391"/>
                  <a:chExt cx="1396" cy="699"/>
                </a:xfrm>
              </p:grpSpPr>
              <p:sp>
                <p:nvSpPr>
                  <p:cNvPr id="93235" name="Line 27"/>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36" name="Line 28"/>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37" name="Line 29"/>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93230" name="Text Box 30"/>
            <p:cNvSpPr txBox="1">
              <a:spLocks noChangeAspect="1" noChangeArrowheads="1"/>
            </p:cNvSpPr>
            <p:nvPr/>
          </p:nvSpPr>
          <p:spPr bwMode="auto">
            <a:xfrm>
              <a:off x="2146" y="2822"/>
              <a:ext cx="27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grpSp>
      <p:sp>
        <p:nvSpPr>
          <p:cNvPr id="923679" name="Line 31"/>
          <p:cNvSpPr>
            <a:spLocks noChangeShapeType="1"/>
          </p:cNvSpPr>
          <p:nvPr/>
        </p:nvSpPr>
        <p:spPr bwMode="auto">
          <a:xfrm flipH="1">
            <a:off x="4557713" y="4013200"/>
            <a:ext cx="1800225" cy="8636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3680" name="Line 32"/>
          <p:cNvSpPr>
            <a:spLocks noChangeShapeType="1"/>
          </p:cNvSpPr>
          <p:nvPr/>
        </p:nvSpPr>
        <p:spPr bwMode="auto">
          <a:xfrm>
            <a:off x="6430963" y="4013200"/>
            <a:ext cx="1582737" cy="86201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3689" name="Line 41"/>
          <p:cNvSpPr>
            <a:spLocks noChangeShapeType="1"/>
          </p:cNvSpPr>
          <p:nvPr/>
        </p:nvSpPr>
        <p:spPr bwMode="auto">
          <a:xfrm>
            <a:off x="4054475" y="6461125"/>
            <a:ext cx="865188"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23691" name="Text Box 43"/>
          <p:cNvSpPr txBox="1">
            <a:spLocks/>
          </p:cNvSpPr>
          <p:nvPr/>
        </p:nvSpPr>
        <p:spPr bwMode="auto">
          <a:xfrm>
            <a:off x="7726363" y="6389688"/>
            <a:ext cx="576262" cy="747712"/>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b="1">
                <a:solidFill>
                  <a:schemeClr val="folHlink"/>
                </a:solidFill>
              </a:rPr>
              <a:t>√</a:t>
            </a:r>
          </a:p>
        </p:txBody>
      </p:sp>
      <p:grpSp>
        <p:nvGrpSpPr>
          <p:cNvPr id="923692" name="Group 44"/>
          <p:cNvGrpSpPr>
            <a:grpSpLocks/>
          </p:cNvGrpSpPr>
          <p:nvPr/>
        </p:nvGrpSpPr>
        <p:grpSpPr bwMode="auto">
          <a:xfrm>
            <a:off x="7437438" y="4911725"/>
            <a:ext cx="1152525" cy="1246188"/>
            <a:chOff x="1692" y="2242"/>
            <a:chExt cx="1985" cy="1989"/>
          </a:xfrm>
        </p:grpSpPr>
        <p:sp>
          <p:nvSpPr>
            <p:cNvPr id="93217" name="Rectangle 45"/>
            <p:cNvSpPr>
              <a:spLocks noChangeAspect="1" noChangeArrowheads="1"/>
            </p:cNvSpPr>
            <p:nvPr/>
          </p:nvSpPr>
          <p:spPr bwMode="auto">
            <a:xfrm>
              <a:off x="1692" y="2244"/>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3218" name="Group 46"/>
            <p:cNvGrpSpPr>
              <a:grpSpLocks/>
            </p:cNvGrpSpPr>
            <p:nvPr/>
          </p:nvGrpSpPr>
          <p:grpSpPr bwMode="auto">
            <a:xfrm>
              <a:off x="1692" y="2242"/>
              <a:ext cx="1985" cy="1989"/>
              <a:chOff x="3708" y="2041"/>
              <a:chExt cx="1396" cy="1398"/>
            </a:xfrm>
          </p:grpSpPr>
          <p:grpSp>
            <p:nvGrpSpPr>
              <p:cNvPr id="93219" name="Group 47"/>
              <p:cNvGrpSpPr>
                <a:grpSpLocks/>
              </p:cNvGrpSpPr>
              <p:nvPr/>
            </p:nvGrpSpPr>
            <p:grpSpPr bwMode="auto">
              <a:xfrm>
                <a:off x="4057" y="2041"/>
                <a:ext cx="1045" cy="1398"/>
                <a:chOff x="4057" y="2041"/>
                <a:chExt cx="1045" cy="1398"/>
              </a:xfrm>
            </p:grpSpPr>
            <p:sp>
              <p:nvSpPr>
                <p:cNvPr id="93224" name="Line 48"/>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3225" name="Group 49"/>
                <p:cNvGrpSpPr>
                  <a:grpSpLocks/>
                </p:cNvGrpSpPr>
                <p:nvPr/>
              </p:nvGrpSpPr>
              <p:grpSpPr bwMode="auto">
                <a:xfrm>
                  <a:off x="4057" y="2042"/>
                  <a:ext cx="698" cy="1397"/>
                  <a:chOff x="4057" y="2042"/>
                  <a:chExt cx="698" cy="1397"/>
                </a:xfrm>
              </p:grpSpPr>
              <p:sp>
                <p:nvSpPr>
                  <p:cNvPr id="93226" name="Line 50"/>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27" name="Line 51"/>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28" name="Line 52"/>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3220" name="Group 53"/>
              <p:cNvGrpSpPr>
                <a:grpSpLocks/>
              </p:cNvGrpSpPr>
              <p:nvPr/>
            </p:nvGrpSpPr>
            <p:grpSpPr bwMode="auto">
              <a:xfrm>
                <a:off x="3708" y="2391"/>
                <a:ext cx="1396" cy="699"/>
                <a:chOff x="3708" y="2391"/>
                <a:chExt cx="1396" cy="699"/>
              </a:xfrm>
            </p:grpSpPr>
            <p:sp>
              <p:nvSpPr>
                <p:cNvPr id="93221" name="Line 54"/>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22" name="Line 55"/>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3223" name="Line 56"/>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sp>
        <p:nvSpPr>
          <p:cNvPr id="923705" name="Text Box 57"/>
          <p:cNvSpPr txBox="1">
            <a:spLocks noChangeAspect="1" noChangeArrowheads="1"/>
          </p:cNvSpPr>
          <p:nvPr/>
        </p:nvSpPr>
        <p:spPr bwMode="auto">
          <a:xfrm>
            <a:off x="7366000" y="5181600"/>
            <a:ext cx="431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sp>
        <p:nvSpPr>
          <p:cNvPr id="923716" name="Text Box 68"/>
          <p:cNvSpPr txBox="1">
            <a:spLocks noChangeAspect="1" noChangeArrowheads="1"/>
          </p:cNvSpPr>
          <p:nvPr/>
        </p:nvSpPr>
        <p:spPr bwMode="auto">
          <a:xfrm>
            <a:off x="8231188" y="5510213"/>
            <a:ext cx="431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sp>
        <p:nvSpPr>
          <p:cNvPr id="923717" name="Text Box 69"/>
          <p:cNvSpPr txBox="1">
            <a:spLocks noChangeAspect="1" noChangeArrowheads="1"/>
          </p:cNvSpPr>
          <p:nvPr/>
        </p:nvSpPr>
        <p:spPr bwMode="auto">
          <a:xfrm>
            <a:off x="7654925" y="5797550"/>
            <a:ext cx="431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sp>
        <p:nvSpPr>
          <p:cNvPr id="923718" name="Text Box 70"/>
          <p:cNvSpPr txBox="1">
            <a:spLocks noChangeAspect="1" noChangeArrowheads="1"/>
          </p:cNvSpPr>
          <p:nvPr/>
        </p:nvSpPr>
        <p:spPr bwMode="auto">
          <a:xfrm>
            <a:off x="7942263" y="4876800"/>
            <a:ext cx="431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1600" b="1">
                <a:solidFill>
                  <a:schemeClr val="tx1"/>
                </a:solidFill>
                <a:latin typeface="Book Antiqua" pitchFamily="18" charset="0"/>
              </a:rPr>
              <a:t>Q</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3664"/>
                                        </p:tgtEl>
                                        <p:attrNameLst>
                                          <p:attrName>style.visibility</p:attrName>
                                        </p:attrNameLst>
                                      </p:cBhvr>
                                      <p:to>
                                        <p:strVal val="visible"/>
                                      </p:to>
                                    </p:set>
                                    <p:animEffect transition="in" filter="dissolve">
                                      <p:cBhvr>
                                        <p:cTn id="7" dur="500"/>
                                        <p:tgtEl>
                                          <p:spTgt spid="92366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3679"/>
                                        </p:tgtEl>
                                        <p:attrNameLst>
                                          <p:attrName>style.visibility</p:attrName>
                                        </p:attrNameLst>
                                      </p:cBhvr>
                                      <p:to>
                                        <p:strVal val="visible"/>
                                      </p:to>
                                    </p:set>
                                    <p:animEffect transition="in" filter="dissolve">
                                      <p:cBhvr>
                                        <p:cTn id="10" dur="500"/>
                                        <p:tgtEl>
                                          <p:spTgt spid="9236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3681"/>
                                        </p:tgtEl>
                                        <p:attrNameLst>
                                          <p:attrName>style.visibility</p:attrName>
                                        </p:attrNameLst>
                                      </p:cBhvr>
                                      <p:to>
                                        <p:strVal val="visible"/>
                                      </p:to>
                                    </p:set>
                                    <p:animEffect transition="in" filter="dissolve">
                                      <p:cBhvr>
                                        <p:cTn id="15" dur="500"/>
                                        <p:tgtEl>
                                          <p:spTgt spid="923681"/>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923686"/>
                                        </p:tgtEl>
                                        <p:attrNameLst>
                                          <p:attrName>style.visibility</p:attrName>
                                        </p:attrNameLst>
                                      </p:cBhvr>
                                      <p:to>
                                        <p:strVal val="visible"/>
                                      </p:to>
                                    </p:set>
                                    <p:animEffect transition="in" filter="dissolve">
                                      <p:cBhvr>
                                        <p:cTn id="19" dur="500"/>
                                        <p:tgtEl>
                                          <p:spTgt spid="923686"/>
                                        </p:tgtEl>
                                      </p:cBhvr>
                                    </p:animEffect>
                                  </p:childTnLst>
                                </p:cTn>
                              </p:par>
                            </p:childTnLst>
                          </p:cTn>
                        </p:par>
                        <p:par>
                          <p:cTn id="20" fill="hold" nodeType="afterGroup">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923685"/>
                                        </p:tgtEl>
                                        <p:attrNameLst>
                                          <p:attrName>style.visibility</p:attrName>
                                        </p:attrNameLst>
                                      </p:cBhvr>
                                      <p:to>
                                        <p:strVal val="visible"/>
                                      </p:to>
                                    </p:set>
                                    <p:animEffect transition="in" filter="dissolve">
                                      <p:cBhvr>
                                        <p:cTn id="23" dur="500"/>
                                        <p:tgtEl>
                                          <p:spTgt spid="923685"/>
                                        </p:tgtEl>
                                      </p:cBhvr>
                                    </p:animEffect>
                                  </p:childTnLst>
                                </p:cTn>
                              </p:par>
                            </p:childTnLst>
                          </p:cTn>
                        </p:par>
                        <p:par>
                          <p:cTn id="24" fill="hold" nodeType="afterGroup">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923684"/>
                                        </p:tgtEl>
                                        <p:attrNameLst>
                                          <p:attrName>style.visibility</p:attrName>
                                        </p:attrNameLst>
                                      </p:cBhvr>
                                      <p:to>
                                        <p:strVal val="visible"/>
                                      </p:to>
                                    </p:set>
                                    <p:animEffect transition="in" filter="dissolve">
                                      <p:cBhvr>
                                        <p:cTn id="27" dur="500"/>
                                        <p:tgtEl>
                                          <p:spTgt spid="923684"/>
                                        </p:tgtEl>
                                      </p:cBhvr>
                                    </p:animEffect>
                                  </p:childTnLst>
                                </p:cTn>
                              </p:par>
                            </p:childTnLst>
                          </p:cTn>
                        </p:par>
                        <p:par>
                          <p:cTn id="28" fill="hold" nodeType="afterGroup">
                            <p:stCondLst>
                              <p:cond delay="2000"/>
                            </p:stCondLst>
                            <p:childTnLst>
                              <p:par>
                                <p:cTn id="29" presetID="9" presetClass="entr" presetSubtype="0" fill="hold" grpId="0" nodeType="afterEffect">
                                  <p:stCondLst>
                                    <p:cond delay="0"/>
                                  </p:stCondLst>
                                  <p:childTnLst>
                                    <p:set>
                                      <p:cBhvr>
                                        <p:cTn id="30" dur="1" fill="hold">
                                          <p:stCondLst>
                                            <p:cond delay="0"/>
                                          </p:stCondLst>
                                        </p:cTn>
                                        <p:tgtEl>
                                          <p:spTgt spid="923714"/>
                                        </p:tgtEl>
                                        <p:attrNameLst>
                                          <p:attrName>style.visibility</p:attrName>
                                        </p:attrNameLst>
                                      </p:cBhvr>
                                      <p:to>
                                        <p:strVal val="visible"/>
                                      </p:to>
                                    </p:set>
                                    <p:animEffect transition="in" filter="dissolve">
                                      <p:cBhvr>
                                        <p:cTn id="31" dur="500"/>
                                        <p:tgtEl>
                                          <p:spTgt spid="923714"/>
                                        </p:tgtEl>
                                      </p:cBhvr>
                                    </p:animEffect>
                                  </p:childTnLst>
                                </p:cTn>
                              </p:par>
                            </p:childTnLst>
                          </p:cTn>
                        </p:par>
                        <p:par>
                          <p:cTn id="32" fill="hold" nodeType="afterGroup">
                            <p:stCondLst>
                              <p:cond delay="2500"/>
                            </p:stCondLst>
                            <p:childTnLst>
                              <p:par>
                                <p:cTn id="33" presetID="9" presetClass="entr" presetSubtype="0" fill="hold" grpId="0" nodeType="afterEffect">
                                  <p:stCondLst>
                                    <p:cond delay="0"/>
                                  </p:stCondLst>
                                  <p:childTnLst>
                                    <p:set>
                                      <p:cBhvr>
                                        <p:cTn id="34" dur="1" fill="hold">
                                          <p:stCondLst>
                                            <p:cond delay="0"/>
                                          </p:stCondLst>
                                        </p:cTn>
                                        <p:tgtEl>
                                          <p:spTgt spid="923715"/>
                                        </p:tgtEl>
                                        <p:attrNameLst>
                                          <p:attrName>style.visibility</p:attrName>
                                        </p:attrNameLst>
                                      </p:cBhvr>
                                      <p:to>
                                        <p:strVal val="visible"/>
                                      </p:to>
                                    </p:set>
                                    <p:animEffect transition="in" filter="dissolve">
                                      <p:cBhvr>
                                        <p:cTn id="35" dur="500"/>
                                        <p:tgtEl>
                                          <p:spTgt spid="923715"/>
                                        </p:tgtEl>
                                      </p:cBhvr>
                                    </p:animEffect>
                                  </p:childTnLst>
                                </p:cTn>
                              </p:par>
                            </p:childTnLst>
                          </p:cTn>
                        </p:par>
                        <p:par>
                          <p:cTn id="36" fill="hold" nodeType="afterGroup">
                            <p:stCondLst>
                              <p:cond delay="3000"/>
                            </p:stCondLst>
                            <p:childTnLst>
                              <p:par>
                                <p:cTn id="37" presetID="9" presetClass="entr" presetSubtype="0" fill="hold" grpId="0" nodeType="afterEffect">
                                  <p:stCondLst>
                                    <p:cond delay="0"/>
                                  </p:stCondLst>
                                  <p:childTnLst>
                                    <p:set>
                                      <p:cBhvr>
                                        <p:cTn id="38" dur="1" fill="hold">
                                          <p:stCondLst>
                                            <p:cond delay="0"/>
                                          </p:stCondLst>
                                        </p:cTn>
                                        <p:tgtEl>
                                          <p:spTgt spid="923683"/>
                                        </p:tgtEl>
                                        <p:attrNameLst>
                                          <p:attrName>style.visibility</p:attrName>
                                        </p:attrNameLst>
                                      </p:cBhvr>
                                      <p:to>
                                        <p:strVal val="visible"/>
                                      </p:to>
                                    </p:set>
                                    <p:animEffect transition="in" filter="dissolve">
                                      <p:cBhvr>
                                        <p:cTn id="39" dur="500"/>
                                        <p:tgtEl>
                                          <p:spTgt spid="923683"/>
                                        </p:tgtEl>
                                      </p:cBhvr>
                                    </p:animEffect>
                                  </p:childTnLst>
                                </p:cTn>
                              </p:par>
                            </p:childTnLst>
                          </p:cTn>
                        </p:par>
                        <p:par>
                          <p:cTn id="40" fill="hold" nodeType="afterGroup">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923712"/>
                                        </p:tgtEl>
                                        <p:attrNameLst>
                                          <p:attrName>style.visibility</p:attrName>
                                        </p:attrNameLst>
                                      </p:cBhvr>
                                      <p:to>
                                        <p:strVal val="visible"/>
                                      </p:to>
                                    </p:set>
                                    <p:animEffect transition="in" filter="dissolve">
                                      <p:cBhvr>
                                        <p:cTn id="43" dur="500"/>
                                        <p:tgtEl>
                                          <p:spTgt spid="923712"/>
                                        </p:tgtEl>
                                      </p:cBhvr>
                                    </p:animEffect>
                                  </p:childTnLst>
                                </p:cTn>
                              </p:par>
                            </p:childTnLst>
                          </p:cTn>
                        </p:par>
                        <p:par>
                          <p:cTn id="44" fill="hold" nodeType="afterGroup">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923713"/>
                                        </p:tgtEl>
                                        <p:attrNameLst>
                                          <p:attrName>style.visibility</p:attrName>
                                        </p:attrNameLst>
                                      </p:cBhvr>
                                      <p:to>
                                        <p:strVal val="visible"/>
                                      </p:to>
                                    </p:set>
                                    <p:animEffect transition="in" filter="dissolve">
                                      <p:cBhvr>
                                        <p:cTn id="47" dur="500"/>
                                        <p:tgtEl>
                                          <p:spTgt spid="923713"/>
                                        </p:tgtEl>
                                      </p:cBhvr>
                                    </p:animEffect>
                                  </p:childTnLst>
                                </p:cTn>
                              </p:par>
                            </p:childTnLst>
                          </p:cTn>
                        </p:par>
                        <p:par>
                          <p:cTn id="48" fill="hold" nodeType="afterGroup">
                            <p:stCondLst>
                              <p:cond delay="4500"/>
                            </p:stCondLst>
                            <p:childTnLst>
                              <p:par>
                                <p:cTn id="49" presetID="9" presetClass="entr" presetSubtype="0" fill="hold" grpId="0" nodeType="afterEffect">
                                  <p:stCondLst>
                                    <p:cond delay="0"/>
                                  </p:stCondLst>
                                  <p:childTnLst>
                                    <p:set>
                                      <p:cBhvr>
                                        <p:cTn id="50" dur="1" fill="hold">
                                          <p:stCondLst>
                                            <p:cond delay="0"/>
                                          </p:stCondLst>
                                        </p:cTn>
                                        <p:tgtEl>
                                          <p:spTgt spid="923682"/>
                                        </p:tgtEl>
                                        <p:attrNameLst>
                                          <p:attrName>style.visibility</p:attrName>
                                        </p:attrNameLst>
                                      </p:cBhvr>
                                      <p:to>
                                        <p:strVal val="visible"/>
                                      </p:to>
                                    </p:set>
                                    <p:animEffect transition="in" filter="dissolve">
                                      <p:cBhvr>
                                        <p:cTn id="51" dur="500"/>
                                        <p:tgtEl>
                                          <p:spTgt spid="92368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923689"/>
                                        </p:tgtEl>
                                        <p:attrNameLst>
                                          <p:attrName>style.visibility</p:attrName>
                                        </p:attrNameLst>
                                      </p:cBhvr>
                                      <p:to>
                                        <p:strVal val="visible"/>
                                      </p:to>
                                    </p:set>
                                    <p:animEffect transition="in" filter="dissolve">
                                      <p:cBhvr>
                                        <p:cTn id="56" dur="500"/>
                                        <p:tgtEl>
                                          <p:spTgt spid="92368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923692"/>
                                        </p:tgtEl>
                                        <p:attrNameLst>
                                          <p:attrName>style.visibility</p:attrName>
                                        </p:attrNameLst>
                                      </p:cBhvr>
                                      <p:to>
                                        <p:strVal val="visible"/>
                                      </p:to>
                                    </p:set>
                                    <p:animEffect transition="in" filter="dissolve">
                                      <p:cBhvr>
                                        <p:cTn id="61" dur="500"/>
                                        <p:tgtEl>
                                          <p:spTgt spid="92369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923705"/>
                                        </p:tgtEl>
                                        <p:attrNameLst>
                                          <p:attrName>style.visibility</p:attrName>
                                        </p:attrNameLst>
                                      </p:cBhvr>
                                      <p:to>
                                        <p:strVal val="visible"/>
                                      </p:to>
                                    </p:set>
                                    <p:animEffect transition="in" filter="dissolve">
                                      <p:cBhvr>
                                        <p:cTn id="64" dur="500"/>
                                        <p:tgtEl>
                                          <p:spTgt spid="92370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23680"/>
                                        </p:tgtEl>
                                        <p:attrNameLst>
                                          <p:attrName>style.visibility</p:attrName>
                                        </p:attrNameLst>
                                      </p:cBhvr>
                                      <p:to>
                                        <p:strVal val="visible"/>
                                      </p:to>
                                    </p:set>
                                    <p:animEffect transition="in" filter="dissolve">
                                      <p:cBhvr>
                                        <p:cTn id="67" dur="500"/>
                                        <p:tgtEl>
                                          <p:spTgt spid="92368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23690"/>
                                        </p:tgtEl>
                                        <p:attrNameLst>
                                          <p:attrName>style.visibility</p:attrName>
                                        </p:attrNameLst>
                                      </p:cBhvr>
                                      <p:to>
                                        <p:strVal val="visible"/>
                                      </p:to>
                                    </p:set>
                                    <p:animEffect transition="in" filter="dissolve">
                                      <p:cBhvr>
                                        <p:cTn id="72" dur="500"/>
                                        <p:tgtEl>
                                          <p:spTgt spid="923690"/>
                                        </p:tgtEl>
                                      </p:cBhvr>
                                    </p:animEffect>
                                  </p:childTnLst>
                                </p:cTn>
                              </p:par>
                            </p:childTnLst>
                          </p:cTn>
                        </p:par>
                        <p:par>
                          <p:cTn id="73" fill="hold" nodeType="afterGroup">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923688"/>
                                        </p:tgtEl>
                                        <p:attrNameLst>
                                          <p:attrName>style.visibility</p:attrName>
                                        </p:attrNameLst>
                                      </p:cBhvr>
                                      <p:to>
                                        <p:strVal val="visible"/>
                                      </p:to>
                                    </p:set>
                                    <p:animEffect transition="in" filter="dissolve">
                                      <p:cBhvr>
                                        <p:cTn id="76" dur="500"/>
                                        <p:tgtEl>
                                          <p:spTgt spid="923688"/>
                                        </p:tgtEl>
                                      </p:cBhvr>
                                    </p:animEffect>
                                  </p:childTnLst>
                                </p:cTn>
                              </p:par>
                            </p:childTnLst>
                          </p:cTn>
                        </p:par>
                        <p:par>
                          <p:cTn id="77" fill="hold" nodeType="afterGroup">
                            <p:stCondLst>
                              <p:cond delay="1000"/>
                            </p:stCondLst>
                            <p:childTnLst>
                              <p:par>
                                <p:cTn id="78" presetID="9" presetClass="entr" presetSubtype="0" fill="hold" grpId="0" nodeType="afterEffect">
                                  <p:stCondLst>
                                    <p:cond delay="0"/>
                                  </p:stCondLst>
                                  <p:childTnLst>
                                    <p:set>
                                      <p:cBhvr>
                                        <p:cTn id="79" dur="1" fill="hold">
                                          <p:stCondLst>
                                            <p:cond delay="0"/>
                                          </p:stCondLst>
                                        </p:cTn>
                                        <p:tgtEl>
                                          <p:spTgt spid="923708"/>
                                        </p:tgtEl>
                                        <p:attrNameLst>
                                          <p:attrName>style.visibility</p:attrName>
                                        </p:attrNameLst>
                                      </p:cBhvr>
                                      <p:to>
                                        <p:strVal val="visible"/>
                                      </p:to>
                                    </p:set>
                                    <p:animEffect transition="in" filter="dissolve">
                                      <p:cBhvr>
                                        <p:cTn id="80" dur="500"/>
                                        <p:tgtEl>
                                          <p:spTgt spid="923708"/>
                                        </p:tgtEl>
                                      </p:cBhvr>
                                    </p:animEffect>
                                  </p:childTnLst>
                                </p:cTn>
                              </p:par>
                            </p:childTnLst>
                          </p:cTn>
                        </p:par>
                        <p:par>
                          <p:cTn id="81" fill="hold" nodeType="afterGroup">
                            <p:stCondLst>
                              <p:cond delay="1500"/>
                            </p:stCondLst>
                            <p:childTnLst>
                              <p:par>
                                <p:cTn id="82" presetID="9" presetClass="entr" presetSubtype="0" fill="hold" grpId="0" nodeType="afterEffect">
                                  <p:stCondLst>
                                    <p:cond delay="0"/>
                                  </p:stCondLst>
                                  <p:childTnLst>
                                    <p:set>
                                      <p:cBhvr>
                                        <p:cTn id="83" dur="1" fill="hold">
                                          <p:stCondLst>
                                            <p:cond delay="0"/>
                                          </p:stCondLst>
                                        </p:cTn>
                                        <p:tgtEl>
                                          <p:spTgt spid="923707"/>
                                        </p:tgtEl>
                                        <p:attrNameLst>
                                          <p:attrName>style.visibility</p:attrName>
                                        </p:attrNameLst>
                                      </p:cBhvr>
                                      <p:to>
                                        <p:strVal val="visible"/>
                                      </p:to>
                                    </p:set>
                                    <p:animEffect transition="in" filter="dissolve">
                                      <p:cBhvr>
                                        <p:cTn id="84" dur="500"/>
                                        <p:tgtEl>
                                          <p:spTgt spid="923707"/>
                                        </p:tgtEl>
                                      </p:cBhvr>
                                    </p:animEffect>
                                  </p:childTnLst>
                                </p:cTn>
                              </p:par>
                            </p:childTnLst>
                          </p:cTn>
                        </p:par>
                        <p:par>
                          <p:cTn id="85" fill="hold" nodeType="afterGroup">
                            <p:stCondLst>
                              <p:cond delay="2000"/>
                            </p:stCondLst>
                            <p:childTnLst>
                              <p:par>
                                <p:cTn id="86" presetID="9" presetClass="entr" presetSubtype="0" fill="hold" grpId="0" nodeType="afterEffect">
                                  <p:stCondLst>
                                    <p:cond delay="0"/>
                                  </p:stCondLst>
                                  <p:childTnLst>
                                    <p:set>
                                      <p:cBhvr>
                                        <p:cTn id="87" dur="1" fill="hold">
                                          <p:stCondLst>
                                            <p:cond delay="0"/>
                                          </p:stCondLst>
                                        </p:cTn>
                                        <p:tgtEl>
                                          <p:spTgt spid="923687"/>
                                        </p:tgtEl>
                                        <p:attrNameLst>
                                          <p:attrName>style.visibility</p:attrName>
                                        </p:attrNameLst>
                                      </p:cBhvr>
                                      <p:to>
                                        <p:strVal val="visible"/>
                                      </p:to>
                                    </p:set>
                                    <p:animEffect transition="in" filter="dissolve">
                                      <p:cBhvr>
                                        <p:cTn id="88" dur="500"/>
                                        <p:tgtEl>
                                          <p:spTgt spid="923687"/>
                                        </p:tgtEl>
                                      </p:cBhvr>
                                    </p:animEffect>
                                  </p:childTnLst>
                                </p:cTn>
                              </p:par>
                            </p:childTnLst>
                          </p:cTn>
                        </p:par>
                        <p:par>
                          <p:cTn id="89" fill="hold" nodeType="afterGroup">
                            <p:stCondLst>
                              <p:cond delay="2500"/>
                            </p:stCondLst>
                            <p:childTnLst>
                              <p:par>
                                <p:cTn id="90" presetID="9" presetClass="entr" presetSubtype="0" fill="hold" grpId="0" nodeType="afterEffect">
                                  <p:stCondLst>
                                    <p:cond delay="0"/>
                                  </p:stCondLst>
                                  <p:childTnLst>
                                    <p:set>
                                      <p:cBhvr>
                                        <p:cTn id="91" dur="1" fill="hold">
                                          <p:stCondLst>
                                            <p:cond delay="0"/>
                                          </p:stCondLst>
                                        </p:cTn>
                                        <p:tgtEl>
                                          <p:spTgt spid="923706"/>
                                        </p:tgtEl>
                                        <p:attrNameLst>
                                          <p:attrName>style.visibility</p:attrName>
                                        </p:attrNameLst>
                                      </p:cBhvr>
                                      <p:to>
                                        <p:strVal val="visible"/>
                                      </p:to>
                                    </p:set>
                                    <p:animEffect transition="in" filter="dissolve">
                                      <p:cBhvr>
                                        <p:cTn id="92" dur="500"/>
                                        <p:tgtEl>
                                          <p:spTgt spid="923706"/>
                                        </p:tgtEl>
                                      </p:cBhvr>
                                    </p:animEffect>
                                  </p:childTnLst>
                                </p:cTn>
                              </p:par>
                            </p:childTnLst>
                          </p:cTn>
                        </p:par>
                        <p:par>
                          <p:cTn id="93" fill="hold" nodeType="afterGroup">
                            <p:stCondLst>
                              <p:cond delay="3000"/>
                            </p:stCondLst>
                            <p:childTnLst>
                              <p:par>
                                <p:cTn id="94" presetID="9" presetClass="entr" presetSubtype="0" fill="hold" grpId="0" nodeType="afterEffect">
                                  <p:stCondLst>
                                    <p:cond delay="0"/>
                                  </p:stCondLst>
                                  <p:childTnLst>
                                    <p:set>
                                      <p:cBhvr>
                                        <p:cTn id="95" dur="1" fill="hold">
                                          <p:stCondLst>
                                            <p:cond delay="0"/>
                                          </p:stCondLst>
                                        </p:cTn>
                                        <p:tgtEl>
                                          <p:spTgt spid="923711"/>
                                        </p:tgtEl>
                                        <p:attrNameLst>
                                          <p:attrName>style.visibility</p:attrName>
                                        </p:attrNameLst>
                                      </p:cBhvr>
                                      <p:to>
                                        <p:strVal val="visible"/>
                                      </p:to>
                                    </p:set>
                                    <p:animEffect transition="in" filter="dissolve">
                                      <p:cBhvr>
                                        <p:cTn id="96" dur="500"/>
                                        <p:tgtEl>
                                          <p:spTgt spid="923711"/>
                                        </p:tgtEl>
                                      </p:cBhvr>
                                    </p:animEffect>
                                  </p:childTnLst>
                                </p:cTn>
                              </p:par>
                            </p:childTnLst>
                          </p:cTn>
                        </p:par>
                        <p:par>
                          <p:cTn id="97" fill="hold" nodeType="afterGroup">
                            <p:stCondLst>
                              <p:cond delay="3500"/>
                            </p:stCondLst>
                            <p:childTnLst>
                              <p:par>
                                <p:cTn id="98" presetID="9" presetClass="entr" presetSubtype="0" fill="hold" grpId="0" nodeType="afterEffect">
                                  <p:stCondLst>
                                    <p:cond delay="0"/>
                                  </p:stCondLst>
                                  <p:childTnLst>
                                    <p:set>
                                      <p:cBhvr>
                                        <p:cTn id="99" dur="1" fill="hold">
                                          <p:stCondLst>
                                            <p:cond delay="0"/>
                                          </p:stCondLst>
                                        </p:cTn>
                                        <p:tgtEl>
                                          <p:spTgt spid="923710"/>
                                        </p:tgtEl>
                                        <p:attrNameLst>
                                          <p:attrName>style.visibility</p:attrName>
                                        </p:attrNameLst>
                                      </p:cBhvr>
                                      <p:to>
                                        <p:strVal val="visible"/>
                                      </p:to>
                                    </p:set>
                                    <p:animEffect transition="in" filter="dissolve">
                                      <p:cBhvr>
                                        <p:cTn id="100" dur="500"/>
                                        <p:tgtEl>
                                          <p:spTgt spid="923710"/>
                                        </p:tgtEl>
                                      </p:cBhvr>
                                    </p:animEffect>
                                  </p:childTnLst>
                                </p:cTn>
                              </p:par>
                            </p:childTnLst>
                          </p:cTn>
                        </p:par>
                        <p:par>
                          <p:cTn id="101" fill="hold" nodeType="afterGroup">
                            <p:stCondLst>
                              <p:cond delay="4000"/>
                            </p:stCondLst>
                            <p:childTnLst>
                              <p:par>
                                <p:cTn id="102" presetID="9" presetClass="entr" presetSubtype="0" fill="hold" grpId="0" nodeType="afterEffect">
                                  <p:stCondLst>
                                    <p:cond delay="0"/>
                                  </p:stCondLst>
                                  <p:childTnLst>
                                    <p:set>
                                      <p:cBhvr>
                                        <p:cTn id="103" dur="1" fill="hold">
                                          <p:stCondLst>
                                            <p:cond delay="0"/>
                                          </p:stCondLst>
                                        </p:cTn>
                                        <p:tgtEl>
                                          <p:spTgt spid="923709"/>
                                        </p:tgtEl>
                                        <p:attrNameLst>
                                          <p:attrName>style.visibility</p:attrName>
                                        </p:attrNameLst>
                                      </p:cBhvr>
                                      <p:to>
                                        <p:strVal val="visible"/>
                                      </p:to>
                                    </p:set>
                                    <p:animEffect transition="in" filter="dissolve">
                                      <p:cBhvr>
                                        <p:cTn id="104" dur="500"/>
                                        <p:tgtEl>
                                          <p:spTgt spid="92370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923717"/>
                                        </p:tgtEl>
                                        <p:attrNameLst>
                                          <p:attrName>style.visibility</p:attrName>
                                        </p:attrNameLst>
                                      </p:cBhvr>
                                      <p:to>
                                        <p:strVal val="visible"/>
                                      </p:to>
                                    </p:set>
                                    <p:animEffect transition="in" filter="dissolve">
                                      <p:cBhvr>
                                        <p:cTn id="109" dur="500"/>
                                        <p:tgtEl>
                                          <p:spTgt spid="92371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923718"/>
                                        </p:tgtEl>
                                        <p:attrNameLst>
                                          <p:attrName>style.visibility</p:attrName>
                                        </p:attrNameLst>
                                      </p:cBhvr>
                                      <p:to>
                                        <p:strVal val="visible"/>
                                      </p:to>
                                    </p:set>
                                    <p:animEffect transition="in" filter="dissolve">
                                      <p:cBhvr>
                                        <p:cTn id="112" dur="500"/>
                                        <p:tgtEl>
                                          <p:spTgt spid="923718"/>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23716"/>
                                        </p:tgtEl>
                                        <p:attrNameLst>
                                          <p:attrName>style.visibility</p:attrName>
                                        </p:attrNameLst>
                                      </p:cBhvr>
                                      <p:to>
                                        <p:strVal val="visible"/>
                                      </p:to>
                                    </p:set>
                                    <p:animEffect transition="in" filter="dissolve">
                                      <p:cBhvr>
                                        <p:cTn id="115" dur="500"/>
                                        <p:tgtEl>
                                          <p:spTgt spid="923716"/>
                                        </p:tgtEl>
                                      </p:cBhvr>
                                    </p:animEffect>
                                  </p:childTnLst>
                                </p:cTn>
                              </p:par>
                            </p:childTnLst>
                          </p:cTn>
                        </p:par>
                        <p:par>
                          <p:cTn id="116" fill="hold" nodeType="afterGroup">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923691"/>
                                        </p:tgtEl>
                                        <p:attrNameLst>
                                          <p:attrName>style.visibility</p:attrName>
                                        </p:attrNameLst>
                                      </p:cBhvr>
                                      <p:to>
                                        <p:strVal val="visible"/>
                                      </p:to>
                                    </p:set>
                                    <p:animEffect transition="in" filter="dissolve">
                                      <p:cBhvr>
                                        <p:cTn id="119" dur="500"/>
                                        <p:tgtEl>
                                          <p:spTgt spid="923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87" grpId="0" animBg="1"/>
      <p:bldP spid="923688" grpId="0" animBg="1"/>
      <p:bldP spid="923690" grpId="0" animBg="1"/>
      <p:bldP spid="923706" grpId="0" animBg="1"/>
      <p:bldP spid="923707" grpId="0" animBg="1"/>
      <p:bldP spid="923708" grpId="0" animBg="1"/>
      <p:bldP spid="923709" grpId="0" animBg="1"/>
      <p:bldP spid="923710" grpId="0" animBg="1"/>
      <p:bldP spid="923711" grpId="0" animBg="1"/>
      <p:bldP spid="923681" grpId="0" animBg="1"/>
      <p:bldP spid="923682" grpId="0" animBg="1"/>
      <p:bldP spid="923683" grpId="0" animBg="1"/>
      <p:bldP spid="923684" grpId="0" animBg="1"/>
      <p:bldP spid="923685" grpId="0" animBg="1"/>
      <p:bldP spid="923686" grpId="0" animBg="1"/>
      <p:bldP spid="923712" grpId="0" animBg="1"/>
      <p:bldP spid="923713" grpId="0" animBg="1"/>
      <p:bldP spid="923714" grpId="0" animBg="1"/>
      <p:bldP spid="923715" grpId="0" animBg="1"/>
      <p:bldP spid="923679" grpId="0" animBg="1"/>
      <p:bldP spid="923680" grpId="0" animBg="1"/>
      <p:bldP spid="923689" grpId="0" animBg="1"/>
      <p:bldP spid="923691" grpId="0"/>
      <p:bldP spid="923705" grpId="0"/>
      <p:bldP spid="923716" grpId="0"/>
      <p:bldP spid="923717" grpId="0"/>
      <p:bldP spid="923718"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4211" name="Rectangle 3"/>
          <p:cNvSpPr>
            <a:spLocks noGrp="1" noChangeArrowheads="1"/>
          </p:cNvSpPr>
          <p:nvPr>
            <p:ph type="title"/>
          </p:nvPr>
        </p:nvSpPr>
        <p:spPr/>
        <p:txBody>
          <a:bodyPr/>
          <a:lstStyle/>
          <a:p>
            <a:pPr eaLnBrk="1" hangingPunct="1"/>
            <a:r>
              <a:rPr lang="en-US" smtClean="0"/>
              <a:t>Outline</a:t>
            </a:r>
          </a:p>
        </p:txBody>
      </p:sp>
      <p:sp>
        <p:nvSpPr>
          <p:cNvPr id="94212" name="Rectangle 4"/>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t>Backtracking search</a:t>
            </a:r>
          </a:p>
          <a:p>
            <a:pPr lvl="1" eaLnBrk="1" hangingPunct="1">
              <a:spcBef>
                <a:spcPts val="500"/>
              </a:spcBef>
            </a:pPr>
            <a:r>
              <a:rPr lang="en-US" smtClean="0">
                <a:solidFill>
                  <a:schemeClr val="accent1"/>
                </a:solidFill>
              </a:rPr>
              <a:t>branching strategies</a:t>
            </a:r>
          </a:p>
          <a:p>
            <a:pPr lvl="1" eaLnBrk="1" hangingPunct="1">
              <a:spcBef>
                <a:spcPct val="0"/>
              </a:spcBef>
            </a:pPr>
            <a:r>
              <a:rPr lang="en-US" smtClean="0">
                <a:solidFill>
                  <a:schemeClr val="accent1"/>
                </a:solidFill>
              </a:rPr>
              <a:t>constraint propagation</a:t>
            </a:r>
          </a:p>
          <a:p>
            <a:pPr lvl="1" eaLnBrk="1" hangingPunct="1">
              <a:spcBef>
                <a:spcPct val="0"/>
              </a:spcBef>
            </a:pPr>
            <a:r>
              <a:rPr lang="en-US" smtClean="0"/>
              <a:t>non-chronological backtracking </a:t>
            </a:r>
          </a:p>
          <a:p>
            <a:pPr lvl="1" eaLnBrk="1" hangingPunct="1">
              <a:spcBef>
                <a:spcPct val="0"/>
              </a:spcBef>
            </a:pPr>
            <a:r>
              <a:rPr lang="en-US" smtClean="0">
                <a:solidFill>
                  <a:schemeClr val="accent1"/>
                </a:solidFill>
              </a:rPr>
              <a:t>nogood recording</a:t>
            </a:r>
          </a:p>
          <a:p>
            <a:pPr lvl="1" eaLnBrk="1" hangingPunct="1">
              <a:spcBef>
                <a:spcPct val="0"/>
              </a:spcBef>
            </a:pPr>
            <a:r>
              <a:rPr lang="en-US" smtClean="0">
                <a:solidFill>
                  <a:schemeClr val="accent1"/>
                </a:solidFill>
              </a:rPr>
              <a:t>heuristics for variable and value ordering</a:t>
            </a:r>
          </a:p>
          <a:p>
            <a:pPr lvl="1" eaLnBrk="1" hangingPunct="1">
              <a:spcBef>
                <a:spcPct val="0"/>
              </a:spcBef>
            </a:pPr>
            <a:r>
              <a:rPr lang="en-US" smtClean="0">
                <a:solidFill>
                  <a:schemeClr val="accent1"/>
                </a:solidFill>
              </a:rPr>
              <a:t>portfolios and restart strategies</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94213" name="Picture 5"/>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Non-chronological backtracking</a:t>
            </a:r>
          </a:p>
        </p:txBody>
      </p:sp>
      <p:sp>
        <p:nvSpPr>
          <p:cNvPr id="95235" name="Rectangle 3"/>
          <p:cNvSpPr>
            <a:spLocks noGrp="1" noChangeArrowheads="1"/>
          </p:cNvSpPr>
          <p:nvPr>
            <p:ph type="body" idx="1"/>
          </p:nvPr>
        </p:nvSpPr>
        <p:spPr/>
        <p:txBody>
          <a:bodyPr/>
          <a:lstStyle/>
          <a:p>
            <a:pPr eaLnBrk="1" hangingPunct="1"/>
            <a:r>
              <a:rPr lang="en-US" smtClean="0"/>
              <a:t>Upon discovering a deadend, a backtracking algorithm must retract some previously posted branching constraint</a:t>
            </a:r>
          </a:p>
          <a:p>
            <a:pPr lvl="1" eaLnBrk="1" hangingPunct="1"/>
            <a:r>
              <a:rPr lang="en-US" smtClean="0"/>
              <a:t>chronological backtracking: only the most recently posted branching constraint is retracted</a:t>
            </a:r>
          </a:p>
          <a:p>
            <a:pPr lvl="1" eaLnBrk="1" hangingPunct="1"/>
            <a:r>
              <a:rPr lang="en-US" smtClean="0"/>
              <a:t>non-chronological backtracking: algorithm backtracks to and retracts the closest branching constraint which bears some responsibility for the deadend</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What is constraint programming?</a:t>
            </a:r>
          </a:p>
        </p:txBody>
      </p:sp>
      <p:sp>
        <p:nvSpPr>
          <p:cNvPr id="9219" name="Rectangle 3"/>
          <p:cNvSpPr>
            <a:spLocks noGrp="1" noChangeArrowheads="1"/>
          </p:cNvSpPr>
          <p:nvPr>
            <p:ph type="body" idx="1"/>
          </p:nvPr>
        </p:nvSpPr>
        <p:spPr/>
        <p:txBody>
          <a:bodyPr/>
          <a:lstStyle/>
          <a:p>
            <a:pPr eaLnBrk="1" hangingPunct="1"/>
            <a:r>
              <a:rPr lang="en-US" smtClean="0"/>
              <a:t>Constraint programming is similar to mathematical programming</a:t>
            </a:r>
          </a:p>
          <a:p>
            <a:pPr lvl="1" eaLnBrk="1" hangingPunct="1"/>
            <a:r>
              <a:rPr lang="en-US" smtClean="0"/>
              <a:t>declarative</a:t>
            </a:r>
          </a:p>
          <a:p>
            <a:pPr lvl="2" eaLnBrk="1" hangingPunct="1"/>
            <a:r>
              <a:rPr lang="en-US" smtClean="0"/>
              <a:t>user states the constraints</a:t>
            </a:r>
          </a:p>
          <a:p>
            <a:pPr lvl="2" eaLnBrk="1" hangingPunct="1"/>
            <a:r>
              <a:rPr lang="en-US" smtClean="0"/>
              <a:t>general purpose constraint solver, often based on backtracking search, is used to solve the constraints</a:t>
            </a:r>
          </a:p>
          <a:p>
            <a:pPr eaLnBrk="1" hangingPunct="1"/>
            <a:r>
              <a:rPr lang="en-US" smtClean="0"/>
              <a:t>Constraint programming is similar to computer programming</a:t>
            </a:r>
          </a:p>
          <a:p>
            <a:pPr lvl="1" eaLnBrk="1" hangingPunct="1"/>
            <a:r>
              <a:rPr lang="en-US" smtClean="0"/>
              <a:t>extensible</a:t>
            </a:r>
          </a:p>
          <a:p>
            <a:pPr lvl="2" eaLnBrk="1" hangingPunct="1"/>
            <a:r>
              <a:rPr lang="en-US" smtClean="0"/>
              <a:t>user-defined constraints</a:t>
            </a:r>
          </a:p>
          <a:p>
            <a:pPr lvl="2" eaLnBrk="1" hangingPunct="1"/>
            <a:r>
              <a:rPr lang="en-US" smtClean="0"/>
              <a:t>allows user to program a strategy to search for a solution</a:t>
            </a:r>
          </a:p>
          <a:p>
            <a:pPr eaLnBrk="1" hangingPunct="1"/>
            <a:endParaRPr lang="en-US"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spect="1" noChangeArrowheads="1"/>
          </p:cNvSpPr>
          <p:nvPr/>
        </p:nvSpPr>
        <p:spPr bwMode="auto">
          <a:xfrm>
            <a:off x="8372475" y="3346450"/>
            <a:ext cx="3151188" cy="3154363"/>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6259" name="Group 3"/>
          <p:cNvGrpSpPr>
            <a:grpSpLocks/>
          </p:cNvGrpSpPr>
          <p:nvPr/>
        </p:nvGrpSpPr>
        <p:grpSpPr bwMode="auto">
          <a:xfrm>
            <a:off x="7739063" y="3487738"/>
            <a:ext cx="527050" cy="2901950"/>
            <a:chOff x="3428" y="1512"/>
            <a:chExt cx="233" cy="1284"/>
          </a:xfrm>
        </p:grpSpPr>
        <p:sp>
          <p:nvSpPr>
            <p:cNvPr id="96313" name="Text Box 4"/>
            <p:cNvSpPr txBox="1">
              <a:spLocks noChangeAspect="1" noChangeArrowheads="1"/>
            </p:cNvSpPr>
            <p:nvPr/>
          </p:nvSpPr>
          <p:spPr bwMode="auto">
            <a:xfrm>
              <a:off x="3428" y="2562"/>
              <a:ext cx="23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96314" name="Text Box 5"/>
            <p:cNvSpPr txBox="1">
              <a:spLocks noChangeAspect="1" noChangeArrowheads="1"/>
            </p:cNvSpPr>
            <p:nvPr/>
          </p:nvSpPr>
          <p:spPr bwMode="auto">
            <a:xfrm>
              <a:off x="3428" y="2212"/>
              <a:ext cx="23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96315" name="Text Box 6"/>
            <p:cNvSpPr txBox="1">
              <a:spLocks noChangeAspect="1" noChangeArrowheads="1"/>
            </p:cNvSpPr>
            <p:nvPr/>
          </p:nvSpPr>
          <p:spPr bwMode="auto">
            <a:xfrm>
              <a:off x="3428" y="1861"/>
              <a:ext cx="2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96316" name="Text Box 7"/>
            <p:cNvSpPr txBox="1">
              <a:spLocks noChangeAspect="1" noChangeArrowheads="1"/>
            </p:cNvSpPr>
            <p:nvPr/>
          </p:nvSpPr>
          <p:spPr bwMode="auto">
            <a:xfrm>
              <a:off x="3428" y="1512"/>
              <a:ext cx="2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grpSp>
      <p:grpSp>
        <p:nvGrpSpPr>
          <p:cNvPr id="925704" name="Group 8"/>
          <p:cNvGrpSpPr>
            <a:grpSpLocks/>
          </p:cNvGrpSpPr>
          <p:nvPr/>
        </p:nvGrpSpPr>
        <p:grpSpPr bwMode="auto">
          <a:xfrm>
            <a:off x="2287588" y="2417763"/>
            <a:ext cx="3935412" cy="666750"/>
            <a:chOff x="1440" y="1523"/>
            <a:chExt cx="2480" cy="420"/>
          </a:xfrm>
        </p:grpSpPr>
        <p:sp>
          <p:nvSpPr>
            <p:cNvPr id="96311" name="Oval 9"/>
            <p:cNvSpPr>
              <a:spLocks noChangeAspect="1" noChangeArrowheads="1"/>
            </p:cNvSpPr>
            <p:nvPr/>
          </p:nvSpPr>
          <p:spPr bwMode="auto">
            <a:xfrm>
              <a:off x="3749" y="1711"/>
              <a:ext cx="171" cy="170"/>
            </a:xfrm>
            <a:prstGeom prst="ellipse">
              <a:avLst/>
            </a:prstGeom>
            <a:solidFill>
              <a:schemeClr val="folHlink"/>
            </a:solidFill>
            <a:ln w="3175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12" name="Text Box 10"/>
            <p:cNvSpPr txBox="1">
              <a:spLocks noChangeArrowheads="1"/>
            </p:cNvSpPr>
            <p:nvPr/>
          </p:nvSpPr>
          <p:spPr bwMode="auto">
            <a:xfrm>
              <a:off x="1440" y="1523"/>
              <a:ext cx="2111"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r">
                <a:lnSpc>
                  <a:spcPct val="135000"/>
                </a:lnSpc>
              </a:pPr>
              <a:r>
                <a:rPr lang="en-US" sz="2600">
                  <a:solidFill>
                    <a:schemeClr val="tx1"/>
                  </a:solidFill>
                  <a:latin typeface="Helvetica Neue" charset="0"/>
                </a:rPr>
                <a:t>{</a:t>
              </a:r>
              <a:r>
                <a:rPr lang="en-US" sz="2600" i="1">
                  <a:solidFill>
                    <a:schemeClr val="tx1"/>
                  </a:solidFill>
                  <a:latin typeface="Helvetica Neue" charset="0"/>
                </a:rPr>
                <a:t>x</a:t>
              </a:r>
              <a:r>
                <a:rPr lang="en-US" sz="2600" baseline="-25000">
                  <a:solidFill>
                    <a:schemeClr val="tx1"/>
                  </a:solidFill>
                  <a:latin typeface="Helvetica Neue" charset="0"/>
                </a:rPr>
                <a:t>1 </a:t>
              </a:r>
              <a:r>
                <a:rPr lang="en-US" sz="2600">
                  <a:solidFill>
                    <a:schemeClr val="tx1"/>
                  </a:solidFill>
                  <a:latin typeface="Helvetica Neue" charset="0"/>
                  <a:sym typeface="Symbol" pitchFamily="18" charset="2"/>
                </a:rPr>
                <a:t>= 1}</a:t>
              </a:r>
            </a:p>
          </p:txBody>
        </p:sp>
      </p:grpSp>
      <p:sp>
        <p:nvSpPr>
          <p:cNvPr id="96261" name="Rectangle 11"/>
          <p:cNvSpPr>
            <a:spLocks noGrp="1" noChangeArrowheads="1"/>
          </p:cNvSpPr>
          <p:nvPr>
            <p:ph type="title"/>
          </p:nvPr>
        </p:nvSpPr>
        <p:spPr/>
        <p:txBody>
          <a:bodyPr/>
          <a:lstStyle/>
          <a:p>
            <a:pPr eaLnBrk="1" hangingPunct="1"/>
            <a:r>
              <a:rPr lang="en-US" smtClean="0"/>
              <a:t>Conflict-directed backjumping (CBJ)</a:t>
            </a:r>
          </a:p>
        </p:txBody>
      </p:sp>
      <p:sp>
        <p:nvSpPr>
          <p:cNvPr id="925708" name="Text Box 12"/>
          <p:cNvSpPr txBox="1">
            <a:spLocks noChangeAspect="1" noChangeArrowheads="1"/>
          </p:cNvSpPr>
          <p:nvPr/>
        </p:nvSpPr>
        <p:spPr bwMode="auto">
          <a:xfrm>
            <a:off x="9159875" y="4933950"/>
            <a:ext cx="7874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925709" name="Text Box 13"/>
          <p:cNvSpPr txBox="1">
            <a:spLocks noChangeAspect="1" noChangeArrowheads="1"/>
          </p:cNvSpPr>
          <p:nvPr/>
        </p:nvSpPr>
        <p:spPr bwMode="auto">
          <a:xfrm>
            <a:off x="8372475" y="3341688"/>
            <a:ext cx="7874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sp>
        <p:nvSpPr>
          <p:cNvPr id="925710" name="Rectangle 14"/>
          <p:cNvSpPr>
            <a:spLocks noChangeAspect="1" noChangeArrowheads="1"/>
          </p:cNvSpPr>
          <p:nvPr/>
        </p:nvSpPr>
        <p:spPr bwMode="auto">
          <a:xfrm>
            <a:off x="9942513" y="4926013"/>
            <a:ext cx="788987" cy="790575"/>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5711" name="Rectangle 15"/>
          <p:cNvSpPr>
            <a:spLocks noChangeAspect="1" noChangeArrowheads="1"/>
          </p:cNvSpPr>
          <p:nvPr/>
        </p:nvSpPr>
        <p:spPr bwMode="auto">
          <a:xfrm>
            <a:off x="9942513" y="4144963"/>
            <a:ext cx="788987" cy="788987"/>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5712" name="Rectangle 16"/>
          <p:cNvSpPr>
            <a:spLocks noChangeAspect="1" noChangeArrowheads="1"/>
          </p:cNvSpPr>
          <p:nvPr/>
        </p:nvSpPr>
        <p:spPr bwMode="auto">
          <a:xfrm>
            <a:off x="9942513" y="3363913"/>
            <a:ext cx="788987" cy="790575"/>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5713" name="Rectangle 17"/>
          <p:cNvSpPr>
            <a:spLocks noChangeAspect="1" noChangeArrowheads="1"/>
          </p:cNvSpPr>
          <p:nvPr/>
        </p:nvSpPr>
        <p:spPr bwMode="auto">
          <a:xfrm>
            <a:off x="9942513" y="5703888"/>
            <a:ext cx="788987" cy="788987"/>
          </a:xfrm>
          <a:prstGeom prst="rect">
            <a:avLst/>
          </a:prstGeom>
          <a:solidFill>
            <a:srgbClr val="FDDD00"/>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grpSp>
        <p:nvGrpSpPr>
          <p:cNvPr id="96268" name="Group 18"/>
          <p:cNvGrpSpPr>
            <a:grpSpLocks/>
          </p:cNvGrpSpPr>
          <p:nvPr/>
        </p:nvGrpSpPr>
        <p:grpSpPr bwMode="auto">
          <a:xfrm>
            <a:off x="8372475" y="3343275"/>
            <a:ext cx="3151188" cy="3157538"/>
            <a:chOff x="3708" y="2041"/>
            <a:chExt cx="1396" cy="1398"/>
          </a:xfrm>
        </p:grpSpPr>
        <p:grpSp>
          <p:nvGrpSpPr>
            <p:cNvPr id="96301" name="Group 19"/>
            <p:cNvGrpSpPr>
              <a:grpSpLocks/>
            </p:cNvGrpSpPr>
            <p:nvPr/>
          </p:nvGrpSpPr>
          <p:grpSpPr bwMode="auto">
            <a:xfrm>
              <a:off x="4057" y="2041"/>
              <a:ext cx="1045" cy="1398"/>
              <a:chOff x="4057" y="2041"/>
              <a:chExt cx="1045" cy="1398"/>
            </a:xfrm>
          </p:grpSpPr>
          <p:sp>
            <p:nvSpPr>
              <p:cNvPr id="96306" name="Line 20"/>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96307" name="Group 21"/>
              <p:cNvGrpSpPr>
                <a:grpSpLocks/>
              </p:cNvGrpSpPr>
              <p:nvPr/>
            </p:nvGrpSpPr>
            <p:grpSpPr bwMode="auto">
              <a:xfrm>
                <a:off x="4057" y="2042"/>
                <a:ext cx="698" cy="1397"/>
                <a:chOff x="4057" y="2042"/>
                <a:chExt cx="698" cy="1397"/>
              </a:xfrm>
            </p:grpSpPr>
            <p:sp>
              <p:nvSpPr>
                <p:cNvPr id="96308" name="Line 22"/>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9" name="Line 23"/>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10" name="Line 24"/>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6302" name="Group 25"/>
            <p:cNvGrpSpPr>
              <a:grpSpLocks/>
            </p:cNvGrpSpPr>
            <p:nvPr/>
          </p:nvGrpSpPr>
          <p:grpSpPr bwMode="auto">
            <a:xfrm>
              <a:off x="3708" y="2391"/>
              <a:ext cx="1396" cy="699"/>
              <a:chOff x="3708" y="2391"/>
              <a:chExt cx="1396" cy="699"/>
            </a:xfrm>
          </p:grpSpPr>
          <p:sp>
            <p:nvSpPr>
              <p:cNvPr id="96303" name="Line 26"/>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4" name="Line 27"/>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5" name="Line 28"/>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925725" name="Group 29"/>
          <p:cNvGrpSpPr>
            <a:grpSpLocks/>
          </p:cNvGrpSpPr>
          <p:nvPr/>
        </p:nvGrpSpPr>
        <p:grpSpPr bwMode="auto">
          <a:xfrm>
            <a:off x="2287588" y="4046538"/>
            <a:ext cx="3927475" cy="665162"/>
            <a:chOff x="1440" y="2548"/>
            <a:chExt cx="2475" cy="420"/>
          </a:xfrm>
        </p:grpSpPr>
        <p:sp>
          <p:nvSpPr>
            <p:cNvPr id="96299" name="Oval 30"/>
            <p:cNvSpPr>
              <a:spLocks noChangeAspect="1" noChangeArrowheads="1"/>
            </p:cNvSpPr>
            <p:nvPr/>
          </p:nvSpPr>
          <p:spPr bwMode="auto">
            <a:xfrm>
              <a:off x="3744" y="2736"/>
              <a:ext cx="171" cy="171"/>
            </a:xfrm>
            <a:prstGeom prst="ellipse">
              <a:avLst/>
            </a:prstGeom>
            <a:solidFill>
              <a:schemeClr val="folHlink"/>
            </a:solidFill>
            <a:ln w="3175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300" name="Text Box 31"/>
            <p:cNvSpPr txBox="1">
              <a:spLocks noChangeArrowheads="1"/>
            </p:cNvSpPr>
            <p:nvPr/>
          </p:nvSpPr>
          <p:spPr bwMode="auto">
            <a:xfrm>
              <a:off x="1440" y="2548"/>
              <a:ext cx="2111"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r">
                <a:lnSpc>
                  <a:spcPct val="135000"/>
                </a:lnSpc>
              </a:pPr>
              <a:r>
                <a:rPr lang="en-US" sz="2600">
                  <a:solidFill>
                    <a:schemeClr val="tx1"/>
                  </a:solidFill>
                  <a:latin typeface="Helvetica Neue" charset="0"/>
                </a:rPr>
                <a:t>{</a:t>
              </a:r>
              <a:r>
                <a:rPr lang="en-US" sz="2600" i="1">
                  <a:solidFill>
                    <a:schemeClr val="tx1"/>
                  </a:solidFill>
                  <a:latin typeface="Helvetica Neue" charset="0"/>
                </a:rPr>
                <a:t>x</a:t>
              </a:r>
              <a:r>
                <a:rPr lang="en-US" sz="2600" baseline="-25000">
                  <a:solidFill>
                    <a:schemeClr val="tx1"/>
                  </a:solidFill>
                  <a:latin typeface="Helvetica Neue" charset="0"/>
                </a:rPr>
                <a:t>1 </a:t>
              </a:r>
              <a:r>
                <a:rPr lang="en-US" sz="2600">
                  <a:solidFill>
                    <a:schemeClr val="tx1"/>
                  </a:solidFill>
                  <a:latin typeface="Helvetica Neue" charset="0"/>
                  <a:sym typeface="Symbol" pitchFamily="18" charset="2"/>
                </a:rPr>
                <a:t>= 1,</a:t>
              </a:r>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2 </a:t>
              </a:r>
              <a:r>
                <a:rPr lang="en-US" sz="2600">
                  <a:solidFill>
                    <a:schemeClr val="tx1"/>
                  </a:solidFill>
                  <a:latin typeface="Helvetica Neue" charset="0"/>
                  <a:sym typeface="Symbol" pitchFamily="18" charset="2"/>
                </a:rPr>
                <a:t>= 3}</a:t>
              </a:r>
            </a:p>
          </p:txBody>
        </p:sp>
      </p:grpSp>
      <p:sp>
        <p:nvSpPr>
          <p:cNvPr id="925728" name="Line 32"/>
          <p:cNvSpPr>
            <a:spLocks noChangeShapeType="1"/>
          </p:cNvSpPr>
          <p:nvPr/>
        </p:nvSpPr>
        <p:spPr bwMode="auto">
          <a:xfrm>
            <a:off x="6075363" y="2998788"/>
            <a:ext cx="0" cy="1354137"/>
          </a:xfrm>
          <a:prstGeom prst="line">
            <a:avLst/>
          </a:prstGeom>
          <a:noFill/>
          <a:ln w="317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5729" name="Rectangle 33"/>
          <p:cNvSpPr>
            <a:spLocks noChangeAspect="1" noChangeArrowheads="1"/>
          </p:cNvSpPr>
          <p:nvPr/>
        </p:nvSpPr>
        <p:spPr bwMode="auto">
          <a:xfrm>
            <a:off x="10056813" y="3470275"/>
            <a:ext cx="54292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925730" name="Rectangle 34"/>
          <p:cNvSpPr>
            <a:spLocks noChangeAspect="1" noChangeArrowheads="1"/>
          </p:cNvSpPr>
          <p:nvPr/>
        </p:nvSpPr>
        <p:spPr bwMode="auto">
          <a:xfrm>
            <a:off x="10059988" y="4268788"/>
            <a:ext cx="54768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925731" name="Rectangle 35"/>
          <p:cNvSpPr>
            <a:spLocks noChangeAspect="1" noChangeArrowheads="1"/>
          </p:cNvSpPr>
          <p:nvPr/>
        </p:nvSpPr>
        <p:spPr bwMode="auto">
          <a:xfrm>
            <a:off x="10059988" y="5027613"/>
            <a:ext cx="54768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925732" name="Rectangle 36"/>
          <p:cNvSpPr>
            <a:spLocks noChangeAspect="1" noChangeArrowheads="1"/>
          </p:cNvSpPr>
          <p:nvPr/>
        </p:nvSpPr>
        <p:spPr bwMode="auto">
          <a:xfrm>
            <a:off x="10079038" y="5824538"/>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grpSp>
        <p:nvGrpSpPr>
          <p:cNvPr id="925733" name="Group 37"/>
          <p:cNvGrpSpPr>
            <a:grpSpLocks/>
          </p:cNvGrpSpPr>
          <p:nvPr/>
        </p:nvGrpSpPr>
        <p:grpSpPr bwMode="auto">
          <a:xfrm>
            <a:off x="598488" y="5689600"/>
            <a:ext cx="5616575" cy="666750"/>
            <a:chOff x="377" y="3584"/>
            <a:chExt cx="3538" cy="420"/>
          </a:xfrm>
        </p:grpSpPr>
        <p:sp>
          <p:nvSpPr>
            <p:cNvPr id="96297" name="Oval 38"/>
            <p:cNvSpPr>
              <a:spLocks noChangeAspect="1" noChangeArrowheads="1"/>
            </p:cNvSpPr>
            <p:nvPr/>
          </p:nvSpPr>
          <p:spPr bwMode="auto">
            <a:xfrm>
              <a:off x="3744" y="3772"/>
              <a:ext cx="171" cy="171"/>
            </a:xfrm>
            <a:prstGeom prst="ellipse">
              <a:avLst/>
            </a:prstGeom>
            <a:solidFill>
              <a:schemeClr val="folHlink"/>
            </a:solidFill>
            <a:ln w="3175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6298" name="Text Box 39"/>
            <p:cNvSpPr txBox="1">
              <a:spLocks noChangeArrowheads="1"/>
            </p:cNvSpPr>
            <p:nvPr/>
          </p:nvSpPr>
          <p:spPr bwMode="auto">
            <a:xfrm>
              <a:off x="377" y="3584"/>
              <a:ext cx="3174"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r">
                <a:lnSpc>
                  <a:spcPct val="135000"/>
                </a:lnSpc>
              </a:pPr>
              <a:r>
                <a:rPr lang="en-US" sz="2600">
                  <a:solidFill>
                    <a:schemeClr val="tx1"/>
                  </a:solidFill>
                  <a:latin typeface="Helvetica Neue" charset="0"/>
                </a:rPr>
                <a:t>{</a:t>
              </a:r>
              <a:r>
                <a:rPr lang="en-US" sz="2600" i="1">
                  <a:solidFill>
                    <a:schemeClr val="tx1"/>
                  </a:solidFill>
                  <a:latin typeface="Helvetica Neue" charset="0"/>
                </a:rPr>
                <a:t>x</a:t>
              </a:r>
              <a:r>
                <a:rPr lang="en-US" sz="2600" baseline="-25000">
                  <a:solidFill>
                    <a:schemeClr val="tx1"/>
                  </a:solidFill>
                  <a:latin typeface="Helvetica Neue" charset="0"/>
                </a:rPr>
                <a:t>1 </a:t>
              </a:r>
              <a:r>
                <a:rPr lang="en-US" sz="2600">
                  <a:solidFill>
                    <a:schemeClr val="tx1"/>
                  </a:solidFill>
                  <a:latin typeface="Helvetica Neue" charset="0"/>
                  <a:sym typeface="Symbol" pitchFamily="18" charset="2"/>
                </a:rPr>
                <a:t>= 1,</a:t>
              </a:r>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2 </a:t>
              </a:r>
              <a:r>
                <a:rPr lang="en-US" sz="2600">
                  <a:solidFill>
                    <a:schemeClr val="tx1"/>
                  </a:solidFill>
                  <a:latin typeface="Helvetica Neue" charset="0"/>
                  <a:sym typeface="Symbol" pitchFamily="18" charset="2"/>
                </a:rPr>
                <a:t>= 3 ,</a:t>
              </a:r>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 </a:t>
              </a:r>
              <a:r>
                <a:rPr lang="en-US" sz="2600">
                  <a:solidFill>
                    <a:schemeClr val="tx1"/>
                  </a:solidFill>
                  <a:latin typeface="Helvetica Neue" charset="0"/>
                  <a:sym typeface="Symbol" pitchFamily="18" charset="2"/>
                </a:rPr>
                <a:t>= 2}</a:t>
              </a:r>
            </a:p>
          </p:txBody>
        </p:sp>
      </p:grpSp>
      <p:sp>
        <p:nvSpPr>
          <p:cNvPr id="925736" name="Line 40"/>
          <p:cNvSpPr>
            <a:spLocks noChangeShapeType="1"/>
          </p:cNvSpPr>
          <p:nvPr/>
        </p:nvSpPr>
        <p:spPr bwMode="auto">
          <a:xfrm>
            <a:off x="6075363" y="4641850"/>
            <a:ext cx="0" cy="1354138"/>
          </a:xfrm>
          <a:prstGeom prst="line">
            <a:avLst/>
          </a:prstGeom>
          <a:noFill/>
          <a:ln w="317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25737" name="Text Box 41"/>
          <p:cNvSpPr txBox="1">
            <a:spLocks noChangeAspect="1" noChangeArrowheads="1"/>
          </p:cNvSpPr>
          <p:nvPr/>
        </p:nvSpPr>
        <p:spPr bwMode="auto">
          <a:xfrm>
            <a:off x="10748963" y="4144963"/>
            <a:ext cx="788987"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grpSp>
        <p:nvGrpSpPr>
          <p:cNvPr id="925738" name="Group 42"/>
          <p:cNvGrpSpPr>
            <a:grpSpLocks/>
          </p:cNvGrpSpPr>
          <p:nvPr/>
        </p:nvGrpSpPr>
        <p:grpSpPr bwMode="auto">
          <a:xfrm>
            <a:off x="5195888" y="6276975"/>
            <a:ext cx="855662" cy="1547813"/>
            <a:chOff x="2301" y="2780"/>
            <a:chExt cx="379" cy="686"/>
          </a:xfrm>
        </p:grpSpPr>
        <p:sp>
          <p:nvSpPr>
            <p:cNvPr id="96295" name="Line 43"/>
            <p:cNvSpPr>
              <a:spLocks noChangeShapeType="1"/>
            </p:cNvSpPr>
            <p:nvPr/>
          </p:nvSpPr>
          <p:spPr bwMode="auto">
            <a:xfrm flipH="1">
              <a:off x="2359" y="2780"/>
              <a:ext cx="321" cy="550"/>
            </a:xfrm>
            <a:prstGeom prst="line">
              <a:avLst/>
            </a:prstGeom>
            <a:noFill/>
            <a:ln w="317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6296" name="Oval 44"/>
            <p:cNvSpPr>
              <a:spLocks noChangeAspect="1" noChangeArrowheads="1"/>
            </p:cNvSpPr>
            <p:nvPr/>
          </p:nvSpPr>
          <p:spPr bwMode="auto">
            <a:xfrm>
              <a:off x="2301" y="3346"/>
              <a:ext cx="120" cy="120"/>
            </a:xfrm>
            <a:prstGeom prst="ellipse">
              <a:avLst/>
            </a:prstGeom>
            <a:solidFill>
              <a:srgbClr val="FDDD00"/>
            </a:solidFill>
            <a:ln w="3175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925741" name="Group 45"/>
          <p:cNvGrpSpPr>
            <a:grpSpLocks/>
          </p:cNvGrpSpPr>
          <p:nvPr/>
        </p:nvGrpSpPr>
        <p:grpSpPr bwMode="auto">
          <a:xfrm>
            <a:off x="6089650" y="6284913"/>
            <a:ext cx="347663" cy="1539875"/>
            <a:chOff x="2697" y="2784"/>
            <a:chExt cx="154" cy="682"/>
          </a:xfrm>
        </p:grpSpPr>
        <p:sp>
          <p:nvSpPr>
            <p:cNvPr id="96293" name="Line 46"/>
            <p:cNvSpPr>
              <a:spLocks noChangeShapeType="1"/>
            </p:cNvSpPr>
            <p:nvPr/>
          </p:nvSpPr>
          <p:spPr bwMode="auto">
            <a:xfrm>
              <a:off x="2697" y="2784"/>
              <a:ext cx="98" cy="559"/>
            </a:xfrm>
            <a:prstGeom prst="line">
              <a:avLst/>
            </a:prstGeom>
            <a:noFill/>
            <a:ln w="317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6294" name="Oval 47"/>
            <p:cNvSpPr>
              <a:spLocks noChangeAspect="1" noChangeArrowheads="1"/>
            </p:cNvSpPr>
            <p:nvPr/>
          </p:nvSpPr>
          <p:spPr bwMode="auto">
            <a:xfrm>
              <a:off x="2731" y="3346"/>
              <a:ext cx="120" cy="120"/>
            </a:xfrm>
            <a:prstGeom prst="ellipse">
              <a:avLst/>
            </a:prstGeom>
            <a:solidFill>
              <a:srgbClr val="FDDD00"/>
            </a:solidFill>
            <a:ln w="3175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925744" name="Group 48"/>
          <p:cNvGrpSpPr>
            <a:grpSpLocks/>
          </p:cNvGrpSpPr>
          <p:nvPr/>
        </p:nvGrpSpPr>
        <p:grpSpPr bwMode="auto">
          <a:xfrm>
            <a:off x="5680075" y="6297613"/>
            <a:ext cx="366713" cy="1527175"/>
            <a:chOff x="2516" y="2789"/>
            <a:chExt cx="162" cy="677"/>
          </a:xfrm>
        </p:grpSpPr>
        <p:sp>
          <p:nvSpPr>
            <p:cNvPr id="96291" name="Line 49"/>
            <p:cNvSpPr>
              <a:spLocks noChangeShapeType="1"/>
            </p:cNvSpPr>
            <p:nvPr/>
          </p:nvSpPr>
          <p:spPr bwMode="auto">
            <a:xfrm flipH="1">
              <a:off x="2587" y="2789"/>
              <a:ext cx="91" cy="567"/>
            </a:xfrm>
            <a:prstGeom prst="line">
              <a:avLst/>
            </a:prstGeom>
            <a:noFill/>
            <a:ln w="317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6292" name="Oval 50"/>
            <p:cNvSpPr>
              <a:spLocks noChangeAspect="1" noChangeArrowheads="1"/>
            </p:cNvSpPr>
            <p:nvPr/>
          </p:nvSpPr>
          <p:spPr bwMode="auto">
            <a:xfrm>
              <a:off x="2516" y="3346"/>
              <a:ext cx="120" cy="120"/>
            </a:xfrm>
            <a:prstGeom prst="ellipse">
              <a:avLst/>
            </a:prstGeom>
            <a:solidFill>
              <a:srgbClr val="FDDD00"/>
            </a:solidFill>
            <a:ln w="3175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925747" name="Group 51"/>
          <p:cNvGrpSpPr>
            <a:grpSpLocks/>
          </p:cNvGrpSpPr>
          <p:nvPr/>
        </p:nvGrpSpPr>
        <p:grpSpPr bwMode="auto">
          <a:xfrm>
            <a:off x="6089650" y="6284913"/>
            <a:ext cx="833438" cy="1539875"/>
            <a:chOff x="2697" y="2784"/>
            <a:chExt cx="369" cy="682"/>
          </a:xfrm>
        </p:grpSpPr>
        <p:sp>
          <p:nvSpPr>
            <p:cNvPr id="96289" name="Line 52"/>
            <p:cNvSpPr>
              <a:spLocks noChangeShapeType="1"/>
            </p:cNvSpPr>
            <p:nvPr/>
          </p:nvSpPr>
          <p:spPr bwMode="auto">
            <a:xfrm>
              <a:off x="2697" y="2784"/>
              <a:ext cx="287" cy="543"/>
            </a:xfrm>
            <a:prstGeom prst="line">
              <a:avLst/>
            </a:prstGeom>
            <a:noFill/>
            <a:ln w="317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96290" name="Oval 53"/>
            <p:cNvSpPr>
              <a:spLocks noChangeAspect="1" noChangeArrowheads="1"/>
            </p:cNvSpPr>
            <p:nvPr/>
          </p:nvSpPr>
          <p:spPr bwMode="auto">
            <a:xfrm>
              <a:off x="2946" y="3346"/>
              <a:ext cx="120" cy="120"/>
            </a:xfrm>
            <a:prstGeom prst="ellipse">
              <a:avLst/>
            </a:prstGeom>
            <a:solidFill>
              <a:srgbClr val="FDDD00"/>
            </a:solidFill>
            <a:ln w="3175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925750" name="Text Box 54"/>
          <p:cNvSpPr txBox="1">
            <a:spLocks noChangeArrowheads="1"/>
          </p:cNvSpPr>
          <p:nvPr/>
        </p:nvSpPr>
        <p:spPr bwMode="auto">
          <a:xfrm>
            <a:off x="4238625" y="7399338"/>
            <a:ext cx="63817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3400" i="1">
                <a:solidFill>
                  <a:schemeClr val="tx1"/>
                </a:solidFill>
                <a:latin typeface="Helvetica Neue" charset="0"/>
              </a:rPr>
              <a:t>x</a:t>
            </a:r>
            <a:r>
              <a:rPr lang="en-US" sz="3400" baseline="-25000">
                <a:solidFill>
                  <a:schemeClr val="tx1"/>
                </a:solidFill>
                <a:latin typeface="Helvetica Neue" charset="0"/>
              </a:rPr>
              <a:t>3</a:t>
            </a:r>
          </a:p>
        </p:txBody>
      </p:sp>
      <p:grpSp>
        <p:nvGrpSpPr>
          <p:cNvPr id="96283" name="Group 55"/>
          <p:cNvGrpSpPr>
            <a:grpSpLocks/>
          </p:cNvGrpSpPr>
          <p:nvPr/>
        </p:nvGrpSpPr>
        <p:grpSpPr bwMode="auto">
          <a:xfrm>
            <a:off x="8489950" y="2714625"/>
            <a:ext cx="2903538" cy="527050"/>
            <a:chOff x="3760" y="1202"/>
            <a:chExt cx="1286" cy="235"/>
          </a:xfrm>
        </p:grpSpPr>
        <p:sp>
          <p:nvSpPr>
            <p:cNvPr id="96285" name="Rectangle 56"/>
            <p:cNvSpPr>
              <a:spLocks noChangeAspect="1" noChangeArrowheads="1"/>
            </p:cNvSpPr>
            <p:nvPr/>
          </p:nvSpPr>
          <p:spPr bwMode="auto">
            <a:xfrm>
              <a:off x="3760" y="1202"/>
              <a:ext cx="24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96286" name="Rectangle 57"/>
            <p:cNvSpPr>
              <a:spLocks noChangeAspect="1" noChangeArrowheads="1"/>
            </p:cNvSpPr>
            <p:nvPr/>
          </p:nvSpPr>
          <p:spPr bwMode="auto">
            <a:xfrm>
              <a:off x="4456" y="1202"/>
              <a:ext cx="24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96287" name="Rectangle 58"/>
            <p:cNvSpPr>
              <a:spLocks noChangeAspect="1" noChangeArrowheads="1"/>
            </p:cNvSpPr>
            <p:nvPr/>
          </p:nvSpPr>
          <p:spPr bwMode="auto">
            <a:xfrm>
              <a:off x="4804" y="1202"/>
              <a:ext cx="24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96288" name="Rectangle 59"/>
            <p:cNvSpPr>
              <a:spLocks noChangeAspect="1" noChangeArrowheads="1"/>
            </p:cNvSpPr>
            <p:nvPr/>
          </p:nvSpPr>
          <p:spPr bwMode="auto">
            <a:xfrm>
              <a:off x="4100" y="1202"/>
              <a:ext cx="24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grpSp>
      <p:sp>
        <p:nvSpPr>
          <p:cNvPr id="925756" name="Freeform 60"/>
          <p:cNvSpPr>
            <a:spLocks/>
          </p:cNvSpPr>
          <p:nvPr/>
        </p:nvSpPr>
        <p:spPr bwMode="auto">
          <a:xfrm>
            <a:off x="6808788" y="4565650"/>
            <a:ext cx="495300" cy="2968625"/>
          </a:xfrm>
          <a:custGeom>
            <a:avLst/>
            <a:gdLst>
              <a:gd name="T0" fmla="*/ 60988 w 268"/>
              <a:gd name="T1" fmla="*/ 2968625 h 1315"/>
              <a:gd name="T2" fmla="*/ 486059 w 268"/>
              <a:gd name="T3" fmla="*/ 1483184 h 1315"/>
              <a:gd name="T4" fmla="*/ 0 w 268"/>
              <a:gd name="T5" fmla="*/ 0 h 1315"/>
              <a:gd name="T6" fmla="*/ 0 60000 65536"/>
              <a:gd name="T7" fmla="*/ 0 60000 65536"/>
              <a:gd name="T8" fmla="*/ 0 60000 65536"/>
            </a:gdLst>
            <a:ahLst/>
            <a:cxnLst>
              <a:cxn ang="T6">
                <a:pos x="T0" y="T1"/>
              </a:cxn>
              <a:cxn ang="T7">
                <a:pos x="T2" y="T3"/>
              </a:cxn>
              <a:cxn ang="T8">
                <a:pos x="T4" y="T5"/>
              </a:cxn>
            </a:cxnLst>
            <a:rect l="0" t="0" r="r" b="b"/>
            <a:pathLst>
              <a:path w="268" h="1315">
                <a:moveTo>
                  <a:pt x="33" y="1315"/>
                </a:moveTo>
                <a:cubicBezTo>
                  <a:pt x="150" y="1095"/>
                  <a:pt x="268" y="876"/>
                  <a:pt x="263" y="657"/>
                </a:cubicBezTo>
                <a:cubicBezTo>
                  <a:pt x="258" y="438"/>
                  <a:pt x="44" y="110"/>
                  <a:pt x="0" y="0"/>
                </a:cubicBezTo>
              </a:path>
            </a:pathLst>
          </a:custGeom>
          <a:noFill/>
          <a:ln w="25400" cap="flat" cmpd="sng">
            <a:solidFill>
              <a:schemeClr val="tx2"/>
            </a:solidFill>
            <a:prstDash val="lgDash"/>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5704"/>
                                        </p:tgtEl>
                                        <p:attrNameLst>
                                          <p:attrName>style.visibility</p:attrName>
                                        </p:attrNameLst>
                                      </p:cBhvr>
                                      <p:to>
                                        <p:strVal val="visible"/>
                                      </p:to>
                                    </p:set>
                                    <p:animEffect transition="in" filter="dissolve">
                                      <p:cBhvr>
                                        <p:cTn id="7" dur="500"/>
                                        <p:tgtEl>
                                          <p:spTgt spid="9257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5709"/>
                                        </p:tgtEl>
                                        <p:attrNameLst>
                                          <p:attrName>style.visibility</p:attrName>
                                        </p:attrNameLst>
                                      </p:cBhvr>
                                      <p:to>
                                        <p:strVal val="visible"/>
                                      </p:to>
                                    </p:set>
                                    <p:animEffect transition="in" filter="dissolve">
                                      <p:cBhvr>
                                        <p:cTn id="10" dur="500"/>
                                        <p:tgtEl>
                                          <p:spTgt spid="92570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5728"/>
                                        </p:tgtEl>
                                        <p:attrNameLst>
                                          <p:attrName>style.visibility</p:attrName>
                                        </p:attrNameLst>
                                      </p:cBhvr>
                                      <p:to>
                                        <p:strVal val="visible"/>
                                      </p:to>
                                    </p:set>
                                    <p:animEffect transition="in" filter="dissolve">
                                      <p:cBhvr>
                                        <p:cTn id="15" dur="500"/>
                                        <p:tgtEl>
                                          <p:spTgt spid="925728"/>
                                        </p:tgtEl>
                                      </p:cBhvr>
                                    </p:animEffect>
                                  </p:childTnLst>
                                </p:cTn>
                              </p:par>
                              <p:par>
                                <p:cTn id="16" presetID="9" presetClass="entr" presetSubtype="0" fill="hold" nodeType="withEffect">
                                  <p:stCondLst>
                                    <p:cond delay="0"/>
                                  </p:stCondLst>
                                  <p:childTnLst>
                                    <p:set>
                                      <p:cBhvr>
                                        <p:cTn id="17" dur="1" fill="hold">
                                          <p:stCondLst>
                                            <p:cond delay="0"/>
                                          </p:stCondLst>
                                        </p:cTn>
                                        <p:tgtEl>
                                          <p:spTgt spid="925725"/>
                                        </p:tgtEl>
                                        <p:attrNameLst>
                                          <p:attrName>style.visibility</p:attrName>
                                        </p:attrNameLst>
                                      </p:cBhvr>
                                      <p:to>
                                        <p:strVal val="visible"/>
                                      </p:to>
                                    </p:set>
                                    <p:animEffect transition="in" filter="dissolve">
                                      <p:cBhvr>
                                        <p:cTn id="18" dur="500"/>
                                        <p:tgtEl>
                                          <p:spTgt spid="92572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25708"/>
                                        </p:tgtEl>
                                        <p:attrNameLst>
                                          <p:attrName>style.visibility</p:attrName>
                                        </p:attrNameLst>
                                      </p:cBhvr>
                                      <p:to>
                                        <p:strVal val="visible"/>
                                      </p:to>
                                    </p:set>
                                    <p:animEffect transition="in" filter="dissolve">
                                      <p:cBhvr>
                                        <p:cTn id="21" dur="500"/>
                                        <p:tgtEl>
                                          <p:spTgt spid="9257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25736"/>
                                        </p:tgtEl>
                                        <p:attrNameLst>
                                          <p:attrName>style.visibility</p:attrName>
                                        </p:attrNameLst>
                                      </p:cBhvr>
                                      <p:to>
                                        <p:strVal val="visible"/>
                                      </p:to>
                                    </p:set>
                                    <p:animEffect transition="in" filter="dissolve">
                                      <p:cBhvr>
                                        <p:cTn id="26" dur="500"/>
                                        <p:tgtEl>
                                          <p:spTgt spid="925736"/>
                                        </p:tgtEl>
                                      </p:cBhvr>
                                    </p:animEffect>
                                  </p:childTnLst>
                                </p:cTn>
                              </p:par>
                              <p:par>
                                <p:cTn id="27" presetID="9" presetClass="entr" presetSubtype="0" fill="hold" nodeType="withEffect">
                                  <p:stCondLst>
                                    <p:cond delay="0"/>
                                  </p:stCondLst>
                                  <p:childTnLst>
                                    <p:set>
                                      <p:cBhvr>
                                        <p:cTn id="28" dur="1" fill="hold">
                                          <p:stCondLst>
                                            <p:cond delay="0"/>
                                          </p:stCondLst>
                                        </p:cTn>
                                        <p:tgtEl>
                                          <p:spTgt spid="925733"/>
                                        </p:tgtEl>
                                        <p:attrNameLst>
                                          <p:attrName>style.visibility</p:attrName>
                                        </p:attrNameLst>
                                      </p:cBhvr>
                                      <p:to>
                                        <p:strVal val="visible"/>
                                      </p:to>
                                    </p:set>
                                    <p:animEffect transition="in" filter="dissolve">
                                      <p:cBhvr>
                                        <p:cTn id="29" dur="500"/>
                                        <p:tgtEl>
                                          <p:spTgt spid="92573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25737"/>
                                        </p:tgtEl>
                                        <p:attrNameLst>
                                          <p:attrName>style.visibility</p:attrName>
                                        </p:attrNameLst>
                                      </p:cBhvr>
                                      <p:to>
                                        <p:strVal val="visible"/>
                                      </p:to>
                                    </p:set>
                                    <p:animEffect transition="in" filter="dissolve">
                                      <p:cBhvr>
                                        <p:cTn id="32" dur="500"/>
                                        <p:tgtEl>
                                          <p:spTgt spid="9257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25712"/>
                                        </p:tgtEl>
                                        <p:attrNameLst>
                                          <p:attrName>style.visibility</p:attrName>
                                        </p:attrNameLst>
                                      </p:cBhvr>
                                      <p:to>
                                        <p:strVal val="visible"/>
                                      </p:to>
                                    </p:set>
                                    <p:animEffect transition="in" filter="dissolve">
                                      <p:cBhvr>
                                        <p:cTn id="37" dur="500"/>
                                        <p:tgtEl>
                                          <p:spTgt spid="925712"/>
                                        </p:tgtEl>
                                      </p:cBhvr>
                                    </p:animEffect>
                                  </p:childTnLst>
                                </p:cTn>
                              </p:par>
                              <p:par>
                                <p:cTn id="38" presetID="9" presetClass="entr" presetSubtype="0" fill="hold" nodeType="withEffect">
                                  <p:stCondLst>
                                    <p:cond delay="0"/>
                                  </p:stCondLst>
                                  <p:childTnLst>
                                    <p:set>
                                      <p:cBhvr>
                                        <p:cTn id="39" dur="1" fill="hold">
                                          <p:stCondLst>
                                            <p:cond delay="0"/>
                                          </p:stCondLst>
                                        </p:cTn>
                                        <p:tgtEl>
                                          <p:spTgt spid="925738"/>
                                        </p:tgtEl>
                                        <p:attrNameLst>
                                          <p:attrName>style.visibility</p:attrName>
                                        </p:attrNameLst>
                                      </p:cBhvr>
                                      <p:to>
                                        <p:strVal val="visible"/>
                                      </p:to>
                                    </p:set>
                                    <p:animEffect transition="in" filter="dissolve">
                                      <p:cBhvr>
                                        <p:cTn id="40" dur="500"/>
                                        <p:tgtEl>
                                          <p:spTgt spid="92573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925750"/>
                                        </p:tgtEl>
                                        <p:attrNameLst>
                                          <p:attrName>style.visibility</p:attrName>
                                        </p:attrNameLst>
                                      </p:cBhvr>
                                      <p:to>
                                        <p:strVal val="visible"/>
                                      </p:to>
                                    </p:set>
                                    <p:animEffect transition="in" filter="dissolve">
                                      <p:cBhvr>
                                        <p:cTn id="43" dur="500"/>
                                        <p:tgtEl>
                                          <p:spTgt spid="92575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25729"/>
                                        </p:tgtEl>
                                        <p:attrNameLst>
                                          <p:attrName>style.visibility</p:attrName>
                                        </p:attrNameLst>
                                      </p:cBhvr>
                                      <p:to>
                                        <p:strVal val="visible"/>
                                      </p:to>
                                    </p:set>
                                    <p:animEffect transition="in" filter="dissolve">
                                      <p:cBhvr>
                                        <p:cTn id="48" dur="500"/>
                                        <p:tgtEl>
                                          <p:spTgt spid="92572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25711"/>
                                        </p:tgtEl>
                                        <p:attrNameLst>
                                          <p:attrName>style.visibility</p:attrName>
                                        </p:attrNameLst>
                                      </p:cBhvr>
                                      <p:to>
                                        <p:strVal val="visible"/>
                                      </p:to>
                                    </p:set>
                                    <p:animEffect transition="in" filter="dissolve">
                                      <p:cBhvr>
                                        <p:cTn id="53" dur="500"/>
                                        <p:tgtEl>
                                          <p:spTgt spid="925711"/>
                                        </p:tgtEl>
                                      </p:cBhvr>
                                    </p:animEffect>
                                  </p:childTnLst>
                                </p:cTn>
                              </p:par>
                              <p:par>
                                <p:cTn id="54" presetID="9" presetClass="entr" presetSubtype="0" fill="hold" nodeType="withEffect">
                                  <p:stCondLst>
                                    <p:cond delay="0"/>
                                  </p:stCondLst>
                                  <p:childTnLst>
                                    <p:set>
                                      <p:cBhvr>
                                        <p:cTn id="55" dur="1" fill="hold">
                                          <p:stCondLst>
                                            <p:cond delay="0"/>
                                          </p:stCondLst>
                                        </p:cTn>
                                        <p:tgtEl>
                                          <p:spTgt spid="925744"/>
                                        </p:tgtEl>
                                        <p:attrNameLst>
                                          <p:attrName>style.visibility</p:attrName>
                                        </p:attrNameLst>
                                      </p:cBhvr>
                                      <p:to>
                                        <p:strVal val="visible"/>
                                      </p:to>
                                    </p:set>
                                    <p:animEffect transition="in" filter="dissolve">
                                      <p:cBhvr>
                                        <p:cTn id="56" dur="500"/>
                                        <p:tgtEl>
                                          <p:spTgt spid="92574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25730"/>
                                        </p:tgtEl>
                                        <p:attrNameLst>
                                          <p:attrName>style.visibility</p:attrName>
                                        </p:attrNameLst>
                                      </p:cBhvr>
                                      <p:to>
                                        <p:strVal val="visible"/>
                                      </p:to>
                                    </p:set>
                                    <p:animEffect transition="in" filter="dissolve">
                                      <p:cBhvr>
                                        <p:cTn id="61" dur="500"/>
                                        <p:tgtEl>
                                          <p:spTgt spid="92573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925710"/>
                                        </p:tgtEl>
                                        <p:attrNameLst>
                                          <p:attrName>style.visibility</p:attrName>
                                        </p:attrNameLst>
                                      </p:cBhvr>
                                      <p:to>
                                        <p:strVal val="visible"/>
                                      </p:to>
                                    </p:set>
                                    <p:animEffect transition="in" filter="dissolve">
                                      <p:cBhvr>
                                        <p:cTn id="66" dur="500"/>
                                        <p:tgtEl>
                                          <p:spTgt spid="925710"/>
                                        </p:tgtEl>
                                      </p:cBhvr>
                                    </p:animEffect>
                                  </p:childTnLst>
                                </p:cTn>
                              </p:par>
                              <p:par>
                                <p:cTn id="67" presetID="9" presetClass="entr" presetSubtype="0" fill="hold" nodeType="withEffect">
                                  <p:stCondLst>
                                    <p:cond delay="0"/>
                                  </p:stCondLst>
                                  <p:childTnLst>
                                    <p:set>
                                      <p:cBhvr>
                                        <p:cTn id="68" dur="1" fill="hold">
                                          <p:stCondLst>
                                            <p:cond delay="0"/>
                                          </p:stCondLst>
                                        </p:cTn>
                                        <p:tgtEl>
                                          <p:spTgt spid="925741"/>
                                        </p:tgtEl>
                                        <p:attrNameLst>
                                          <p:attrName>style.visibility</p:attrName>
                                        </p:attrNameLst>
                                      </p:cBhvr>
                                      <p:to>
                                        <p:strVal val="visible"/>
                                      </p:to>
                                    </p:set>
                                    <p:animEffect transition="in" filter="dissolve">
                                      <p:cBhvr>
                                        <p:cTn id="69" dur="500"/>
                                        <p:tgtEl>
                                          <p:spTgt spid="92574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925731"/>
                                        </p:tgtEl>
                                        <p:attrNameLst>
                                          <p:attrName>style.visibility</p:attrName>
                                        </p:attrNameLst>
                                      </p:cBhvr>
                                      <p:to>
                                        <p:strVal val="visible"/>
                                      </p:to>
                                    </p:set>
                                    <p:animEffect transition="in" filter="dissolve">
                                      <p:cBhvr>
                                        <p:cTn id="74" dur="500"/>
                                        <p:tgtEl>
                                          <p:spTgt spid="92573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925713"/>
                                        </p:tgtEl>
                                        <p:attrNameLst>
                                          <p:attrName>style.visibility</p:attrName>
                                        </p:attrNameLst>
                                      </p:cBhvr>
                                      <p:to>
                                        <p:strVal val="visible"/>
                                      </p:to>
                                    </p:set>
                                    <p:animEffect transition="in" filter="dissolve">
                                      <p:cBhvr>
                                        <p:cTn id="79" dur="500"/>
                                        <p:tgtEl>
                                          <p:spTgt spid="925713"/>
                                        </p:tgtEl>
                                      </p:cBhvr>
                                    </p:animEffect>
                                  </p:childTnLst>
                                </p:cTn>
                              </p:par>
                              <p:par>
                                <p:cTn id="80" presetID="9" presetClass="entr" presetSubtype="0" fill="hold" nodeType="withEffect">
                                  <p:stCondLst>
                                    <p:cond delay="0"/>
                                  </p:stCondLst>
                                  <p:childTnLst>
                                    <p:set>
                                      <p:cBhvr>
                                        <p:cTn id="81" dur="1" fill="hold">
                                          <p:stCondLst>
                                            <p:cond delay="0"/>
                                          </p:stCondLst>
                                        </p:cTn>
                                        <p:tgtEl>
                                          <p:spTgt spid="925747"/>
                                        </p:tgtEl>
                                        <p:attrNameLst>
                                          <p:attrName>style.visibility</p:attrName>
                                        </p:attrNameLst>
                                      </p:cBhvr>
                                      <p:to>
                                        <p:strVal val="visible"/>
                                      </p:to>
                                    </p:set>
                                    <p:animEffect transition="in" filter="dissolve">
                                      <p:cBhvr>
                                        <p:cTn id="82" dur="500"/>
                                        <p:tgtEl>
                                          <p:spTgt spid="92574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925732"/>
                                        </p:tgtEl>
                                        <p:attrNameLst>
                                          <p:attrName>style.visibility</p:attrName>
                                        </p:attrNameLst>
                                      </p:cBhvr>
                                      <p:to>
                                        <p:strVal val="visible"/>
                                      </p:to>
                                    </p:set>
                                    <p:animEffect transition="in" filter="dissolve">
                                      <p:cBhvr>
                                        <p:cTn id="87" dur="500"/>
                                        <p:tgtEl>
                                          <p:spTgt spid="92573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925756"/>
                                        </p:tgtEl>
                                        <p:attrNameLst>
                                          <p:attrName>style.visibility</p:attrName>
                                        </p:attrNameLst>
                                      </p:cBhvr>
                                      <p:to>
                                        <p:strVal val="visible"/>
                                      </p:to>
                                    </p:set>
                                    <p:animEffect transition="in" filter="dissolve">
                                      <p:cBhvr>
                                        <p:cTn id="92" dur="500"/>
                                        <p:tgtEl>
                                          <p:spTgt spid="925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8" grpId="0"/>
      <p:bldP spid="925709" grpId="0"/>
      <p:bldP spid="925710" grpId="0" animBg="1"/>
      <p:bldP spid="925711" grpId="0" animBg="1"/>
      <p:bldP spid="925712" grpId="0" animBg="1"/>
      <p:bldP spid="925713" grpId="0" animBg="1"/>
      <p:bldP spid="925728" grpId="0" animBg="1"/>
      <p:bldP spid="925729" grpId="0"/>
      <p:bldP spid="925730" grpId="0"/>
      <p:bldP spid="925731" grpId="0"/>
      <p:bldP spid="925732" grpId="0"/>
      <p:bldP spid="925736" grpId="0" animBg="1"/>
      <p:bldP spid="925737" grpId="0"/>
      <p:bldP spid="925750" grpId="0"/>
      <p:bldP spid="92575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7283" name="Rectangle 3"/>
          <p:cNvSpPr>
            <a:spLocks noGrp="1" noChangeArrowheads="1"/>
          </p:cNvSpPr>
          <p:nvPr>
            <p:ph type="title"/>
          </p:nvPr>
        </p:nvSpPr>
        <p:spPr/>
        <p:txBody>
          <a:bodyPr/>
          <a:lstStyle/>
          <a:p>
            <a:pPr eaLnBrk="1" hangingPunct="1"/>
            <a:r>
              <a:rPr lang="en-US" smtClean="0"/>
              <a:t>Outline</a:t>
            </a:r>
          </a:p>
        </p:txBody>
      </p:sp>
      <p:sp>
        <p:nvSpPr>
          <p:cNvPr id="97284" name="Rectangle 4"/>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t>Backtracking search</a:t>
            </a:r>
          </a:p>
          <a:p>
            <a:pPr lvl="1" eaLnBrk="1" hangingPunct="1">
              <a:spcBef>
                <a:spcPts val="500"/>
              </a:spcBef>
            </a:pPr>
            <a:r>
              <a:rPr lang="en-US" smtClean="0">
                <a:solidFill>
                  <a:schemeClr val="accent1"/>
                </a:solidFill>
              </a:rPr>
              <a:t>branching strategies</a:t>
            </a:r>
          </a:p>
          <a:p>
            <a:pPr lvl="1" eaLnBrk="1" hangingPunct="1">
              <a:spcBef>
                <a:spcPct val="0"/>
              </a:spcBef>
            </a:pPr>
            <a:r>
              <a:rPr lang="en-US" smtClean="0">
                <a:solidFill>
                  <a:schemeClr val="accent1"/>
                </a:solidFill>
              </a:rPr>
              <a:t>constraint propagation</a:t>
            </a:r>
          </a:p>
          <a:p>
            <a:pPr lvl="1" eaLnBrk="1" hangingPunct="1">
              <a:spcBef>
                <a:spcPct val="0"/>
              </a:spcBef>
            </a:pPr>
            <a:r>
              <a:rPr lang="en-US" smtClean="0">
                <a:solidFill>
                  <a:schemeClr val="accent1"/>
                </a:solidFill>
              </a:rPr>
              <a:t>non-chronological backtracking</a:t>
            </a:r>
            <a:r>
              <a:rPr lang="en-US" smtClean="0"/>
              <a:t> </a:t>
            </a:r>
          </a:p>
          <a:p>
            <a:pPr lvl="1" eaLnBrk="1" hangingPunct="1">
              <a:spcBef>
                <a:spcPct val="0"/>
              </a:spcBef>
            </a:pPr>
            <a:r>
              <a:rPr lang="en-US" smtClean="0"/>
              <a:t>nogood recording</a:t>
            </a:r>
          </a:p>
          <a:p>
            <a:pPr lvl="1" eaLnBrk="1" hangingPunct="1">
              <a:spcBef>
                <a:spcPct val="0"/>
              </a:spcBef>
            </a:pPr>
            <a:r>
              <a:rPr lang="en-US" smtClean="0">
                <a:solidFill>
                  <a:schemeClr val="accent1"/>
                </a:solidFill>
              </a:rPr>
              <a:t>heuristics for variable and value ordering</a:t>
            </a:r>
          </a:p>
          <a:p>
            <a:pPr lvl="1" eaLnBrk="1" hangingPunct="1">
              <a:spcBef>
                <a:spcPct val="0"/>
              </a:spcBef>
            </a:pPr>
            <a:r>
              <a:rPr lang="en-US" smtClean="0">
                <a:solidFill>
                  <a:schemeClr val="accent1"/>
                </a:solidFill>
              </a:rPr>
              <a:t>portfolios and restart strategies</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97285" name="Picture 5"/>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mtClean="0"/>
              <a:t>Nogood recording</a:t>
            </a:r>
          </a:p>
        </p:txBody>
      </p:sp>
      <p:sp>
        <p:nvSpPr>
          <p:cNvPr id="98307" name="Rectangle 3"/>
          <p:cNvSpPr>
            <a:spLocks noGrp="1" noChangeArrowheads="1"/>
          </p:cNvSpPr>
          <p:nvPr>
            <p:ph type="body" idx="1"/>
          </p:nvPr>
        </p:nvSpPr>
        <p:spPr/>
        <p:txBody>
          <a:bodyPr/>
          <a:lstStyle/>
          <a:p>
            <a:pPr eaLnBrk="1" hangingPunct="1"/>
            <a:r>
              <a:rPr lang="en-US" smtClean="0"/>
              <a:t>One of the most effective techniques known for improving the performance of backtracking search on a CSP is to add </a:t>
            </a:r>
            <a:r>
              <a:rPr lang="en-US" i="1" smtClean="0"/>
              <a:t>redundant</a:t>
            </a:r>
            <a:r>
              <a:rPr lang="en-US" smtClean="0"/>
              <a:t> (implied) constraints</a:t>
            </a:r>
          </a:p>
          <a:p>
            <a:pPr lvl="1" eaLnBrk="1" hangingPunct="1"/>
            <a:r>
              <a:rPr lang="en-US" smtClean="0"/>
              <a:t>a constraint is redundant if set of solutions does not change when constraint is added</a:t>
            </a:r>
          </a:p>
          <a:p>
            <a:pPr eaLnBrk="1" hangingPunct="1"/>
            <a:r>
              <a:rPr lang="en-US" smtClean="0"/>
              <a:t>Three methods:</a:t>
            </a:r>
          </a:p>
          <a:p>
            <a:pPr lvl="1" eaLnBrk="1" hangingPunct="1"/>
            <a:r>
              <a:rPr lang="en-US" sz="2300" smtClean="0"/>
              <a:t>add hand-crafted constraints during modeling</a:t>
            </a:r>
          </a:p>
          <a:p>
            <a:pPr lvl="1" eaLnBrk="1" hangingPunct="1"/>
            <a:r>
              <a:rPr lang="en-US" sz="2300" smtClean="0"/>
              <a:t>apply a consistency algorithm before solving</a:t>
            </a:r>
          </a:p>
          <a:p>
            <a:pPr lvl="1" eaLnBrk="1" hangingPunct="1"/>
            <a:r>
              <a:rPr lang="en-US" sz="2300" smtClean="0"/>
              <a:t>learn constraints while solving	</a:t>
            </a:r>
          </a:p>
          <a:p>
            <a:pPr eaLnBrk="1" hangingPunct="1"/>
            <a:endParaRPr lang="en-US" smtClean="0"/>
          </a:p>
        </p:txBody>
      </p:sp>
      <p:sp>
        <p:nvSpPr>
          <p:cNvPr id="927748" name="Text Box 4"/>
          <p:cNvSpPr txBox="1">
            <a:spLocks/>
          </p:cNvSpPr>
          <p:nvPr/>
        </p:nvSpPr>
        <p:spPr bwMode="auto">
          <a:xfrm>
            <a:off x="8080375" y="5972175"/>
            <a:ext cx="3175000"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chemeClr val="tx1"/>
                </a:solidFill>
                <a:sym typeface="Wingdings" pitchFamily="2" charset="2"/>
              </a:rPr>
              <a:t> nogood recording</a:t>
            </a:r>
            <a:endParaRPr lang="en-US" sz="2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7748">
                                            <p:txEl>
                                              <p:pRg st="0" end="0"/>
                                            </p:txEl>
                                          </p:spTgt>
                                        </p:tgtEl>
                                        <p:attrNameLst>
                                          <p:attrName>style.visibility</p:attrName>
                                        </p:attrNameLst>
                                      </p:cBhvr>
                                      <p:to>
                                        <p:strVal val="visible"/>
                                      </p:to>
                                    </p:set>
                                    <p:animEffect transition="in" filter="dissolve">
                                      <p:cBhvr>
                                        <p:cTn id="7" dur="500"/>
                                        <p:tgtEl>
                                          <p:spTgt spid="9277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mtClean="0"/>
              <a:t>Nogood recording</a:t>
            </a:r>
          </a:p>
        </p:txBody>
      </p:sp>
      <p:sp>
        <p:nvSpPr>
          <p:cNvPr id="99331" name="Rectangle 3"/>
          <p:cNvSpPr>
            <a:spLocks noGrp="1" noChangeArrowheads="1"/>
          </p:cNvSpPr>
          <p:nvPr>
            <p:ph type="body" idx="1"/>
          </p:nvPr>
        </p:nvSpPr>
        <p:spPr/>
        <p:txBody>
          <a:bodyPr/>
          <a:lstStyle/>
          <a:p>
            <a:pPr eaLnBrk="1" hangingPunct="1"/>
            <a:r>
              <a:rPr lang="en-US" smtClean="0"/>
              <a:t>A nogood is a set of assignments and branching constraints that is not consistent with any solution</a:t>
            </a:r>
          </a:p>
          <a:p>
            <a:pPr lvl="1" eaLnBrk="1" hangingPunct="1"/>
            <a:r>
              <a:rPr lang="en-US" smtClean="0"/>
              <a:t>i.e., there does not exist a solution</a:t>
            </a:r>
            <a:r>
              <a:rPr lang="en-US" smtClean="0">
                <a:sym typeface="Symbol" pitchFamily="18" charset="2"/>
              </a:rPr>
              <a:t>an assignment of a value to each variable that satisfies all the constraintsthat also satisfies all the assignments and branching constraints in the nogood</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Example nogoods: 4-queens</a:t>
            </a:r>
          </a:p>
        </p:txBody>
      </p:sp>
      <p:sp>
        <p:nvSpPr>
          <p:cNvPr id="100355" name="Rectangle 3"/>
          <p:cNvSpPr>
            <a:spLocks noGrp="1" noChangeArrowheads="1"/>
          </p:cNvSpPr>
          <p:nvPr>
            <p:ph type="body" idx="1"/>
          </p:nvPr>
        </p:nvSpPr>
        <p:spPr>
          <a:xfrm>
            <a:off x="571500" y="2322513"/>
            <a:ext cx="7370763" cy="6569075"/>
          </a:xfrm>
        </p:spPr>
        <p:txBody>
          <a:bodyPr/>
          <a:lstStyle/>
          <a:p>
            <a:pPr eaLnBrk="1" hangingPunct="1"/>
            <a:r>
              <a:rPr lang="en-US" dirty="0" smtClean="0">
                <a:sym typeface="Symbol" pitchFamily="18" charset="2"/>
              </a:rPr>
              <a:t>Set of assignments {</a:t>
            </a:r>
            <a:r>
              <a:rPr lang="en-US" i="1" dirty="0" smtClean="0">
                <a:sym typeface="Symbol" pitchFamily="18" charset="2"/>
              </a:rPr>
              <a:t>x</a:t>
            </a:r>
            <a:r>
              <a:rPr lang="en-US" baseline="-25000" dirty="0" smtClean="0">
                <a:sym typeface="Symbol" pitchFamily="18" charset="2"/>
              </a:rPr>
              <a:t>1</a:t>
            </a:r>
            <a:r>
              <a:rPr lang="en-US" dirty="0" smtClean="0">
                <a:sym typeface="Symbol" pitchFamily="18" charset="2"/>
              </a:rPr>
              <a:t> = 1, </a:t>
            </a:r>
            <a:r>
              <a:rPr lang="en-US" i="1" dirty="0" smtClean="0">
                <a:sym typeface="Symbol" pitchFamily="18" charset="2"/>
              </a:rPr>
              <a:t>x</a:t>
            </a:r>
            <a:r>
              <a:rPr lang="en-US" baseline="-25000" dirty="0" smtClean="0">
                <a:sym typeface="Symbol" pitchFamily="18" charset="2"/>
              </a:rPr>
              <a:t>2</a:t>
            </a:r>
            <a:r>
              <a:rPr lang="en-US" dirty="0" smtClean="0">
                <a:sym typeface="Symbol" pitchFamily="18" charset="2"/>
              </a:rPr>
              <a:t> = 3} is a </a:t>
            </a:r>
            <a:r>
              <a:rPr lang="en-US" dirty="0" err="1" smtClean="0">
                <a:sym typeface="Symbol" pitchFamily="18" charset="2"/>
              </a:rPr>
              <a:t>nogood</a:t>
            </a:r>
            <a:endParaRPr lang="en-US" dirty="0" smtClean="0">
              <a:sym typeface="Symbol" pitchFamily="18" charset="2"/>
            </a:endParaRPr>
          </a:p>
          <a:p>
            <a:pPr lvl="1" eaLnBrk="1" hangingPunct="1"/>
            <a:r>
              <a:rPr lang="en-US" dirty="0" smtClean="0">
                <a:sym typeface="Symbol" pitchFamily="18" charset="2"/>
              </a:rPr>
              <a:t>to rule out the </a:t>
            </a:r>
            <a:r>
              <a:rPr lang="en-US" dirty="0" err="1" smtClean="0">
                <a:sym typeface="Symbol" pitchFamily="18" charset="2"/>
              </a:rPr>
              <a:t>nogood</a:t>
            </a:r>
            <a:r>
              <a:rPr lang="en-US" dirty="0" smtClean="0">
                <a:sym typeface="Symbol" pitchFamily="18" charset="2"/>
              </a:rPr>
              <a:t>, the redundant constraint</a:t>
            </a:r>
          </a:p>
          <a:p>
            <a:pPr lvl="1" eaLnBrk="1" hangingPunct="1">
              <a:buFont typeface="Helvetica Neue" charset="0"/>
              <a:buNone/>
            </a:pPr>
            <a:r>
              <a:rPr lang="en-US" dirty="0" smtClean="0">
                <a:sym typeface="Symbol" pitchFamily="18" charset="2"/>
              </a:rPr>
              <a:t>			 (</a:t>
            </a:r>
            <a:r>
              <a:rPr lang="en-US" i="1" dirty="0" smtClean="0">
                <a:sym typeface="Symbol" pitchFamily="18" charset="2"/>
              </a:rPr>
              <a:t>x</a:t>
            </a:r>
            <a:r>
              <a:rPr lang="en-US" baseline="-25000" dirty="0" smtClean="0">
                <a:sym typeface="Symbol" pitchFamily="18" charset="2"/>
              </a:rPr>
              <a:t>1</a:t>
            </a:r>
            <a:r>
              <a:rPr lang="en-US" dirty="0" smtClean="0">
                <a:sym typeface="Symbol" pitchFamily="18" charset="2"/>
              </a:rPr>
              <a:t> = 1  </a:t>
            </a:r>
            <a:r>
              <a:rPr lang="en-US" i="1" dirty="0" smtClean="0">
                <a:sym typeface="Symbol" pitchFamily="18" charset="2"/>
              </a:rPr>
              <a:t>x</a:t>
            </a:r>
            <a:r>
              <a:rPr lang="en-US" baseline="-25000" dirty="0" smtClean="0">
                <a:sym typeface="Symbol" pitchFamily="18" charset="2"/>
              </a:rPr>
              <a:t>2</a:t>
            </a:r>
            <a:r>
              <a:rPr lang="en-US" dirty="0" smtClean="0">
                <a:sym typeface="Symbol" pitchFamily="18" charset="2"/>
              </a:rPr>
              <a:t> = 3)</a:t>
            </a:r>
          </a:p>
          <a:p>
            <a:pPr lvl="1" eaLnBrk="1" hangingPunct="1">
              <a:buFont typeface="Helvetica Neue" charset="0"/>
              <a:buNone/>
            </a:pPr>
            <a:r>
              <a:rPr lang="en-US" dirty="0" smtClean="0">
                <a:sym typeface="Symbol" pitchFamily="18" charset="2"/>
              </a:rPr>
              <a:t>	could be recorded, which is just</a:t>
            </a:r>
          </a:p>
          <a:p>
            <a:pPr lvl="1" eaLnBrk="1" hangingPunct="1">
              <a:buFont typeface="Helvetica Neue" charset="0"/>
              <a:buNone/>
            </a:pPr>
            <a:r>
              <a:rPr lang="en-US" dirty="0" smtClean="0">
                <a:sym typeface="Symbol" pitchFamily="18" charset="2"/>
              </a:rPr>
              <a:t>			 </a:t>
            </a:r>
            <a:r>
              <a:rPr lang="en-US" i="1" dirty="0" smtClean="0">
                <a:sym typeface="Symbol" pitchFamily="18" charset="2"/>
              </a:rPr>
              <a:t>x</a:t>
            </a:r>
            <a:r>
              <a:rPr lang="en-US" baseline="-25000" dirty="0" smtClean="0">
                <a:sym typeface="Symbol" pitchFamily="18" charset="2"/>
              </a:rPr>
              <a:t>1</a:t>
            </a:r>
            <a:r>
              <a:rPr lang="en-US" dirty="0" smtClean="0">
                <a:sym typeface="Symbol" pitchFamily="18" charset="2"/>
              </a:rPr>
              <a:t>  1  </a:t>
            </a:r>
            <a:r>
              <a:rPr lang="en-US" i="1" dirty="0" smtClean="0">
                <a:sym typeface="Symbol" pitchFamily="18" charset="2"/>
              </a:rPr>
              <a:t>x</a:t>
            </a:r>
            <a:r>
              <a:rPr lang="en-US" baseline="-25000" dirty="0" smtClean="0">
                <a:sym typeface="Symbol" pitchFamily="18" charset="2"/>
              </a:rPr>
              <a:t>2</a:t>
            </a:r>
            <a:r>
              <a:rPr lang="en-US" dirty="0" smtClean="0">
                <a:sym typeface="Symbol" pitchFamily="18" charset="2"/>
              </a:rPr>
              <a:t>  3</a:t>
            </a:r>
          </a:p>
          <a:p>
            <a:pPr lvl="1" eaLnBrk="1" hangingPunct="1"/>
            <a:r>
              <a:rPr lang="en-US" dirty="0" smtClean="0">
                <a:sym typeface="Symbol" pitchFamily="18" charset="2"/>
              </a:rPr>
              <a:t>recorded constraints can be checked and propagated just like the original constraints</a:t>
            </a:r>
          </a:p>
          <a:p>
            <a:pPr eaLnBrk="1" hangingPunct="1"/>
            <a:r>
              <a:rPr lang="en-US" dirty="0" smtClean="0">
                <a:sym typeface="Symbol" pitchFamily="18" charset="2"/>
              </a:rPr>
              <a:t>But {</a:t>
            </a:r>
            <a:r>
              <a:rPr lang="en-US" i="1" dirty="0" smtClean="0">
                <a:sym typeface="Symbol" pitchFamily="18" charset="2"/>
              </a:rPr>
              <a:t>x</a:t>
            </a:r>
            <a:r>
              <a:rPr lang="en-US" baseline="-25000" dirty="0" smtClean="0">
                <a:sym typeface="Symbol" pitchFamily="18" charset="2"/>
              </a:rPr>
              <a:t>1</a:t>
            </a:r>
            <a:r>
              <a:rPr lang="en-US" dirty="0" smtClean="0">
                <a:sym typeface="Symbol" pitchFamily="18" charset="2"/>
              </a:rPr>
              <a:t> = 1, </a:t>
            </a:r>
            <a:r>
              <a:rPr lang="en-US" i="1" dirty="0" smtClean="0">
                <a:sym typeface="Symbol" pitchFamily="18" charset="2"/>
              </a:rPr>
              <a:t>x</a:t>
            </a:r>
            <a:r>
              <a:rPr lang="en-US" baseline="-25000" dirty="0" smtClean="0">
                <a:sym typeface="Symbol" pitchFamily="18" charset="2"/>
              </a:rPr>
              <a:t>2</a:t>
            </a:r>
            <a:r>
              <a:rPr lang="en-US" dirty="0" smtClean="0">
                <a:sym typeface="Symbol" pitchFamily="18" charset="2"/>
              </a:rPr>
              <a:t> = 3} is not a minimal </a:t>
            </a:r>
            <a:r>
              <a:rPr lang="en-US" dirty="0" err="1" smtClean="0">
                <a:sym typeface="Symbol" pitchFamily="18" charset="2"/>
              </a:rPr>
              <a:t>nogood</a:t>
            </a:r>
            <a:endParaRPr lang="en-US" sz="3800" dirty="0" smtClean="0">
              <a:sym typeface="Symbol" pitchFamily="18" charset="2"/>
            </a:endParaRPr>
          </a:p>
          <a:p>
            <a:pPr eaLnBrk="1" hangingPunct="1"/>
            <a:endParaRPr lang="en-US" dirty="0" smtClean="0">
              <a:sym typeface="Symbol" pitchFamily="18" charset="2"/>
            </a:endParaRPr>
          </a:p>
        </p:txBody>
      </p:sp>
      <p:grpSp>
        <p:nvGrpSpPr>
          <p:cNvPr id="100356" name="Group 39"/>
          <p:cNvGrpSpPr>
            <a:grpSpLocks/>
          </p:cNvGrpSpPr>
          <p:nvPr/>
        </p:nvGrpSpPr>
        <p:grpSpPr bwMode="auto">
          <a:xfrm>
            <a:off x="8104188" y="2212975"/>
            <a:ext cx="3784600" cy="3786188"/>
            <a:chOff x="5105" y="1394"/>
            <a:chExt cx="2384" cy="2385"/>
          </a:xfrm>
        </p:grpSpPr>
        <p:sp>
          <p:nvSpPr>
            <p:cNvPr id="100357" name="Rectangle 4"/>
            <p:cNvSpPr>
              <a:spLocks noChangeAspect="1" noChangeArrowheads="1"/>
            </p:cNvSpPr>
            <p:nvPr/>
          </p:nvSpPr>
          <p:spPr bwMode="auto">
            <a:xfrm>
              <a:off x="5504" y="1792"/>
              <a:ext cx="1985" cy="198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00358" name="Group 5"/>
            <p:cNvGrpSpPr>
              <a:grpSpLocks/>
            </p:cNvGrpSpPr>
            <p:nvPr/>
          </p:nvGrpSpPr>
          <p:grpSpPr bwMode="auto">
            <a:xfrm>
              <a:off x="5105" y="1881"/>
              <a:ext cx="332" cy="1828"/>
              <a:chOff x="3428" y="1512"/>
              <a:chExt cx="233" cy="1284"/>
            </a:xfrm>
          </p:grpSpPr>
          <p:sp>
            <p:nvSpPr>
              <p:cNvPr id="100377" name="Text Box 6"/>
              <p:cNvSpPr txBox="1">
                <a:spLocks noChangeAspect="1" noChangeArrowheads="1"/>
              </p:cNvSpPr>
              <p:nvPr/>
            </p:nvSpPr>
            <p:spPr bwMode="auto">
              <a:xfrm>
                <a:off x="3428" y="2562"/>
                <a:ext cx="23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100378" name="Text Box 7"/>
              <p:cNvSpPr txBox="1">
                <a:spLocks noChangeAspect="1" noChangeArrowheads="1"/>
              </p:cNvSpPr>
              <p:nvPr/>
            </p:nvSpPr>
            <p:spPr bwMode="auto">
              <a:xfrm>
                <a:off x="3428" y="2212"/>
                <a:ext cx="23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100379" name="Text Box 8"/>
              <p:cNvSpPr txBox="1">
                <a:spLocks noChangeAspect="1" noChangeArrowheads="1"/>
              </p:cNvSpPr>
              <p:nvPr/>
            </p:nvSpPr>
            <p:spPr bwMode="auto">
              <a:xfrm>
                <a:off x="3428" y="1861"/>
                <a:ext cx="2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100380" name="Text Box 9"/>
              <p:cNvSpPr txBox="1">
                <a:spLocks noChangeAspect="1" noChangeArrowheads="1"/>
              </p:cNvSpPr>
              <p:nvPr/>
            </p:nvSpPr>
            <p:spPr bwMode="auto">
              <a:xfrm>
                <a:off x="3428" y="1512"/>
                <a:ext cx="2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grpSp>
        <p:sp>
          <p:nvSpPr>
            <p:cNvPr id="100359" name="Text Box 10"/>
            <p:cNvSpPr txBox="1">
              <a:spLocks noChangeAspect="1" noChangeArrowheads="1"/>
            </p:cNvSpPr>
            <p:nvPr/>
          </p:nvSpPr>
          <p:spPr bwMode="auto">
            <a:xfrm>
              <a:off x="6000" y="2792"/>
              <a:ext cx="496"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100360" name="Text Box 11"/>
            <p:cNvSpPr txBox="1">
              <a:spLocks noChangeAspect="1" noChangeArrowheads="1"/>
            </p:cNvSpPr>
            <p:nvPr/>
          </p:nvSpPr>
          <p:spPr bwMode="auto">
            <a:xfrm>
              <a:off x="5504" y="1789"/>
              <a:ext cx="496"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p>
          </p:txBody>
        </p:sp>
        <p:grpSp>
          <p:nvGrpSpPr>
            <p:cNvPr id="100361" name="Group 16"/>
            <p:cNvGrpSpPr>
              <a:grpSpLocks/>
            </p:cNvGrpSpPr>
            <p:nvPr/>
          </p:nvGrpSpPr>
          <p:grpSpPr bwMode="auto">
            <a:xfrm>
              <a:off x="5504" y="1790"/>
              <a:ext cx="1985" cy="1989"/>
              <a:chOff x="3708" y="2041"/>
              <a:chExt cx="1396" cy="1398"/>
            </a:xfrm>
          </p:grpSpPr>
          <p:grpSp>
            <p:nvGrpSpPr>
              <p:cNvPr id="100367" name="Group 17"/>
              <p:cNvGrpSpPr>
                <a:grpSpLocks/>
              </p:cNvGrpSpPr>
              <p:nvPr/>
            </p:nvGrpSpPr>
            <p:grpSpPr bwMode="auto">
              <a:xfrm>
                <a:off x="4057" y="2041"/>
                <a:ext cx="1045" cy="1398"/>
                <a:chOff x="4057" y="2041"/>
                <a:chExt cx="1045" cy="1398"/>
              </a:xfrm>
            </p:grpSpPr>
            <p:sp>
              <p:nvSpPr>
                <p:cNvPr id="100372" name="Line 18"/>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00373" name="Group 19"/>
                <p:cNvGrpSpPr>
                  <a:grpSpLocks/>
                </p:cNvGrpSpPr>
                <p:nvPr/>
              </p:nvGrpSpPr>
              <p:grpSpPr bwMode="auto">
                <a:xfrm>
                  <a:off x="4057" y="2042"/>
                  <a:ext cx="698" cy="1397"/>
                  <a:chOff x="4057" y="2042"/>
                  <a:chExt cx="698" cy="1397"/>
                </a:xfrm>
              </p:grpSpPr>
              <p:sp>
                <p:nvSpPr>
                  <p:cNvPr id="100374" name="Line 20"/>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5" name="Line 21"/>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6" name="Line 22"/>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00368" name="Group 23"/>
              <p:cNvGrpSpPr>
                <a:grpSpLocks/>
              </p:cNvGrpSpPr>
              <p:nvPr/>
            </p:nvGrpSpPr>
            <p:grpSpPr bwMode="auto">
              <a:xfrm>
                <a:off x="3708" y="2391"/>
                <a:ext cx="1396" cy="699"/>
                <a:chOff x="3708" y="2391"/>
                <a:chExt cx="1396" cy="699"/>
              </a:xfrm>
            </p:grpSpPr>
            <p:sp>
              <p:nvSpPr>
                <p:cNvPr id="100369" name="Line 24"/>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0" name="Line 25"/>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1" name="Line 26"/>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00362" name="Group 32"/>
            <p:cNvGrpSpPr>
              <a:grpSpLocks/>
            </p:cNvGrpSpPr>
            <p:nvPr/>
          </p:nvGrpSpPr>
          <p:grpSpPr bwMode="auto">
            <a:xfrm>
              <a:off x="5578" y="1394"/>
              <a:ext cx="1829" cy="332"/>
              <a:chOff x="3760" y="1202"/>
              <a:chExt cx="1286" cy="235"/>
            </a:xfrm>
          </p:grpSpPr>
          <p:sp>
            <p:nvSpPr>
              <p:cNvPr id="100363" name="Rectangle 33"/>
              <p:cNvSpPr>
                <a:spLocks noChangeAspect="1" noChangeArrowheads="1"/>
              </p:cNvSpPr>
              <p:nvPr/>
            </p:nvSpPr>
            <p:spPr bwMode="auto">
              <a:xfrm>
                <a:off x="3760" y="1202"/>
                <a:ext cx="24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100364" name="Rectangle 34"/>
              <p:cNvSpPr>
                <a:spLocks noChangeAspect="1" noChangeArrowheads="1"/>
              </p:cNvSpPr>
              <p:nvPr/>
            </p:nvSpPr>
            <p:spPr bwMode="auto">
              <a:xfrm>
                <a:off x="4456" y="1202"/>
                <a:ext cx="24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100365" name="Rectangle 35"/>
              <p:cNvSpPr>
                <a:spLocks noChangeAspect="1" noChangeArrowheads="1"/>
              </p:cNvSpPr>
              <p:nvPr/>
            </p:nvSpPr>
            <p:spPr bwMode="auto">
              <a:xfrm>
                <a:off x="4804" y="1202"/>
                <a:ext cx="24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100366" name="Rectangle 36"/>
              <p:cNvSpPr>
                <a:spLocks noChangeAspect="1" noChangeArrowheads="1"/>
              </p:cNvSpPr>
              <p:nvPr/>
            </p:nvSpPr>
            <p:spPr bwMode="auto">
              <a:xfrm>
                <a:off x="4100" y="1202"/>
                <a:ext cx="24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grpSp>
      </p:gr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Nogood recording</a:t>
            </a:r>
          </a:p>
        </p:txBody>
      </p:sp>
      <p:sp>
        <p:nvSpPr>
          <p:cNvPr id="101379" name="Rectangle 3"/>
          <p:cNvSpPr>
            <a:spLocks noGrp="1" noChangeArrowheads="1"/>
          </p:cNvSpPr>
          <p:nvPr>
            <p:ph type="body" idx="1"/>
          </p:nvPr>
        </p:nvSpPr>
        <p:spPr/>
        <p:txBody>
          <a:bodyPr/>
          <a:lstStyle/>
          <a:p>
            <a:pPr eaLnBrk="1" hangingPunct="1"/>
            <a:r>
              <a:rPr lang="en-US" smtClean="0"/>
              <a:t>If the CSP had included the nogood as a constraint, deadend would not have been visited</a:t>
            </a:r>
          </a:p>
          <a:p>
            <a:pPr eaLnBrk="1" hangingPunct="1"/>
            <a:r>
              <a:rPr lang="en-US" smtClean="0"/>
              <a:t>Idea: record nogoods that might be useful later in the search</a:t>
            </a:r>
            <a:endParaRPr lang="en-US" smtClean="0">
              <a:sym typeface="Symbol" pitchFamily="18" charset="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Discovering nogoods</a:t>
            </a:r>
          </a:p>
        </p:txBody>
      </p:sp>
      <p:sp>
        <p:nvSpPr>
          <p:cNvPr id="102403" name="Rectangle 3"/>
          <p:cNvSpPr>
            <a:spLocks noGrp="1" noChangeArrowheads="1"/>
          </p:cNvSpPr>
          <p:nvPr>
            <p:ph type="body" idx="1"/>
          </p:nvPr>
        </p:nvSpPr>
        <p:spPr/>
        <p:txBody>
          <a:bodyPr/>
          <a:lstStyle/>
          <a:p>
            <a:pPr eaLnBrk="1" hangingPunct="1">
              <a:lnSpc>
                <a:spcPct val="80000"/>
              </a:lnSpc>
            </a:pPr>
            <a:r>
              <a:rPr lang="en-US" sz="2200" smtClean="0"/>
              <a:t>Discover nogoods when:</a:t>
            </a:r>
          </a:p>
          <a:p>
            <a:pPr lvl="1" eaLnBrk="1" hangingPunct="1">
              <a:lnSpc>
                <a:spcPct val="80000"/>
              </a:lnSpc>
            </a:pPr>
            <a:r>
              <a:rPr lang="en-US" sz="2000" smtClean="0"/>
              <a:t>during backtracking search when current set of assignments and branching constraints fails</a:t>
            </a:r>
          </a:p>
          <a:p>
            <a:pPr lvl="1" eaLnBrk="1" hangingPunct="1">
              <a:lnSpc>
                <a:spcPct val="80000"/>
              </a:lnSpc>
            </a:pPr>
            <a:r>
              <a:rPr lang="en-US" sz="2000" smtClean="0"/>
              <a:t>during backtracking search when nogoods have been discovered for every branch</a:t>
            </a:r>
          </a:p>
          <a:p>
            <a:pPr lvl="2" eaLnBrk="1" hangingPunct="1">
              <a:lnSpc>
                <a:spcPct val="80000"/>
              </a:lnSpc>
            </a:pPr>
            <a:r>
              <a:rPr lang="en-US" sz="1600" smtClean="0"/>
              <a:t>set of assignments {</a:t>
            </a:r>
            <a:r>
              <a:rPr lang="en-US" sz="1600" i="1" smtClean="0"/>
              <a:t>x</a:t>
            </a:r>
            <a:r>
              <a:rPr lang="en-US" sz="1600" baseline="-25000" smtClean="0"/>
              <a:t>1</a:t>
            </a:r>
            <a:r>
              <a:rPr lang="en-US" sz="1600" smtClean="0"/>
              <a:t> = 1, </a:t>
            </a:r>
            <a:r>
              <a:rPr lang="en-US" sz="1600" i="1" smtClean="0"/>
              <a:t>x</a:t>
            </a:r>
            <a:r>
              <a:rPr lang="en-US" sz="1600" baseline="-25000" smtClean="0"/>
              <a:t>2</a:t>
            </a:r>
            <a:r>
              <a:rPr lang="en-US" sz="1600" smtClean="0"/>
              <a:t> = 1} is a nogood</a:t>
            </a:r>
          </a:p>
          <a:p>
            <a:pPr lvl="2" eaLnBrk="1" hangingPunct="1">
              <a:lnSpc>
                <a:spcPct val="80000"/>
              </a:lnSpc>
            </a:pPr>
            <a:r>
              <a:rPr lang="en-US" sz="1600" smtClean="0"/>
              <a:t>set of assignments {</a:t>
            </a:r>
            <a:r>
              <a:rPr lang="en-US" sz="1600" i="1" smtClean="0"/>
              <a:t>x</a:t>
            </a:r>
            <a:r>
              <a:rPr lang="en-US" sz="1600" baseline="-25000" smtClean="0"/>
              <a:t>1</a:t>
            </a:r>
            <a:r>
              <a:rPr lang="en-US" sz="1600" smtClean="0"/>
              <a:t> = 1, </a:t>
            </a:r>
            <a:r>
              <a:rPr lang="en-US" sz="1600" i="1" smtClean="0"/>
              <a:t>x</a:t>
            </a:r>
            <a:r>
              <a:rPr lang="en-US" sz="1600" baseline="-25000" smtClean="0"/>
              <a:t>2</a:t>
            </a:r>
            <a:r>
              <a:rPr lang="en-US" sz="1600" smtClean="0"/>
              <a:t> = 2} is a nogood</a:t>
            </a:r>
          </a:p>
          <a:p>
            <a:pPr lvl="2" eaLnBrk="1" hangingPunct="1">
              <a:lnSpc>
                <a:spcPct val="80000"/>
              </a:lnSpc>
            </a:pPr>
            <a:r>
              <a:rPr lang="en-US" sz="1600" smtClean="0"/>
              <a:t>set of assignments {</a:t>
            </a:r>
            <a:r>
              <a:rPr lang="en-US" sz="1600" i="1" smtClean="0"/>
              <a:t>x</a:t>
            </a:r>
            <a:r>
              <a:rPr lang="en-US" sz="1600" baseline="-25000" smtClean="0"/>
              <a:t>1</a:t>
            </a:r>
            <a:r>
              <a:rPr lang="en-US" sz="1600" smtClean="0"/>
              <a:t> = 1, </a:t>
            </a:r>
            <a:r>
              <a:rPr lang="en-US" sz="1600" i="1" smtClean="0"/>
              <a:t>x</a:t>
            </a:r>
            <a:r>
              <a:rPr lang="en-US" sz="1600" baseline="-25000" smtClean="0"/>
              <a:t>2</a:t>
            </a:r>
            <a:r>
              <a:rPr lang="en-US" sz="1600" smtClean="0"/>
              <a:t> = 3} is a nogood</a:t>
            </a:r>
          </a:p>
          <a:p>
            <a:pPr lvl="2" eaLnBrk="1" hangingPunct="1">
              <a:lnSpc>
                <a:spcPct val="80000"/>
              </a:lnSpc>
            </a:pPr>
            <a:r>
              <a:rPr lang="en-US" sz="1600" smtClean="0"/>
              <a:t>set of assignments {</a:t>
            </a:r>
            <a:r>
              <a:rPr lang="en-US" sz="1600" i="1" smtClean="0"/>
              <a:t>x</a:t>
            </a:r>
            <a:r>
              <a:rPr lang="en-US" sz="1600" baseline="-25000" smtClean="0"/>
              <a:t>1</a:t>
            </a:r>
            <a:r>
              <a:rPr lang="en-US" sz="1600" smtClean="0"/>
              <a:t> = 1, </a:t>
            </a:r>
            <a:r>
              <a:rPr lang="en-US" sz="1600" i="1" smtClean="0"/>
              <a:t>x</a:t>
            </a:r>
            <a:r>
              <a:rPr lang="en-US" sz="1600" baseline="-25000" smtClean="0"/>
              <a:t>2</a:t>
            </a:r>
            <a:r>
              <a:rPr lang="en-US" sz="1600" smtClean="0"/>
              <a:t> = 4} is a nogood</a:t>
            </a:r>
          </a:p>
          <a:p>
            <a:pPr lvl="2" eaLnBrk="1" hangingPunct="1">
              <a:lnSpc>
                <a:spcPct val="80000"/>
              </a:lnSpc>
            </a:pPr>
            <a:r>
              <a:rPr lang="en-US" sz="1600" b="1" smtClean="0">
                <a:sym typeface="Symbol" pitchFamily="18" charset="2"/>
              </a:rPr>
              <a:t></a:t>
            </a:r>
            <a:r>
              <a:rPr lang="en-US" sz="1600" smtClean="0"/>
              <a:t>  {</a:t>
            </a:r>
            <a:r>
              <a:rPr lang="en-US" sz="1600" i="1" smtClean="0"/>
              <a:t>x</a:t>
            </a:r>
            <a:r>
              <a:rPr lang="en-US" sz="1600" baseline="-25000" smtClean="0"/>
              <a:t>1</a:t>
            </a:r>
            <a:r>
              <a:rPr lang="en-US" sz="1600" smtClean="0"/>
              <a:t> = 1} is a nogood</a:t>
            </a:r>
          </a:p>
          <a:p>
            <a:pPr eaLnBrk="1" hangingPunct="1">
              <a:lnSpc>
                <a:spcPct val="80000"/>
              </a:lnSpc>
            </a:pPr>
            <a:r>
              <a:rPr lang="en-US" sz="2200" smtClean="0"/>
              <a:t>Tricky when:</a:t>
            </a:r>
          </a:p>
          <a:p>
            <a:pPr lvl="1" eaLnBrk="1" hangingPunct="1">
              <a:lnSpc>
                <a:spcPct val="80000"/>
              </a:lnSpc>
            </a:pPr>
            <a:r>
              <a:rPr lang="en-US" sz="2000" smtClean="0"/>
              <a:t>backtracking algorithm maintains a level of local consistency </a:t>
            </a:r>
          </a:p>
          <a:p>
            <a:pPr lvl="1" eaLnBrk="1" hangingPunct="1">
              <a:lnSpc>
                <a:spcPct val="80000"/>
              </a:lnSpc>
            </a:pPr>
            <a:r>
              <a:rPr lang="en-US" sz="2000" smtClean="0"/>
              <a:t>in the presence of global constraints</a:t>
            </a:r>
          </a:p>
          <a:p>
            <a:pPr eaLnBrk="1" hangingPunct="1">
              <a:lnSpc>
                <a:spcPct val="80000"/>
              </a:lnSpc>
            </a:pPr>
            <a:r>
              <a:rPr lang="en-US" sz="2200" smtClean="0"/>
              <a:t>Standard in SAT solvers</a:t>
            </a:r>
          </a:p>
          <a:p>
            <a:pPr eaLnBrk="1" hangingPunct="1">
              <a:lnSpc>
                <a:spcPct val="80000"/>
              </a:lnSpc>
            </a:pPr>
            <a:r>
              <a:rPr lang="en-US" sz="2200" smtClean="0"/>
              <a:t>Currently not yet widely used for solving general CSPs</a:t>
            </a:r>
          </a:p>
          <a:p>
            <a:pPr eaLnBrk="1" hangingPunct="1">
              <a:lnSpc>
                <a:spcPct val="80000"/>
              </a:lnSpc>
            </a:pPr>
            <a:endParaRPr lang="en-US" sz="2200" smtClean="0"/>
          </a:p>
          <a:p>
            <a:pPr lvl="1" eaLnBrk="1" hangingPunct="1">
              <a:lnSpc>
                <a:spcPct val="80000"/>
              </a:lnSpc>
            </a:pPr>
            <a:endParaRPr lang="en-US" sz="200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3427" name="Rectangle 3"/>
          <p:cNvSpPr>
            <a:spLocks noGrp="1" noChangeArrowheads="1"/>
          </p:cNvSpPr>
          <p:nvPr>
            <p:ph type="title"/>
          </p:nvPr>
        </p:nvSpPr>
        <p:spPr/>
        <p:txBody>
          <a:bodyPr/>
          <a:lstStyle/>
          <a:p>
            <a:pPr eaLnBrk="1" hangingPunct="1"/>
            <a:r>
              <a:rPr lang="en-US" smtClean="0"/>
              <a:t>Outline</a:t>
            </a:r>
          </a:p>
        </p:txBody>
      </p:sp>
      <p:sp>
        <p:nvSpPr>
          <p:cNvPr id="103428" name="Rectangle 4"/>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t>Backtracking search</a:t>
            </a:r>
          </a:p>
          <a:p>
            <a:pPr lvl="1" eaLnBrk="1" hangingPunct="1">
              <a:spcBef>
                <a:spcPts val="500"/>
              </a:spcBef>
            </a:pPr>
            <a:r>
              <a:rPr lang="en-US" smtClean="0">
                <a:solidFill>
                  <a:schemeClr val="accent1"/>
                </a:solidFill>
              </a:rPr>
              <a:t>branching strategies</a:t>
            </a:r>
          </a:p>
          <a:p>
            <a:pPr lvl="1" eaLnBrk="1" hangingPunct="1">
              <a:spcBef>
                <a:spcPct val="0"/>
              </a:spcBef>
            </a:pPr>
            <a:r>
              <a:rPr lang="en-US" smtClean="0">
                <a:solidFill>
                  <a:schemeClr val="accent1"/>
                </a:solidFill>
              </a:rPr>
              <a:t>constraint propagation</a:t>
            </a:r>
          </a:p>
          <a:p>
            <a:pPr lvl="1" eaLnBrk="1" hangingPunct="1">
              <a:spcBef>
                <a:spcPct val="0"/>
              </a:spcBef>
            </a:pPr>
            <a:r>
              <a:rPr lang="en-US" smtClean="0">
                <a:solidFill>
                  <a:schemeClr val="accent1"/>
                </a:solidFill>
              </a:rPr>
              <a:t>non-chronological backtracking </a:t>
            </a:r>
          </a:p>
          <a:p>
            <a:pPr lvl="1" eaLnBrk="1" hangingPunct="1">
              <a:spcBef>
                <a:spcPct val="0"/>
              </a:spcBef>
            </a:pPr>
            <a:r>
              <a:rPr lang="en-US" smtClean="0">
                <a:solidFill>
                  <a:schemeClr val="accent1"/>
                </a:solidFill>
              </a:rPr>
              <a:t>nogood recording</a:t>
            </a:r>
          </a:p>
          <a:p>
            <a:pPr lvl="1" eaLnBrk="1" hangingPunct="1">
              <a:spcBef>
                <a:spcPct val="0"/>
              </a:spcBef>
            </a:pPr>
            <a:r>
              <a:rPr lang="en-US" smtClean="0"/>
              <a:t>heuristics for variable and value ordering</a:t>
            </a:r>
          </a:p>
          <a:p>
            <a:pPr lvl="1" eaLnBrk="1" hangingPunct="1">
              <a:spcBef>
                <a:spcPct val="0"/>
              </a:spcBef>
            </a:pPr>
            <a:r>
              <a:rPr lang="en-US" smtClean="0">
                <a:solidFill>
                  <a:schemeClr val="accent1"/>
                </a:solidFill>
              </a:rPr>
              <a:t>portfolios and restart strategies</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103429" name="Picture 5"/>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Heuristics for backtracking algorithms</a:t>
            </a:r>
          </a:p>
        </p:txBody>
      </p:sp>
      <p:sp>
        <p:nvSpPr>
          <p:cNvPr id="104451" name="Rectangle 3"/>
          <p:cNvSpPr>
            <a:spLocks noGrp="1" noChangeArrowheads="1"/>
          </p:cNvSpPr>
          <p:nvPr>
            <p:ph type="body" idx="1"/>
          </p:nvPr>
        </p:nvSpPr>
        <p:spPr/>
        <p:txBody>
          <a:bodyPr/>
          <a:lstStyle/>
          <a:p>
            <a:pPr eaLnBrk="1" hangingPunct="1"/>
            <a:r>
              <a:rPr lang="en-US" dirty="0" smtClean="0"/>
              <a:t>Variable ordering (very important)</a:t>
            </a:r>
          </a:p>
          <a:p>
            <a:pPr lvl="1" eaLnBrk="1" hangingPunct="1"/>
            <a:r>
              <a:rPr lang="en-US" dirty="0" smtClean="0"/>
              <a:t>what variable to branch on next</a:t>
            </a:r>
          </a:p>
          <a:p>
            <a:pPr lvl="1" eaLnBrk="1" hangingPunct="1"/>
            <a:r>
              <a:rPr lang="en-US" dirty="0" smtClean="0"/>
              <a:t>examples:</a:t>
            </a:r>
          </a:p>
          <a:p>
            <a:pPr lvl="2" eaLnBrk="1" hangingPunct="1"/>
            <a:r>
              <a:rPr lang="en-US" dirty="0" smtClean="0"/>
              <a:t>impact-based </a:t>
            </a:r>
            <a:r>
              <a:rPr lang="en-US" dirty="0"/>
              <a:t>(measure reduction in search space)</a:t>
            </a:r>
          </a:p>
          <a:p>
            <a:pPr lvl="2" eaLnBrk="1" hangingPunct="1"/>
            <a:r>
              <a:rPr lang="en-US" dirty="0"/>
              <a:t>conflict-based (measure how often a variable appears in a failed constraint)</a:t>
            </a:r>
          </a:p>
          <a:p>
            <a:pPr lvl="2" eaLnBrk="1" hangingPunct="1"/>
            <a:r>
              <a:rPr lang="en-US" dirty="0"/>
              <a:t>activity-based (</a:t>
            </a:r>
            <a:r>
              <a:rPr lang="en-CA" dirty="0"/>
              <a:t>measure how often the domain of a variable is reduced</a:t>
            </a:r>
            <a:r>
              <a:rPr lang="en-CA" dirty="0" smtClean="0"/>
              <a:t>)</a:t>
            </a:r>
            <a:endParaRPr lang="en-US" dirty="0" smtClean="0"/>
          </a:p>
          <a:p>
            <a:pPr eaLnBrk="1" hangingPunct="1"/>
            <a:r>
              <a:rPr lang="en-US" dirty="0" smtClean="0"/>
              <a:t>Value ordering (can be important)</a:t>
            </a:r>
          </a:p>
          <a:p>
            <a:pPr lvl="1" eaLnBrk="1" hangingPunct="1"/>
            <a:r>
              <a:rPr lang="en-US" dirty="0" smtClean="0"/>
              <a:t>given a choice of variable, what order to try values</a:t>
            </a:r>
          </a:p>
          <a:p>
            <a:pPr lvl="1" eaLnBrk="1" hangingPunct="1"/>
            <a:r>
              <a:rPr lang="en-US" dirty="0" smtClean="0"/>
              <a:t>example:</a:t>
            </a:r>
          </a:p>
          <a:p>
            <a:pPr lvl="2" eaLnBrk="1" hangingPunct="1"/>
            <a:r>
              <a:rPr lang="en-US" dirty="0" smtClean="0"/>
              <a:t>choose </a:t>
            </a:r>
            <a:r>
              <a:rPr lang="en-US" dirty="0"/>
              <a:t>first the values that are most likely to </a:t>
            </a:r>
            <a:r>
              <a:rPr lang="en-US" dirty="0" smtClean="0"/>
              <a:t>succeed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1619" name="Rectangle 3"/>
          <p:cNvSpPr>
            <a:spLocks noGrp="1" noChangeArrowheads="1"/>
          </p:cNvSpPr>
          <p:nvPr>
            <p:ph type="title"/>
          </p:nvPr>
        </p:nvSpPr>
        <p:spPr/>
        <p:txBody>
          <a:bodyPr/>
          <a:lstStyle/>
          <a:p>
            <a:pPr eaLnBrk="1" hangingPunct="1"/>
            <a:r>
              <a:rPr lang="en-US" smtClean="0"/>
              <a:t>Outline</a:t>
            </a:r>
          </a:p>
        </p:txBody>
      </p:sp>
      <p:sp>
        <p:nvSpPr>
          <p:cNvPr id="111620" name="Rectangle 4"/>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t>Backtracking search</a:t>
            </a:r>
          </a:p>
          <a:p>
            <a:pPr lvl="1" eaLnBrk="1" hangingPunct="1">
              <a:spcBef>
                <a:spcPts val="500"/>
              </a:spcBef>
            </a:pPr>
            <a:r>
              <a:rPr lang="en-US" smtClean="0">
                <a:solidFill>
                  <a:schemeClr val="accent1"/>
                </a:solidFill>
              </a:rPr>
              <a:t>branching strategies</a:t>
            </a:r>
          </a:p>
          <a:p>
            <a:pPr lvl="1" eaLnBrk="1" hangingPunct="1">
              <a:spcBef>
                <a:spcPct val="0"/>
              </a:spcBef>
            </a:pPr>
            <a:r>
              <a:rPr lang="en-US" smtClean="0">
                <a:solidFill>
                  <a:schemeClr val="accent1"/>
                </a:solidFill>
              </a:rPr>
              <a:t>constraint propagation</a:t>
            </a:r>
          </a:p>
          <a:p>
            <a:pPr lvl="1" eaLnBrk="1" hangingPunct="1">
              <a:spcBef>
                <a:spcPct val="0"/>
              </a:spcBef>
            </a:pPr>
            <a:r>
              <a:rPr lang="en-US" smtClean="0">
                <a:solidFill>
                  <a:schemeClr val="accent1"/>
                </a:solidFill>
              </a:rPr>
              <a:t>non-chronological backtracking </a:t>
            </a:r>
          </a:p>
          <a:p>
            <a:pPr lvl="1" eaLnBrk="1" hangingPunct="1">
              <a:spcBef>
                <a:spcPct val="0"/>
              </a:spcBef>
            </a:pPr>
            <a:r>
              <a:rPr lang="en-US" smtClean="0">
                <a:solidFill>
                  <a:schemeClr val="accent1"/>
                </a:solidFill>
              </a:rPr>
              <a:t>nogood recording</a:t>
            </a:r>
          </a:p>
          <a:p>
            <a:pPr lvl="1" eaLnBrk="1" hangingPunct="1">
              <a:spcBef>
                <a:spcPct val="0"/>
              </a:spcBef>
            </a:pPr>
            <a:r>
              <a:rPr lang="en-US" smtClean="0">
                <a:solidFill>
                  <a:schemeClr val="accent1"/>
                </a:solidFill>
              </a:rPr>
              <a:t>heuristics for variable and value ordering</a:t>
            </a:r>
          </a:p>
          <a:p>
            <a:pPr lvl="1" eaLnBrk="1" hangingPunct="1">
              <a:spcBef>
                <a:spcPct val="0"/>
              </a:spcBef>
            </a:pPr>
            <a:r>
              <a:rPr lang="en-US" smtClean="0"/>
              <a:t>portfolios and restart strategies</a:t>
            </a:r>
          </a:p>
          <a:p>
            <a:pPr eaLnBrk="1" hangingPunct="1"/>
            <a:r>
              <a:rPr lang="en-US" smtClean="0">
                <a:solidFill>
                  <a:schemeClr val="accent1"/>
                </a:solidFill>
              </a:rPr>
              <a:t>Global constraints</a:t>
            </a: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111621" name="Picture 5"/>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What is constraint programming?</a:t>
            </a:r>
            <a:endParaRPr lang="en-GB" smtClean="0"/>
          </a:p>
        </p:txBody>
      </p:sp>
      <p:sp>
        <p:nvSpPr>
          <p:cNvPr id="11267" name="Rectangle 3"/>
          <p:cNvSpPr>
            <a:spLocks noGrp="1" noChangeArrowheads="1"/>
          </p:cNvSpPr>
          <p:nvPr>
            <p:ph type="body" idx="1"/>
          </p:nvPr>
        </p:nvSpPr>
        <p:spPr/>
        <p:txBody>
          <a:bodyPr/>
          <a:lstStyle/>
          <a:p>
            <a:pPr eaLnBrk="1" hangingPunct="1"/>
            <a:r>
              <a:rPr lang="en-US" smtClean="0"/>
              <a:t>Constraint programming is a collection of core techniques</a:t>
            </a:r>
          </a:p>
          <a:p>
            <a:pPr lvl="1" eaLnBrk="1" hangingPunct="1"/>
            <a:r>
              <a:rPr lang="en-IE" smtClean="0"/>
              <a:t>Modeling</a:t>
            </a:r>
          </a:p>
          <a:p>
            <a:pPr lvl="2" eaLnBrk="1" hangingPunct="1"/>
            <a:r>
              <a:rPr lang="en-IE" smtClean="0"/>
              <a:t>deciding on variables/domains/constraints</a:t>
            </a:r>
          </a:p>
          <a:p>
            <a:pPr lvl="2" eaLnBrk="1" hangingPunct="1"/>
            <a:r>
              <a:rPr lang="en-IE" smtClean="0"/>
              <a:t>improving the efficiency of a model</a:t>
            </a:r>
          </a:p>
          <a:p>
            <a:pPr lvl="1" eaLnBrk="1" hangingPunct="1"/>
            <a:r>
              <a:rPr lang="en-IE" smtClean="0"/>
              <a:t>Solving</a:t>
            </a:r>
          </a:p>
          <a:p>
            <a:pPr lvl="2" eaLnBrk="1" hangingPunct="1"/>
            <a:r>
              <a:rPr lang="en-IE" smtClean="0"/>
              <a:t>local consistency</a:t>
            </a:r>
          </a:p>
          <a:p>
            <a:pPr lvl="3" eaLnBrk="1" hangingPunct="1"/>
            <a:r>
              <a:rPr lang="en-IE" smtClean="0"/>
              <a:t>constraint propagation</a:t>
            </a:r>
          </a:p>
          <a:p>
            <a:pPr lvl="3" eaLnBrk="1" hangingPunct="1"/>
            <a:r>
              <a:rPr lang="en-IE" smtClean="0"/>
              <a:t>global constraints</a:t>
            </a:r>
          </a:p>
          <a:p>
            <a:pPr lvl="2" eaLnBrk="1" hangingPunct="1"/>
            <a:r>
              <a:rPr lang="en-IE" smtClean="0"/>
              <a:t>search</a:t>
            </a:r>
          </a:p>
          <a:p>
            <a:pPr lvl="3" eaLnBrk="1" hangingPunct="1"/>
            <a:r>
              <a:rPr lang="en-IE" smtClean="0"/>
              <a:t>backtracking search</a:t>
            </a:r>
          </a:p>
          <a:p>
            <a:pPr lvl="3" eaLnBrk="1" hangingPunct="1"/>
            <a:r>
              <a:rPr lang="en-IE" smtClean="0"/>
              <a:t>hybrid methods</a:t>
            </a:r>
          </a:p>
        </p:txBody>
      </p:sp>
      <p:sp>
        <p:nvSpPr>
          <p:cNvPr id="11268" name="Line 4"/>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98488" y="338138"/>
            <a:ext cx="11861800" cy="1398587"/>
          </a:xfrm>
        </p:spPr>
        <p:txBody>
          <a:bodyPr rIns="50782"/>
          <a:lstStyle/>
          <a:p>
            <a:pPr eaLnBrk="1" hangingPunct="1"/>
            <a:r>
              <a:rPr lang="en-US" smtClean="0"/>
              <a:t>Portfolios</a:t>
            </a:r>
          </a:p>
        </p:txBody>
      </p:sp>
      <p:sp>
        <p:nvSpPr>
          <p:cNvPr id="112643" name="Rectangle 3"/>
          <p:cNvSpPr>
            <a:spLocks noGrp="1" noChangeArrowheads="1"/>
          </p:cNvSpPr>
          <p:nvPr>
            <p:ph type="body" sz="half" idx="1"/>
          </p:nvPr>
        </p:nvSpPr>
        <p:spPr>
          <a:xfrm>
            <a:off x="571500" y="2322513"/>
            <a:ext cx="6626225" cy="6569075"/>
          </a:xfrm>
        </p:spPr>
        <p:txBody>
          <a:bodyPr rIns="50782"/>
          <a:lstStyle/>
          <a:p>
            <a:pPr eaLnBrk="1" hangingPunct="1"/>
            <a:r>
              <a:rPr lang="en-US" smtClean="0"/>
              <a:t>Observation: Backtracking algorithms can be quite brittle, performing well on some instances but poorly on other similar instances</a:t>
            </a:r>
          </a:p>
          <a:p>
            <a:pPr eaLnBrk="1" hangingPunct="1"/>
            <a:r>
              <a:rPr lang="en-US" smtClean="0"/>
              <a:t>Portfolios of algorithms have been proposed and shown to improve performance</a:t>
            </a:r>
          </a:p>
        </p:txBody>
      </p:sp>
      <p:grpSp>
        <p:nvGrpSpPr>
          <p:cNvPr id="112644" name="Group 4"/>
          <p:cNvGrpSpPr>
            <a:grpSpLocks/>
          </p:cNvGrpSpPr>
          <p:nvPr/>
        </p:nvGrpSpPr>
        <p:grpSpPr bwMode="auto">
          <a:xfrm>
            <a:off x="7223125" y="2428875"/>
            <a:ext cx="5256213" cy="4532313"/>
            <a:chOff x="4867" y="3435"/>
            <a:chExt cx="2948" cy="2483"/>
          </a:xfrm>
        </p:grpSpPr>
        <p:pic>
          <p:nvPicPr>
            <p:cNvPr id="112645" name="Picture 5" descr="eggs in one basket cartoons, eggs in one basket cartoon, eggs in one basket picture, eggs in one basket pictures, eggs in one basket image, eggs in one basket images, eggs in one basket illustration, eggs in one basket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 y="3435"/>
              <a:ext cx="2409" cy="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Text Box 6"/>
            <p:cNvSpPr txBox="1">
              <a:spLocks/>
            </p:cNvSpPr>
            <p:nvPr/>
          </p:nvSpPr>
          <p:spPr bwMode="auto">
            <a:xfrm>
              <a:off x="4867" y="5567"/>
              <a:ext cx="2948" cy="351"/>
            </a:xfrm>
            <a:prstGeom prst="rect">
              <a:avLst/>
            </a:prstGeom>
            <a:solidFill>
              <a:schemeClr val="bg1"/>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2" rIns="91425" bIns="45712">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1800" b="1"/>
                <a:t>We are the last Dodos on the planet, so I’ve put all of our eggs safely into this basket…</a:t>
              </a:r>
            </a:p>
          </p:txBody>
        </p:sp>
      </p:gr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3667" name="Rectangle 3"/>
          <p:cNvSpPr>
            <a:spLocks noGrp="1" noChangeArrowheads="1"/>
          </p:cNvSpPr>
          <p:nvPr>
            <p:ph type="title"/>
          </p:nvPr>
        </p:nvSpPr>
        <p:spPr>
          <a:xfrm>
            <a:off x="525463" y="338138"/>
            <a:ext cx="11860212" cy="1398587"/>
          </a:xfrm>
        </p:spPr>
        <p:txBody>
          <a:bodyPr rIns="50782"/>
          <a:lstStyle/>
          <a:p>
            <a:pPr eaLnBrk="1" hangingPunct="1"/>
            <a:r>
              <a:rPr lang="en-US" smtClean="0"/>
              <a:t>Portfolios: Definitions</a:t>
            </a:r>
          </a:p>
        </p:txBody>
      </p:sp>
      <p:sp>
        <p:nvSpPr>
          <p:cNvPr id="113668" name="Rectangle 4"/>
          <p:cNvSpPr>
            <a:spLocks noGrp="1" noChangeArrowheads="1"/>
          </p:cNvSpPr>
          <p:nvPr>
            <p:ph type="body" sz="half" idx="1"/>
          </p:nvPr>
        </p:nvSpPr>
        <p:spPr>
          <a:xfrm>
            <a:off x="571500" y="2322513"/>
            <a:ext cx="11649075" cy="6569075"/>
          </a:xfrm>
          <a:noFill/>
        </p:spPr>
        <p:txBody>
          <a:bodyPr rIns="50782"/>
          <a:lstStyle/>
          <a:p>
            <a:pPr eaLnBrk="1" hangingPunct="1"/>
            <a:r>
              <a:rPr lang="en-US" dirty="0" smtClean="0"/>
              <a:t>Given a set of backtracking algorithms                     and a time deadline </a:t>
            </a:r>
            <a:r>
              <a:rPr lang="en-US" i="1" dirty="0" smtClean="0"/>
              <a:t>d</a:t>
            </a:r>
            <a:r>
              <a:rPr lang="en-US" dirty="0" smtClean="0"/>
              <a:t>, a </a:t>
            </a:r>
            <a:r>
              <a:rPr lang="en-US" i="1" dirty="0" smtClean="0"/>
              <a:t>portfolio</a:t>
            </a:r>
            <a:r>
              <a:rPr lang="en-US" dirty="0" smtClean="0"/>
              <a:t> </a:t>
            </a:r>
            <a:r>
              <a:rPr lang="en-US" sz="2800" i="1" dirty="0" smtClean="0">
                <a:latin typeface="Times New Roman" pitchFamily="18" charset="0"/>
              </a:rPr>
              <a:t>P</a:t>
            </a:r>
            <a:r>
              <a:rPr lang="en-US" dirty="0" smtClean="0"/>
              <a:t> for a single processor is a sequence of pairs,</a:t>
            </a:r>
            <a:endParaRPr lang="en-US" i="1" dirty="0" smtClean="0"/>
          </a:p>
          <a:p>
            <a:pPr eaLnBrk="1" hangingPunct="1"/>
            <a:endParaRPr lang="en-US" dirty="0" smtClean="0"/>
          </a:p>
          <a:p>
            <a:pPr eaLnBrk="1" hangingPunct="1"/>
            <a:endParaRPr lang="en-US" dirty="0" smtClean="0"/>
          </a:p>
          <a:p>
            <a:pPr eaLnBrk="1" hangingPunct="1"/>
            <a:r>
              <a:rPr lang="en-US" dirty="0" smtClean="0"/>
              <a:t>A </a:t>
            </a:r>
            <a:r>
              <a:rPr lang="en-US" i="1" dirty="0" smtClean="0"/>
              <a:t>restart strategy</a:t>
            </a:r>
            <a:r>
              <a:rPr lang="en-US" dirty="0" smtClean="0"/>
              <a:t> </a:t>
            </a:r>
            <a:r>
              <a:rPr lang="en-US" i="1" dirty="0" smtClean="0"/>
              <a:t>portfolio</a:t>
            </a:r>
            <a:r>
              <a:rPr lang="en-US" dirty="0" smtClean="0"/>
              <a:t> is a portfolio where,</a:t>
            </a:r>
          </a:p>
        </p:txBody>
      </p:sp>
      <p:pic>
        <p:nvPicPr>
          <p:cNvPr id="113669" name="Picture 5" descr="fi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551613" y="2354263"/>
            <a:ext cx="1801812" cy="449262"/>
          </a:xfrm>
          <a:noFill/>
          <a:extLst>
            <a:ext uri="{91240B29-F687-4F45-9708-019B960494DF}">
              <a14:hiddenLine xmlns:a14="http://schemas.microsoft.com/office/drawing/2010/main" w="9525">
                <a:solidFill>
                  <a:srgbClr val="000000"/>
                </a:solidFill>
                <a:miter lim="800000"/>
                <a:headEnd/>
                <a:tailEnd/>
              </a14:hiddenLine>
            </a:ext>
          </a:extLst>
        </p:spPr>
      </p:pic>
      <p:pic>
        <p:nvPicPr>
          <p:cNvPr id="113670" name="Picture 6" descr="fi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13" y="3581400"/>
            <a:ext cx="56784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2" name="Picture 8" descr="fig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613" y="5956920"/>
            <a:ext cx="48085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6739" name="Rectangle 3"/>
          <p:cNvSpPr>
            <a:spLocks noGrp="1" noChangeArrowheads="1"/>
          </p:cNvSpPr>
          <p:nvPr>
            <p:ph type="title"/>
          </p:nvPr>
        </p:nvSpPr>
        <p:spPr/>
        <p:txBody>
          <a:bodyPr/>
          <a:lstStyle/>
          <a:p>
            <a:pPr eaLnBrk="1" hangingPunct="1"/>
            <a:r>
              <a:rPr lang="en-US" smtClean="0"/>
              <a:t>Restart strategy portfolio</a:t>
            </a:r>
          </a:p>
        </p:txBody>
      </p:sp>
      <p:sp>
        <p:nvSpPr>
          <p:cNvPr id="116740" name="Rectangle 4"/>
          <p:cNvSpPr>
            <a:spLocks noGrp="1" noChangeArrowheads="1"/>
          </p:cNvSpPr>
          <p:nvPr>
            <p:ph type="body" idx="1"/>
          </p:nvPr>
        </p:nvSpPr>
        <p:spPr/>
        <p:txBody>
          <a:bodyPr/>
          <a:lstStyle/>
          <a:p>
            <a:pPr eaLnBrk="1" hangingPunct="1"/>
            <a:r>
              <a:rPr lang="en-US" dirty="0" smtClean="0"/>
              <a:t>Randomize backtracking algorithm</a:t>
            </a:r>
          </a:p>
          <a:p>
            <a:pPr lvl="1" eaLnBrk="1" hangingPunct="1"/>
            <a:r>
              <a:rPr lang="en-US" dirty="0" smtClean="0"/>
              <a:t>randomize selection of a value</a:t>
            </a:r>
          </a:p>
          <a:p>
            <a:pPr lvl="1" eaLnBrk="1" hangingPunct="1"/>
            <a:r>
              <a:rPr lang="en-US" dirty="0" smtClean="0"/>
              <a:t>randomize selection of a variable</a:t>
            </a:r>
          </a:p>
          <a:p>
            <a:pPr eaLnBrk="1" hangingPunct="1"/>
            <a:r>
              <a:rPr lang="en-US" dirty="0" smtClean="0"/>
              <a:t>A restart strategy (</a:t>
            </a:r>
            <a:r>
              <a:rPr lang="en-US" i="1" dirty="0" smtClean="0"/>
              <a:t>t</a:t>
            </a:r>
            <a:r>
              <a:rPr lang="en-US" baseline="-25000" dirty="0" smtClean="0"/>
              <a:t>1</a:t>
            </a:r>
            <a:r>
              <a:rPr lang="en-US" dirty="0" smtClean="0"/>
              <a:t>, </a:t>
            </a:r>
            <a:r>
              <a:rPr lang="en-US" i="1" dirty="0" smtClean="0"/>
              <a:t>t</a:t>
            </a:r>
            <a:r>
              <a:rPr lang="en-US" baseline="-25000" dirty="0" smtClean="0"/>
              <a:t>2</a:t>
            </a:r>
            <a:r>
              <a:rPr lang="en-US" dirty="0" smtClean="0"/>
              <a:t>, </a:t>
            </a:r>
            <a:r>
              <a:rPr lang="en-US" i="1" dirty="0" smtClean="0"/>
              <a:t>t</a:t>
            </a:r>
            <a:r>
              <a:rPr lang="en-US" baseline="-25000" dirty="0" smtClean="0"/>
              <a:t>3</a:t>
            </a:r>
            <a:r>
              <a:rPr lang="en-US" dirty="0" smtClean="0"/>
              <a:t>, …, </a:t>
            </a:r>
            <a:r>
              <a:rPr lang="en-US" i="1" dirty="0" smtClean="0"/>
              <a:t>t</a:t>
            </a:r>
            <a:r>
              <a:rPr lang="en-US" i="1" baseline="-25000" dirty="0" smtClean="0"/>
              <a:t>m</a:t>
            </a:r>
            <a:r>
              <a:rPr lang="en-US" dirty="0" smtClean="0"/>
              <a:t>) is a sequence</a:t>
            </a:r>
          </a:p>
          <a:p>
            <a:pPr lvl="1" eaLnBrk="1" hangingPunct="1"/>
            <a:r>
              <a:rPr lang="en-US" dirty="0" smtClean="0"/>
              <a:t>idea: randomized backtracking algorithm is run 					      for </a:t>
            </a:r>
            <a:r>
              <a:rPr lang="en-US" i="1" dirty="0" smtClean="0"/>
              <a:t>t</a:t>
            </a:r>
            <a:r>
              <a:rPr lang="en-US" baseline="-25000" dirty="0" smtClean="0"/>
              <a:t>1</a:t>
            </a:r>
            <a:r>
              <a:rPr lang="en-US" dirty="0" smtClean="0"/>
              <a:t> steps. If no solution is found within that 					             cutoff, the algorithm is restarted and run for </a:t>
            </a:r>
            <a:r>
              <a:rPr lang="en-US" i="1" dirty="0" smtClean="0"/>
              <a:t>t</a:t>
            </a:r>
            <a:r>
              <a:rPr lang="en-US" baseline="-25000" dirty="0" smtClean="0"/>
              <a:t>2</a:t>
            </a:r>
            <a:r>
              <a:rPr lang="en-US" dirty="0" smtClean="0"/>
              <a:t> 					 steps, and so on</a:t>
            </a:r>
          </a:p>
        </p:txBody>
      </p:sp>
      <p:pic>
        <p:nvPicPr>
          <p:cNvPr id="116741" name="Picture 5" descr="Whenever something goes wrong, I just push this little button and restart. I wish my whole life was like th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25" y="4957763"/>
            <a:ext cx="5113338" cy="424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7763" name="Rectangle 3"/>
          <p:cNvSpPr>
            <a:spLocks noGrp="1" noChangeArrowheads="1"/>
          </p:cNvSpPr>
          <p:nvPr>
            <p:ph type="title"/>
          </p:nvPr>
        </p:nvSpPr>
        <p:spPr>
          <a:xfrm>
            <a:off x="525463" y="482600"/>
            <a:ext cx="11860212" cy="1398588"/>
          </a:xfrm>
        </p:spPr>
        <p:txBody>
          <a:bodyPr rIns="50724"/>
          <a:lstStyle/>
          <a:p>
            <a:pPr eaLnBrk="1" hangingPunct="1"/>
            <a:r>
              <a:rPr lang="en-US" smtClean="0"/>
              <a:t>Restart strategies</a:t>
            </a:r>
          </a:p>
        </p:txBody>
      </p:sp>
      <p:sp>
        <p:nvSpPr>
          <p:cNvPr id="117764" name="Rectangle 4"/>
          <p:cNvSpPr>
            <a:spLocks noGrp="1" noChangeArrowheads="1"/>
          </p:cNvSpPr>
          <p:nvPr>
            <p:ph type="body" sz="half" idx="1"/>
          </p:nvPr>
        </p:nvSpPr>
        <p:spPr>
          <a:xfrm>
            <a:off x="571500" y="2322513"/>
            <a:ext cx="11649075" cy="6569075"/>
          </a:xfrm>
          <a:noFill/>
        </p:spPr>
        <p:txBody>
          <a:bodyPr rIns="50724"/>
          <a:lstStyle/>
          <a:p>
            <a:pPr eaLnBrk="1" hangingPunct="1"/>
            <a:r>
              <a:rPr lang="en-US" smtClean="0"/>
              <a:t>Let </a:t>
            </a:r>
            <a:r>
              <a:rPr lang="en-US" i="1" smtClean="0"/>
              <a:t>f(t)</a:t>
            </a:r>
            <a:r>
              <a:rPr lang="en-US" smtClean="0"/>
              <a:t> be the probability a randomized 			                 backtracking algorithm </a:t>
            </a:r>
            <a:r>
              <a:rPr lang="en-US" i="1" smtClean="0"/>
              <a:t>A</a:t>
            </a:r>
            <a:r>
              <a:rPr lang="en-US" smtClean="0"/>
              <a:t> on instance </a:t>
            </a:r>
            <a:r>
              <a:rPr lang="en-US" i="1" smtClean="0"/>
              <a:t>x</a:t>
            </a:r>
            <a:r>
              <a:rPr lang="en-US" smtClean="0"/>
              <a:t> 					         stops after taking exactly </a:t>
            </a:r>
            <a:r>
              <a:rPr lang="en-US" i="1" smtClean="0"/>
              <a:t>t</a:t>
            </a:r>
            <a:r>
              <a:rPr lang="en-US" smtClean="0"/>
              <a:t> steps</a:t>
            </a:r>
          </a:p>
          <a:p>
            <a:pPr lvl="2" eaLnBrk="1" hangingPunct="1"/>
            <a:r>
              <a:rPr lang="en-US" i="1" smtClean="0"/>
              <a:t>f(t)</a:t>
            </a:r>
            <a:r>
              <a:rPr lang="en-US" smtClean="0"/>
              <a:t> is called the runtime distribution 							       of algorithm </a:t>
            </a:r>
            <a:r>
              <a:rPr lang="en-US" i="1" smtClean="0"/>
              <a:t>A</a:t>
            </a:r>
            <a:r>
              <a:rPr lang="en-US" smtClean="0"/>
              <a:t> on instance </a:t>
            </a:r>
            <a:r>
              <a:rPr lang="en-US" i="1" smtClean="0"/>
              <a:t>x</a:t>
            </a:r>
            <a:endParaRPr lang="en-US" smtClean="0"/>
          </a:p>
          <a:p>
            <a:pPr eaLnBrk="1" hangingPunct="1"/>
            <a:r>
              <a:rPr lang="en-US" smtClean="0"/>
              <a:t>Given the runtime distribution of an instance, 				            the optimal restart strategy for that instance 					    is given by (</a:t>
            </a:r>
            <a:r>
              <a:rPr lang="en-US" i="1" smtClean="0"/>
              <a:t>t</a:t>
            </a:r>
            <a:r>
              <a:rPr lang="en-US" baseline="30000" smtClean="0"/>
              <a:t>*</a:t>
            </a:r>
            <a:r>
              <a:rPr lang="en-US" smtClean="0"/>
              <a:t>, </a:t>
            </a:r>
            <a:r>
              <a:rPr lang="en-US" i="1" smtClean="0"/>
              <a:t>t</a:t>
            </a:r>
            <a:r>
              <a:rPr lang="en-US" baseline="30000" smtClean="0"/>
              <a:t>*</a:t>
            </a:r>
            <a:r>
              <a:rPr lang="en-US" smtClean="0"/>
              <a:t>, </a:t>
            </a:r>
            <a:r>
              <a:rPr lang="en-US" i="1" smtClean="0"/>
              <a:t>t</a:t>
            </a:r>
            <a:r>
              <a:rPr lang="en-US" baseline="30000" smtClean="0"/>
              <a:t>*</a:t>
            </a:r>
            <a:r>
              <a:rPr lang="en-US" smtClean="0"/>
              <a:t>, …), for some fixed cutoff </a:t>
            </a:r>
            <a:r>
              <a:rPr lang="en-US" i="1" smtClean="0"/>
              <a:t>t</a:t>
            </a:r>
            <a:r>
              <a:rPr lang="en-US" baseline="30000" smtClean="0"/>
              <a:t>*</a:t>
            </a:r>
            <a:r>
              <a:rPr lang="en-US" smtClean="0"/>
              <a:t>   				         </a:t>
            </a:r>
          </a:p>
          <a:p>
            <a:pPr eaLnBrk="1" hangingPunct="1"/>
            <a:r>
              <a:rPr lang="en-US" smtClean="0"/>
              <a:t>A fixed cutoff strategy is an example of a 					         non-universal strategy: designed to work on 				               a particular instance</a:t>
            </a:r>
          </a:p>
        </p:txBody>
      </p:sp>
      <p:pic>
        <p:nvPicPr>
          <p:cNvPr id="117765" name="Picture 5" descr="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5288" y="2498725"/>
            <a:ext cx="4694237"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98488" y="338138"/>
            <a:ext cx="11861800" cy="1398587"/>
          </a:xfrm>
        </p:spPr>
        <p:txBody>
          <a:bodyPr rIns="50724"/>
          <a:lstStyle/>
          <a:p>
            <a:pPr eaLnBrk="1" hangingPunct="1"/>
            <a:r>
              <a:rPr lang="en-US" smtClean="0"/>
              <a:t>Universal restart strategies</a:t>
            </a:r>
          </a:p>
        </p:txBody>
      </p:sp>
      <p:sp>
        <p:nvSpPr>
          <p:cNvPr id="118787" name="Rectangle 3"/>
          <p:cNvSpPr>
            <a:spLocks noGrp="1" noChangeArrowheads="1"/>
          </p:cNvSpPr>
          <p:nvPr>
            <p:ph type="body" idx="1"/>
          </p:nvPr>
        </p:nvSpPr>
        <p:spPr>
          <a:xfrm>
            <a:off x="598488" y="2284413"/>
            <a:ext cx="11907837" cy="6569075"/>
          </a:xfrm>
        </p:spPr>
        <p:txBody>
          <a:bodyPr rIns="50724"/>
          <a:lstStyle/>
          <a:p>
            <a:pPr eaLnBrk="1" hangingPunct="1"/>
            <a:r>
              <a:rPr lang="en-US" smtClean="0"/>
              <a:t>Non-universal strategies are open to                                                        catastrophic failure</a:t>
            </a:r>
          </a:p>
          <a:p>
            <a:pPr eaLnBrk="1" hangingPunct="1"/>
            <a:r>
              <a:rPr lang="en-US" smtClean="0"/>
              <a:t>In contrast to non-universal strategies, 					     universal strategies are designed to be 						   used on any instance</a:t>
            </a:r>
          </a:p>
          <a:p>
            <a:pPr eaLnBrk="1" hangingPunct="1"/>
            <a:r>
              <a:rPr lang="en-US" smtClean="0"/>
              <a:t>Luby strategy</a:t>
            </a:r>
            <a:r>
              <a:rPr lang="en-US" sz="2700" smtClean="0"/>
              <a:t>	</a:t>
            </a:r>
          </a:p>
          <a:p>
            <a:pPr eaLnBrk="1" hangingPunct="1">
              <a:spcBef>
                <a:spcPts val="13188"/>
              </a:spcBef>
            </a:pPr>
            <a:r>
              <a:rPr lang="en-US" smtClean="0"/>
              <a:t>Walsh strategy</a:t>
            </a:r>
            <a:r>
              <a:rPr lang="en-US" sz="2700" smtClean="0"/>
              <a:t>			</a:t>
            </a:r>
          </a:p>
        </p:txBody>
      </p:sp>
      <p:sp>
        <p:nvSpPr>
          <p:cNvPr id="118788" name="Line 4"/>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18789" name="Text Box 5"/>
          <p:cNvSpPr txBox="1">
            <a:spLocks/>
          </p:cNvSpPr>
          <p:nvPr/>
        </p:nvSpPr>
        <p:spPr bwMode="auto">
          <a:xfrm>
            <a:off x="1592263" y="7916863"/>
            <a:ext cx="3111500"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28" tIns="45661" rIns="91328" bIns="45661">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rgbClr val="747474"/>
                </a:solidFill>
                <a:latin typeface="Helvetica Neue" charset="0"/>
                <a:sym typeface="Helvetica Neue" charset="0"/>
              </a:rPr>
              <a:t>(1, </a:t>
            </a:r>
            <a:r>
              <a:rPr lang="en-US" sz="2600" i="1">
                <a:solidFill>
                  <a:srgbClr val="747474"/>
                </a:solidFill>
                <a:latin typeface="Helvetica Neue" charset="0"/>
                <a:sym typeface="Helvetica Neue" charset="0"/>
              </a:rPr>
              <a:t>r</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r</a:t>
            </a:r>
            <a:r>
              <a:rPr lang="en-US" sz="2600" baseline="30000">
                <a:solidFill>
                  <a:srgbClr val="747474"/>
                </a:solidFill>
                <a:latin typeface="Helvetica Neue" charset="0"/>
                <a:sym typeface="Helvetica Neue" charset="0"/>
              </a:rPr>
              <a:t>2</a:t>
            </a:r>
            <a:r>
              <a:rPr lang="en-US" sz="2600">
                <a:solidFill>
                  <a:srgbClr val="747474"/>
                </a:solidFill>
                <a:latin typeface="Helvetica Neue" charset="0"/>
                <a:sym typeface="Helvetica Neue" charset="0"/>
              </a:rPr>
              <a:t>, </a:t>
            </a:r>
            <a:r>
              <a:rPr lang="en-US" sz="2600" i="1">
                <a:solidFill>
                  <a:srgbClr val="747474"/>
                </a:solidFill>
                <a:latin typeface="Helvetica Neue" charset="0"/>
                <a:sym typeface="Helvetica Neue" charset="0"/>
              </a:rPr>
              <a:t>r</a:t>
            </a:r>
            <a:r>
              <a:rPr lang="en-US" sz="2600" baseline="30000">
                <a:solidFill>
                  <a:srgbClr val="747474"/>
                </a:solidFill>
                <a:latin typeface="Helvetica Neue" charset="0"/>
                <a:sym typeface="Helvetica Neue" charset="0"/>
              </a:rPr>
              <a:t>3</a:t>
            </a:r>
            <a:r>
              <a:rPr lang="en-US" sz="2600">
                <a:solidFill>
                  <a:srgbClr val="747474"/>
                </a:solidFill>
                <a:latin typeface="Helvetica Neue" charset="0"/>
                <a:sym typeface="Helvetica Neue" charset="0"/>
              </a:rPr>
              <a:t>, …), </a:t>
            </a:r>
            <a:r>
              <a:rPr lang="en-US" sz="2600" i="1">
                <a:solidFill>
                  <a:srgbClr val="747474"/>
                </a:solidFill>
                <a:latin typeface="Helvetica Neue" charset="0"/>
                <a:sym typeface="Helvetica Neue" charset="0"/>
              </a:rPr>
              <a:t>r</a:t>
            </a:r>
            <a:r>
              <a:rPr lang="en-US" sz="2600">
                <a:solidFill>
                  <a:srgbClr val="747474"/>
                </a:solidFill>
                <a:latin typeface="Helvetica Neue" charset="0"/>
                <a:sym typeface="Helvetica Neue" charset="0"/>
              </a:rPr>
              <a:t> &gt; 	1</a:t>
            </a:r>
            <a:endParaRPr lang="en-CA" sz="2600">
              <a:solidFill>
                <a:srgbClr val="747474"/>
              </a:solidFill>
              <a:latin typeface="Helvetica Neue" charset="0"/>
              <a:sym typeface="Helvetica Neue" charset="0"/>
            </a:endParaRPr>
          </a:p>
        </p:txBody>
      </p:sp>
      <p:sp>
        <p:nvSpPr>
          <p:cNvPr id="118790" name="Text Box 6"/>
          <p:cNvSpPr txBox="1">
            <a:spLocks/>
          </p:cNvSpPr>
          <p:nvPr/>
        </p:nvSpPr>
        <p:spPr bwMode="auto">
          <a:xfrm>
            <a:off x="1604963" y="6088063"/>
            <a:ext cx="6626225" cy="490537"/>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28" tIns="45661" rIns="91328" bIns="45661">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rgbClr val="747474"/>
                </a:solidFill>
                <a:latin typeface="Helvetica Neue" charset="0"/>
                <a:sym typeface="Helvetica Neue" charset="0"/>
              </a:rPr>
              <a:t>(1, 1, 2, 1, 1, 2, 4, 1, 1, 2, 1, 1, 2, 4, 8, 1, …)</a:t>
            </a:r>
            <a:endParaRPr lang="en-CA" sz="2600">
              <a:solidFill>
                <a:srgbClr val="747474"/>
              </a:solidFill>
              <a:latin typeface="Helvetica Neue" charset="0"/>
              <a:sym typeface="Helvetica Neue" charset="0"/>
            </a:endParaRPr>
          </a:p>
        </p:txBody>
      </p:sp>
      <p:sp>
        <p:nvSpPr>
          <p:cNvPr id="943111" name="Text Box 7"/>
          <p:cNvSpPr txBox="1">
            <a:spLocks/>
          </p:cNvSpPr>
          <p:nvPr/>
        </p:nvSpPr>
        <p:spPr bwMode="auto">
          <a:xfrm>
            <a:off x="7797800" y="7916863"/>
            <a:ext cx="3887788"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28" tIns="45661" rIns="91328" bIns="45661">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r" eaLnBrk="1" hangingPunct="1">
              <a:spcBef>
                <a:spcPct val="50000"/>
              </a:spcBef>
            </a:pPr>
            <a:r>
              <a:rPr lang="en-US" sz="2600">
                <a:solidFill>
                  <a:schemeClr val="tx1"/>
                </a:solidFill>
                <a:latin typeface="Helvetica Neue" charset="0"/>
                <a:sym typeface="Symbol" pitchFamily="18" charset="2"/>
              </a:rPr>
              <a:t> </a:t>
            </a:r>
            <a:r>
              <a:rPr lang="en-US" sz="2600">
                <a:solidFill>
                  <a:schemeClr val="tx1"/>
                </a:solidFill>
                <a:latin typeface="Helvetica Neue" charset="0"/>
                <a:sym typeface="Helvetica Neue" charset="0"/>
              </a:rPr>
              <a:t>grows exponentially</a:t>
            </a:r>
            <a:endParaRPr lang="en-CA" sz="2600">
              <a:solidFill>
                <a:schemeClr val="tx1"/>
              </a:solidFill>
              <a:latin typeface="Helvetica Neue" charset="0"/>
              <a:sym typeface="Helvetica Neue" charset="0"/>
            </a:endParaRPr>
          </a:p>
        </p:txBody>
      </p:sp>
      <p:sp>
        <p:nvSpPr>
          <p:cNvPr id="943112" name="Text Box 8"/>
          <p:cNvSpPr txBox="1">
            <a:spLocks/>
          </p:cNvSpPr>
          <p:nvPr/>
        </p:nvSpPr>
        <p:spPr bwMode="auto">
          <a:xfrm>
            <a:off x="9094788" y="6115050"/>
            <a:ext cx="2620962" cy="49053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28" tIns="45661" rIns="91328" bIns="45661">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chemeClr val="tx1"/>
                </a:solidFill>
                <a:latin typeface="Helvetica Neue" charset="0"/>
                <a:sym typeface="Symbol" pitchFamily="18" charset="2"/>
              </a:rPr>
              <a:t> </a:t>
            </a:r>
            <a:r>
              <a:rPr lang="en-US" sz="2600">
                <a:solidFill>
                  <a:schemeClr val="tx1"/>
                </a:solidFill>
                <a:latin typeface="Helvetica Neue" charset="0"/>
                <a:sym typeface="Helvetica Neue" charset="0"/>
              </a:rPr>
              <a:t>grows linearly</a:t>
            </a:r>
            <a:endParaRPr lang="en-CA" sz="2600">
              <a:solidFill>
                <a:schemeClr val="tx1"/>
              </a:solidFill>
              <a:latin typeface="Helvetica Neue" charset="0"/>
              <a:sym typeface="Helvetica Neue" charset="0"/>
            </a:endParaRPr>
          </a:p>
        </p:txBody>
      </p:sp>
      <p:pic>
        <p:nvPicPr>
          <p:cNvPr id="118793" name="Picture 9" descr="th_tac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0825" y="2354263"/>
            <a:ext cx="3962400"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3112"/>
                                        </p:tgtEl>
                                        <p:attrNameLst>
                                          <p:attrName>style.visibility</p:attrName>
                                        </p:attrNameLst>
                                      </p:cBhvr>
                                      <p:to>
                                        <p:strVal val="visible"/>
                                      </p:to>
                                    </p:set>
                                    <p:animEffect transition="in" filter="dissolve">
                                      <p:cBhvr>
                                        <p:cTn id="7" dur="500"/>
                                        <p:tgtEl>
                                          <p:spTgt spid="943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43111">
                                            <p:txEl>
                                              <p:pRg st="0" end="0"/>
                                            </p:txEl>
                                          </p:spTgt>
                                        </p:tgtEl>
                                        <p:attrNameLst>
                                          <p:attrName>style.visibility</p:attrName>
                                        </p:attrNameLst>
                                      </p:cBhvr>
                                      <p:to>
                                        <p:strVal val="visible"/>
                                      </p:to>
                                    </p:set>
                                    <p:animEffect transition="in" filter="dissolve">
                                      <p:cBhvr>
                                        <p:cTn id="12" dur="500"/>
                                        <p:tgtEl>
                                          <p:spTgt spid="943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mtClean="0"/>
              <a:t>Summary: backtracking search</a:t>
            </a:r>
          </a:p>
        </p:txBody>
      </p:sp>
      <p:sp>
        <p:nvSpPr>
          <p:cNvPr id="119811" name="Rectangle 3"/>
          <p:cNvSpPr>
            <a:spLocks noGrp="1" noChangeArrowheads="1"/>
          </p:cNvSpPr>
          <p:nvPr>
            <p:ph type="body" idx="1"/>
          </p:nvPr>
        </p:nvSpPr>
        <p:spPr/>
        <p:txBody>
          <a:bodyPr/>
          <a:lstStyle/>
          <a:p>
            <a:pPr eaLnBrk="1" hangingPunct="1"/>
            <a:r>
              <a:rPr lang="en-US" smtClean="0"/>
              <a:t>CSPs often solved using backtracking search</a:t>
            </a:r>
          </a:p>
          <a:p>
            <a:pPr eaLnBrk="1" hangingPunct="1"/>
            <a:r>
              <a:rPr lang="en-US" smtClean="0"/>
              <a:t>Many techniques for improving efficiency of a backtracking search algorithm</a:t>
            </a:r>
          </a:p>
          <a:p>
            <a:pPr lvl="1" eaLnBrk="1" hangingPunct="1"/>
            <a:r>
              <a:rPr lang="en-US" smtClean="0"/>
              <a:t>branching strategies, constraint propagation, nogood recording, non-chronological backtracking (backjumping), heuristics for variable and value ordering, portfolios and restart strategies</a:t>
            </a:r>
          </a:p>
          <a:p>
            <a:pPr eaLnBrk="1" hangingPunct="1"/>
            <a:r>
              <a:rPr lang="en-US" smtClean="0"/>
              <a:t>Best combinations of these techniques give robust backtracking algorithms that can routinely solve large, hard instances that are of practical importance</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20835" name="Rectangle 6"/>
          <p:cNvSpPr>
            <a:spLocks noGrp="1" noChangeArrowheads="1"/>
          </p:cNvSpPr>
          <p:nvPr>
            <p:ph type="title"/>
          </p:nvPr>
        </p:nvSpPr>
        <p:spPr/>
        <p:txBody>
          <a:bodyPr/>
          <a:lstStyle/>
          <a:p>
            <a:pPr eaLnBrk="1" hangingPunct="1"/>
            <a:r>
              <a:rPr lang="en-US" smtClean="0"/>
              <a:t>Outline</a:t>
            </a:r>
          </a:p>
        </p:txBody>
      </p:sp>
      <p:sp>
        <p:nvSpPr>
          <p:cNvPr id="120836" name="Rectangle 7"/>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solidFill>
                  <a:schemeClr val="accent1"/>
                </a:solidFill>
              </a:rPr>
              <a:t>Backtracking search</a:t>
            </a:r>
          </a:p>
          <a:p>
            <a:pPr eaLnBrk="1" hangingPunct="1"/>
            <a:r>
              <a:rPr lang="en-US" smtClean="0"/>
              <a:t>Global constraints</a:t>
            </a:r>
            <a:endParaRPr lang="en-US" smtClean="0">
              <a:solidFill>
                <a:schemeClr val="accent1"/>
              </a:solidFill>
            </a:endParaRPr>
          </a:p>
          <a:p>
            <a:pPr eaLnBrk="1" hangingPunct="1"/>
            <a:r>
              <a:rPr lang="en-US" smtClean="0">
                <a:solidFill>
                  <a:schemeClr val="accent1"/>
                </a:solidFill>
              </a:rPr>
              <a:t>Symmetry</a:t>
            </a:r>
          </a:p>
          <a:p>
            <a:pPr eaLnBrk="1" hangingPunct="1"/>
            <a:r>
              <a:rPr lang="en-US" smtClean="0">
                <a:solidFill>
                  <a:schemeClr val="accent1"/>
                </a:solidFill>
              </a:rPr>
              <a:t>Modeling</a:t>
            </a:r>
          </a:p>
        </p:txBody>
      </p:sp>
      <p:pic>
        <p:nvPicPr>
          <p:cNvPr id="120837" name="Picture 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smtClean="0"/>
              <a:t>Global constraints</a:t>
            </a:r>
          </a:p>
        </p:txBody>
      </p:sp>
      <p:sp>
        <p:nvSpPr>
          <p:cNvPr id="121859" name="Rectangle 3"/>
          <p:cNvSpPr>
            <a:spLocks noGrp="1" noChangeArrowheads="1"/>
          </p:cNvSpPr>
          <p:nvPr>
            <p:ph type="body" idx="1"/>
          </p:nvPr>
        </p:nvSpPr>
        <p:spPr>
          <a:xfrm>
            <a:off x="571500" y="2322513"/>
            <a:ext cx="6291263" cy="6569075"/>
          </a:xfrm>
        </p:spPr>
        <p:txBody>
          <a:bodyPr/>
          <a:lstStyle/>
          <a:p>
            <a:pPr eaLnBrk="1" hangingPunct="1"/>
            <a:r>
              <a:rPr lang="en-US" smtClean="0"/>
              <a:t>A </a:t>
            </a:r>
            <a:r>
              <a:rPr lang="en-US" i="1" smtClean="0"/>
              <a:t>global constraint</a:t>
            </a:r>
            <a:r>
              <a:rPr lang="en-US" smtClean="0"/>
              <a:t> is a constraint that can be specified over an arbitrary number of variables</a:t>
            </a:r>
          </a:p>
          <a:p>
            <a:pPr eaLnBrk="1" hangingPunct="1"/>
            <a:r>
              <a:rPr lang="en-US" smtClean="0"/>
              <a:t>Advantages:</a:t>
            </a:r>
          </a:p>
          <a:p>
            <a:pPr lvl="1" eaLnBrk="1" hangingPunct="1"/>
            <a:r>
              <a:rPr lang="en-US" smtClean="0"/>
              <a:t>captures common constraint patterns</a:t>
            </a:r>
          </a:p>
          <a:p>
            <a:pPr lvl="1" eaLnBrk="1" hangingPunct="1"/>
            <a:r>
              <a:rPr lang="en-US" smtClean="0"/>
              <a:t>efficient, special purpose constraint propagation algorithms can be designed</a:t>
            </a:r>
          </a:p>
        </p:txBody>
      </p:sp>
      <p:pic>
        <p:nvPicPr>
          <p:cNvPr id="121860" name="Picture 4" descr="Discovery-Globe-thu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2263" y="484188"/>
            <a:ext cx="28575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smtClean="0"/>
              <a:t>Alldifferent constraint</a:t>
            </a:r>
          </a:p>
        </p:txBody>
      </p:sp>
      <p:sp>
        <p:nvSpPr>
          <p:cNvPr id="122883" name="Rectangle 3"/>
          <p:cNvSpPr>
            <a:spLocks noGrp="1" noChangeArrowheads="1"/>
          </p:cNvSpPr>
          <p:nvPr>
            <p:ph type="body" idx="1"/>
          </p:nvPr>
        </p:nvSpPr>
        <p:spPr/>
        <p:txBody>
          <a:bodyPr/>
          <a:lstStyle/>
          <a:p>
            <a:pPr eaLnBrk="1" hangingPunct="1"/>
            <a:r>
              <a:rPr lang="en-US" smtClean="0"/>
              <a:t>Consists of:</a:t>
            </a:r>
          </a:p>
          <a:p>
            <a:pPr lvl="1" eaLnBrk="1" hangingPunct="1"/>
            <a:r>
              <a:rPr lang="en-US" smtClean="0"/>
              <a:t>set of variables {</a:t>
            </a:r>
            <a:r>
              <a:rPr lang="en-US" i="1" smtClean="0"/>
              <a:t>x</a:t>
            </a:r>
            <a:r>
              <a:rPr lang="en-US" baseline="-25000" smtClean="0"/>
              <a:t>1</a:t>
            </a:r>
            <a:r>
              <a:rPr lang="en-US" smtClean="0"/>
              <a:t>, …, </a:t>
            </a:r>
            <a:r>
              <a:rPr lang="en-US" i="1" smtClean="0"/>
              <a:t>x</a:t>
            </a:r>
            <a:r>
              <a:rPr lang="en-US" baseline="-25000" smtClean="0"/>
              <a:t>n</a:t>
            </a:r>
            <a:r>
              <a:rPr lang="en-US" smtClean="0"/>
              <a:t>}</a:t>
            </a:r>
          </a:p>
          <a:p>
            <a:pPr eaLnBrk="1" hangingPunct="1"/>
            <a:r>
              <a:rPr lang="en-US" smtClean="0"/>
              <a:t>Satisfied iff:</a:t>
            </a:r>
          </a:p>
          <a:p>
            <a:pPr lvl="1" eaLnBrk="1" hangingPunct="1"/>
            <a:r>
              <a:rPr lang="en-US" smtClean="0"/>
              <a:t>each of the variables is assigned 							         a different value</a:t>
            </a:r>
          </a:p>
        </p:txBody>
      </p:sp>
      <p:pic>
        <p:nvPicPr>
          <p:cNvPr id="122884" name="Picture 4" descr="1459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3" y="2500313"/>
            <a:ext cx="6086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smtClean="0"/>
              <a:t>Alldifferent: example of </a:t>
            </a:r>
            <a:r>
              <a:rPr lang="en-US" i="1" smtClean="0"/>
              <a:t>arc</a:t>
            </a:r>
            <a:r>
              <a:rPr lang="en-US" smtClean="0"/>
              <a:t> consistency</a:t>
            </a:r>
          </a:p>
        </p:txBody>
      </p:sp>
      <p:sp>
        <p:nvSpPr>
          <p:cNvPr id="123907" name="Rectangle 3"/>
          <p:cNvSpPr>
            <a:spLocks noGrp="1" noChangeArrowheads="1"/>
          </p:cNvSpPr>
          <p:nvPr>
            <p:ph type="body" idx="1"/>
          </p:nvPr>
        </p:nvSpPr>
        <p:spPr/>
        <p:txBody>
          <a:bodyPr/>
          <a:lstStyle/>
          <a:p>
            <a:pPr eaLnBrk="1" hangingPunct="1"/>
            <a:r>
              <a:rPr lang="en-US" smtClean="0"/>
              <a:t>Suppose alldifferent(</a:t>
            </a:r>
            <a:r>
              <a:rPr lang="en-US" i="1" smtClean="0"/>
              <a:t>x</a:t>
            </a:r>
            <a:r>
              <a:rPr lang="en-US" baseline="-25000" smtClean="0"/>
              <a:t>1</a:t>
            </a:r>
            <a:r>
              <a:rPr lang="en-US" smtClean="0"/>
              <a:t>, </a:t>
            </a:r>
            <a:r>
              <a:rPr lang="en-US" i="1" smtClean="0"/>
              <a:t>x</a:t>
            </a:r>
            <a:r>
              <a:rPr lang="en-US" baseline="-25000" smtClean="0"/>
              <a:t>2</a:t>
            </a:r>
            <a:r>
              <a:rPr lang="en-US" smtClean="0"/>
              <a:t>, </a:t>
            </a:r>
            <a:r>
              <a:rPr lang="en-US" i="1" smtClean="0"/>
              <a:t>x</a:t>
            </a:r>
            <a:r>
              <a:rPr lang="en-US" baseline="-25000" smtClean="0"/>
              <a:t>3</a:t>
            </a:r>
            <a:r>
              <a:rPr lang="en-US" smtClean="0"/>
              <a:t>, </a:t>
            </a:r>
            <a:r>
              <a:rPr lang="en-US" i="1" smtClean="0"/>
              <a:t>x</a:t>
            </a:r>
            <a:r>
              <a:rPr lang="en-US" baseline="-25000" smtClean="0"/>
              <a:t>4</a:t>
            </a:r>
            <a:r>
              <a:rPr lang="en-US" smtClean="0"/>
              <a:t>) where:</a:t>
            </a:r>
          </a:p>
          <a:p>
            <a:pPr lvl="1" eaLnBrk="1" hangingPunct="1"/>
            <a:r>
              <a:rPr lang="en-US" i="1" smtClean="0"/>
              <a:t>dom</a:t>
            </a:r>
            <a:r>
              <a:rPr lang="en-US" smtClean="0"/>
              <a:t>(</a:t>
            </a:r>
            <a:r>
              <a:rPr lang="en-US" i="1" smtClean="0"/>
              <a:t>x</a:t>
            </a:r>
            <a:r>
              <a:rPr lang="en-US" baseline="-25000" smtClean="0"/>
              <a:t>1</a:t>
            </a:r>
            <a:r>
              <a:rPr lang="en-US" smtClean="0"/>
              <a:t>) = {b, c, d, e}</a:t>
            </a:r>
          </a:p>
          <a:p>
            <a:pPr lvl="1" eaLnBrk="1" hangingPunct="1"/>
            <a:r>
              <a:rPr lang="en-US" i="1" smtClean="0"/>
              <a:t>dom</a:t>
            </a:r>
            <a:r>
              <a:rPr lang="en-US" smtClean="0"/>
              <a:t>(</a:t>
            </a:r>
            <a:r>
              <a:rPr lang="en-US" i="1" smtClean="0"/>
              <a:t>x</a:t>
            </a:r>
            <a:r>
              <a:rPr lang="en-US" baseline="-25000" smtClean="0"/>
              <a:t>2</a:t>
            </a:r>
            <a:r>
              <a:rPr lang="en-US" smtClean="0"/>
              <a:t>) = {b, d}</a:t>
            </a:r>
          </a:p>
          <a:p>
            <a:pPr lvl="1" eaLnBrk="1" hangingPunct="1"/>
            <a:r>
              <a:rPr lang="en-US" i="1" smtClean="0"/>
              <a:t>dom</a:t>
            </a:r>
            <a:r>
              <a:rPr lang="en-US" smtClean="0"/>
              <a:t>(</a:t>
            </a:r>
            <a:r>
              <a:rPr lang="en-US" i="1" smtClean="0"/>
              <a:t>x</a:t>
            </a:r>
            <a:r>
              <a:rPr lang="en-US" baseline="-25000" smtClean="0"/>
              <a:t>3</a:t>
            </a:r>
            <a:r>
              <a:rPr lang="en-US" smtClean="0"/>
              <a:t>) = {a, b, c, d}</a:t>
            </a:r>
          </a:p>
          <a:p>
            <a:pPr lvl="1" eaLnBrk="1" hangingPunct="1"/>
            <a:r>
              <a:rPr lang="en-US" i="1" smtClean="0"/>
              <a:t>dom</a:t>
            </a:r>
            <a:r>
              <a:rPr lang="en-US" smtClean="0"/>
              <a:t>(</a:t>
            </a:r>
            <a:r>
              <a:rPr lang="en-US" i="1" smtClean="0"/>
              <a:t>x</a:t>
            </a:r>
            <a:r>
              <a:rPr lang="en-US" baseline="-25000" smtClean="0"/>
              <a:t>4</a:t>
            </a:r>
            <a:r>
              <a:rPr lang="en-US" smtClean="0"/>
              <a:t>) = {b, d}</a:t>
            </a:r>
          </a:p>
          <a:p>
            <a:pPr eaLnBrk="1" hangingPunct="1"/>
            <a:r>
              <a:rPr lang="en-US" smtClean="0"/>
              <a:t>Enforcing arc consistency yields</a:t>
            </a:r>
          </a:p>
          <a:p>
            <a:pPr lvl="1" eaLnBrk="1" hangingPunct="1"/>
            <a:r>
              <a:rPr lang="en-US" i="1" smtClean="0"/>
              <a:t>dom</a:t>
            </a:r>
            <a:r>
              <a:rPr lang="en-US" smtClean="0"/>
              <a:t>(</a:t>
            </a:r>
            <a:r>
              <a:rPr lang="en-US" i="1" smtClean="0"/>
              <a:t>x</a:t>
            </a:r>
            <a:r>
              <a:rPr lang="en-US" baseline="-25000" smtClean="0"/>
              <a:t>1</a:t>
            </a:r>
            <a:r>
              <a:rPr lang="en-US" smtClean="0"/>
              <a:t>) = {c, e}</a:t>
            </a:r>
          </a:p>
          <a:p>
            <a:pPr lvl="1" eaLnBrk="1" hangingPunct="1"/>
            <a:r>
              <a:rPr lang="en-US" i="1" smtClean="0"/>
              <a:t>dom</a:t>
            </a:r>
            <a:r>
              <a:rPr lang="en-US" smtClean="0"/>
              <a:t>(</a:t>
            </a:r>
            <a:r>
              <a:rPr lang="en-US" i="1" smtClean="0"/>
              <a:t>x</a:t>
            </a:r>
            <a:r>
              <a:rPr lang="en-US" baseline="-25000" smtClean="0"/>
              <a:t>2</a:t>
            </a:r>
            <a:r>
              <a:rPr lang="en-US" smtClean="0"/>
              <a:t>) = {b, d}</a:t>
            </a:r>
          </a:p>
          <a:p>
            <a:pPr lvl="1" eaLnBrk="1" hangingPunct="1"/>
            <a:r>
              <a:rPr lang="en-US" i="1" smtClean="0"/>
              <a:t>dom</a:t>
            </a:r>
            <a:r>
              <a:rPr lang="en-US" smtClean="0"/>
              <a:t>(</a:t>
            </a:r>
            <a:r>
              <a:rPr lang="en-US" i="1" smtClean="0"/>
              <a:t>x</a:t>
            </a:r>
            <a:r>
              <a:rPr lang="en-US" baseline="-25000" smtClean="0"/>
              <a:t>3</a:t>
            </a:r>
            <a:r>
              <a:rPr lang="en-US" smtClean="0"/>
              <a:t>) = {a, c}</a:t>
            </a:r>
          </a:p>
          <a:p>
            <a:pPr lvl="1" eaLnBrk="1" hangingPunct="1"/>
            <a:r>
              <a:rPr lang="en-US" i="1" smtClean="0"/>
              <a:t>dom</a:t>
            </a:r>
            <a:r>
              <a:rPr lang="en-US" smtClean="0"/>
              <a:t>(</a:t>
            </a:r>
            <a:r>
              <a:rPr lang="en-US" i="1" smtClean="0"/>
              <a:t>x</a:t>
            </a:r>
            <a:r>
              <a:rPr lang="en-US" baseline="-25000" smtClean="0"/>
              <a:t>4</a:t>
            </a:r>
            <a:r>
              <a:rPr lang="en-US" smtClean="0"/>
              <a:t>) = {b, 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Constraint programming methodology</a:t>
            </a:r>
          </a:p>
        </p:txBody>
      </p:sp>
      <p:sp>
        <p:nvSpPr>
          <p:cNvPr id="29699" name="Rectangle 3"/>
          <p:cNvSpPr>
            <a:spLocks noGrp="1" noChangeArrowheads="1"/>
          </p:cNvSpPr>
          <p:nvPr>
            <p:ph type="body" idx="1"/>
          </p:nvPr>
        </p:nvSpPr>
        <p:spPr/>
        <p:txBody>
          <a:bodyPr/>
          <a:lstStyle/>
          <a:p>
            <a:pPr eaLnBrk="1" hangingPunct="1"/>
            <a:r>
              <a:rPr lang="en-US" dirty="0"/>
              <a:t>Constraint programming is a problem-solving methodology </a:t>
            </a:r>
            <a:endParaRPr lang="en-US" dirty="0" smtClean="0"/>
          </a:p>
          <a:p>
            <a:pPr eaLnBrk="1" hangingPunct="1"/>
            <a:r>
              <a:rPr lang="en-US" dirty="0" smtClean="0"/>
              <a:t>Model problem</a:t>
            </a:r>
          </a:p>
          <a:p>
            <a:pPr marL="658813" lvl="1" indent="-266700" eaLnBrk="1" hangingPunct="1"/>
            <a:endParaRPr lang="en-US" dirty="0" smtClean="0"/>
          </a:p>
          <a:p>
            <a:pPr eaLnBrk="1" hangingPunct="1"/>
            <a:endParaRPr lang="en-US" dirty="0" smtClean="0"/>
          </a:p>
          <a:p>
            <a:pPr eaLnBrk="1" hangingPunct="1">
              <a:spcBef>
                <a:spcPts val="2000"/>
              </a:spcBef>
            </a:pPr>
            <a:r>
              <a:rPr lang="en-US" dirty="0" smtClean="0"/>
              <a:t>Solve model</a:t>
            </a:r>
          </a:p>
          <a:p>
            <a:pPr marL="658813" lvl="1" indent="-266700" eaLnBrk="1" hangingPunct="1"/>
            <a:endParaRPr lang="en-US" dirty="0" smtClean="0"/>
          </a:p>
        </p:txBody>
      </p:sp>
      <p:sp>
        <p:nvSpPr>
          <p:cNvPr id="699396" name="Rectangle 4"/>
          <p:cNvSpPr>
            <a:spLocks noChangeArrowheads="1"/>
          </p:cNvSpPr>
          <p:nvPr/>
        </p:nvSpPr>
        <p:spPr bwMode="auto">
          <a:xfrm>
            <a:off x="1101725" y="3531270"/>
            <a:ext cx="7739063"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spcBef>
                <a:spcPts val="1000"/>
              </a:spcBef>
              <a:buFontTx/>
              <a:buChar char="•"/>
            </a:pPr>
            <a:r>
              <a:rPr lang="en-US" sz="2400" dirty="0">
                <a:solidFill>
                  <a:srgbClr val="747474"/>
                </a:solidFill>
                <a:latin typeface="Helvetica Neue" charset="0"/>
              </a:rPr>
              <a:t> specify in terms of constraints on acceptable solutions</a:t>
            </a:r>
          </a:p>
          <a:p>
            <a:pPr algn="l" defTabSz="1300163" eaLnBrk="0" hangingPunct="0">
              <a:spcBef>
                <a:spcPts val="1000"/>
              </a:spcBef>
              <a:buFontTx/>
              <a:buChar char="•"/>
            </a:pPr>
            <a:r>
              <a:rPr lang="en-US" sz="2400" dirty="0">
                <a:solidFill>
                  <a:srgbClr val="747474"/>
                </a:solidFill>
                <a:latin typeface="Helvetica Neue" charset="0"/>
              </a:rPr>
              <a:t> define/choose constraint model:  </a:t>
            </a:r>
          </a:p>
          <a:p>
            <a:pPr algn="l" defTabSz="1300163" eaLnBrk="0" hangingPunct="0"/>
            <a:r>
              <a:rPr lang="en-US" sz="2400" dirty="0">
                <a:solidFill>
                  <a:srgbClr val="747474"/>
                </a:solidFill>
                <a:latin typeface="Helvetica Neue" charset="0"/>
              </a:rPr>
              <a:t>	  variables, domains, constraints</a:t>
            </a:r>
          </a:p>
        </p:txBody>
      </p:sp>
      <p:sp>
        <p:nvSpPr>
          <p:cNvPr id="699397" name="Text Box 5"/>
          <p:cNvSpPr txBox="1">
            <a:spLocks noChangeArrowheads="1"/>
          </p:cNvSpPr>
          <p:nvPr/>
        </p:nvSpPr>
        <p:spPr bwMode="auto">
          <a:xfrm>
            <a:off x="1101725" y="5545559"/>
            <a:ext cx="51847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spcBef>
                <a:spcPts val="1000"/>
              </a:spcBef>
              <a:buFontTx/>
              <a:buChar char="•"/>
            </a:pPr>
            <a:r>
              <a:rPr lang="en-US" sz="2400" dirty="0">
                <a:solidFill>
                  <a:srgbClr val="747474"/>
                </a:solidFill>
                <a:latin typeface="Helvetica Neue" charset="0"/>
              </a:rPr>
              <a:t> define/choose search algorithm</a:t>
            </a:r>
          </a:p>
          <a:p>
            <a:pPr algn="l">
              <a:spcBef>
                <a:spcPts val="1000"/>
              </a:spcBef>
              <a:buFontTx/>
              <a:buChar char="•"/>
            </a:pPr>
            <a:r>
              <a:rPr lang="en-US" sz="2400" dirty="0">
                <a:solidFill>
                  <a:srgbClr val="747474"/>
                </a:solidFill>
                <a:latin typeface="Helvetica Neue" charset="0"/>
              </a:rPr>
              <a:t> define/choose heuristics</a:t>
            </a:r>
          </a:p>
        </p:txBody>
      </p:sp>
      <p:sp>
        <p:nvSpPr>
          <p:cNvPr id="699398" name="AutoShape 6"/>
          <p:cNvSpPr>
            <a:spLocks noChangeArrowheads="1"/>
          </p:cNvSpPr>
          <p:nvPr/>
        </p:nvSpPr>
        <p:spPr bwMode="auto">
          <a:xfrm rot="5400000">
            <a:off x="10148887" y="4280570"/>
            <a:ext cx="1160463" cy="1233488"/>
          </a:xfrm>
          <a:custGeom>
            <a:avLst/>
            <a:gdLst>
              <a:gd name="T0" fmla="*/ 812646 w 21600"/>
              <a:gd name="T1" fmla="*/ 0 h 21600"/>
              <a:gd name="T2" fmla="*/ 812646 w 21600"/>
              <a:gd name="T3" fmla="*/ 694294 h 21600"/>
              <a:gd name="T4" fmla="*/ 173908 w 21600"/>
              <a:gd name="T5" fmla="*/ 1233488 h 21600"/>
              <a:gd name="T6" fmla="*/ 1160463 w 21600"/>
              <a:gd name="T7" fmla="*/ 3471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99399" name="Text Box 7"/>
          <p:cNvSpPr txBox="1">
            <a:spLocks noChangeArrowheads="1"/>
          </p:cNvSpPr>
          <p:nvPr/>
        </p:nvSpPr>
        <p:spPr bwMode="auto">
          <a:xfrm>
            <a:off x="10025063" y="5644232"/>
            <a:ext cx="19685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a:solidFill>
                  <a:srgbClr val="6600CC"/>
                </a:solidFill>
                <a:latin typeface="Helvetica Neue" charset="0"/>
              </a:rPr>
              <a:t>Constraint</a:t>
            </a:r>
          </a:p>
          <a:p>
            <a:r>
              <a:rPr lang="en-US" sz="2600">
                <a:solidFill>
                  <a:srgbClr val="6600CC"/>
                </a:solidFill>
                <a:latin typeface="Helvetica Neue" charset="0"/>
              </a:rPr>
              <a:t>Satisfaction</a:t>
            </a:r>
          </a:p>
          <a:p>
            <a:r>
              <a:rPr lang="en-US" sz="2600">
                <a:solidFill>
                  <a:srgbClr val="6600CC"/>
                </a:solidFill>
                <a:latin typeface="Helvetica Neue" charset="0"/>
              </a:rPr>
              <a:t>Problem</a:t>
            </a:r>
          </a:p>
        </p:txBody>
      </p:sp>
      <p:sp>
        <p:nvSpPr>
          <p:cNvPr id="699400" name="Rectangle 8"/>
          <p:cNvSpPr>
            <a:spLocks noChangeArrowheads="1"/>
          </p:cNvSpPr>
          <p:nvPr/>
        </p:nvSpPr>
        <p:spPr bwMode="auto">
          <a:xfrm>
            <a:off x="885825" y="4036095"/>
            <a:ext cx="8669338" cy="8651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9396"/>
                                        </p:tgtEl>
                                        <p:attrNameLst>
                                          <p:attrName>style.visibility</p:attrName>
                                        </p:attrNameLst>
                                      </p:cBhvr>
                                      <p:to>
                                        <p:strVal val="visible"/>
                                      </p:to>
                                    </p:set>
                                    <p:animEffect transition="in" filter="dissolve">
                                      <p:cBhvr>
                                        <p:cTn id="7" dur="500"/>
                                        <p:tgtEl>
                                          <p:spTgt spid="69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9397"/>
                                        </p:tgtEl>
                                        <p:attrNameLst>
                                          <p:attrName>style.visibility</p:attrName>
                                        </p:attrNameLst>
                                      </p:cBhvr>
                                      <p:to>
                                        <p:strVal val="visible"/>
                                      </p:to>
                                    </p:set>
                                    <p:animEffect transition="in" filter="dissolve">
                                      <p:cBhvr>
                                        <p:cTn id="12" dur="500"/>
                                        <p:tgtEl>
                                          <p:spTgt spid="699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99400"/>
                                        </p:tgtEl>
                                        <p:attrNameLst>
                                          <p:attrName>style.visibility</p:attrName>
                                        </p:attrNameLst>
                                      </p:cBhvr>
                                      <p:to>
                                        <p:strVal val="visible"/>
                                      </p:to>
                                    </p:set>
                                    <p:animEffect transition="in" filter="dissolve">
                                      <p:cBhvr>
                                        <p:cTn id="17" dur="500"/>
                                        <p:tgtEl>
                                          <p:spTgt spid="69940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99398"/>
                                        </p:tgtEl>
                                        <p:attrNameLst>
                                          <p:attrName>style.visibility</p:attrName>
                                        </p:attrNameLst>
                                      </p:cBhvr>
                                      <p:to>
                                        <p:strVal val="visible"/>
                                      </p:to>
                                    </p:set>
                                    <p:animEffect transition="in" filter="dissolve">
                                      <p:cBhvr>
                                        <p:cTn id="20" dur="500"/>
                                        <p:tgtEl>
                                          <p:spTgt spid="69939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99399"/>
                                        </p:tgtEl>
                                        <p:attrNameLst>
                                          <p:attrName>style.visibility</p:attrName>
                                        </p:attrNameLst>
                                      </p:cBhvr>
                                      <p:to>
                                        <p:strVal val="visible"/>
                                      </p:to>
                                    </p:set>
                                    <p:animEffect transition="in" filter="dissolve">
                                      <p:cBhvr>
                                        <p:cTn id="23" dur="500"/>
                                        <p:tgtEl>
                                          <p:spTgt spid="69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6" grpId="0" autoUpdateAnimBg="0"/>
      <p:bldP spid="699397" grpId="0" autoUpdateAnimBg="0"/>
      <p:bldP spid="699398" grpId="0" animBg="1"/>
      <p:bldP spid="699399" grpId="0"/>
      <p:bldP spid="699400"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smtClean="0"/>
              <a:t>Alldifferent: algorithm for arc consistency</a:t>
            </a:r>
          </a:p>
        </p:txBody>
      </p:sp>
      <p:sp>
        <p:nvSpPr>
          <p:cNvPr id="124931" name="Rectangle 3"/>
          <p:cNvSpPr>
            <a:spLocks noGrp="1" noChangeArrowheads="1"/>
          </p:cNvSpPr>
          <p:nvPr>
            <p:ph type="body" idx="1"/>
          </p:nvPr>
        </p:nvSpPr>
        <p:spPr/>
        <p:txBody>
          <a:bodyPr/>
          <a:lstStyle/>
          <a:p>
            <a:pPr eaLnBrk="1" hangingPunct="1"/>
            <a:r>
              <a:rPr lang="en-US" smtClean="0"/>
              <a:t>General idea: based on matching theory applied to variable-value graph</a:t>
            </a:r>
          </a:p>
          <a:p>
            <a:pPr eaLnBrk="1" hangingPunct="1"/>
            <a:r>
              <a:rPr lang="en-US" smtClean="0"/>
              <a:t>Suppose alldifferent(</a:t>
            </a:r>
            <a:r>
              <a:rPr lang="en-US" i="1" smtClean="0"/>
              <a:t>x</a:t>
            </a:r>
            <a:r>
              <a:rPr lang="en-US" baseline="-25000" smtClean="0"/>
              <a:t>1</a:t>
            </a:r>
            <a:r>
              <a:rPr lang="en-US" smtClean="0"/>
              <a:t>, </a:t>
            </a:r>
            <a:r>
              <a:rPr lang="en-US" i="1" smtClean="0"/>
              <a:t>x</a:t>
            </a:r>
            <a:r>
              <a:rPr lang="en-US" baseline="-25000" smtClean="0"/>
              <a:t>2</a:t>
            </a:r>
            <a:r>
              <a:rPr lang="en-US" smtClean="0"/>
              <a:t>, </a:t>
            </a:r>
            <a:r>
              <a:rPr lang="en-US" i="1" smtClean="0"/>
              <a:t>x</a:t>
            </a:r>
            <a:r>
              <a:rPr lang="en-US" baseline="-25000" smtClean="0"/>
              <a:t>3</a:t>
            </a:r>
            <a:r>
              <a:rPr lang="en-US" smtClean="0"/>
              <a:t>, </a:t>
            </a:r>
            <a:r>
              <a:rPr lang="en-US" i="1" smtClean="0"/>
              <a:t>x</a:t>
            </a:r>
            <a:r>
              <a:rPr lang="en-US" baseline="-25000" smtClean="0"/>
              <a:t>4</a:t>
            </a:r>
            <a:r>
              <a:rPr lang="en-US" smtClean="0"/>
              <a:t>) where:</a:t>
            </a:r>
          </a:p>
          <a:p>
            <a:pPr lvl="1" eaLnBrk="1" hangingPunct="1"/>
            <a:r>
              <a:rPr lang="en-US" i="1" smtClean="0"/>
              <a:t>dom</a:t>
            </a:r>
            <a:r>
              <a:rPr lang="en-US" smtClean="0"/>
              <a:t>(</a:t>
            </a:r>
            <a:r>
              <a:rPr lang="en-US" i="1" smtClean="0"/>
              <a:t>x</a:t>
            </a:r>
            <a:r>
              <a:rPr lang="en-US" baseline="-25000" smtClean="0"/>
              <a:t>1</a:t>
            </a:r>
            <a:r>
              <a:rPr lang="en-US" smtClean="0"/>
              <a:t>) = {b, c, d, e}</a:t>
            </a:r>
          </a:p>
          <a:p>
            <a:pPr lvl="1" eaLnBrk="1" hangingPunct="1"/>
            <a:r>
              <a:rPr lang="en-US" i="1" smtClean="0"/>
              <a:t>dom</a:t>
            </a:r>
            <a:r>
              <a:rPr lang="en-US" smtClean="0"/>
              <a:t>(</a:t>
            </a:r>
            <a:r>
              <a:rPr lang="en-US" i="1" smtClean="0"/>
              <a:t>x</a:t>
            </a:r>
            <a:r>
              <a:rPr lang="en-US" baseline="-25000" smtClean="0"/>
              <a:t>2</a:t>
            </a:r>
            <a:r>
              <a:rPr lang="en-US" smtClean="0"/>
              <a:t>) = {b, d}</a:t>
            </a:r>
          </a:p>
          <a:p>
            <a:pPr lvl="1" eaLnBrk="1" hangingPunct="1"/>
            <a:r>
              <a:rPr lang="en-US" i="1" smtClean="0"/>
              <a:t>dom</a:t>
            </a:r>
            <a:r>
              <a:rPr lang="en-US" smtClean="0"/>
              <a:t>(</a:t>
            </a:r>
            <a:r>
              <a:rPr lang="en-US" i="1" smtClean="0"/>
              <a:t>x</a:t>
            </a:r>
            <a:r>
              <a:rPr lang="en-US" baseline="-25000" smtClean="0"/>
              <a:t>3</a:t>
            </a:r>
            <a:r>
              <a:rPr lang="en-US" smtClean="0"/>
              <a:t>) = {a, b, c, d}</a:t>
            </a:r>
          </a:p>
          <a:p>
            <a:pPr lvl="1" eaLnBrk="1" hangingPunct="1"/>
            <a:r>
              <a:rPr lang="en-US" i="1" smtClean="0"/>
              <a:t>dom</a:t>
            </a:r>
            <a:r>
              <a:rPr lang="en-US" smtClean="0"/>
              <a:t>(</a:t>
            </a:r>
            <a:r>
              <a:rPr lang="en-US" i="1" smtClean="0"/>
              <a:t>x</a:t>
            </a:r>
            <a:r>
              <a:rPr lang="en-US" baseline="-25000" smtClean="0"/>
              <a:t>4</a:t>
            </a:r>
            <a:r>
              <a:rPr lang="en-US" smtClean="0"/>
              <a:t>) = {b, d}</a:t>
            </a:r>
          </a:p>
          <a:p>
            <a:pPr eaLnBrk="1" hangingPunct="1"/>
            <a:r>
              <a:rPr lang="en-US" smtClean="0"/>
              <a:t>Construct variable-value graph</a:t>
            </a:r>
          </a:p>
        </p:txBody>
      </p:sp>
      <p:grpSp>
        <p:nvGrpSpPr>
          <p:cNvPr id="1051652" name="Group 4"/>
          <p:cNvGrpSpPr>
            <a:grpSpLocks/>
          </p:cNvGrpSpPr>
          <p:nvPr/>
        </p:nvGrpSpPr>
        <p:grpSpPr bwMode="auto">
          <a:xfrm>
            <a:off x="7510463" y="4300538"/>
            <a:ext cx="3384550" cy="3684587"/>
            <a:chOff x="4731" y="2565"/>
            <a:chExt cx="2132" cy="2321"/>
          </a:xfrm>
        </p:grpSpPr>
        <p:sp>
          <p:nvSpPr>
            <p:cNvPr id="124933" name="Oval 5"/>
            <p:cNvSpPr>
              <a:spLocks noChangeArrowheads="1"/>
            </p:cNvSpPr>
            <p:nvPr/>
          </p:nvSpPr>
          <p:spPr bwMode="auto">
            <a:xfrm>
              <a:off x="4731" y="2733"/>
              <a:ext cx="410" cy="441"/>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1</a:t>
              </a:r>
              <a:endParaRPr lang="en-US" sz="2600">
                <a:solidFill>
                  <a:schemeClr val="tx2"/>
                </a:solidFill>
                <a:latin typeface="Arial" pitchFamily="34" charset="0"/>
              </a:endParaRPr>
            </a:p>
          </p:txBody>
        </p:sp>
        <p:sp>
          <p:nvSpPr>
            <p:cNvPr id="124934" name="Oval 6"/>
            <p:cNvSpPr>
              <a:spLocks noChangeArrowheads="1"/>
            </p:cNvSpPr>
            <p:nvPr/>
          </p:nvSpPr>
          <p:spPr bwMode="auto">
            <a:xfrm>
              <a:off x="4731" y="3265"/>
              <a:ext cx="410" cy="454"/>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2</a:t>
              </a:r>
              <a:endParaRPr lang="en-US" sz="2600">
                <a:solidFill>
                  <a:schemeClr val="tx2"/>
                </a:solidFill>
                <a:latin typeface="Arial" pitchFamily="34" charset="0"/>
              </a:endParaRPr>
            </a:p>
          </p:txBody>
        </p:sp>
        <p:sp>
          <p:nvSpPr>
            <p:cNvPr id="124935" name="Oval 7"/>
            <p:cNvSpPr>
              <a:spLocks noChangeArrowheads="1"/>
            </p:cNvSpPr>
            <p:nvPr/>
          </p:nvSpPr>
          <p:spPr bwMode="auto">
            <a:xfrm>
              <a:off x="4731" y="3798"/>
              <a:ext cx="410" cy="465"/>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3</a:t>
              </a:r>
              <a:endParaRPr lang="en-US" sz="2600">
                <a:solidFill>
                  <a:schemeClr val="tx2"/>
                </a:solidFill>
                <a:latin typeface="Arial" pitchFamily="34" charset="0"/>
              </a:endParaRPr>
            </a:p>
          </p:txBody>
        </p:sp>
        <p:sp>
          <p:nvSpPr>
            <p:cNvPr id="124936" name="Oval 8"/>
            <p:cNvSpPr>
              <a:spLocks noChangeArrowheads="1"/>
            </p:cNvSpPr>
            <p:nvPr/>
          </p:nvSpPr>
          <p:spPr bwMode="auto">
            <a:xfrm>
              <a:off x="4731" y="4330"/>
              <a:ext cx="410" cy="432"/>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4</a:t>
              </a:r>
              <a:endParaRPr lang="en-US" sz="2600">
                <a:solidFill>
                  <a:schemeClr val="tx2"/>
                </a:solidFill>
                <a:latin typeface="Arial" pitchFamily="34" charset="0"/>
              </a:endParaRPr>
            </a:p>
          </p:txBody>
        </p:sp>
        <p:sp>
          <p:nvSpPr>
            <p:cNvPr id="124937" name="Oval 9"/>
            <p:cNvSpPr>
              <a:spLocks noChangeArrowheads="1"/>
            </p:cNvSpPr>
            <p:nvPr/>
          </p:nvSpPr>
          <p:spPr bwMode="auto">
            <a:xfrm>
              <a:off x="6453" y="2565"/>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a</a:t>
              </a:r>
            </a:p>
          </p:txBody>
        </p:sp>
        <p:sp>
          <p:nvSpPr>
            <p:cNvPr id="124938" name="Oval 10"/>
            <p:cNvSpPr>
              <a:spLocks noChangeArrowheads="1"/>
            </p:cNvSpPr>
            <p:nvPr/>
          </p:nvSpPr>
          <p:spPr bwMode="auto">
            <a:xfrm>
              <a:off x="6453" y="3043"/>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b</a:t>
              </a:r>
            </a:p>
          </p:txBody>
        </p:sp>
        <p:sp>
          <p:nvSpPr>
            <p:cNvPr id="124939" name="Oval 11"/>
            <p:cNvSpPr>
              <a:spLocks noChangeArrowheads="1"/>
            </p:cNvSpPr>
            <p:nvPr/>
          </p:nvSpPr>
          <p:spPr bwMode="auto">
            <a:xfrm>
              <a:off x="6453" y="3521"/>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c</a:t>
              </a:r>
            </a:p>
          </p:txBody>
        </p:sp>
        <p:sp>
          <p:nvSpPr>
            <p:cNvPr id="124940" name="Oval 12"/>
            <p:cNvSpPr>
              <a:spLocks noChangeArrowheads="1"/>
            </p:cNvSpPr>
            <p:nvPr/>
          </p:nvSpPr>
          <p:spPr bwMode="auto">
            <a:xfrm>
              <a:off x="6453" y="3998"/>
              <a:ext cx="410" cy="410"/>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d</a:t>
              </a:r>
            </a:p>
          </p:txBody>
        </p:sp>
        <p:sp>
          <p:nvSpPr>
            <p:cNvPr id="124941" name="Oval 13"/>
            <p:cNvSpPr>
              <a:spLocks noChangeArrowheads="1"/>
            </p:cNvSpPr>
            <p:nvPr/>
          </p:nvSpPr>
          <p:spPr bwMode="auto">
            <a:xfrm>
              <a:off x="6453" y="4476"/>
              <a:ext cx="410" cy="410"/>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e</a:t>
              </a:r>
            </a:p>
          </p:txBody>
        </p:sp>
        <p:sp>
          <p:nvSpPr>
            <p:cNvPr id="124942" name="Line 14"/>
            <p:cNvSpPr>
              <a:spLocks noChangeShapeType="1"/>
            </p:cNvSpPr>
            <p:nvPr/>
          </p:nvSpPr>
          <p:spPr bwMode="auto">
            <a:xfrm>
              <a:off x="5139" y="2936"/>
              <a:ext cx="1316" cy="31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43" name="Line 15"/>
            <p:cNvSpPr>
              <a:spLocks noChangeShapeType="1"/>
            </p:cNvSpPr>
            <p:nvPr/>
          </p:nvSpPr>
          <p:spPr bwMode="auto">
            <a:xfrm>
              <a:off x="5139" y="2936"/>
              <a:ext cx="1316" cy="77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44" name="Line 16"/>
            <p:cNvSpPr>
              <a:spLocks noChangeShapeType="1"/>
            </p:cNvSpPr>
            <p:nvPr/>
          </p:nvSpPr>
          <p:spPr bwMode="auto">
            <a:xfrm>
              <a:off x="5139" y="2936"/>
              <a:ext cx="1316" cy="12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45" name="Line 17"/>
            <p:cNvSpPr>
              <a:spLocks noChangeShapeType="1"/>
            </p:cNvSpPr>
            <p:nvPr/>
          </p:nvSpPr>
          <p:spPr bwMode="auto">
            <a:xfrm>
              <a:off x="5139" y="2936"/>
              <a:ext cx="1316" cy="172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46" name="Line 18"/>
            <p:cNvSpPr>
              <a:spLocks noChangeShapeType="1"/>
            </p:cNvSpPr>
            <p:nvPr/>
          </p:nvSpPr>
          <p:spPr bwMode="auto">
            <a:xfrm flipV="1">
              <a:off x="5139" y="3253"/>
              <a:ext cx="1316"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47" name="Line 19"/>
            <p:cNvSpPr>
              <a:spLocks noChangeShapeType="1"/>
            </p:cNvSpPr>
            <p:nvPr/>
          </p:nvSpPr>
          <p:spPr bwMode="auto">
            <a:xfrm>
              <a:off x="5139" y="3480"/>
              <a:ext cx="1316" cy="68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48" name="Line 20"/>
            <p:cNvSpPr>
              <a:spLocks noChangeShapeType="1"/>
            </p:cNvSpPr>
            <p:nvPr/>
          </p:nvSpPr>
          <p:spPr bwMode="auto">
            <a:xfrm flipV="1">
              <a:off x="5139" y="2800"/>
              <a:ext cx="1316" cy="12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49" name="Line 21"/>
            <p:cNvSpPr>
              <a:spLocks noChangeShapeType="1"/>
            </p:cNvSpPr>
            <p:nvPr/>
          </p:nvSpPr>
          <p:spPr bwMode="auto">
            <a:xfrm flipV="1">
              <a:off x="5139" y="3253"/>
              <a:ext cx="1316" cy="77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50" name="Line 22"/>
            <p:cNvSpPr>
              <a:spLocks noChangeShapeType="1"/>
            </p:cNvSpPr>
            <p:nvPr/>
          </p:nvSpPr>
          <p:spPr bwMode="auto">
            <a:xfrm>
              <a:off x="5139" y="4025"/>
              <a:ext cx="1270" cy="13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51" name="Line 23"/>
            <p:cNvSpPr>
              <a:spLocks noChangeShapeType="1"/>
            </p:cNvSpPr>
            <p:nvPr/>
          </p:nvSpPr>
          <p:spPr bwMode="auto">
            <a:xfrm flipV="1">
              <a:off x="5139" y="3707"/>
              <a:ext cx="1316" cy="31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52" name="Line 24"/>
            <p:cNvSpPr>
              <a:spLocks noChangeShapeType="1"/>
            </p:cNvSpPr>
            <p:nvPr/>
          </p:nvSpPr>
          <p:spPr bwMode="auto">
            <a:xfrm flipV="1">
              <a:off x="5139" y="3253"/>
              <a:ext cx="1316" cy="127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4953" name="Line 25"/>
            <p:cNvSpPr>
              <a:spLocks noChangeShapeType="1"/>
            </p:cNvSpPr>
            <p:nvPr/>
          </p:nvSpPr>
          <p:spPr bwMode="auto">
            <a:xfrm flipV="1">
              <a:off x="5139" y="4161"/>
              <a:ext cx="1316" cy="3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51652"/>
                                        </p:tgtEl>
                                        <p:attrNameLst>
                                          <p:attrName>style.visibility</p:attrName>
                                        </p:attrNameLst>
                                      </p:cBhvr>
                                      <p:to>
                                        <p:strVal val="visible"/>
                                      </p:to>
                                    </p:set>
                                    <p:animEffect transition="in" filter="dissolve">
                                      <p:cBhvr>
                                        <p:cTn id="7" dur="500"/>
                                        <p:tgtEl>
                                          <p:spTgt spid="1051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smtClean="0"/>
              <a:t>Alldifferent: algorithm for arc consistency</a:t>
            </a:r>
          </a:p>
        </p:txBody>
      </p:sp>
      <p:sp>
        <p:nvSpPr>
          <p:cNvPr id="125955" name="Rectangle 3"/>
          <p:cNvSpPr>
            <a:spLocks noGrp="1" noChangeArrowheads="1"/>
          </p:cNvSpPr>
          <p:nvPr>
            <p:ph type="body" idx="1"/>
          </p:nvPr>
        </p:nvSpPr>
        <p:spPr/>
        <p:txBody>
          <a:bodyPr/>
          <a:lstStyle/>
          <a:p>
            <a:pPr eaLnBrk="1" hangingPunct="1"/>
            <a:r>
              <a:rPr lang="en-US" smtClean="0"/>
              <a:t>A </a:t>
            </a:r>
            <a:r>
              <a:rPr lang="en-US" i="1" smtClean="0"/>
              <a:t>matching</a:t>
            </a:r>
            <a:r>
              <a:rPr lang="en-US" smtClean="0"/>
              <a:t> is a subset of the edges such that no two edges share a vertex.   A matching </a:t>
            </a:r>
            <a:r>
              <a:rPr lang="en-US" i="1" smtClean="0"/>
              <a:t>covers</a:t>
            </a:r>
            <a:r>
              <a:rPr lang="en-US" smtClean="0"/>
              <a:t> a set of vertices if each vertex participates in an edge.</a:t>
            </a:r>
            <a:endParaRPr lang="en-US" i="1" smtClean="0"/>
          </a:p>
          <a:p>
            <a:pPr eaLnBrk="1" hangingPunct="1"/>
            <a:r>
              <a:rPr lang="en-US" smtClean="0"/>
              <a:t>A matching that covers the variables						       is a solution to the constraint</a:t>
            </a:r>
          </a:p>
        </p:txBody>
      </p:sp>
      <p:grpSp>
        <p:nvGrpSpPr>
          <p:cNvPr id="125956" name="Group 4"/>
          <p:cNvGrpSpPr>
            <a:grpSpLocks/>
          </p:cNvGrpSpPr>
          <p:nvPr/>
        </p:nvGrpSpPr>
        <p:grpSpPr bwMode="auto">
          <a:xfrm>
            <a:off x="7510463" y="4300538"/>
            <a:ext cx="3384550" cy="3684587"/>
            <a:chOff x="4731" y="2709"/>
            <a:chExt cx="2132" cy="2321"/>
          </a:xfrm>
        </p:grpSpPr>
        <p:sp>
          <p:nvSpPr>
            <p:cNvPr id="125957" name="Oval 5"/>
            <p:cNvSpPr>
              <a:spLocks noChangeArrowheads="1"/>
            </p:cNvSpPr>
            <p:nvPr/>
          </p:nvSpPr>
          <p:spPr bwMode="auto">
            <a:xfrm>
              <a:off x="4731" y="2877"/>
              <a:ext cx="410" cy="441"/>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1</a:t>
              </a:r>
              <a:endParaRPr lang="en-US" sz="2600">
                <a:solidFill>
                  <a:schemeClr val="tx2"/>
                </a:solidFill>
                <a:latin typeface="Arial" pitchFamily="34" charset="0"/>
              </a:endParaRPr>
            </a:p>
          </p:txBody>
        </p:sp>
        <p:sp>
          <p:nvSpPr>
            <p:cNvPr id="125958" name="Oval 6"/>
            <p:cNvSpPr>
              <a:spLocks noChangeArrowheads="1"/>
            </p:cNvSpPr>
            <p:nvPr/>
          </p:nvSpPr>
          <p:spPr bwMode="auto">
            <a:xfrm>
              <a:off x="4731" y="3409"/>
              <a:ext cx="410" cy="454"/>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2</a:t>
              </a:r>
              <a:endParaRPr lang="en-US" sz="2600">
                <a:solidFill>
                  <a:schemeClr val="tx2"/>
                </a:solidFill>
                <a:latin typeface="Arial" pitchFamily="34" charset="0"/>
              </a:endParaRPr>
            </a:p>
          </p:txBody>
        </p:sp>
        <p:sp>
          <p:nvSpPr>
            <p:cNvPr id="125959" name="Oval 7"/>
            <p:cNvSpPr>
              <a:spLocks noChangeArrowheads="1"/>
            </p:cNvSpPr>
            <p:nvPr/>
          </p:nvSpPr>
          <p:spPr bwMode="auto">
            <a:xfrm>
              <a:off x="4731" y="3942"/>
              <a:ext cx="410" cy="465"/>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3</a:t>
              </a:r>
              <a:endParaRPr lang="en-US" sz="2600">
                <a:solidFill>
                  <a:schemeClr val="tx2"/>
                </a:solidFill>
                <a:latin typeface="Arial" pitchFamily="34" charset="0"/>
              </a:endParaRPr>
            </a:p>
          </p:txBody>
        </p:sp>
        <p:sp>
          <p:nvSpPr>
            <p:cNvPr id="125960" name="Oval 8"/>
            <p:cNvSpPr>
              <a:spLocks noChangeArrowheads="1"/>
            </p:cNvSpPr>
            <p:nvPr/>
          </p:nvSpPr>
          <p:spPr bwMode="auto">
            <a:xfrm>
              <a:off x="4731" y="4474"/>
              <a:ext cx="410" cy="432"/>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4</a:t>
              </a:r>
              <a:endParaRPr lang="en-US" sz="2600">
                <a:solidFill>
                  <a:schemeClr val="tx2"/>
                </a:solidFill>
                <a:latin typeface="Arial" pitchFamily="34" charset="0"/>
              </a:endParaRPr>
            </a:p>
          </p:txBody>
        </p:sp>
        <p:sp>
          <p:nvSpPr>
            <p:cNvPr id="125961" name="Oval 9"/>
            <p:cNvSpPr>
              <a:spLocks noChangeArrowheads="1"/>
            </p:cNvSpPr>
            <p:nvPr/>
          </p:nvSpPr>
          <p:spPr bwMode="auto">
            <a:xfrm>
              <a:off x="6453" y="2709"/>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a</a:t>
              </a:r>
            </a:p>
          </p:txBody>
        </p:sp>
        <p:sp>
          <p:nvSpPr>
            <p:cNvPr id="125962" name="Oval 10"/>
            <p:cNvSpPr>
              <a:spLocks noChangeArrowheads="1"/>
            </p:cNvSpPr>
            <p:nvPr/>
          </p:nvSpPr>
          <p:spPr bwMode="auto">
            <a:xfrm>
              <a:off x="6453" y="3187"/>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b</a:t>
              </a:r>
            </a:p>
          </p:txBody>
        </p:sp>
        <p:sp>
          <p:nvSpPr>
            <p:cNvPr id="125963" name="Oval 11"/>
            <p:cNvSpPr>
              <a:spLocks noChangeArrowheads="1"/>
            </p:cNvSpPr>
            <p:nvPr/>
          </p:nvSpPr>
          <p:spPr bwMode="auto">
            <a:xfrm>
              <a:off x="6453" y="3665"/>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c</a:t>
              </a:r>
            </a:p>
          </p:txBody>
        </p:sp>
        <p:sp>
          <p:nvSpPr>
            <p:cNvPr id="125964" name="Oval 12"/>
            <p:cNvSpPr>
              <a:spLocks noChangeArrowheads="1"/>
            </p:cNvSpPr>
            <p:nvPr/>
          </p:nvSpPr>
          <p:spPr bwMode="auto">
            <a:xfrm>
              <a:off x="6453" y="4142"/>
              <a:ext cx="410" cy="410"/>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d</a:t>
              </a:r>
            </a:p>
          </p:txBody>
        </p:sp>
        <p:sp>
          <p:nvSpPr>
            <p:cNvPr id="125965" name="Oval 13"/>
            <p:cNvSpPr>
              <a:spLocks noChangeArrowheads="1"/>
            </p:cNvSpPr>
            <p:nvPr/>
          </p:nvSpPr>
          <p:spPr bwMode="auto">
            <a:xfrm>
              <a:off x="6453" y="4620"/>
              <a:ext cx="410" cy="410"/>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e</a:t>
              </a:r>
            </a:p>
          </p:txBody>
        </p:sp>
        <p:sp>
          <p:nvSpPr>
            <p:cNvPr id="125966" name="Line 14"/>
            <p:cNvSpPr>
              <a:spLocks noChangeShapeType="1"/>
            </p:cNvSpPr>
            <p:nvPr/>
          </p:nvSpPr>
          <p:spPr bwMode="auto">
            <a:xfrm>
              <a:off x="5139" y="3080"/>
              <a:ext cx="1316" cy="31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67" name="Line 15"/>
            <p:cNvSpPr>
              <a:spLocks noChangeShapeType="1"/>
            </p:cNvSpPr>
            <p:nvPr/>
          </p:nvSpPr>
          <p:spPr bwMode="auto">
            <a:xfrm>
              <a:off x="5139" y="3080"/>
              <a:ext cx="1316" cy="77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68" name="Line 16"/>
            <p:cNvSpPr>
              <a:spLocks noChangeShapeType="1"/>
            </p:cNvSpPr>
            <p:nvPr/>
          </p:nvSpPr>
          <p:spPr bwMode="auto">
            <a:xfrm>
              <a:off x="5139" y="3080"/>
              <a:ext cx="1316" cy="12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69" name="Line 17"/>
            <p:cNvSpPr>
              <a:spLocks noChangeShapeType="1"/>
            </p:cNvSpPr>
            <p:nvPr/>
          </p:nvSpPr>
          <p:spPr bwMode="auto">
            <a:xfrm>
              <a:off x="5139" y="3080"/>
              <a:ext cx="1316" cy="1724"/>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70" name="Line 18"/>
            <p:cNvSpPr>
              <a:spLocks noChangeShapeType="1"/>
            </p:cNvSpPr>
            <p:nvPr/>
          </p:nvSpPr>
          <p:spPr bwMode="auto">
            <a:xfrm flipV="1">
              <a:off x="5139" y="3397"/>
              <a:ext cx="1316" cy="227"/>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71" name="Line 19"/>
            <p:cNvSpPr>
              <a:spLocks noChangeShapeType="1"/>
            </p:cNvSpPr>
            <p:nvPr/>
          </p:nvSpPr>
          <p:spPr bwMode="auto">
            <a:xfrm>
              <a:off x="5139" y="3624"/>
              <a:ext cx="1316" cy="68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72" name="Line 20"/>
            <p:cNvSpPr>
              <a:spLocks noChangeShapeType="1"/>
            </p:cNvSpPr>
            <p:nvPr/>
          </p:nvSpPr>
          <p:spPr bwMode="auto">
            <a:xfrm flipV="1">
              <a:off x="5139" y="2944"/>
              <a:ext cx="1316" cy="12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73" name="Line 21"/>
            <p:cNvSpPr>
              <a:spLocks noChangeShapeType="1"/>
            </p:cNvSpPr>
            <p:nvPr/>
          </p:nvSpPr>
          <p:spPr bwMode="auto">
            <a:xfrm flipV="1">
              <a:off x="5139" y="3397"/>
              <a:ext cx="1316" cy="77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74" name="Line 22"/>
            <p:cNvSpPr>
              <a:spLocks noChangeShapeType="1"/>
            </p:cNvSpPr>
            <p:nvPr/>
          </p:nvSpPr>
          <p:spPr bwMode="auto">
            <a:xfrm>
              <a:off x="5139" y="4169"/>
              <a:ext cx="1270" cy="13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75" name="Line 23"/>
            <p:cNvSpPr>
              <a:spLocks noChangeShapeType="1"/>
            </p:cNvSpPr>
            <p:nvPr/>
          </p:nvSpPr>
          <p:spPr bwMode="auto">
            <a:xfrm flipV="1">
              <a:off x="5139" y="3851"/>
              <a:ext cx="1316" cy="318"/>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76" name="Line 24"/>
            <p:cNvSpPr>
              <a:spLocks noChangeShapeType="1"/>
            </p:cNvSpPr>
            <p:nvPr/>
          </p:nvSpPr>
          <p:spPr bwMode="auto">
            <a:xfrm flipV="1">
              <a:off x="5139" y="3397"/>
              <a:ext cx="1316" cy="127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5977" name="Line 25"/>
            <p:cNvSpPr>
              <a:spLocks noChangeShapeType="1"/>
            </p:cNvSpPr>
            <p:nvPr/>
          </p:nvSpPr>
          <p:spPr bwMode="auto">
            <a:xfrm flipV="1">
              <a:off x="5139" y="4305"/>
              <a:ext cx="1316" cy="363"/>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smtClean="0"/>
              <a:t>Alldifferent: algorithm for arc consistency</a:t>
            </a:r>
          </a:p>
        </p:txBody>
      </p:sp>
      <p:sp>
        <p:nvSpPr>
          <p:cNvPr id="126979" name="Rectangle 3"/>
          <p:cNvSpPr>
            <a:spLocks noGrp="1" noChangeArrowheads="1"/>
          </p:cNvSpPr>
          <p:nvPr>
            <p:ph type="body" idx="1"/>
          </p:nvPr>
        </p:nvSpPr>
        <p:spPr/>
        <p:txBody>
          <a:bodyPr/>
          <a:lstStyle/>
          <a:p>
            <a:pPr eaLnBrk="1" hangingPunct="1"/>
            <a:r>
              <a:rPr lang="en-US" smtClean="0"/>
              <a:t>An alldifferent contraint is arc consistent if every edge in the variable-value graph belongs to	 some matching that covers the variables		</a:t>
            </a:r>
            <a:endParaRPr lang="en-US" i="1" smtClean="0"/>
          </a:p>
          <a:p>
            <a:pPr eaLnBrk="1" hangingPunct="1"/>
            <a:r>
              <a:rPr lang="en-US" smtClean="0"/>
              <a:t>Remove edges/values that do not belong 						      to some covering matching</a:t>
            </a:r>
          </a:p>
          <a:p>
            <a:pPr eaLnBrk="1" hangingPunct="1"/>
            <a:r>
              <a:rPr lang="en-US" smtClean="0"/>
              <a:t>Example: </a:t>
            </a:r>
            <a:r>
              <a:rPr lang="en-US" i="1" smtClean="0">
                <a:latin typeface="Arial" pitchFamily="34" charset="0"/>
              </a:rPr>
              <a:t>x</a:t>
            </a:r>
            <a:r>
              <a:rPr lang="en-US" baseline="-25000" smtClean="0">
                <a:latin typeface="Arial" pitchFamily="34" charset="0"/>
              </a:rPr>
              <a:t>1            </a:t>
            </a:r>
            <a:r>
              <a:rPr lang="en-US" smtClean="0">
                <a:latin typeface="Arial" pitchFamily="34" charset="0"/>
              </a:rPr>
              <a:t>b</a:t>
            </a:r>
          </a:p>
        </p:txBody>
      </p:sp>
      <p:grpSp>
        <p:nvGrpSpPr>
          <p:cNvPr id="126980" name="Group 4"/>
          <p:cNvGrpSpPr>
            <a:grpSpLocks/>
          </p:cNvGrpSpPr>
          <p:nvPr/>
        </p:nvGrpSpPr>
        <p:grpSpPr bwMode="auto">
          <a:xfrm>
            <a:off x="7510463" y="4300538"/>
            <a:ext cx="3384550" cy="3684587"/>
            <a:chOff x="4731" y="2709"/>
            <a:chExt cx="2132" cy="2321"/>
          </a:xfrm>
        </p:grpSpPr>
        <p:sp>
          <p:nvSpPr>
            <p:cNvPr id="126982" name="Oval 5"/>
            <p:cNvSpPr>
              <a:spLocks noChangeArrowheads="1"/>
            </p:cNvSpPr>
            <p:nvPr/>
          </p:nvSpPr>
          <p:spPr bwMode="auto">
            <a:xfrm>
              <a:off x="4731" y="2877"/>
              <a:ext cx="410" cy="441"/>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1</a:t>
              </a:r>
              <a:endParaRPr lang="en-US" sz="2600">
                <a:solidFill>
                  <a:schemeClr val="tx2"/>
                </a:solidFill>
                <a:latin typeface="Arial" pitchFamily="34" charset="0"/>
              </a:endParaRPr>
            </a:p>
          </p:txBody>
        </p:sp>
        <p:sp>
          <p:nvSpPr>
            <p:cNvPr id="126983" name="Oval 6"/>
            <p:cNvSpPr>
              <a:spLocks noChangeArrowheads="1"/>
            </p:cNvSpPr>
            <p:nvPr/>
          </p:nvSpPr>
          <p:spPr bwMode="auto">
            <a:xfrm>
              <a:off x="4731" y="3409"/>
              <a:ext cx="410" cy="454"/>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2</a:t>
              </a:r>
              <a:endParaRPr lang="en-US" sz="2600">
                <a:solidFill>
                  <a:schemeClr val="tx2"/>
                </a:solidFill>
                <a:latin typeface="Arial" pitchFamily="34" charset="0"/>
              </a:endParaRPr>
            </a:p>
          </p:txBody>
        </p:sp>
        <p:sp>
          <p:nvSpPr>
            <p:cNvPr id="126984" name="Oval 7"/>
            <p:cNvSpPr>
              <a:spLocks noChangeArrowheads="1"/>
            </p:cNvSpPr>
            <p:nvPr/>
          </p:nvSpPr>
          <p:spPr bwMode="auto">
            <a:xfrm>
              <a:off x="4731" y="3942"/>
              <a:ext cx="410" cy="465"/>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3</a:t>
              </a:r>
              <a:endParaRPr lang="en-US" sz="2600">
                <a:solidFill>
                  <a:schemeClr val="tx2"/>
                </a:solidFill>
                <a:latin typeface="Arial" pitchFamily="34" charset="0"/>
              </a:endParaRPr>
            </a:p>
          </p:txBody>
        </p:sp>
        <p:sp>
          <p:nvSpPr>
            <p:cNvPr id="126985" name="Oval 8"/>
            <p:cNvSpPr>
              <a:spLocks noChangeArrowheads="1"/>
            </p:cNvSpPr>
            <p:nvPr/>
          </p:nvSpPr>
          <p:spPr bwMode="auto">
            <a:xfrm>
              <a:off x="4731" y="4474"/>
              <a:ext cx="410" cy="432"/>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4</a:t>
              </a:r>
              <a:endParaRPr lang="en-US" sz="2600">
                <a:solidFill>
                  <a:schemeClr val="tx2"/>
                </a:solidFill>
                <a:latin typeface="Arial" pitchFamily="34" charset="0"/>
              </a:endParaRPr>
            </a:p>
          </p:txBody>
        </p:sp>
        <p:sp>
          <p:nvSpPr>
            <p:cNvPr id="126986" name="Oval 9"/>
            <p:cNvSpPr>
              <a:spLocks noChangeArrowheads="1"/>
            </p:cNvSpPr>
            <p:nvPr/>
          </p:nvSpPr>
          <p:spPr bwMode="auto">
            <a:xfrm>
              <a:off x="6453" y="2709"/>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a</a:t>
              </a:r>
            </a:p>
          </p:txBody>
        </p:sp>
        <p:sp>
          <p:nvSpPr>
            <p:cNvPr id="126987" name="Oval 10"/>
            <p:cNvSpPr>
              <a:spLocks noChangeArrowheads="1"/>
            </p:cNvSpPr>
            <p:nvPr/>
          </p:nvSpPr>
          <p:spPr bwMode="auto">
            <a:xfrm>
              <a:off x="6453" y="3187"/>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b</a:t>
              </a:r>
            </a:p>
          </p:txBody>
        </p:sp>
        <p:sp>
          <p:nvSpPr>
            <p:cNvPr id="126988" name="Oval 11"/>
            <p:cNvSpPr>
              <a:spLocks noChangeArrowheads="1"/>
            </p:cNvSpPr>
            <p:nvPr/>
          </p:nvSpPr>
          <p:spPr bwMode="auto">
            <a:xfrm>
              <a:off x="6453" y="3665"/>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c</a:t>
              </a:r>
            </a:p>
          </p:txBody>
        </p:sp>
        <p:sp>
          <p:nvSpPr>
            <p:cNvPr id="126989" name="Oval 12"/>
            <p:cNvSpPr>
              <a:spLocks noChangeArrowheads="1"/>
            </p:cNvSpPr>
            <p:nvPr/>
          </p:nvSpPr>
          <p:spPr bwMode="auto">
            <a:xfrm>
              <a:off x="6453" y="4142"/>
              <a:ext cx="410" cy="410"/>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d</a:t>
              </a:r>
            </a:p>
          </p:txBody>
        </p:sp>
        <p:sp>
          <p:nvSpPr>
            <p:cNvPr id="126990" name="Oval 13"/>
            <p:cNvSpPr>
              <a:spLocks noChangeArrowheads="1"/>
            </p:cNvSpPr>
            <p:nvPr/>
          </p:nvSpPr>
          <p:spPr bwMode="auto">
            <a:xfrm>
              <a:off x="6453" y="4620"/>
              <a:ext cx="410" cy="410"/>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e</a:t>
              </a:r>
            </a:p>
          </p:txBody>
        </p:sp>
        <p:sp>
          <p:nvSpPr>
            <p:cNvPr id="126991" name="Line 14"/>
            <p:cNvSpPr>
              <a:spLocks noChangeShapeType="1"/>
            </p:cNvSpPr>
            <p:nvPr/>
          </p:nvSpPr>
          <p:spPr bwMode="auto">
            <a:xfrm>
              <a:off x="5139" y="3080"/>
              <a:ext cx="1316" cy="317"/>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6992" name="Line 15"/>
            <p:cNvSpPr>
              <a:spLocks noChangeShapeType="1"/>
            </p:cNvSpPr>
            <p:nvPr/>
          </p:nvSpPr>
          <p:spPr bwMode="auto">
            <a:xfrm>
              <a:off x="5139" y="3080"/>
              <a:ext cx="1316" cy="77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6993" name="Line 16"/>
            <p:cNvSpPr>
              <a:spLocks noChangeShapeType="1"/>
            </p:cNvSpPr>
            <p:nvPr/>
          </p:nvSpPr>
          <p:spPr bwMode="auto">
            <a:xfrm>
              <a:off x="5139" y="3080"/>
              <a:ext cx="1316" cy="12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6994" name="Line 17"/>
            <p:cNvSpPr>
              <a:spLocks noChangeShapeType="1"/>
            </p:cNvSpPr>
            <p:nvPr/>
          </p:nvSpPr>
          <p:spPr bwMode="auto">
            <a:xfrm>
              <a:off x="5139" y="3080"/>
              <a:ext cx="1316" cy="172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6995" name="Line 18"/>
            <p:cNvSpPr>
              <a:spLocks noChangeShapeType="1"/>
            </p:cNvSpPr>
            <p:nvPr/>
          </p:nvSpPr>
          <p:spPr bwMode="auto">
            <a:xfrm flipV="1">
              <a:off x="5139" y="3397"/>
              <a:ext cx="1316" cy="2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6996" name="Line 19"/>
            <p:cNvSpPr>
              <a:spLocks noChangeShapeType="1"/>
            </p:cNvSpPr>
            <p:nvPr/>
          </p:nvSpPr>
          <p:spPr bwMode="auto">
            <a:xfrm>
              <a:off x="5139" y="3624"/>
              <a:ext cx="1316" cy="68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6997" name="Line 20"/>
            <p:cNvSpPr>
              <a:spLocks noChangeShapeType="1"/>
            </p:cNvSpPr>
            <p:nvPr/>
          </p:nvSpPr>
          <p:spPr bwMode="auto">
            <a:xfrm flipV="1">
              <a:off x="5139" y="2944"/>
              <a:ext cx="1316" cy="12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6998" name="Line 21"/>
            <p:cNvSpPr>
              <a:spLocks noChangeShapeType="1"/>
            </p:cNvSpPr>
            <p:nvPr/>
          </p:nvSpPr>
          <p:spPr bwMode="auto">
            <a:xfrm flipV="1">
              <a:off x="5139" y="3397"/>
              <a:ext cx="1316" cy="77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6999" name="Line 22"/>
            <p:cNvSpPr>
              <a:spLocks noChangeShapeType="1"/>
            </p:cNvSpPr>
            <p:nvPr/>
          </p:nvSpPr>
          <p:spPr bwMode="auto">
            <a:xfrm>
              <a:off x="5139" y="4169"/>
              <a:ext cx="1270" cy="13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7000" name="Line 23"/>
            <p:cNvSpPr>
              <a:spLocks noChangeShapeType="1"/>
            </p:cNvSpPr>
            <p:nvPr/>
          </p:nvSpPr>
          <p:spPr bwMode="auto">
            <a:xfrm flipV="1">
              <a:off x="5139" y="3851"/>
              <a:ext cx="1316" cy="31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7001" name="Line 24"/>
            <p:cNvSpPr>
              <a:spLocks noChangeShapeType="1"/>
            </p:cNvSpPr>
            <p:nvPr/>
          </p:nvSpPr>
          <p:spPr bwMode="auto">
            <a:xfrm flipV="1">
              <a:off x="5139" y="3397"/>
              <a:ext cx="1316" cy="127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7002" name="Line 25"/>
            <p:cNvSpPr>
              <a:spLocks noChangeShapeType="1"/>
            </p:cNvSpPr>
            <p:nvPr/>
          </p:nvSpPr>
          <p:spPr bwMode="auto">
            <a:xfrm flipV="1">
              <a:off x="5139" y="4305"/>
              <a:ext cx="1316" cy="3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26981" name="Line 26"/>
          <p:cNvSpPr>
            <a:spLocks noChangeShapeType="1"/>
          </p:cNvSpPr>
          <p:nvPr/>
        </p:nvSpPr>
        <p:spPr bwMode="auto">
          <a:xfrm>
            <a:off x="2757488" y="4948238"/>
            <a:ext cx="431800" cy="0"/>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smtClean="0"/>
              <a:t>Alldifferent: algorithm for arc consistency</a:t>
            </a:r>
          </a:p>
        </p:txBody>
      </p:sp>
      <p:sp>
        <p:nvSpPr>
          <p:cNvPr id="128003" name="Rectangle 3"/>
          <p:cNvSpPr>
            <a:spLocks noGrp="1" noChangeArrowheads="1"/>
          </p:cNvSpPr>
          <p:nvPr>
            <p:ph type="body" idx="1"/>
          </p:nvPr>
        </p:nvSpPr>
        <p:spPr/>
        <p:txBody>
          <a:bodyPr/>
          <a:lstStyle/>
          <a:p>
            <a:pPr eaLnBrk="1" hangingPunct="1"/>
            <a:r>
              <a:rPr lang="en-US" smtClean="0"/>
              <a:t>An alldifferent constraint is arc consistent if every edge in the variable-value graph belongs to	 some matching that covers the variables		</a:t>
            </a:r>
            <a:endParaRPr lang="en-US" i="1" smtClean="0"/>
          </a:p>
          <a:p>
            <a:pPr eaLnBrk="1" hangingPunct="1"/>
            <a:r>
              <a:rPr lang="en-US" smtClean="0"/>
              <a:t>Remove edges/values that do not belong 						      to some covering matching</a:t>
            </a:r>
          </a:p>
          <a:p>
            <a:pPr eaLnBrk="1" hangingPunct="1"/>
            <a:r>
              <a:rPr lang="en-US" smtClean="0"/>
              <a:t>Example: </a:t>
            </a:r>
            <a:r>
              <a:rPr lang="en-US" i="1" smtClean="0">
                <a:latin typeface="Arial" pitchFamily="34" charset="0"/>
              </a:rPr>
              <a:t>x</a:t>
            </a:r>
            <a:r>
              <a:rPr lang="en-US" baseline="-25000" smtClean="0">
                <a:latin typeface="Arial" pitchFamily="34" charset="0"/>
              </a:rPr>
              <a:t>1            </a:t>
            </a:r>
            <a:r>
              <a:rPr lang="en-US" smtClean="0">
                <a:latin typeface="Arial" pitchFamily="34" charset="0"/>
              </a:rPr>
              <a:t>b</a:t>
            </a:r>
          </a:p>
          <a:p>
            <a:pPr eaLnBrk="1" hangingPunct="1"/>
            <a:r>
              <a:rPr lang="en-US" smtClean="0">
                <a:latin typeface="Arial" pitchFamily="34" charset="0"/>
              </a:rPr>
              <a:t>So, remove b from </a:t>
            </a:r>
            <a:r>
              <a:rPr lang="en-US" i="1" smtClean="0"/>
              <a:t>dom</a:t>
            </a:r>
            <a:r>
              <a:rPr lang="en-US" smtClean="0">
                <a:latin typeface="Arial" pitchFamily="34" charset="0"/>
              </a:rPr>
              <a:t>(</a:t>
            </a:r>
            <a:r>
              <a:rPr lang="en-US" i="1" smtClean="0">
                <a:latin typeface="Arial" pitchFamily="34" charset="0"/>
              </a:rPr>
              <a:t>x</a:t>
            </a:r>
            <a:r>
              <a:rPr lang="en-US" baseline="-25000" smtClean="0">
                <a:latin typeface="Arial" pitchFamily="34" charset="0"/>
              </a:rPr>
              <a:t>1</a:t>
            </a:r>
            <a:r>
              <a:rPr lang="en-US" smtClean="0">
                <a:latin typeface="Arial" pitchFamily="34" charset="0"/>
              </a:rPr>
              <a:t>)</a:t>
            </a:r>
          </a:p>
        </p:txBody>
      </p:sp>
      <p:sp>
        <p:nvSpPr>
          <p:cNvPr id="128004" name="Line 4"/>
          <p:cNvSpPr>
            <a:spLocks noChangeShapeType="1"/>
          </p:cNvSpPr>
          <p:nvPr/>
        </p:nvSpPr>
        <p:spPr bwMode="auto">
          <a:xfrm>
            <a:off x="2757488" y="4948238"/>
            <a:ext cx="431800" cy="0"/>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128005" name="Group 5"/>
          <p:cNvGrpSpPr>
            <a:grpSpLocks/>
          </p:cNvGrpSpPr>
          <p:nvPr/>
        </p:nvGrpSpPr>
        <p:grpSpPr bwMode="auto">
          <a:xfrm>
            <a:off x="7510463" y="4300538"/>
            <a:ext cx="3384550" cy="3684587"/>
            <a:chOff x="4731" y="2709"/>
            <a:chExt cx="2132" cy="2321"/>
          </a:xfrm>
        </p:grpSpPr>
        <p:sp>
          <p:nvSpPr>
            <p:cNvPr id="128006" name="Oval 6"/>
            <p:cNvSpPr>
              <a:spLocks noChangeArrowheads="1"/>
            </p:cNvSpPr>
            <p:nvPr/>
          </p:nvSpPr>
          <p:spPr bwMode="auto">
            <a:xfrm>
              <a:off x="4731" y="2877"/>
              <a:ext cx="410" cy="441"/>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1</a:t>
              </a:r>
              <a:endParaRPr lang="en-US" sz="2600">
                <a:solidFill>
                  <a:schemeClr val="tx2"/>
                </a:solidFill>
                <a:latin typeface="Arial" pitchFamily="34" charset="0"/>
              </a:endParaRPr>
            </a:p>
          </p:txBody>
        </p:sp>
        <p:sp>
          <p:nvSpPr>
            <p:cNvPr id="128007" name="Oval 7"/>
            <p:cNvSpPr>
              <a:spLocks noChangeArrowheads="1"/>
            </p:cNvSpPr>
            <p:nvPr/>
          </p:nvSpPr>
          <p:spPr bwMode="auto">
            <a:xfrm>
              <a:off x="4731" y="3409"/>
              <a:ext cx="410" cy="454"/>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2</a:t>
              </a:r>
              <a:endParaRPr lang="en-US" sz="2600">
                <a:solidFill>
                  <a:schemeClr val="tx2"/>
                </a:solidFill>
                <a:latin typeface="Arial" pitchFamily="34" charset="0"/>
              </a:endParaRPr>
            </a:p>
          </p:txBody>
        </p:sp>
        <p:sp>
          <p:nvSpPr>
            <p:cNvPr id="128008" name="Oval 8"/>
            <p:cNvSpPr>
              <a:spLocks noChangeArrowheads="1"/>
            </p:cNvSpPr>
            <p:nvPr/>
          </p:nvSpPr>
          <p:spPr bwMode="auto">
            <a:xfrm>
              <a:off x="4731" y="3942"/>
              <a:ext cx="410" cy="465"/>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3</a:t>
              </a:r>
              <a:endParaRPr lang="en-US" sz="2600">
                <a:solidFill>
                  <a:schemeClr val="tx2"/>
                </a:solidFill>
                <a:latin typeface="Arial" pitchFamily="34" charset="0"/>
              </a:endParaRPr>
            </a:p>
          </p:txBody>
        </p:sp>
        <p:sp>
          <p:nvSpPr>
            <p:cNvPr id="128009" name="Oval 9"/>
            <p:cNvSpPr>
              <a:spLocks noChangeArrowheads="1"/>
            </p:cNvSpPr>
            <p:nvPr/>
          </p:nvSpPr>
          <p:spPr bwMode="auto">
            <a:xfrm>
              <a:off x="4731" y="4474"/>
              <a:ext cx="410" cy="432"/>
            </a:xfrm>
            <a:prstGeom prst="ellipse">
              <a:avLst/>
            </a:prstGeom>
            <a:solidFill>
              <a:srgbClr val="99CC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x</a:t>
              </a:r>
              <a:r>
                <a:rPr lang="en-US" sz="2600" baseline="-25000">
                  <a:solidFill>
                    <a:schemeClr val="tx2"/>
                  </a:solidFill>
                  <a:latin typeface="Arial" pitchFamily="34" charset="0"/>
                </a:rPr>
                <a:t>4</a:t>
              </a:r>
              <a:endParaRPr lang="en-US" sz="2600">
                <a:solidFill>
                  <a:schemeClr val="tx2"/>
                </a:solidFill>
                <a:latin typeface="Arial" pitchFamily="34" charset="0"/>
              </a:endParaRPr>
            </a:p>
          </p:txBody>
        </p:sp>
        <p:sp>
          <p:nvSpPr>
            <p:cNvPr id="128010" name="Oval 10"/>
            <p:cNvSpPr>
              <a:spLocks noChangeArrowheads="1"/>
            </p:cNvSpPr>
            <p:nvPr/>
          </p:nvSpPr>
          <p:spPr bwMode="auto">
            <a:xfrm>
              <a:off x="6453" y="2709"/>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a</a:t>
              </a:r>
            </a:p>
          </p:txBody>
        </p:sp>
        <p:sp>
          <p:nvSpPr>
            <p:cNvPr id="128011" name="Oval 11"/>
            <p:cNvSpPr>
              <a:spLocks noChangeArrowheads="1"/>
            </p:cNvSpPr>
            <p:nvPr/>
          </p:nvSpPr>
          <p:spPr bwMode="auto">
            <a:xfrm>
              <a:off x="6453" y="3187"/>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b</a:t>
              </a:r>
            </a:p>
          </p:txBody>
        </p:sp>
        <p:sp>
          <p:nvSpPr>
            <p:cNvPr id="128012" name="Oval 12"/>
            <p:cNvSpPr>
              <a:spLocks noChangeArrowheads="1"/>
            </p:cNvSpPr>
            <p:nvPr/>
          </p:nvSpPr>
          <p:spPr bwMode="auto">
            <a:xfrm>
              <a:off x="6453" y="3665"/>
              <a:ext cx="410" cy="409"/>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c</a:t>
              </a:r>
            </a:p>
          </p:txBody>
        </p:sp>
        <p:sp>
          <p:nvSpPr>
            <p:cNvPr id="128013" name="Oval 13"/>
            <p:cNvSpPr>
              <a:spLocks noChangeArrowheads="1"/>
            </p:cNvSpPr>
            <p:nvPr/>
          </p:nvSpPr>
          <p:spPr bwMode="auto">
            <a:xfrm>
              <a:off x="6453" y="4142"/>
              <a:ext cx="410" cy="410"/>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d</a:t>
              </a:r>
            </a:p>
          </p:txBody>
        </p:sp>
        <p:sp>
          <p:nvSpPr>
            <p:cNvPr id="128014" name="Oval 14"/>
            <p:cNvSpPr>
              <a:spLocks noChangeArrowheads="1"/>
            </p:cNvSpPr>
            <p:nvPr/>
          </p:nvSpPr>
          <p:spPr bwMode="auto">
            <a:xfrm>
              <a:off x="6453" y="4620"/>
              <a:ext cx="410" cy="410"/>
            </a:xfrm>
            <a:prstGeom prst="ellipse">
              <a:avLst/>
            </a:prstGeom>
            <a:solidFill>
              <a:srgbClr val="FDDD00"/>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046" tIns="65023" rIns="130046" bIns="65023" anchor="ctr"/>
            <a:lstStyle/>
            <a:p>
              <a:pPr defTabSz="1300163"/>
              <a:r>
                <a:rPr lang="en-US" sz="2600">
                  <a:solidFill>
                    <a:schemeClr val="tx2"/>
                  </a:solidFill>
                  <a:latin typeface="Arial" pitchFamily="34" charset="0"/>
                </a:rPr>
                <a:t>e</a:t>
              </a:r>
            </a:p>
          </p:txBody>
        </p:sp>
        <p:sp>
          <p:nvSpPr>
            <p:cNvPr id="128015" name="Line 15"/>
            <p:cNvSpPr>
              <a:spLocks noChangeShapeType="1"/>
            </p:cNvSpPr>
            <p:nvPr/>
          </p:nvSpPr>
          <p:spPr bwMode="auto">
            <a:xfrm>
              <a:off x="5139" y="3080"/>
              <a:ext cx="1316" cy="317"/>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16" name="Line 16"/>
            <p:cNvSpPr>
              <a:spLocks noChangeShapeType="1"/>
            </p:cNvSpPr>
            <p:nvPr/>
          </p:nvSpPr>
          <p:spPr bwMode="auto">
            <a:xfrm>
              <a:off x="5139" y="3080"/>
              <a:ext cx="1316" cy="77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17" name="Line 17"/>
            <p:cNvSpPr>
              <a:spLocks noChangeShapeType="1"/>
            </p:cNvSpPr>
            <p:nvPr/>
          </p:nvSpPr>
          <p:spPr bwMode="auto">
            <a:xfrm>
              <a:off x="5139" y="3080"/>
              <a:ext cx="1316" cy="12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18" name="Line 18"/>
            <p:cNvSpPr>
              <a:spLocks noChangeShapeType="1"/>
            </p:cNvSpPr>
            <p:nvPr/>
          </p:nvSpPr>
          <p:spPr bwMode="auto">
            <a:xfrm>
              <a:off x="5139" y="3080"/>
              <a:ext cx="1316" cy="172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19" name="Line 19"/>
            <p:cNvSpPr>
              <a:spLocks noChangeShapeType="1"/>
            </p:cNvSpPr>
            <p:nvPr/>
          </p:nvSpPr>
          <p:spPr bwMode="auto">
            <a:xfrm>
              <a:off x="5139" y="3624"/>
              <a:ext cx="1316" cy="68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20" name="Line 20"/>
            <p:cNvSpPr>
              <a:spLocks noChangeShapeType="1"/>
            </p:cNvSpPr>
            <p:nvPr/>
          </p:nvSpPr>
          <p:spPr bwMode="auto">
            <a:xfrm flipV="1">
              <a:off x="5139" y="2944"/>
              <a:ext cx="1316" cy="12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21" name="Line 21"/>
            <p:cNvSpPr>
              <a:spLocks noChangeShapeType="1"/>
            </p:cNvSpPr>
            <p:nvPr/>
          </p:nvSpPr>
          <p:spPr bwMode="auto">
            <a:xfrm>
              <a:off x="5139" y="4169"/>
              <a:ext cx="1270" cy="13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22" name="Line 22"/>
            <p:cNvSpPr>
              <a:spLocks noChangeShapeType="1"/>
            </p:cNvSpPr>
            <p:nvPr/>
          </p:nvSpPr>
          <p:spPr bwMode="auto">
            <a:xfrm flipV="1">
              <a:off x="5139" y="3851"/>
              <a:ext cx="1316" cy="31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8023" name="Line 23"/>
            <p:cNvSpPr>
              <a:spLocks noChangeShapeType="1"/>
            </p:cNvSpPr>
            <p:nvPr/>
          </p:nvSpPr>
          <p:spPr bwMode="auto">
            <a:xfrm flipV="1">
              <a:off x="5139" y="4305"/>
              <a:ext cx="1316" cy="36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smtClean="0"/>
              <a:t>Other global constraints</a:t>
            </a:r>
          </a:p>
        </p:txBody>
      </p:sp>
      <p:sp>
        <p:nvSpPr>
          <p:cNvPr id="145411" name="Rectangle 3"/>
          <p:cNvSpPr>
            <a:spLocks noGrp="1" noChangeArrowheads="1"/>
          </p:cNvSpPr>
          <p:nvPr>
            <p:ph type="body" idx="1"/>
          </p:nvPr>
        </p:nvSpPr>
        <p:spPr/>
        <p:txBody>
          <a:bodyPr/>
          <a:lstStyle/>
          <a:p>
            <a:pPr eaLnBrk="1" hangingPunct="1"/>
            <a:r>
              <a:rPr lang="en-US" dirty="0" smtClean="0"/>
              <a:t>Regular constraint</a:t>
            </a:r>
          </a:p>
          <a:p>
            <a:pPr lvl="1" eaLnBrk="1" hangingPunct="1"/>
            <a:r>
              <a:rPr lang="en-US" dirty="0" smtClean="0"/>
              <a:t>applications: rostering and sequencing problems</a:t>
            </a:r>
          </a:p>
          <a:p>
            <a:pPr eaLnBrk="1" hangingPunct="1"/>
            <a:r>
              <a:rPr lang="en-US" dirty="0" smtClean="0"/>
              <a:t>Cumulative constraint</a:t>
            </a:r>
          </a:p>
          <a:p>
            <a:pPr lvl="1" eaLnBrk="1" hangingPunct="1"/>
            <a:r>
              <a:rPr lang="en-US" dirty="0" smtClean="0"/>
              <a:t>applications: scheduling</a:t>
            </a:r>
          </a:p>
          <a:p>
            <a:pPr eaLnBrk="1" hangingPunct="1"/>
            <a:r>
              <a:rPr lang="en-US" dirty="0" smtClean="0"/>
              <a:t>Stretch constraint</a:t>
            </a:r>
          </a:p>
          <a:p>
            <a:pPr eaLnBrk="1" hangingPunct="1"/>
            <a:r>
              <a:rPr lang="en-US" dirty="0" smtClean="0"/>
              <a:t>Optimization global constraints</a:t>
            </a:r>
          </a:p>
          <a:p>
            <a:pPr eaLnBrk="1" hangingPunct="1"/>
            <a:r>
              <a:rPr lang="en-US" dirty="0" smtClean="0"/>
              <a:t>Many, many more …</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6434" name="Line 2"/>
          <p:cNvSpPr>
            <a:spLocks noChangeShapeType="1"/>
          </p:cNvSpPr>
          <p:nvPr/>
        </p:nvSpPr>
        <p:spPr bwMode="auto">
          <a:xfrm>
            <a:off x="647700" y="1968500"/>
            <a:ext cx="11709400" cy="0"/>
          </a:xfrm>
          <a:prstGeom prst="line">
            <a:avLst/>
          </a:prstGeom>
          <a:noFill/>
          <a:ln w="9525">
            <a:solidFill>
              <a:srgbClr val="9A9A9A"/>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6435" name="Rectangle 3"/>
          <p:cNvSpPr>
            <a:spLocks noGrp="1" noChangeArrowheads="1"/>
          </p:cNvSpPr>
          <p:nvPr>
            <p:ph type="title"/>
          </p:nvPr>
        </p:nvSpPr>
        <p:spPr/>
        <p:txBody>
          <a:bodyPr/>
          <a:lstStyle/>
          <a:p>
            <a:pPr eaLnBrk="1" hangingPunct="1"/>
            <a:r>
              <a:rPr lang="en-US" smtClean="0"/>
              <a:t>Outline</a:t>
            </a:r>
          </a:p>
        </p:txBody>
      </p:sp>
      <p:sp>
        <p:nvSpPr>
          <p:cNvPr id="146436" name="Rectangle 4"/>
          <p:cNvSpPr>
            <a:spLocks noGrp="1" noChangeArrowheads="1"/>
          </p:cNvSpPr>
          <p:nvPr>
            <p:ph type="body" idx="1"/>
          </p:nvPr>
        </p:nvSpPr>
        <p:spPr/>
        <p:txBody>
          <a:bodyPr/>
          <a:lstStyle/>
          <a:p>
            <a:pPr eaLnBrk="1" hangingPunct="1"/>
            <a:r>
              <a:rPr lang="en-US" smtClean="0">
                <a:solidFill>
                  <a:schemeClr val="accent1"/>
                </a:solidFill>
              </a:rPr>
              <a:t>Introduction</a:t>
            </a:r>
          </a:p>
          <a:p>
            <a:pPr eaLnBrk="1" hangingPunct="1"/>
            <a:r>
              <a:rPr lang="en-US" smtClean="0">
                <a:solidFill>
                  <a:schemeClr val="accent1"/>
                </a:solidFill>
              </a:rPr>
              <a:t>Constraint propagation</a:t>
            </a:r>
          </a:p>
          <a:p>
            <a:pPr eaLnBrk="1" hangingPunct="1"/>
            <a:r>
              <a:rPr lang="en-US" smtClean="0">
                <a:solidFill>
                  <a:schemeClr val="accent1"/>
                </a:solidFill>
              </a:rPr>
              <a:t>Backtracking search</a:t>
            </a:r>
          </a:p>
          <a:p>
            <a:pPr eaLnBrk="1" hangingPunct="1"/>
            <a:r>
              <a:rPr lang="en-US" smtClean="0">
                <a:solidFill>
                  <a:schemeClr val="accent1"/>
                </a:solidFill>
              </a:rPr>
              <a:t>Global constraints</a:t>
            </a:r>
          </a:p>
          <a:p>
            <a:pPr eaLnBrk="1" hangingPunct="1"/>
            <a:r>
              <a:rPr lang="en-US" smtClean="0"/>
              <a:t>Symmetry</a:t>
            </a:r>
          </a:p>
          <a:p>
            <a:pPr eaLnBrk="1" hangingPunct="1"/>
            <a:r>
              <a:rPr lang="en-US" smtClean="0">
                <a:solidFill>
                  <a:schemeClr val="accent1"/>
                </a:solidFill>
              </a:rPr>
              <a:t>Modeling</a:t>
            </a:r>
          </a:p>
        </p:txBody>
      </p:sp>
      <p:pic>
        <p:nvPicPr>
          <p:cNvPr id="146437" name="Picture 5"/>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2322513"/>
            <a:ext cx="4394200" cy="604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571500" y="327025"/>
            <a:ext cx="11861800" cy="1400175"/>
          </a:xfrm>
        </p:spPr>
        <p:txBody>
          <a:bodyPr/>
          <a:lstStyle/>
          <a:p>
            <a:pPr eaLnBrk="1" hangingPunct="1"/>
            <a:r>
              <a:rPr lang="en-IE" smtClean="0"/>
              <a:t>Symmetry in constraint models</a:t>
            </a:r>
            <a:endParaRPr lang="en-US" smtClean="0"/>
          </a:p>
        </p:txBody>
      </p:sp>
      <p:sp>
        <p:nvSpPr>
          <p:cNvPr id="147459" name="Rectangle 3"/>
          <p:cNvSpPr>
            <a:spLocks noGrp="1" noChangeArrowheads="1"/>
          </p:cNvSpPr>
          <p:nvPr>
            <p:ph type="body" idx="1"/>
          </p:nvPr>
        </p:nvSpPr>
        <p:spPr/>
        <p:txBody>
          <a:bodyPr/>
          <a:lstStyle/>
          <a:p>
            <a:pPr marL="342900" indent="-342900" eaLnBrk="1" hangingPunct="1"/>
            <a:r>
              <a:rPr lang="en-US" sz="2200" smtClean="0"/>
              <a:t>Many constraint models contain symmetry</a:t>
            </a:r>
          </a:p>
          <a:p>
            <a:pPr marL="742950" lvl="1" indent="-285750" eaLnBrk="1" hangingPunct="1"/>
            <a:r>
              <a:rPr lang="en-US" sz="2000" smtClean="0"/>
              <a:t>variables are “interchangeable”</a:t>
            </a:r>
          </a:p>
          <a:p>
            <a:pPr marL="742950" lvl="1" indent="-285750" eaLnBrk="1" hangingPunct="1"/>
            <a:r>
              <a:rPr lang="en-US" sz="2000" smtClean="0"/>
              <a:t>values are “interchangeable”</a:t>
            </a:r>
          </a:p>
          <a:p>
            <a:pPr marL="742950" lvl="1" indent="-285750" eaLnBrk="1" hangingPunct="1"/>
            <a:r>
              <a:rPr lang="en-US" sz="2000" smtClean="0"/>
              <a:t>variable-value symmetry</a:t>
            </a:r>
          </a:p>
          <a:p>
            <a:pPr marL="342900" indent="-342900" eaLnBrk="1" hangingPunct="1"/>
            <a:r>
              <a:rPr lang="en-US" sz="2200" smtClean="0"/>
              <a:t>As a result, when searching for a solution:</a:t>
            </a:r>
          </a:p>
          <a:p>
            <a:pPr marL="742950" lvl="1" indent="-285750" eaLnBrk="1" hangingPunct="1"/>
            <a:r>
              <a:rPr lang="en-US" sz="2000" smtClean="0"/>
              <a:t>search tree contains many equivalent subtrees</a:t>
            </a:r>
          </a:p>
          <a:p>
            <a:pPr marL="742950" lvl="1" indent="-285750" eaLnBrk="1" hangingPunct="1"/>
            <a:r>
              <a:rPr lang="en-US" sz="2000" smtClean="0"/>
              <a:t>if a subtree does not contain a solution, neither will equivalent subtrees elsewhere in the tree</a:t>
            </a:r>
          </a:p>
          <a:p>
            <a:pPr marL="742950" lvl="1" indent="-285750" eaLnBrk="1" hangingPunct="1"/>
            <a:r>
              <a:rPr lang="en-US" sz="2000" smtClean="0"/>
              <a:t>failing to recognize equivalent subtrees results in needless search</a:t>
            </a:r>
          </a:p>
          <a:p>
            <a:pPr marL="342900" indent="-342900" eaLnBrk="1" hangingPunct="1"/>
            <a:endParaRPr lang="en-US" sz="240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dirty="0" smtClean="0"/>
              <a:t>Example of variable symmetry: scheduling</a:t>
            </a:r>
          </a:p>
        </p:txBody>
      </p:sp>
      <p:sp>
        <p:nvSpPr>
          <p:cNvPr id="148483" name="Text Box 3"/>
          <p:cNvSpPr txBox="1">
            <a:spLocks noChangeArrowheads="1"/>
          </p:cNvSpPr>
          <p:nvPr/>
        </p:nvSpPr>
        <p:spPr bwMode="auto">
          <a:xfrm>
            <a:off x="1306513" y="2212975"/>
            <a:ext cx="5622925" cy="556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0861" tIns="65431" rIns="130861" bIns="65431" anchor="ctr">
            <a:spAutoFit/>
          </a:bodyPr>
          <a:lstStyle>
            <a:lvl1pPr defTabSz="650875" eaLnBrk="0" hangingPunct="0">
              <a:tabLst>
                <a:tab pos="407988" algn="l"/>
              </a:tabLst>
              <a:defRPr sz="4300">
                <a:solidFill>
                  <a:srgbClr val="000000"/>
                </a:solidFill>
                <a:latin typeface="Helvetica Neue Light" charset="0"/>
                <a:sym typeface="Helvetica Neue Light" charset="0"/>
              </a:defRPr>
            </a:lvl1pPr>
            <a:lvl2pPr marL="742950" indent="-285750" defTabSz="650875" eaLnBrk="0" hangingPunct="0">
              <a:tabLst>
                <a:tab pos="407988" algn="l"/>
              </a:tabLst>
              <a:defRPr sz="4300">
                <a:solidFill>
                  <a:srgbClr val="000000"/>
                </a:solidFill>
                <a:latin typeface="Helvetica Neue Light" charset="0"/>
                <a:sym typeface="Helvetica Neue Light" charset="0"/>
              </a:defRPr>
            </a:lvl2pPr>
            <a:lvl3pPr marL="1143000" indent="-228600" defTabSz="650875" eaLnBrk="0" hangingPunct="0">
              <a:tabLst>
                <a:tab pos="407988" algn="l"/>
              </a:tabLst>
              <a:defRPr sz="4300">
                <a:solidFill>
                  <a:srgbClr val="000000"/>
                </a:solidFill>
                <a:latin typeface="Helvetica Neue Light" charset="0"/>
                <a:sym typeface="Helvetica Neue Light" charset="0"/>
              </a:defRPr>
            </a:lvl3pPr>
            <a:lvl4pPr marL="1600200" indent="-228600" defTabSz="650875" eaLnBrk="0" hangingPunct="0">
              <a:tabLst>
                <a:tab pos="407988" algn="l"/>
              </a:tabLst>
              <a:defRPr sz="4300">
                <a:solidFill>
                  <a:srgbClr val="000000"/>
                </a:solidFill>
                <a:latin typeface="Helvetica Neue Light" charset="0"/>
                <a:sym typeface="Helvetica Neue Light" charset="0"/>
              </a:defRPr>
            </a:lvl4pPr>
            <a:lvl5pPr marL="2057400" indent="-228600" defTabSz="650875" eaLnBrk="0" hangingPunct="0">
              <a:tabLst>
                <a:tab pos="407988" algn="l"/>
              </a:tabLst>
              <a:defRPr sz="4300">
                <a:solidFill>
                  <a:srgbClr val="000000"/>
                </a:solidFill>
                <a:latin typeface="Helvetica Neue Light" charset="0"/>
                <a:sym typeface="Helvetica Neue Light" charset="0"/>
              </a:defRPr>
            </a:lvl5pPr>
            <a:lvl6pPr marL="25146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6pPr>
            <a:lvl7pPr marL="29718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7pPr>
            <a:lvl8pPr marL="34290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8pPr>
            <a:lvl9pPr marL="38862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9pPr>
          </a:lstStyle>
          <a:p>
            <a:pPr algn="l">
              <a:lnSpc>
                <a:spcPts val="3413"/>
              </a:lnSpc>
              <a:spcBef>
                <a:spcPct val="25000"/>
              </a:spcBef>
            </a:pPr>
            <a:r>
              <a:rPr lang="en-US" sz="2600" i="1" dirty="0">
                <a:solidFill>
                  <a:srgbClr val="808080"/>
                </a:solidFill>
                <a:latin typeface="Helvetica Neue" charset="0"/>
                <a:sym typeface="Symbol" pitchFamily="18" charset="2"/>
              </a:rPr>
              <a:t>variables</a:t>
            </a:r>
            <a:r>
              <a:rPr lang="en-US" sz="2600" dirty="0">
                <a:solidFill>
                  <a:srgbClr val="808080"/>
                </a:solidFill>
                <a:latin typeface="Helvetica Neue" charset="0"/>
              </a:rPr>
              <a:t> </a:t>
            </a:r>
          </a:p>
          <a:p>
            <a:pPr algn="l">
              <a:lnSpc>
                <a:spcPts val="3413"/>
              </a:lnSpc>
              <a:spcBef>
                <a:spcPct val="25000"/>
              </a:spcBef>
            </a:pPr>
            <a:r>
              <a:rPr lang="en-US" sz="2600" dirty="0">
                <a:solidFill>
                  <a:srgbClr val="808080"/>
                </a:solidFill>
                <a:latin typeface="Helvetica Neue" charset="0"/>
              </a:rPr>
              <a:t>	A, B, C, D, E</a:t>
            </a:r>
            <a:r>
              <a:rPr lang="en-US" sz="2600" i="1" dirty="0">
                <a:solidFill>
                  <a:srgbClr val="808080"/>
                </a:solidFill>
                <a:latin typeface="Helvetica Neue" charset="0"/>
                <a:sym typeface="Symbol" pitchFamily="18" charset="2"/>
              </a:rPr>
              <a:t> </a:t>
            </a:r>
          </a:p>
          <a:p>
            <a:pPr algn="l">
              <a:lnSpc>
                <a:spcPts val="3413"/>
              </a:lnSpc>
              <a:spcBef>
                <a:spcPct val="50000"/>
              </a:spcBef>
            </a:pPr>
            <a:r>
              <a:rPr lang="en-US" sz="2600" i="1" dirty="0">
                <a:solidFill>
                  <a:srgbClr val="808080"/>
                </a:solidFill>
                <a:latin typeface="Helvetica Neue" charset="0"/>
                <a:sym typeface="Symbol" pitchFamily="18" charset="2"/>
              </a:rPr>
              <a:t>domains</a:t>
            </a:r>
            <a:r>
              <a:rPr lang="en-US" sz="2600" dirty="0">
                <a:solidFill>
                  <a:srgbClr val="808080"/>
                </a:solidFill>
                <a:latin typeface="Helvetica Neue" charset="0"/>
              </a:rPr>
              <a:t> </a:t>
            </a:r>
          </a:p>
          <a:p>
            <a:pPr algn="l">
              <a:lnSpc>
                <a:spcPts val="3413"/>
              </a:lnSpc>
              <a:spcBef>
                <a:spcPct val="25000"/>
              </a:spcBef>
            </a:pPr>
            <a:r>
              <a:rPr lang="en-US" sz="2600" dirty="0">
                <a:solidFill>
                  <a:srgbClr val="808080"/>
                </a:solidFill>
                <a:latin typeface="Helvetica Neue" charset="0"/>
              </a:rPr>
              <a:t>	{1, …, </a:t>
            </a:r>
            <a:r>
              <a:rPr lang="en-US" sz="2600" i="1" dirty="0">
                <a:solidFill>
                  <a:srgbClr val="808080"/>
                </a:solidFill>
                <a:latin typeface="Helvetica Neue" charset="0"/>
              </a:rPr>
              <a:t>m</a:t>
            </a:r>
            <a:r>
              <a:rPr lang="en-US" sz="2600" dirty="0">
                <a:solidFill>
                  <a:srgbClr val="808080"/>
                </a:solidFill>
                <a:latin typeface="Helvetica Neue" charset="0"/>
              </a:rPr>
              <a:t>}</a:t>
            </a:r>
            <a:r>
              <a:rPr lang="en-US" sz="2600" i="1" dirty="0">
                <a:solidFill>
                  <a:srgbClr val="808080"/>
                </a:solidFill>
                <a:latin typeface="Helvetica Neue" charset="0"/>
                <a:sym typeface="Symbol" pitchFamily="18" charset="2"/>
              </a:rPr>
              <a:t> </a:t>
            </a:r>
          </a:p>
          <a:p>
            <a:pPr algn="l">
              <a:lnSpc>
                <a:spcPts val="3413"/>
              </a:lnSpc>
              <a:spcBef>
                <a:spcPct val="50000"/>
              </a:spcBef>
            </a:pPr>
            <a:r>
              <a:rPr lang="en-US" sz="2600" i="1" dirty="0">
                <a:solidFill>
                  <a:srgbClr val="808080"/>
                </a:solidFill>
                <a:latin typeface="Helvetica Neue" charset="0"/>
                <a:sym typeface="Symbol" pitchFamily="18" charset="2"/>
              </a:rPr>
              <a:t>constraints</a:t>
            </a:r>
            <a:r>
              <a:rPr lang="en-US" sz="2600" dirty="0">
                <a:solidFill>
                  <a:srgbClr val="808080"/>
                </a:solidFill>
                <a:latin typeface="Helvetica Neue" charset="0"/>
              </a:rPr>
              <a:t> </a:t>
            </a:r>
          </a:p>
          <a:p>
            <a:pPr algn="l">
              <a:lnSpc>
                <a:spcPts val="3413"/>
              </a:lnSpc>
              <a:spcBef>
                <a:spcPct val="25000"/>
              </a:spcBef>
            </a:pPr>
            <a:r>
              <a:rPr lang="en-US" sz="2600" dirty="0">
                <a:solidFill>
                  <a:srgbClr val="808080"/>
                </a:solidFill>
                <a:latin typeface="Helvetica Neue" charset="0"/>
              </a:rPr>
              <a:t>	D </a:t>
            </a:r>
            <a:r>
              <a:rPr lang="en-US" sz="2600" dirty="0">
                <a:solidFill>
                  <a:srgbClr val="808080"/>
                </a:solidFill>
                <a:latin typeface="Helvetica Neue" charset="0"/>
                <a:sym typeface="Symbol" pitchFamily="18" charset="2"/>
              </a:rPr>
              <a:t> A + 3</a:t>
            </a:r>
            <a:endParaRPr lang="en-US" sz="2600" i="1" dirty="0">
              <a:solidFill>
                <a:srgbClr val="808080"/>
              </a:solidFill>
              <a:latin typeface="Helvetica Neue" charset="0"/>
              <a:sym typeface="Symbol" pitchFamily="18" charset="2"/>
            </a:endParaRPr>
          </a:p>
          <a:p>
            <a:pPr algn="l">
              <a:lnSpc>
                <a:spcPts val="3413"/>
              </a:lnSpc>
              <a:spcBef>
                <a:spcPct val="25000"/>
              </a:spcBef>
            </a:pPr>
            <a:r>
              <a:rPr lang="en-US" sz="2600" dirty="0">
                <a:solidFill>
                  <a:srgbClr val="808080"/>
                </a:solidFill>
                <a:latin typeface="Helvetica Neue" charset="0"/>
              </a:rPr>
              <a:t>	D </a:t>
            </a:r>
            <a:r>
              <a:rPr lang="en-US" sz="2600" dirty="0">
                <a:solidFill>
                  <a:srgbClr val="808080"/>
                </a:solidFill>
                <a:latin typeface="Helvetica Neue" charset="0"/>
                <a:sym typeface="Symbol" pitchFamily="18" charset="2"/>
              </a:rPr>
              <a:t> B + 3</a:t>
            </a:r>
            <a:endParaRPr lang="en-US" sz="2600" i="1" dirty="0">
              <a:solidFill>
                <a:srgbClr val="808080"/>
              </a:solidFill>
              <a:latin typeface="Helvetica Neue" charset="0"/>
              <a:sym typeface="Symbol" pitchFamily="18" charset="2"/>
            </a:endParaRPr>
          </a:p>
          <a:p>
            <a:pPr algn="l">
              <a:lnSpc>
                <a:spcPts val="3413"/>
              </a:lnSpc>
              <a:spcBef>
                <a:spcPct val="25000"/>
              </a:spcBef>
            </a:pPr>
            <a:r>
              <a:rPr lang="en-US" sz="2600" dirty="0">
                <a:solidFill>
                  <a:srgbClr val="808080"/>
                </a:solidFill>
                <a:latin typeface="Helvetica Neue" charset="0"/>
              </a:rPr>
              <a:t>	E </a:t>
            </a:r>
            <a:r>
              <a:rPr lang="en-US" sz="2600" dirty="0">
                <a:solidFill>
                  <a:srgbClr val="808080"/>
                </a:solidFill>
                <a:latin typeface="Helvetica Neue" charset="0"/>
                <a:sym typeface="Symbol" pitchFamily="18" charset="2"/>
              </a:rPr>
              <a:t> C + 3</a:t>
            </a:r>
            <a:endParaRPr lang="en-US" sz="2600" dirty="0">
              <a:solidFill>
                <a:srgbClr val="808080"/>
              </a:solidFill>
              <a:latin typeface="Helvetica Neue" charset="0"/>
            </a:endParaRPr>
          </a:p>
          <a:p>
            <a:pPr algn="l">
              <a:lnSpc>
                <a:spcPts val="3413"/>
              </a:lnSpc>
              <a:spcBef>
                <a:spcPct val="25000"/>
              </a:spcBef>
            </a:pPr>
            <a:r>
              <a:rPr lang="en-US" sz="2600" dirty="0">
                <a:solidFill>
                  <a:srgbClr val="808080"/>
                </a:solidFill>
                <a:latin typeface="Helvetica Neue" charset="0"/>
              </a:rPr>
              <a:t>	E </a:t>
            </a:r>
            <a:r>
              <a:rPr lang="en-US" sz="2600" dirty="0">
                <a:solidFill>
                  <a:srgbClr val="808080"/>
                </a:solidFill>
                <a:latin typeface="Helvetica Neue" charset="0"/>
                <a:sym typeface="Symbol" pitchFamily="18" charset="2"/>
              </a:rPr>
              <a:t> D + 1</a:t>
            </a:r>
            <a:endParaRPr lang="en-US" sz="2600" i="1" dirty="0">
              <a:solidFill>
                <a:srgbClr val="808080"/>
              </a:solidFill>
              <a:latin typeface="Helvetica Neue" charset="0"/>
              <a:sym typeface="Symbol" pitchFamily="18" charset="2"/>
            </a:endParaRPr>
          </a:p>
          <a:p>
            <a:pPr algn="l">
              <a:lnSpc>
                <a:spcPts val="3413"/>
              </a:lnSpc>
              <a:spcBef>
                <a:spcPct val="25000"/>
              </a:spcBef>
            </a:pPr>
            <a:r>
              <a:rPr lang="en-US" sz="2600" dirty="0">
                <a:solidFill>
                  <a:srgbClr val="808080"/>
                </a:solidFill>
                <a:latin typeface="Helvetica Neue" charset="0"/>
              </a:rPr>
              <a:t>	</a:t>
            </a:r>
            <a:r>
              <a:rPr lang="en-US" sz="2600" dirty="0" err="1" smtClean="0">
                <a:solidFill>
                  <a:srgbClr val="808080"/>
                </a:solidFill>
                <a:latin typeface="Helvetica Neue" charset="0"/>
              </a:rPr>
              <a:t>alldifferent</a:t>
            </a:r>
            <a:r>
              <a:rPr lang="en-US" sz="2600" dirty="0" smtClean="0">
                <a:solidFill>
                  <a:srgbClr val="808080"/>
                </a:solidFill>
                <a:latin typeface="Helvetica Neue" charset="0"/>
              </a:rPr>
              <a:t>(A</a:t>
            </a:r>
            <a:r>
              <a:rPr lang="en-US" sz="2600" dirty="0">
                <a:solidFill>
                  <a:srgbClr val="808080"/>
                </a:solidFill>
                <a:latin typeface="Helvetica Neue" charset="0"/>
              </a:rPr>
              <a:t>, B, C, D, </a:t>
            </a:r>
            <a:r>
              <a:rPr lang="en-US" sz="2600" dirty="0" smtClean="0">
                <a:solidFill>
                  <a:srgbClr val="808080"/>
                </a:solidFill>
                <a:latin typeface="Helvetica Neue" charset="0"/>
              </a:rPr>
              <a:t>E)</a:t>
            </a:r>
            <a:endParaRPr lang="en-US" sz="2600" i="1" dirty="0">
              <a:solidFill>
                <a:srgbClr val="808080"/>
              </a:solidFill>
              <a:latin typeface="Helvetica Neue" charset="0"/>
              <a:sym typeface="Symbol" pitchFamily="18" charset="2"/>
            </a:endParaRPr>
          </a:p>
        </p:txBody>
      </p:sp>
      <p:grpSp>
        <p:nvGrpSpPr>
          <p:cNvPr id="148484" name="Group 4"/>
          <p:cNvGrpSpPr>
            <a:grpSpLocks/>
          </p:cNvGrpSpPr>
          <p:nvPr/>
        </p:nvGrpSpPr>
        <p:grpSpPr bwMode="auto">
          <a:xfrm>
            <a:off x="6429375" y="2212975"/>
            <a:ext cx="4745038" cy="5700713"/>
            <a:chOff x="4051" y="1394"/>
            <a:chExt cx="2988" cy="3591"/>
          </a:xfrm>
        </p:grpSpPr>
        <p:grpSp>
          <p:nvGrpSpPr>
            <p:cNvPr id="148486" name="Group 5"/>
            <p:cNvGrpSpPr>
              <a:grpSpLocks/>
            </p:cNvGrpSpPr>
            <p:nvPr/>
          </p:nvGrpSpPr>
          <p:grpSpPr bwMode="auto">
            <a:xfrm>
              <a:off x="4231" y="2687"/>
              <a:ext cx="2636" cy="1629"/>
              <a:chOff x="2975" y="1889"/>
              <a:chExt cx="1853" cy="1146"/>
            </a:xfrm>
          </p:grpSpPr>
          <p:sp>
            <p:nvSpPr>
              <p:cNvPr id="148503" name="Text Box 6"/>
              <p:cNvSpPr txBox="1">
                <a:spLocks noChangeArrowheads="1"/>
              </p:cNvSpPr>
              <p:nvPr/>
            </p:nvSpPr>
            <p:spPr bwMode="auto">
              <a:xfrm>
                <a:off x="2975" y="1889"/>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3</a:t>
                </a:r>
              </a:p>
            </p:txBody>
          </p:sp>
          <p:sp>
            <p:nvSpPr>
              <p:cNvPr id="148504" name="Text Box 7"/>
              <p:cNvSpPr txBox="1">
                <a:spLocks noChangeArrowheads="1"/>
              </p:cNvSpPr>
              <p:nvPr/>
            </p:nvSpPr>
            <p:spPr bwMode="auto">
              <a:xfrm>
                <a:off x="4046" y="1889"/>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3</a:t>
                </a:r>
              </a:p>
            </p:txBody>
          </p:sp>
          <p:sp>
            <p:nvSpPr>
              <p:cNvPr id="148505" name="Text Box 8"/>
              <p:cNvSpPr txBox="1">
                <a:spLocks noChangeArrowheads="1"/>
              </p:cNvSpPr>
              <p:nvPr/>
            </p:nvSpPr>
            <p:spPr bwMode="auto">
              <a:xfrm>
                <a:off x="4631" y="2785"/>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Syntax" charset="0"/>
                  </a:rPr>
                  <a:t>3</a:t>
                </a:r>
              </a:p>
            </p:txBody>
          </p:sp>
        </p:grpSp>
        <p:sp>
          <p:nvSpPr>
            <p:cNvPr id="148487" name="Text Box 9"/>
            <p:cNvSpPr txBox="1">
              <a:spLocks noChangeArrowheads="1"/>
            </p:cNvSpPr>
            <p:nvPr/>
          </p:nvSpPr>
          <p:spPr bwMode="auto">
            <a:xfrm>
              <a:off x="5016" y="3961"/>
              <a:ext cx="28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Syntax" charset="0"/>
                </a:rPr>
                <a:t>1</a:t>
              </a:r>
            </a:p>
          </p:txBody>
        </p:sp>
        <p:sp>
          <p:nvSpPr>
            <p:cNvPr id="148488" name="Oval 10"/>
            <p:cNvSpPr>
              <a:spLocks noChangeArrowheads="1"/>
            </p:cNvSpPr>
            <p:nvPr/>
          </p:nvSpPr>
          <p:spPr bwMode="auto">
            <a:xfrm>
              <a:off x="4051" y="1916"/>
              <a:ext cx="532" cy="532"/>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489" name="Text Box 11"/>
            <p:cNvSpPr txBox="1">
              <a:spLocks noChangeArrowheads="1"/>
            </p:cNvSpPr>
            <p:nvPr/>
          </p:nvSpPr>
          <p:spPr bwMode="auto">
            <a:xfrm>
              <a:off x="4174" y="2008"/>
              <a:ext cx="30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A</a:t>
              </a:r>
            </a:p>
          </p:txBody>
        </p:sp>
        <p:sp>
          <p:nvSpPr>
            <p:cNvPr id="148490" name="Oval 12"/>
            <p:cNvSpPr>
              <a:spLocks noChangeArrowheads="1"/>
            </p:cNvSpPr>
            <p:nvPr/>
          </p:nvSpPr>
          <p:spPr bwMode="auto">
            <a:xfrm>
              <a:off x="5688" y="1916"/>
              <a:ext cx="532" cy="532"/>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491" name="Text Box 13"/>
            <p:cNvSpPr txBox="1">
              <a:spLocks noChangeArrowheads="1"/>
            </p:cNvSpPr>
            <p:nvPr/>
          </p:nvSpPr>
          <p:spPr bwMode="auto">
            <a:xfrm>
              <a:off x="5810" y="2008"/>
              <a:ext cx="303" cy="35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B</a:t>
              </a:r>
            </a:p>
          </p:txBody>
        </p:sp>
        <p:sp>
          <p:nvSpPr>
            <p:cNvPr id="148492" name="Oval 14"/>
            <p:cNvSpPr>
              <a:spLocks noChangeArrowheads="1"/>
            </p:cNvSpPr>
            <p:nvPr/>
          </p:nvSpPr>
          <p:spPr bwMode="auto">
            <a:xfrm>
              <a:off x="4869" y="3185"/>
              <a:ext cx="532" cy="531"/>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493" name="Text Box 15"/>
            <p:cNvSpPr txBox="1">
              <a:spLocks noChangeArrowheads="1"/>
            </p:cNvSpPr>
            <p:nvPr/>
          </p:nvSpPr>
          <p:spPr bwMode="auto">
            <a:xfrm>
              <a:off x="4988" y="3277"/>
              <a:ext cx="313" cy="35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D</a:t>
              </a:r>
            </a:p>
          </p:txBody>
        </p:sp>
        <p:sp>
          <p:nvSpPr>
            <p:cNvPr id="148494" name="Oval 16"/>
            <p:cNvSpPr>
              <a:spLocks noChangeArrowheads="1"/>
            </p:cNvSpPr>
            <p:nvPr/>
          </p:nvSpPr>
          <p:spPr bwMode="auto">
            <a:xfrm>
              <a:off x="6507" y="3185"/>
              <a:ext cx="532" cy="531"/>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495" name="Text Box 17"/>
            <p:cNvSpPr txBox="1">
              <a:spLocks noChangeArrowheads="1"/>
            </p:cNvSpPr>
            <p:nvPr/>
          </p:nvSpPr>
          <p:spPr bwMode="auto">
            <a:xfrm>
              <a:off x="6626" y="3277"/>
              <a:ext cx="313" cy="355"/>
            </a:xfrm>
            <a:prstGeom prst="rect">
              <a:avLst/>
            </a:prstGeom>
            <a:solidFill>
              <a:schemeClr val="folHlink"/>
            </a:solidFill>
            <a:ln>
              <a:noFill/>
            </a:ln>
            <a:effectLst/>
            <a:extLs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C</a:t>
              </a:r>
            </a:p>
          </p:txBody>
        </p:sp>
        <p:sp>
          <p:nvSpPr>
            <p:cNvPr id="148496" name="Oval 18"/>
            <p:cNvSpPr>
              <a:spLocks noChangeArrowheads="1"/>
            </p:cNvSpPr>
            <p:nvPr/>
          </p:nvSpPr>
          <p:spPr bwMode="auto">
            <a:xfrm>
              <a:off x="5688" y="4453"/>
              <a:ext cx="532" cy="532"/>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497" name="Text Box 19"/>
            <p:cNvSpPr txBox="1">
              <a:spLocks noChangeArrowheads="1"/>
            </p:cNvSpPr>
            <p:nvPr/>
          </p:nvSpPr>
          <p:spPr bwMode="auto">
            <a:xfrm>
              <a:off x="5810" y="4545"/>
              <a:ext cx="303" cy="35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E</a:t>
              </a:r>
            </a:p>
          </p:txBody>
        </p:sp>
        <p:sp>
          <p:nvSpPr>
            <p:cNvPr id="148498" name="Line 20"/>
            <p:cNvSpPr>
              <a:spLocks noChangeShapeType="1"/>
            </p:cNvSpPr>
            <p:nvPr/>
          </p:nvSpPr>
          <p:spPr bwMode="auto">
            <a:xfrm>
              <a:off x="4323" y="2482"/>
              <a:ext cx="665" cy="714"/>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499" name="Line 21"/>
            <p:cNvSpPr>
              <a:spLocks noChangeShapeType="1"/>
            </p:cNvSpPr>
            <p:nvPr/>
          </p:nvSpPr>
          <p:spPr bwMode="auto">
            <a:xfrm flipH="1">
              <a:off x="5278" y="2472"/>
              <a:ext cx="666" cy="714"/>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500" name="Line 22"/>
            <p:cNvSpPr>
              <a:spLocks noChangeShapeType="1"/>
            </p:cNvSpPr>
            <p:nvPr/>
          </p:nvSpPr>
          <p:spPr bwMode="auto">
            <a:xfrm flipH="1">
              <a:off x="6120" y="3758"/>
              <a:ext cx="666" cy="714"/>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501" name="Line 23"/>
            <p:cNvSpPr>
              <a:spLocks noChangeShapeType="1"/>
            </p:cNvSpPr>
            <p:nvPr/>
          </p:nvSpPr>
          <p:spPr bwMode="auto">
            <a:xfrm>
              <a:off x="5123" y="3753"/>
              <a:ext cx="666" cy="714"/>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48502" name="Text Box 24"/>
            <p:cNvSpPr txBox="1">
              <a:spLocks noChangeArrowheads="1"/>
            </p:cNvSpPr>
            <p:nvPr/>
          </p:nvSpPr>
          <p:spPr bwMode="auto">
            <a:xfrm>
              <a:off x="4640" y="1394"/>
              <a:ext cx="1809"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i="1">
                  <a:solidFill>
                    <a:srgbClr val="808080"/>
                  </a:solidFill>
                  <a:latin typeface="Helvetica Neue" charset="0"/>
                  <a:sym typeface="Symbol" pitchFamily="18" charset="2"/>
                </a:rPr>
                <a:t>dependency DAG</a:t>
              </a:r>
            </a:p>
          </p:txBody>
        </p:sp>
      </p:grpSp>
      <p:sp>
        <p:nvSpPr>
          <p:cNvPr id="1023001" name="Text Box 25"/>
          <p:cNvSpPr txBox="1">
            <a:spLocks/>
          </p:cNvSpPr>
          <p:nvPr/>
        </p:nvSpPr>
        <p:spPr bwMode="auto">
          <a:xfrm>
            <a:off x="1317625" y="8045450"/>
            <a:ext cx="4997450"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chemeClr val="tx1"/>
                </a:solidFill>
                <a:latin typeface="Helvetica Neue" charset="0"/>
              </a:rPr>
              <a:t>Variables A and B are symmetric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3001"/>
                                        </p:tgtEl>
                                        <p:attrNameLst>
                                          <p:attrName>style.visibility</p:attrName>
                                        </p:attrNameLst>
                                      </p:cBhvr>
                                      <p:to>
                                        <p:strVal val="visible"/>
                                      </p:to>
                                    </p:set>
                                    <p:animEffect transition="in" filter="dissolve">
                                      <p:cBhvr>
                                        <p:cTn id="7" dur="500"/>
                                        <p:tgtEl>
                                          <p:spTgt spid="102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001"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smtClean="0"/>
              <a:t>Example of value symmetry: 3-coloring</a:t>
            </a:r>
          </a:p>
        </p:txBody>
      </p:sp>
      <p:sp>
        <p:nvSpPr>
          <p:cNvPr id="150531" name="Text Box 3"/>
          <p:cNvSpPr txBox="1">
            <a:spLocks noChangeArrowheads="1"/>
          </p:cNvSpPr>
          <p:nvPr/>
        </p:nvSpPr>
        <p:spPr bwMode="auto">
          <a:xfrm>
            <a:off x="1389063" y="2228850"/>
            <a:ext cx="4878387"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808080"/>
                </a:solidFill>
                <a:latin typeface="Helvetica Neue" charset="0"/>
              </a:rPr>
              <a:t>variables:</a:t>
            </a:r>
          </a:p>
          <a:p>
            <a:pPr algn="l"/>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1</a:t>
            </a:r>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2 </a:t>
            </a:r>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3 </a:t>
            </a:r>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4 </a:t>
            </a:r>
            <a:r>
              <a:rPr lang="en-US" sz="2600">
                <a:solidFill>
                  <a:srgbClr val="808080"/>
                </a:solidFill>
                <a:latin typeface="Helvetica Neue" charset="0"/>
              </a:rPr>
              <a:t>, </a:t>
            </a:r>
            <a:r>
              <a:rPr lang="en-US" sz="2600" i="1">
                <a:solidFill>
                  <a:srgbClr val="808080"/>
                </a:solidFill>
                <a:latin typeface="Helvetica Neue" charset="0"/>
              </a:rPr>
              <a:t>v</a:t>
            </a:r>
            <a:r>
              <a:rPr lang="en-US" sz="2600" baseline="-25000">
                <a:solidFill>
                  <a:srgbClr val="808080"/>
                </a:solidFill>
                <a:latin typeface="Helvetica Neue" charset="0"/>
              </a:rPr>
              <a:t>5</a:t>
            </a:r>
          </a:p>
          <a:p>
            <a:pPr algn="l">
              <a:lnSpc>
                <a:spcPts val="5488"/>
              </a:lnSpc>
            </a:pPr>
            <a:r>
              <a:rPr lang="en-US" sz="2600" i="1">
                <a:solidFill>
                  <a:srgbClr val="808080"/>
                </a:solidFill>
                <a:latin typeface="Helvetica Neue" charset="0"/>
              </a:rPr>
              <a:t>domains:</a:t>
            </a:r>
          </a:p>
          <a:p>
            <a:pPr algn="l"/>
            <a:r>
              <a:rPr lang="en-US" sz="2600">
                <a:solidFill>
                  <a:srgbClr val="808080"/>
                </a:solidFill>
                <a:latin typeface="Helvetica Neue" charset="0"/>
              </a:rPr>
              <a:t>    {1, 2, 3}</a:t>
            </a:r>
          </a:p>
          <a:p>
            <a:pPr algn="l">
              <a:lnSpc>
                <a:spcPts val="5488"/>
              </a:lnSpc>
            </a:pPr>
            <a:r>
              <a:rPr lang="en-US" sz="2600" i="1">
                <a:solidFill>
                  <a:srgbClr val="808080"/>
                </a:solidFill>
                <a:latin typeface="Helvetica Neue" charset="0"/>
              </a:rPr>
              <a:t>constraints:</a:t>
            </a:r>
          </a:p>
          <a:p>
            <a:pPr algn="l"/>
            <a:r>
              <a:rPr lang="en-US" sz="2600" i="1">
                <a:solidFill>
                  <a:srgbClr val="808080"/>
                </a:solidFill>
                <a:latin typeface="Helvetica Neue" charset="0"/>
              </a:rPr>
              <a:t>    v</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v</a:t>
            </a:r>
            <a:r>
              <a:rPr lang="en-US" sz="2600" baseline="-25000">
                <a:solidFill>
                  <a:srgbClr val="808080"/>
                </a:solidFill>
                <a:latin typeface="Helvetica Neue" charset="0"/>
              </a:rPr>
              <a:t>2</a:t>
            </a:r>
          </a:p>
          <a:p>
            <a:pPr algn="l"/>
            <a:r>
              <a:rPr lang="en-US" sz="2600" i="1">
                <a:solidFill>
                  <a:srgbClr val="808080"/>
                </a:solidFill>
                <a:latin typeface="Helvetica Neue" charset="0"/>
              </a:rPr>
              <a:t>    v</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v</a:t>
            </a:r>
            <a:r>
              <a:rPr lang="en-US" sz="2600" baseline="-25000">
                <a:solidFill>
                  <a:srgbClr val="808080"/>
                </a:solidFill>
                <a:latin typeface="Helvetica Neue" charset="0"/>
              </a:rPr>
              <a:t>3</a:t>
            </a:r>
          </a:p>
          <a:p>
            <a:pPr algn="l"/>
            <a:r>
              <a:rPr lang="en-US" sz="2600" i="1">
                <a:solidFill>
                  <a:srgbClr val="808080"/>
                </a:solidFill>
                <a:latin typeface="Helvetica Neue" charset="0"/>
              </a:rPr>
              <a:t>    v</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v</a:t>
            </a:r>
            <a:r>
              <a:rPr lang="en-US" sz="2600" baseline="-25000">
                <a:solidFill>
                  <a:srgbClr val="808080"/>
                </a:solidFill>
                <a:latin typeface="Helvetica Neue" charset="0"/>
              </a:rPr>
              <a:t>4</a:t>
            </a:r>
          </a:p>
          <a:p>
            <a:pPr algn="l"/>
            <a:r>
              <a:rPr lang="en-US" sz="2600" i="1">
                <a:solidFill>
                  <a:srgbClr val="808080"/>
                </a:solidFill>
                <a:latin typeface="Helvetica Neue" charset="0"/>
              </a:rPr>
              <a:t>    v</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v</a:t>
            </a:r>
            <a:r>
              <a:rPr lang="en-US" sz="2600" baseline="-25000">
                <a:solidFill>
                  <a:srgbClr val="808080"/>
                </a:solidFill>
                <a:latin typeface="Helvetica Neue" charset="0"/>
              </a:rPr>
              <a:t>4</a:t>
            </a:r>
          </a:p>
          <a:p>
            <a:pPr algn="l"/>
            <a:r>
              <a:rPr lang="en-US" sz="2600" i="1">
                <a:solidFill>
                  <a:srgbClr val="808080"/>
                </a:solidFill>
                <a:latin typeface="Helvetica Neue" charset="0"/>
              </a:rPr>
              <a:t>    v</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v</a:t>
            </a:r>
            <a:r>
              <a:rPr lang="en-US" sz="2600" baseline="-25000">
                <a:solidFill>
                  <a:srgbClr val="808080"/>
                </a:solidFill>
                <a:latin typeface="Helvetica Neue" charset="0"/>
              </a:rPr>
              <a:t>5</a:t>
            </a:r>
          </a:p>
          <a:p>
            <a:pPr algn="l"/>
            <a:r>
              <a:rPr lang="en-US" sz="2600" i="1">
                <a:solidFill>
                  <a:srgbClr val="808080"/>
                </a:solidFill>
                <a:latin typeface="Helvetica Neue" charset="0"/>
              </a:rPr>
              <a:t>    v</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a:t>
            </a:r>
            <a:r>
              <a:rPr lang="en-US" sz="2600" i="1">
                <a:solidFill>
                  <a:srgbClr val="808080"/>
                </a:solidFill>
                <a:latin typeface="Helvetica Neue" charset="0"/>
              </a:rPr>
              <a:t>v</a:t>
            </a:r>
            <a:r>
              <a:rPr lang="en-US" sz="2600" baseline="-25000">
                <a:solidFill>
                  <a:srgbClr val="808080"/>
                </a:solidFill>
                <a:latin typeface="Helvetica Neue" charset="0"/>
              </a:rPr>
              <a:t>5</a:t>
            </a:r>
          </a:p>
        </p:txBody>
      </p:sp>
      <p:sp>
        <p:nvSpPr>
          <p:cNvPr id="150532" name="Rectangle 4"/>
          <p:cNvSpPr>
            <a:spLocks noChangeArrowheads="1"/>
          </p:cNvSpPr>
          <p:nvPr/>
        </p:nvSpPr>
        <p:spPr bwMode="auto">
          <a:xfrm>
            <a:off x="10785475" y="2963863"/>
            <a:ext cx="5461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2</a:t>
            </a:r>
          </a:p>
        </p:txBody>
      </p:sp>
      <p:sp>
        <p:nvSpPr>
          <p:cNvPr id="150533" name="Rectangle 5"/>
          <p:cNvSpPr>
            <a:spLocks noChangeArrowheads="1"/>
          </p:cNvSpPr>
          <p:nvPr/>
        </p:nvSpPr>
        <p:spPr bwMode="auto">
          <a:xfrm>
            <a:off x="6875463" y="480377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3</a:t>
            </a:r>
          </a:p>
        </p:txBody>
      </p:sp>
      <p:sp>
        <p:nvSpPr>
          <p:cNvPr id="150534" name="Rectangle 6"/>
          <p:cNvSpPr>
            <a:spLocks noChangeArrowheads="1"/>
          </p:cNvSpPr>
          <p:nvPr/>
        </p:nvSpPr>
        <p:spPr bwMode="auto">
          <a:xfrm>
            <a:off x="6875463" y="2932113"/>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1</a:t>
            </a:r>
          </a:p>
        </p:txBody>
      </p:sp>
      <p:sp>
        <p:nvSpPr>
          <p:cNvPr id="150535" name="Rectangle 7"/>
          <p:cNvSpPr>
            <a:spLocks noChangeArrowheads="1"/>
          </p:cNvSpPr>
          <p:nvPr/>
        </p:nvSpPr>
        <p:spPr bwMode="auto">
          <a:xfrm>
            <a:off x="10785475" y="6748463"/>
            <a:ext cx="5461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5</a:t>
            </a:r>
          </a:p>
        </p:txBody>
      </p:sp>
      <p:sp>
        <p:nvSpPr>
          <p:cNvPr id="150536" name="Rectangle 8"/>
          <p:cNvSpPr>
            <a:spLocks noChangeArrowheads="1"/>
          </p:cNvSpPr>
          <p:nvPr/>
        </p:nvSpPr>
        <p:spPr bwMode="auto">
          <a:xfrm>
            <a:off x="10785475" y="4835525"/>
            <a:ext cx="5461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4</a:t>
            </a:r>
          </a:p>
        </p:txBody>
      </p:sp>
      <p:grpSp>
        <p:nvGrpSpPr>
          <p:cNvPr id="150537" name="Group 9"/>
          <p:cNvGrpSpPr>
            <a:grpSpLocks/>
          </p:cNvGrpSpPr>
          <p:nvPr/>
        </p:nvGrpSpPr>
        <p:grpSpPr bwMode="auto">
          <a:xfrm>
            <a:off x="7748588" y="2955925"/>
            <a:ext cx="2851150" cy="4370388"/>
            <a:chOff x="4881" y="2256"/>
            <a:chExt cx="1796" cy="2753"/>
          </a:xfrm>
        </p:grpSpPr>
        <p:sp>
          <p:nvSpPr>
            <p:cNvPr id="150538" name="Oval 10"/>
            <p:cNvSpPr>
              <a:spLocks noChangeArrowheads="1"/>
            </p:cNvSpPr>
            <p:nvPr/>
          </p:nvSpPr>
          <p:spPr bwMode="auto">
            <a:xfrm>
              <a:off x="4881" y="2256"/>
              <a:ext cx="368" cy="368"/>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39" name="Oval 11"/>
            <p:cNvSpPr>
              <a:spLocks noChangeArrowheads="1"/>
            </p:cNvSpPr>
            <p:nvPr/>
          </p:nvSpPr>
          <p:spPr bwMode="auto">
            <a:xfrm>
              <a:off x="6309" y="2256"/>
              <a:ext cx="368" cy="368"/>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0" name="Oval 12"/>
            <p:cNvSpPr>
              <a:spLocks noChangeArrowheads="1"/>
            </p:cNvSpPr>
            <p:nvPr/>
          </p:nvSpPr>
          <p:spPr bwMode="auto">
            <a:xfrm>
              <a:off x="4881" y="3447"/>
              <a:ext cx="368" cy="369"/>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1" name="Oval 13"/>
            <p:cNvSpPr>
              <a:spLocks noChangeArrowheads="1"/>
            </p:cNvSpPr>
            <p:nvPr/>
          </p:nvSpPr>
          <p:spPr bwMode="auto">
            <a:xfrm>
              <a:off x="6309" y="3447"/>
              <a:ext cx="368" cy="369"/>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2" name="Oval 14"/>
            <p:cNvSpPr>
              <a:spLocks noChangeArrowheads="1"/>
            </p:cNvSpPr>
            <p:nvPr/>
          </p:nvSpPr>
          <p:spPr bwMode="auto">
            <a:xfrm>
              <a:off x="6309" y="4641"/>
              <a:ext cx="368" cy="368"/>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3" name="Line 15"/>
            <p:cNvSpPr>
              <a:spLocks noChangeShapeType="1"/>
            </p:cNvSpPr>
            <p:nvPr/>
          </p:nvSpPr>
          <p:spPr bwMode="auto">
            <a:xfrm>
              <a:off x="5076" y="2637"/>
              <a:ext cx="0" cy="793"/>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4" name="Line 16"/>
            <p:cNvSpPr>
              <a:spLocks noChangeShapeType="1"/>
            </p:cNvSpPr>
            <p:nvPr/>
          </p:nvSpPr>
          <p:spPr bwMode="auto">
            <a:xfrm>
              <a:off x="6497" y="2615"/>
              <a:ext cx="0" cy="854"/>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5" name="Line 17"/>
            <p:cNvSpPr>
              <a:spLocks noChangeShapeType="1"/>
            </p:cNvSpPr>
            <p:nvPr/>
          </p:nvSpPr>
          <p:spPr bwMode="auto">
            <a:xfrm>
              <a:off x="5266" y="3622"/>
              <a:ext cx="1046"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6" name="Line 18"/>
            <p:cNvSpPr>
              <a:spLocks noChangeShapeType="1"/>
            </p:cNvSpPr>
            <p:nvPr/>
          </p:nvSpPr>
          <p:spPr bwMode="auto">
            <a:xfrm>
              <a:off x="5270" y="2435"/>
              <a:ext cx="104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7" name="Line 19"/>
            <p:cNvSpPr>
              <a:spLocks noChangeShapeType="1"/>
            </p:cNvSpPr>
            <p:nvPr/>
          </p:nvSpPr>
          <p:spPr bwMode="auto">
            <a:xfrm>
              <a:off x="5194" y="3785"/>
              <a:ext cx="1132" cy="907"/>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0548" name="Line 20"/>
            <p:cNvSpPr>
              <a:spLocks noChangeShapeType="1"/>
            </p:cNvSpPr>
            <p:nvPr/>
          </p:nvSpPr>
          <p:spPr bwMode="auto">
            <a:xfrm>
              <a:off x="6501" y="3796"/>
              <a:ext cx="0" cy="853"/>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smtClean="0"/>
              <a:t>Example of value symmetry: 3-coloring</a:t>
            </a:r>
          </a:p>
        </p:txBody>
      </p:sp>
      <p:sp>
        <p:nvSpPr>
          <p:cNvPr id="151555" name="Text Box 3"/>
          <p:cNvSpPr txBox="1">
            <a:spLocks noChangeArrowheads="1"/>
          </p:cNvSpPr>
          <p:nvPr/>
        </p:nvSpPr>
        <p:spPr bwMode="auto">
          <a:xfrm>
            <a:off x="1592263" y="2354263"/>
            <a:ext cx="3397250"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a:solidFill>
                  <a:srgbClr val="808080"/>
                </a:solidFill>
                <a:latin typeface="Helvetica Neue" charset="0"/>
              </a:rPr>
              <a:t>A solution</a:t>
            </a:r>
          </a:p>
          <a:p>
            <a:pPr algn="l"/>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1</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2</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2</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1</a:t>
            </a: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5  </a:t>
            </a:r>
            <a:r>
              <a:rPr lang="en-US" sz="2600">
                <a:solidFill>
                  <a:srgbClr val="808080"/>
                </a:solidFill>
                <a:latin typeface="Helvetica Neue" charset="0"/>
                <a:sym typeface="Symbol" pitchFamily="18" charset="2"/>
              </a:rPr>
              <a:t>= 3</a:t>
            </a:r>
            <a:endParaRPr lang="en-US" sz="3400">
              <a:solidFill>
                <a:schemeClr val="tx1"/>
              </a:solidFill>
              <a:latin typeface="Times New Roman" pitchFamily="18" charset="0"/>
              <a:sym typeface="Symbol" pitchFamily="18" charset="2"/>
            </a:endParaRPr>
          </a:p>
        </p:txBody>
      </p:sp>
      <p:sp>
        <p:nvSpPr>
          <p:cNvPr id="151556" name="Rectangle 4"/>
          <p:cNvSpPr>
            <a:spLocks noChangeArrowheads="1"/>
          </p:cNvSpPr>
          <p:nvPr/>
        </p:nvSpPr>
        <p:spPr bwMode="auto">
          <a:xfrm>
            <a:off x="10785475" y="2963863"/>
            <a:ext cx="5461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2</a:t>
            </a:r>
          </a:p>
        </p:txBody>
      </p:sp>
      <p:sp>
        <p:nvSpPr>
          <p:cNvPr id="151557" name="Rectangle 5"/>
          <p:cNvSpPr>
            <a:spLocks noChangeArrowheads="1"/>
          </p:cNvSpPr>
          <p:nvPr/>
        </p:nvSpPr>
        <p:spPr bwMode="auto">
          <a:xfrm>
            <a:off x="6875463" y="480377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3</a:t>
            </a:r>
          </a:p>
        </p:txBody>
      </p:sp>
      <p:sp>
        <p:nvSpPr>
          <p:cNvPr id="151558" name="Rectangle 6"/>
          <p:cNvSpPr>
            <a:spLocks noChangeArrowheads="1"/>
          </p:cNvSpPr>
          <p:nvPr/>
        </p:nvSpPr>
        <p:spPr bwMode="auto">
          <a:xfrm>
            <a:off x="6875463" y="2932113"/>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1</a:t>
            </a:r>
          </a:p>
        </p:txBody>
      </p:sp>
      <p:sp>
        <p:nvSpPr>
          <p:cNvPr id="151559" name="Rectangle 7"/>
          <p:cNvSpPr>
            <a:spLocks noChangeArrowheads="1"/>
          </p:cNvSpPr>
          <p:nvPr/>
        </p:nvSpPr>
        <p:spPr bwMode="auto">
          <a:xfrm>
            <a:off x="10785475" y="6748463"/>
            <a:ext cx="5461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5</a:t>
            </a:r>
          </a:p>
        </p:txBody>
      </p:sp>
      <p:sp>
        <p:nvSpPr>
          <p:cNvPr id="151560" name="Rectangle 8"/>
          <p:cNvSpPr>
            <a:spLocks noChangeArrowheads="1"/>
          </p:cNvSpPr>
          <p:nvPr/>
        </p:nvSpPr>
        <p:spPr bwMode="auto">
          <a:xfrm>
            <a:off x="10785475" y="4835525"/>
            <a:ext cx="5461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4</a:t>
            </a:r>
          </a:p>
        </p:txBody>
      </p:sp>
      <p:sp>
        <p:nvSpPr>
          <p:cNvPr id="151561" name="Oval 9"/>
          <p:cNvSpPr>
            <a:spLocks noChangeArrowheads="1"/>
          </p:cNvSpPr>
          <p:nvPr/>
        </p:nvSpPr>
        <p:spPr bwMode="auto">
          <a:xfrm>
            <a:off x="7748588" y="2955925"/>
            <a:ext cx="584200" cy="584200"/>
          </a:xfrm>
          <a:prstGeom prst="ellipse">
            <a:avLst/>
          </a:prstGeom>
          <a:solidFill>
            <a:srgbClr val="FDDD00"/>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62" name="Oval 10"/>
          <p:cNvSpPr>
            <a:spLocks noChangeArrowheads="1"/>
          </p:cNvSpPr>
          <p:nvPr/>
        </p:nvSpPr>
        <p:spPr bwMode="auto">
          <a:xfrm>
            <a:off x="10015538" y="2955925"/>
            <a:ext cx="584200" cy="584200"/>
          </a:xfrm>
          <a:prstGeom prst="ellipse">
            <a:avLst/>
          </a:prstGeom>
          <a:solidFill>
            <a:schemeClr val="folHlink"/>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63" name="Oval 11"/>
          <p:cNvSpPr>
            <a:spLocks noChangeArrowheads="1"/>
          </p:cNvSpPr>
          <p:nvPr/>
        </p:nvSpPr>
        <p:spPr bwMode="auto">
          <a:xfrm>
            <a:off x="7748588" y="4848225"/>
            <a:ext cx="584200" cy="584200"/>
          </a:xfrm>
          <a:prstGeom prst="ellipse">
            <a:avLst/>
          </a:prstGeom>
          <a:solidFill>
            <a:schemeClr val="folHlink"/>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64" name="Oval 12"/>
          <p:cNvSpPr>
            <a:spLocks noChangeArrowheads="1"/>
          </p:cNvSpPr>
          <p:nvPr/>
        </p:nvSpPr>
        <p:spPr bwMode="auto">
          <a:xfrm>
            <a:off x="10015538" y="4848225"/>
            <a:ext cx="584200" cy="584200"/>
          </a:xfrm>
          <a:prstGeom prst="ellipse">
            <a:avLst/>
          </a:prstGeom>
          <a:solidFill>
            <a:srgbClr val="FDDD00"/>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65" name="Oval 13"/>
          <p:cNvSpPr>
            <a:spLocks noChangeArrowheads="1"/>
          </p:cNvSpPr>
          <p:nvPr/>
        </p:nvSpPr>
        <p:spPr bwMode="auto">
          <a:xfrm>
            <a:off x="10015538" y="6742113"/>
            <a:ext cx="584200" cy="584200"/>
          </a:xfrm>
          <a:prstGeom prst="ellipse">
            <a:avLst/>
          </a:prstGeom>
          <a:solidFill>
            <a:srgbClr val="6600CC"/>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66" name="Line 14"/>
          <p:cNvSpPr>
            <a:spLocks noChangeShapeType="1"/>
          </p:cNvSpPr>
          <p:nvPr/>
        </p:nvSpPr>
        <p:spPr bwMode="auto">
          <a:xfrm>
            <a:off x="8058150" y="3560763"/>
            <a:ext cx="0" cy="1258887"/>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67" name="Line 15"/>
          <p:cNvSpPr>
            <a:spLocks noChangeShapeType="1"/>
          </p:cNvSpPr>
          <p:nvPr/>
        </p:nvSpPr>
        <p:spPr bwMode="auto">
          <a:xfrm>
            <a:off x="10313988" y="3527425"/>
            <a:ext cx="0" cy="1354138"/>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68" name="Line 16"/>
          <p:cNvSpPr>
            <a:spLocks noChangeShapeType="1"/>
          </p:cNvSpPr>
          <p:nvPr/>
        </p:nvSpPr>
        <p:spPr bwMode="auto">
          <a:xfrm>
            <a:off x="8359775" y="5124450"/>
            <a:ext cx="166052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69" name="Line 17"/>
          <p:cNvSpPr>
            <a:spLocks noChangeShapeType="1"/>
          </p:cNvSpPr>
          <p:nvPr/>
        </p:nvSpPr>
        <p:spPr bwMode="auto">
          <a:xfrm>
            <a:off x="8364538" y="3240088"/>
            <a:ext cx="166052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70" name="Line 18"/>
          <p:cNvSpPr>
            <a:spLocks noChangeShapeType="1"/>
          </p:cNvSpPr>
          <p:nvPr/>
        </p:nvSpPr>
        <p:spPr bwMode="auto">
          <a:xfrm>
            <a:off x="8245475" y="5383213"/>
            <a:ext cx="1797050" cy="1439862"/>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71" name="Line 19"/>
          <p:cNvSpPr>
            <a:spLocks noChangeShapeType="1"/>
          </p:cNvSpPr>
          <p:nvPr/>
        </p:nvSpPr>
        <p:spPr bwMode="auto">
          <a:xfrm>
            <a:off x="10320338" y="5400675"/>
            <a:ext cx="0" cy="1354138"/>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72" name="Oval 20"/>
          <p:cNvSpPr>
            <a:spLocks noChangeArrowheads="1"/>
          </p:cNvSpPr>
          <p:nvPr/>
        </p:nvSpPr>
        <p:spPr bwMode="auto">
          <a:xfrm>
            <a:off x="3262313" y="3292475"/>
            <a:ext cx="287337" cy="288925"/>
          </a:xfrm>
          <a:prstGeom prst="ellipse">
            <a:avLst/>
          </a:prstGeom>
          <a:solidFill>
            <a:srgbClr val="FDDD00"/>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73" name="Oval 21"/>
          <p:cNvSpPr>
            <a:spLocks noChangeArrowheads="1"/>
          </p:cNvSpPr>
          <p:nvPr/>
        </p:nvSpPr>
        <p:spPr bwMode="auto">
          <a:xfrm>
            <a:off x="3262313" y="4587875"/>
            <a:ext cx="287337" cy="288925"/>
          </a:xfrm>
          <a:prstGeom prst="ellipse">
            <a:avLst/>
          </a:prstGeom>
          <a:solidFill>
            <a:srgbClr val="FDDD00"/>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74" name="Oval 22"/>
          <p:cNvSpPr>
            <a:spLocks noChangeArrowheads="1"/>
          </p:cNvSpPr>
          <p:nvPr/>
        </p:nvSpPr>
        <p:spPr bwMode="auto">
          <a:xfrm>
            <a:off x="3262313" y="5021263"/>
            <a:ext cx="287337" cy="288925"/>
          </a:xfrm>
          <a:prstGeom prst="ellipse">
            <a:avLst/>
          </a:prstGeom>
          <a:solidFill>
            <a:srgbClr val="6600CC"/>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75" name="Oval 23"/>
          <p:cNvSpPr>
            <a:spLocks noChangeArrowheads="1"/>
          </p:cNvSpPr>
          <p:nvPr/>
        </p:nvSpPr>
        <p:spPr bwMode="auto">
          <a:xfrm>
            <a:off x="3262313" y="3725863"/>
            <a:ext cx="287337" cy="288925"/>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76" name="Oval 24"/>
          <p:cNvSpPr>
            <a:spLocks noChangeArrowheads="1"/>
          </p:cNvSpPr>
          <p:nvPr/>
        </p:nvSpPr>
        <p:spPr bwMode="auto">
          <a:xfrm>
            <a:off x="3262313" y="4156075"/>
            <a:ext cx="287337" cy="288925"/>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026073" name="Group 25"/>
          <p:cNvGrpSpPr>
            <a:grpSpLocks/>
          </p:cNvGrpSpPr>
          <p:nvPr/>
        </p:nvGrpSpPr>
        <p:grpSpPr bwMode="auto">
          <a:xfrm>
            <a:off x="1606550" y="6019800"/>
            <a:ext cx="1871663" cy="1952625"/>
            <a:chOff x="1012" y="3792"/>
            <a:chExt cx="1179" cy="1230"/>
          </a:xfrm>
        </p:grpSpPr>
        <p:grpSp>
          <p:nvGrpSpPr>
            <p:cNvPr id="151578" name="Group 26"/>
            <p:cNvGrpSpPr>
              <a:grpSpLocks/>
            </p:cNvGrpSpPr>
            <p:nvPr/>
          </p:nvGrpSpPr>
          <p:grpSpPr bwMode="auto">
            <a:xfrm>
              <a:off x="1511" y="4162"/>
              <a:ext cx="680" cy="860"/>
              <a:chOff x="1511" y="3881"/>
              <a:chExt cx="680" cy="860"/>
            </a:xfrm>
          </p:grpSpPr>
          <p:grpSp>
            <p:nvGrpSpPr>
              <p:cNvPr id="151580" name="Group 27"/>
              <p:cNvGrpSpPr>
                <a:grpSpLocks/>
              </p:cNvGrpSpPr>
              <p:nvPr/>
            </p:nvGrpSpPr>
            <p:grpSpPr bwMode="auto">
              <a:xfrm>
                <a:off x="1511" y="3979"/>
                <a:ext cx="181" cy="727"/>
                <a:chOff x="1511" y="3979"/>
                <a:chExt cx="181" cy="727"/>
              </a:xfrm>
            </p:grpSpPr>
            <p:sp>
              <p:nvSpPr>
                <p:cNvPr id="151588" name="Oval 28"/>
                <p:cNvSpPr>
                  <a:spLocks noChangeArrowheads="1"/>
                </p:cNvSpPr>
                <p:nvPr/>
              </p:nvSpPr>
              <p:spPr bwMode="auto">
                <a:xfrm>
                  <a:off x="1511" y="3979"/>
                  <a:ext cx="181" cy="182"/>
                </a:xfrm>
                <a:prstGeom prst="ellipse">
                  <a:avLst/>
                </a:prstGeom>
                <a:solidFill>
                  <a:srgbClr val="FDDD00"/>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89" name="Oval 29"/>
                <p:cNvSpPr>
                  <a:spLocks noChangeArrowheads="1"/>
                </p:cNvSpPr>
                <p:nvPr/>
              </p:nvSpPr>
              <p:spPr bwMode="auto">
                <a:xfrm>
                  <a:off x="1511" y="4251"/>
                  <a:ext cx="181" cy="182"/>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90" name="Oval 30"/>
                <p:cNvSpPr>
                  <a:spLocks noChangeArrowheads="1"/>
                </p:cNvSpPr>
                <p:nvPr/>
              </p:nvSpPr>
              <p:spPr bwMode="auto">
                <a:xfrm>
                  <a:off x="1511" y="4524"/>
                  <a:ext cx="181" cy="182"/>
                </a:xfrm>
                <a:prstGeom prst="ellipse">
                  <a:avLst/>
                </a:prstGeom>
                <a:solidFill>
                  <a:srgbClr val="6600CC"/>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51581" name="Text Box 31"/>
              <p:cNvSpPr txBox="1">
                <a:spLocks/>
              </p:cNvSpPr>
              <p:nvPr/>
            </p:nvSpPr>
            <p:spPr bwMode="auto">
              <a:xfrm>
                <a:off x="1688" y="3881"/>
                <a:ext cx="321" cy="30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rgbClr val="808080"/>
                    </a:solidFill>
                    <a:sym typeface="Symbol" pitchFamily="18" charset="2"/>
                  </a:rPr>
                  <a:t></a:t>
                </a:r>
              </a:p>
            </p:txBody>
          </p:sp>
          <p:grpSp>
            <p:nvGrpSpPr>
              <p:cNvPr id="151582" name="Group 32"/>
              <p:cNvGrpSpPr>
                <a:grpSpLocks/>
              </p:cNvGrpSpPr>
              <p:nvPr/>
            </p:nvGrpSpPr>
            <p:grpSpPr bwMode="auto">
              <a:xfrm>
                <a:off x="2010" y="3979"/>
                <a:ext cx="181" cy="727"/>
                <a:chOff x="2010" y="3979"/>
                <a:chExt cx="181" cy="727"/>
              </a:xfrm>
            </p:grpSpPr>
            <p:sp>
              <p:nvSpPr>
                <p:cNvPr id="151585" name="Oval 33"/>
                <p:cNvSpPr>
                  <a:spLocks noChangeArrowheads="1"/>
                </p:cNvSpPr>
                <p:nvPr/>
              </p:nvSpPr>
              <p:spPr bwMode="auto">
                <a:xfrm>
                  <a:off x="2010" y="4524"/>
                  <a:ext cx="181" cy="182"/>
                </a:xfrm>
                <a:prstGeom prst="ellipse">
                  <a:avLst/>
                </a:prstGeom>
                <a:solidFill>
                  <a:srgbClr val="FDDD00"/>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86" name="Oval 34"/>
                <p:cNvSpPr>
                  <a:spLocks noChangeArrowheads="1"/>
                </p:cNvSpPr>
                <p:nvPr/>
              </p:nvSpPr>
              <p:spPr bwMode="auto">
                <a:xfrm>
                  <a:off x="2010" y="3979"/>
                  <a:ext cx="181" cy="182"/>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1587" name="Oval 35"/>
                <p:cNvSpPr>
                  <a:spLocks noChangeArrowheads="1"/>
                </p:cNvSpPr>
                <p:nvPr/>
              </p:nvSpPr>
              <p:spPr bwMode="auto">
                <a:xfrm>
                  <a:off x="2010" y="4252"/>
                  <a:ext cx="181" cy="182"/>
                </a:xfrm>
                <a:prstGeom prst="ellipse">
                  <a:avLst/>
                </a:prstGeom>
                <a:solidFill>
                  <a:srgbClr val="6600CC"/>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51583" name="Text Box 36"/>
              <p:cNvSpPr txBox="1">
                <a:spLocks/>
              </p:cNvSpPr>
              <p:nvPr/>
            </p:nvSpPr>
            <p:spPr bwMode="auto">
              <a:xfrm>
                <a:off x="1692" y="4161"/>
                <a:ext cx="321" cy="30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rgbClr val="808080"/>
                    </a:solidFill>
                    <a:sym typeface="Symbol" pitchFamily="18" charset="2"/>
                  </a:rPr>
                  <a:t></a:t>
                </a:r>
              </a:p>
            </p:txBody>
          </p:sp>
          <p:sp>
            <p:nvSpPr>
              <p:cNvPr id="151584" name="Text Box 37"/>
              <p:cNvSpPr txBox="1">
                <a:spLocks/>
              </p:cNvSpPr>
              <p:nvPr/>
            </p:nvSpPr>
            <p:spPr bwMode="auto">
              <a:xfrm>
                <a:off x="1692" y="4433"/>
                <a:ext cx="321" cy="30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rgbClr val="808080"/>
                    </a:solidFill>
                    <a:sym typeface="Symbol" pitchFamily="18" charset="2"/>
                  </a:rPr>
                  <a:t></a:t>
                </a:r>
              </a:p>
            </p:txBody>
          </p:sp>
        </p:grpSp>
        <p:sp>
          <p:nvSpPr>
            <p:cNvPr id="151579" name="Text Box 38"/>
            <p:cNvSpPr txBox="1">
              <a:spLocks/>
            </p:cNvSpPr>
            <p:nvPr/>
          </p:nvSpPr>
          <p:spPr bwMode="auto">
            <a:xfrm>
              <a:off x="1012" y="3792"/>
              <a:ext cx="915" cy="30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600">
                  <a:solidFill>
                    <a:srgbClr val="808080"/>
                  </a:solidFill>
                  <a:latin typeface="Helvetica Neue" charset="0"/>
                </a:rPr>
                <a:t>Mapping</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6073"/>
                                        </p:tgtEl>
                                        <p:attrNameLst>
                                          <p:attrName>style.visibility</p:attrName>
                                        </p:attrNameLst>
                                      </p:cBhvr>
                                      <p:to>
                                        <p:strVal val="visible"/>
                                      </p:to>
                                    </p:set>
                                    <p:animEffect transition="in" filter="dissolve">
                                      <p:cBhvr>
                                        <p:cTn id="7" dur="500"/>
                                        <p:tgtEl>
                                          <p:spTgt spid="1026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smtClean="0"/>
              <a:t>Constraint satisfaction problem (CSP)</a:t>
            </a:r>
          </a:p>
        </p:txBody>
      </p:sp>
      <p:sp>
        <p:nvSpPr>
          <p:cNvPr id="30723" name="Rectangle 5"/>
          <p:cNvSpPr>
            <a:spLocks noGrp="1" noChangeArrowheads="1"/>
          </p:cNvSpPr>
          <p:nvPr>
            <p:ph type="body" idx="1"/>
          </p:nvPr>
        </p:nvSpPr>
        <p:spPr/>
        <p:txBody>
          <a:bodyPr/>
          <a:lstStyle/>
          <a:p>
            <a:pPr eaLnBrk="1" hangingPunct="1"/>
            <a:r>
              <a:rPr lang="en-US" dirty="0" smtClean="0"/>
              <a:t>A CSP is defined by:</a:t>
            </a:r>
          </a:p>
          <a:p>
            <a:pPr lvl="1" eaLnBrk="1" hangingPunct="1"/>
            <a:r>
              <a:rPr lang="en-US" dirty="0" smtClean="0"/>
              <a:t>a set of variables {</a:t>
            </a:r>
            <a:r>
              <a:rPr lang="en-US" i="1" dirty="0" smtClean="0"/>
              <a:t>x</a:t>
            </a:r>
            <a:r>
              <a:rPr lang="en-US" baseline="-25000" dirty="0" smtClean="0"/>
              <a:t>1</a:t>
            </a:r>
            <a:r>
              <a:rPr lang="en-US" dirty="0" smtClean="0"/>
              <a:t>, …, </a:t>
            </a:r>
            <a:r>
              <a:rPr lang="en-US" i="1" dirty="0" err="1" smtClean="0"/>
              <a:t>x</a:t>
            </a:r>
            <a:r>
              <a:rPr lang="en-US" i="1" baseline="-25000" dirty="0" err="1" smtClean="0"/>
              <a:t>n</a:t>
            </a:r>
            <a:r>
              <a:rPr lang="en-US" dirty="0" smtClean="0"/>
              <a:t>}</a:t>
            </a:r>
          </a:p>
          <a:p>
            <a:pPr lvl="1" eaLnBrk="1" hangingPunct="1"/>
            <a:r>
              <a:rPr lang="en-US" dirty="0" smtClean="0"/>
              <a:t>a set of values for each variable </a:t>
            </a:r>
            <a:r>
              <a:rPr lang="en-US" i="1" dirty="0" err="1" smtClean="0"/>
              <a:t>dom</a:t>
            </a:r>
            <a:r>
              <a:rPr lang="en-US" dirty="0" smtClean="0"/>
              <a:t>(</a:t>
            </a:r>
            <a:r>
              <a:rPr lang="en-US" i="1" dirty="0" smtClean="0"/>
              <a:t>x</a:t>
            </a:r>
            <a:r>
              <a:rPr lang="en-US" baseline="-25000" dirty="0" smtClean="0"/>
              <a:t>1</a:t>
            </a:r>
            <a:r>
              <a:rPr lang="en-US" dirty="0" smtClean="0"/>
              <a:t>), …, </a:t>
            </a:r>
            <a:r>
              <a:rPr lang="en-US" i="1" dirty="0" err="1" smtClean="0"/>
              <a:t>dom</a:t>
            </a:r>
            <a:r>
              <a:rPr lang="en-US" dirty="0" smtClean="0"/>
              <a:t>(</a:t>
            </a:r>
            <a:r>
              <a:rPr lang="en-US" i="1" dirty="0" err="1" smtClean="0"/>
              <a:t>x</a:t>
            </a:r>
            <a:r>
              <a:rPr lang="en-US" i="1" baseline="-25000" dirty="0" err="1" smtClean="0"/>
              <a:t>n</a:t>
            </a:r>
            <a:r>
              <a:rPr lang="en-US" dirty="0" smtClean="0"/>
              <a:t>)</a:t>
            </a:r>
          </a:p>
          <a:p>
            <a:pPr lvl="1" eaLnBrk="1" hangingPunct="1"/>
            <a:r>
              <a:rPr lang="en-US" dirty="0" smtClean="0"/>
              <a:t>a set of constraints {</a:t>
            </a:r>
            <a:r>
              <a:rPr lang="en-US" i="1" dirty="0" smtClean="0"/>
              <a:t>C</a:t>
            </a:r>
            <a:r>
              <a:rPr lang="en-US" baseline="-25000" dirty="0" smtClean="0"/>
              <a:t>1</a:t>
            </a:r>
            <a:r>
              <a:rPr lang="en-US" dirty="0" smtClean="0"/>
              <a:t>, …, </a:t>
            </a:r>
            <a:r>
              <a:rPr lang="en-US" i="1" dirty="0" smtClean="0"/>
              <a:t>C</a:t>
            </a:r>
            <a:r>
              <a:rPr lang="en-US" i="1" baseline="-25000" dirty="0" smtClean="0"/>
              <a:t>m</a:t>
            </a:r>
            <a:r>
              <a:rPr lang="en-US" dirty="0" smtClean="0"/>
              <a:t>}</a:t>
            </a:r>
          </a:p>
          <a:p>
            <a:pPr eaLnBrk="1" hangingPunct="1"/>
            <a:r>
              <a:rPr lang="en-US" dirty="0" smtClean="0"/>
              <a:t>A solution to a CSP is a complete assignment to all the variables that satisfies the constraints</a:t>
            </a:r>
            <a:endParaRPr lang="en-US" dirty="0"/>
          </a:p>
          <a:p>
            <a:pPr eaLnBrk="1" hangingPunct="1"/>
            <a:r>
              <a:rPr lang="en-US" dirty="0" smtClean="0"/>
              <a:t>Given a CSP:</a:t>
            </a:r>
          </a:p>
          <a:p>
            <a:pPr lvl="1" eaLnBrk="1" hangingPunct="1"/>
            <a:r>
              <a:rPr lang="en-US" dirty="0" smtClean="0"/>
              <a:t>determine </a:t>
            </a:r>
            <a:r>
              <a:rPr lang="en-US" dirty="0"/>
              <a:t>whether it has a solution or not</a:t>
            </a:r>
          </a:p>
          <a:p>
            <a:pPr lvl="1" eaLnBrk="1" hangingPunct="1"/>
            <a:r>
              <a:rPr lang="en-US" dirty="0" smtClean="0"/>
              <a:t>find </a:t>
            </a:r>
            <a:r>
              <a:rPr lang="en-US" dirty="0"/>
              <a:t>one solution</a:t>
            </a:r>
          </a:p>
          <a:p>
            <a:pPr lvl="1" eaLnBrk="1" hangingPunct="1"/>
            <a:r>
              <a:rPr lang="en-US" dirty="0" smtClean="0"/>
              <a:t>find </a:t>
            </a:r>
            <a:r>
              <a:rPr lang="en-US" dirty="0"/>
              <a:t>all solutions</a:t>
            </a:r>
          </a:p>
          <a:p>
            <a:pPr lvl="1" eaLnBrk="1" hangingPunct="1"/>
            <a:r>
              <a:rPr lang="en-US" dirty="0" smtClean="0"/>
              <a:t>find </a:t>
            </a:r>
            <a:r>
              <a:rPr lang="en-US" dirty="0"/>
              <a:t>an optimal solution, given some cost function</a:t>
            </a:r>
          </a:p>
          <a:p>
            <a:pPr eaLnBrk="1" hangingPunct="1"/>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smtClean="0"/>
              <a:t>Example of value symmetry: 3-coloring</a:t>
            </a:r>
          </a:p>
        </p:txBody>
      </p:sp>
      <p:sp>
        <p:nvSpPr>
          <p:cNvPr id="152579" name="Text Box 3"/>
          <p:cNvSpPr txBox="1">
            <a:spLocks noChangeArrowheads="1"/>
          </p:cNvSpPr>
          <p:nvPr/>
        </p:nvSpPr>
        <p:spPr bwMode="auto">
          <a:xfrm>
            <a:off x="1592263" y="2354263"/>
            <a:ext cx="3397250"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a:solidFill>
                  <a:srgbClr val="808080"/>
                </a:solidFill>
                <a:latin typeface="Helvetica Neue" charset="0"/>
              </a:rPr>
              <a:t>Another solution</a:t>
            </a:r>
          </a:p>
          <a:p>
            <a:pPr algn="l"/>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1</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2</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2</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1</a:t>
            </a: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5  </a:t>
            </a:r>
            <a:r>
              <a:rPr lang="en-US" sz="2600">
                <a:solidFill>
                  <a:srgbClr val="808080"/>
                </a:solidFill>
                <a:latin typeface="Helvetica Neue" charset="0"/>
                <a:sym typeface="Symbol" pitchFamily="18" charset="2"/>
              </a:rPr>
              <a:t>= 3</a:t>
            </a:r>
            <a:endParaRPr lang="en-US" sz="3400">
              <a:solidFill>
                <a:schemeClr val="tx1"/>
              </a:solidFill>
              <a:latin typeface="Times New Roman" pitchFamily="18" charset="0"/>
              <a:sym typeface="Symbol" pitchFamily="18" charset="2"/>
            </a:endParaRPr>
          </a:p>
        </p:txBody>
      </p:sp>
      <p:sp>
        <p:nvSpPr>
          <p:cNvPr id="152580" name="Rectangle 4"/>
          <p:cNvSpPr>
            <a:spLocks noChangeArrowheads="1"/>
          </p:cNvSpPr>
          <p:nvPr/>
        </p:nvSpPr>
        <p:spPr bwMode="auto">
          <a:xfrm>
            <a:off x="10785475" y="2963863"/>
            <a:ext cx="5461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2</a:t>
            </a:r>
          </a:p>
        </p:txBody>
      </p:sp>
      <p:sp>
        <p:nvSpPr>
          <p:cNvPr id="152581" name="Rectangle 5"/>
          <p:cNvSpPr>
            <a:spLocks noChangeArrowheads="1"/>
          </p:cNvSpPr>
          <p:nvPr/>
        </p:nvSpPr>
        <p:spPr bwMode="auto">
          <a:xfrm>
            <a:off x="6875463" y="480377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3</a:t>
            </a:r>
          </a:p>
        </p:txBody>
      </p:sp>
      <p:sp>
        <p:nvSpPr>
          <p:cNvPr id="152582" name="Rectangle 6"/>
          <p:cNvSpPr>
            <a:spLocks noChangeArrowheads="1"/>
          </p:cNvSpPr>
          <p:nvPr/>
        </p:nvSpPr>
        <p:spPr bwMode="auto">
          <a:xfrm>
            <a:off x="6875463" y="2932113"/>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1</a:t>
            </a:r>
          </a:p>
        </p:txBody>
      </p:sp>
      <p:sp>
        <p:nvSpPr>
          <p:cNvPr id="152583" name="Rectangle 7"/>
          <p:cNvSpPr>
            <a:spLocks noChangeArrowheads="1"/>
          </p:cNvSpPr>
          <p:nvPr/>
        </p:nvSpPr>
        <p:spPr bwMode="auto">
          <a:xfrm>
            <a:off x="10785475" y="6748463"/>
            <a:ext cx="5461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5</a:t>
            </a:r>
          </a:p>
        </p:txBody>
      </p:sp>
      <p:sp>
        <p:nvSpPr>
          <p:cNvPr id="152584" name="Rectangle 8"/>
          <p:cNvSpPr>
            <a:spLocks noChangeArrowheads="1"/>
          </p:cNvSpPr>
          <p:nvPr/>
        </p:nvSpPr>
        <p:spPr bwMode="auto">
          <a:xfrm>
            <a:off x="10785475" y="4835525"/>
            <a:ext cx="5461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4</a:t>
            </a:r>
          </a:p>
        </p:txBody>
      </p:sp>
      <p:sp>
        <p:nvSpPr>
          <p:cNvPr id="152585" name="Oval 9"/>
          <p:cNvSpPr>
            <a:spLocks noChangeArrowheads="1"/>
          </p:cNvSpPr>
          <p:nvPr/>
        </p:nvSpPr>
        <p:spPr bwMode="auto">
          <a:xfrm>
            <a:off x="7748588" y="2955925"/>
            <a:ext cx="584200" cy="584200"/>
          </a:xfrm>
          <a:prstGeom prst="ellipse">
            <a:avLst/>
          </a:prstGeom>
          <a:solidFill>
            <a:schemeClr val="folHlink"/>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86" name="Oval 10"/>
          <p:cNvSpPr>
            <a:spLocks noChangeArrowheads="1"/>
          </p:cNvSpPr>
          <p:nvPr/>
        </p:nvSpPr>
        <p:spPr bwMode="auto">
          <a:xfrm>
            <a:off x="10015538" y="2955925"/>
            <a:ext cx="584200" cy="584200"/>
          </a:xfrm>
          <a:prstGeom prst="ellipse">
            <a:avLst/>
          </a:prstGeom>
          <a:solidFill>
            <a:srgbClr val="6600FF"/>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87" name="Oval 11"/>
          <p:cNvSpPr>
            <a:spLocks noChangeArrowheads="1"/>
          </p:cNvSpPr>
          <p:nvPr/>
        </p:nvSpPr>
        <p:spPr bwMode="auto">
          <a:xfrm>
            <a:off x="7748588" y="4848225"/>
            <a:ext cx="584200" cy="584200"/>
          </a:xfrm>
          <a:prstGeom prst="ellipse">
            <a:avLst/>
          </a:prstGeom>
          <a:solidFill>
            <a:srgbClr val="6600FF"/>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88" name="Oval 12"/>
          <p:cNvSpPr>
            <a:spLocks noChangeArrowheads="1"/>
          </p:cNvSpPr>
          <p:nvPr/>
        </p:nvSpPr>
        <p:spPr bwMode="auto">
          <a:xfrm>
            <a:off x="10015538" y="4848225"/>
            <a:ext cx="584200" cy="584200"/>
          </a:xfrm>
          <a:prstGeom prst="ellipse">
            <a:avLst/>
          </a:prstGeom>
          <a:solidFill>
            <a:schemeClr val="folHlink"/>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89" name="Oval 13"/>
          <p:cNvSpPr>
            <a:spLocks noChangeArrowheads="1"/>
          </p:cNvSpPr>
          <p:nvPr/>
        </p:nvSpPr>
        <p:spPr bwMode="auto">
          <a:xfrm>
            <a:off x="10015538" y="6742113"/>
            <a:ext cx="584200" cy="584200"/>
          </a:xfrm>
          <a:prstGeom prst="ellipse">
            <a:avLst/>
          </a:prstGeom>
          <a:solidFill>
            <a:srgbClr val="FDDD00"/>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0" name="Line 14"/>
          <p:cNvSpPr>
            <a:spLocks noChangeShapeType="1"/>
          </p:cNvSpPr>
          <p:nvPr/>
        </p:nvSpPr>
        <p:spPr bwMode="auto">
          <a:xfrm>
            <a:off x="8058150" y="3560763"/>
            <a:ext cx="0" cy="1258887"/>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1" name="Line 15"/>
          <p:cNvSpPr>
            <a:spLocks noChangeShapeType="1"/>
          </p:cNvSpPr>
          <p:nvPr/>
        </p:nvSpPr>
        <p:spPr bwMode="auto">
          <a:xfrm>
            <a:off x="10313988" y="3527425"/>
            <a:ext cx="0" cy="1354138"/>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2" name="Line 16"/>
          <p:cNvSpPr>
            <a:spLocks noChangeShapeType="1"/>
          </p:cNvSpPr>
          <p:nvPr/>
        </p:nvSpPr>
        <p:spPr bwMode="auto">
          <a:xfrm>
            <a:off x="8359775" y="5124450"/>
            <a:ext cx="166052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3" name="Line 17"/>
          <p:cNvSpPr>
            <a:spLocks noChangeShapeType="1"/>
          </p:cNvSpPr>
          <p:nvPr/>
        </p:nvSpPr>
        <p:spPr bwMode="auto">
          <a:xfrm>
            <a:off x="8364538" y="3240088"/>
            <a:ext cx="166052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4" name="Line 18"/>
          <p:cNvSpPr>
            <a:spLocks noChangeShapeType="1"/>
          </p:cNvSpPr>
          <p:nvPr/>
        </p:nvSpPr>
        <p:spPr bwMode="auto">
          <a:xfrm>
            <a:off x="8245475" y="5383213"/>
            <a:ext cx="1797050" cy="1439862"/>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5" name="Line 19"/>
          <p:cNvSpPr>
            <a:spLocks noChangeShapeType="1"/>
          </p:cNvSpPr>
          <p:nvPr/>
        </p:nvSpPr>
        <p:spPr bwMode="auto">
          <a:xfrm>
            <a:off x="10320338" y="5400675"/>
            <a:ext cx="0" cy="1354138"/>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6" name="Oval 20"/>
          <p:cNvSpPr>
            <a:spLocks noChangeArrowheads="1"/>
          </p:cNvSpPr>
          <p:nvPr/>
        </p:nvSpPr>
        <p:spPr bwMode="auto">
          <a:xfrm>
            <a:off x="3262313" y="3292475"/>
            <a:ext cx="287337" cy="288925"/>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7" name="Oval 21"/>
          <p:cNvSpPr>
            <a:spLocks noChangeArrowheads="1"/>
          </p:cNvSpPr>
          <p:nvPr/>
        </p:nvSpPr>
        <p:spPr bwMode="auto">
          <a:xfrm>
            <a:off x="3262313" y="4587875"/>
            <a:ext cx="287337" cy="288925"/>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8" name="Oval 22"/>
          <p:cNvSpPr>
            <a:spLocks noChangeArrowheads="1"/>
          </p:cNvSpPr>
          <p:nvPr/>
        </p:nvSpPr>
        <p:spPr bwMode="auto">
          <a:xfrm>
            <a:off x="3262313" y="5021263"/>
            <a:ext cx="287337" cy="288925"/>
          </a:xfrm>
          <a:prstGeom prst="ellipse">
            <a:avLst/>
          </a:prstGeom>
          <a:solidFill>
            <a:srgbClr val="FDDD00"/>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599" name="Oval 23"/>
          <p:cNvSpPr>
            <a:spLocks noChangeArrowheads="1"/>
          </p:cNvSpPr>
          <p:nvPr/>
        </p:nvSpPr>
        <p:spPr bwMode="auto">
          <a:xfrm>
            <a:off x="3262313" y="3725863"/>
            <a:ext cx="287337" cy="288925"/>
          </a:xfrm>
          <a:prstGeom prst="ellipse">
            <a:avLst/>
          </a:prstGeom>
          <a:solidFill>
            <a:srgbClr val="6600FF"/>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2600" name="Oval 24"/>
          <p:cNvSpPr>
            <a:spLocks noChangeArrowheads="1"/>
          </p:cNvSpPr>
          <p:nvPr/>
        </p:nvSpPr>
        <p:spPr bwMode="auto">
          <a:xfrm>
            <a:off x="3262313" y="4156075"/>
            <a:ext cx="287337" cy="288925"/>
          </a:xfrm>
          <a:prstGeom prst="ellipse">
            <a:avLst/>
          </a:prstGeom>
          <a:solidFill>
            <a:srgbClr val="6600FF"/>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smtClean="0"/>
              <a:t>Example of value symmetry: 3-coloring</a:t>
            </a:r>
          </a:p>
        </p:txBody>
      </p:sp>
      <p:sp>
        <p:nvSpPr>
          <p:cNvPr id="153603" name="Text Box 3"/>
          <p:cNvSpPr txBox="1">
            <a:spLocks noChangeArrowheads="1"/>
          </p:cNvSpPr>
          <p:nvPr/>
        </p:nvSpPr>
        <p:spPr bwMode="auto">
          <a:xfrm>
            <a:off x="1592263" y="2355850"/>
            <a:ext cx="339725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a:solidFill>
                  <a:srgbClr val="808080"/>
                </a:solidFill>
                <a:latin typeface="Helvetica Neue" charset="0"/>
              </a:rPr>
              <a:t>A partial non-solution</a:t>
            </a:r>
          </a:p>
          <a:p>
            <a:pPr algn="l"/>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1</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2</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3</a:t>
            </a:r>
          </a:p>
          <a:p>
            <a:pPr algn="l">
              <a:lnSpc>
                <a:spcPct val="110000"/>
              </a:lnSpc>
            </a:pPr>
            <a:endParaRPr lang="en-US" sz="2600">
              <a:solidFill>
                <a:srgbClr val="808080"/>
              </a:solidFill>
              <a:latin typeface="Helvetica Neue" charset="0"/>
              <a:sym typeface="Symbol" pitchFamily="18" charset="2"/>
            </a:endParaRPr>
          </a:p>
          <a:p>
            <a:pPr algn="l">
              <a:lnSpc>
                <a:spcPct val="110000"/>
              </a:lnSpc>
            </a:pPr>
            <a:endParaRPr lang="en-US" sz="2600">
              <a:solidFill>
                <a:srgbClr val="808080"/>
              </a:solidFill>
              <a:latin typeface="Helvetica Neue" charset="0"/>
            </a:endParaRPr>
          </a:p>
        </p:txBody>
      </p:sp>
      <p:sp>
        <p:nvSpPr>
          <p:cNvPr id="153604" name="Rectangle 4"/>
          <p:cNvSpPr>
            <a:spLocks noChangeArrowheads="1"/>
          </p:cNvSpPr>
          <p:nvPr/>
        </p:nvSpPr>
        <p:spPr bwMode="auto">
          <a:xfrm>
            <a:off x="10785475" y="2963863"/>
            <a:ext cx="5461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2</a:t>
            </a:r>
          </a:p>
        </p:txBody>
      </p:sp>
      <p:sp>
        <p:nvSpPr>
          <p:cNvPr id="153605" name="Rectangle 5"/>
          <p:cNvSpPr>
            <a:spLocks noChangeArrowheads="1"/>
          </p:cNvSpPr>
          <p:nvPr/>
        </p:nvSpPr>
        <p:spPr bwMode="auto">
          <a:xfrm>
            <a:off x="6875463" y="480377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3</a:t>
            </a:r>
          </a:p>
        </p:txBody>
      </p:sp>
      <p:sp>
        <p:nvSpPr>
          <p:cNvPr id="153606" name="Rectangle 6"/>
          <p:cNvSpPr>
            <a:spLocks noChangeArrowheads="1"/>
          </p:cNvSpPr>
          <p:nvPr/>
        </p:nvSpPr>
        <p:spPr bwMode="auto">
          <a:xfrm>
            <a:off x="6875463" y="2932113"/>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1</a:t>
            </a:r>
          </a:p>
        </p:txBody>
      </p:sp>
      <p:sp>
        <p:nvSpPr>
          <p:cNvPr id="153607" name="Rectangle 7"/>
          <p:cNvSpPr>
            <a:spLocks noChangeArrowheads="1"/>
          </p:cNvSpPr>
          <p:nvPr/>
        </p:nvSpPr>
        <p:spPr bwMode="auto">
          <a:xfrm>
            <a:off x="10785475" y="6748463"/>
            <a:ext cx="5461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5</a:t>
            </a:r>
          </a:p>
        </p:txBody>
      </p:sp>
      <p:sp>
        <p:nvSpPr>
          <p:cNvPr id="153608" name="Rectangle 8"/>
          <p:cNvSpPr>
            <a:spLocks noChangeArrowheads="1"/>
          </p:cNvSpPr>
          <p:nvPr/>
        </p:nvSpPr>
        <p:spPr bwMode="auto">
          <a:xfrm>
            <a:off x="10785475" y="4835525"/>
            <a:ext cx="5461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algn="l" defTabSz="1300163" eaLnBrk="0" hangingPunct="0"/>
            <a:r>
              <a:rPr lang="en-US" sz="2600" i="1">
                <a:solidFill>
                  <a:schemeClr val="tx1"/>
                </a:solidFill>
                <a:latin typeface="Helvetica Neue" charset="0"/>
              </a:rPr>
              <a:t>v</a:t>
            </a:r>
            <a:r>
              <a:rPr lang="en-US" sz="2600" baseline="-25000">
                <a:solidFill>
                  <a:schemeClr val="tx1"/>
                </a:solidFill>
                <a:latin typeface="Helvetica Neue" charset="0"/>
              </a:rPr>
              <a:t>4</a:t>
            </a:r>
          </a:p>
        </p:txBody>
      </p:sp>
      <p:sp>
        <p:nvSpPr>
          <p:cNvPr id="153609" name="Oval 9"/>
          <p:cNvSpPr>
            <a:spLocks noChangeArrowheads="1"/>
          </p:cNvSpPr>
          <p:nvPr/>
        </p:nvSpPr>
        <p:spPr bwMode="auto">
          <a:xfrm>
            <a:off x="7748588" y="2955925"/>
            <a:ext cx="584200" cy="584200"/>
          </a:xfrm>
          <a:prstGeom prst="ellipse">
            <a:avLst/>
          </a:prstGeom>
          <a:solidFill>
            <a:srgbClr val="FDDD00"/>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0" name="Oval 10"/>
          <p:cNvSpPr>
            <a:spLocks noChangeArrowheads="1"/>
          </p:cNvSpPr>
          <p:nvPr/>
        </p:nvSpPr>
        <p:spPr bwMode="auto">
          <a:xfrm>
            <a:off x="10015538" y="2955925"/>
            <a:ext cx="584200" cy="584200"/>
          </a:xfrm>
          <a:prstGeom prst="ellipse">
            <a:avLst/>
          </a:prstGeom>
          <a:solidFill>
            <a:schemeClr val="folHlink"/>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1" name="Oval 11"/>
          <p:cNvSpPr>
            <a:spLocks noChangeArrowheads="1"/>
          </p:cNvSpPr>
          <p:nvPr/>
        </p:nvSpPr>
        <p:spPr bwMode="auto">
          <a:xfrm>
            <a:off x="7748588" y="4848225"/>
            <a:ext cx="584200" cy="584200"/>
          </a:xfrm>
          <a:prstGeom prst="ellipse">
            <a:avLst/>
          </a:prstGeom>
          <a:solidFill>
            <a:srgbClr val="6600FF"/>
          </a:solidFill>
          <a:ln w="38100">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2" name="Oval 12"/>
          <p:cNvSpPr>
            <a:spLocks noChangeArrowheads="1"/>
          </p:cNvSpPr>
          <p:nvPr/>
        </p:nvSpPr>
        <p:spPr bwMode="auto">
          <a:xfrm>
            <a:off x="10015538" y="4848225"/>
            <a:ext cx="584200" cy="584200"/>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rgbClr val="FDDD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3" name="Oval 13"/>
          <p:cNvSpPr>
            <a:spLocks noChangeArrowheads="1"/>
          </p:cNvSpPr>
          <p:nvPr/>
        </p:nvSpPr>
        <p:spPr bwMode="auto">
          <a:xfrm>
            <a:off x="10015538" y="6742113"/>
            <a:ext cx="584200" cy="584200"/>
          </a:xfrm>
          <a:prstGeom prst="ellipse">
            <a:avLst/>
          </a:prstGeom>
          <a:noFill/>
          <a:ln w="38100">
            <a:solidFill>
              <a:srgbClr val="808080"/>
            </a:solidFill>
            <a:round/>
            <a:headEnd type="none" w="sm" len="sm"/>
            <a:tailEnd type="none" w="sm" len="sm"/>
          </a:ln>
          <a:effectLst/>
          <a:extLst>
            <a:ext uri="{909E8E84-426E-40DD-AFC4-6F175D3DCCD1}">
              <a14:hiddenFill xmlns:a14="http://schemas.microsoft.com/office/drawing/2010/main">
                <a:solidFill>
                  <a:srgbClr val="66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4" name="Line 14"/>
          <p:cNvSpPr>
            <a:spLocks noChangeShapeType="1"/>
          </p:cNvSpPr>
          <p:nvPr/>
        </p:nvSpPr>
        <p:spPr bwMode="auto">
          <a:xfrm>
            <a:off x="8058150" y="3560763"/>
            <a:ext cx="0" cy="1258887"/>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5" name="Line 15"/>
          <p:cNvSpPr>
            <a:spLocks noChangeShapeType="1"/>
          </p:cNvSpPr>
          <p:nvPr/>
        </p:nvSpPr>
        <p:spPr bwMode="auto">
          <a:xfrm>
            <a:off x="10313988" y="3527425"/>
            <a:ext cx="0" cy="1354138"/>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6" name="Line 16"/>
          <p:cNvSpPr>
            <a:spLocks noChangeShapeType="1"/>
          </p:cNvSpPr>
          <p:nvPr/>
        </p:nvSpPr>
        <p:spPr bwMode="auto">
          <a:xfrm>
            <a:off x="8359775" y="5124450"/>
            <a:ext cx="166052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7" name="Line 17"/>
          <p:cNvSpPr>
            <a:spLocks noChangeShapeType="1"/>
          </p:cNvSpPr>
          <p:nvPr/>
        </p:nvSpPr>
        <p:spPr bwMode="auto">
          <a:xfrm>
            <a:off x="8364538" y="3240088"/>
            <a:ext cx="1660525" cy="0"/>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8" name="Line 18"/>
          <p:cNvSpPr>
            <a:spLocks noChangeShapeType="1"/>
          </p:cNvSpPr>
          <p:nvPr/>
        </p:nvSpPr>
        <p:spPr bwMode="auto">
          <a:xfrm>
            <a:off x="8245475" y="5383213"/>
            <a:ext cx="1797050" cy="1439862"/>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19" name="Line 19"/>
          <p:cNvSpPr>
            <a:spLocks noChangeShapeType="1"/>
          </p:cNvSpPr>
          <p:nvPr/>
        </p:nvSpPr>
        <p:spPr bwMode="auto">
          <a:xfrm>
            <a:off x="10320338" y="5400675"/>
            <a:ext cx="0" cy="1354138"/>
          </a:xfrm>
          <a:prstGeom prst="line">
            <a:avLst/>
          </a:prstGeom>
          <a:noFill/>
          <a:ln w="381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20" name="Oval 20"/>
          <p:cNvSpPr>
            <a:spLocks noChangeArrowheads="1"/>
          </p:cNvSpPr>
          <p:nvPr/>
        </p:nvSpPr>
        <p:spPr bwMode="auto">
          <a:xfrm>
            <a:off x="3262313" y="3292475"/>
            <a:ext cx="287337" cy="288925"/>
          </a:xfrm>
          <a:prstGeom prst="ellipse">
            <a:avLst/>
          </a:prstGeom>
          <a:solidFill>
            <a:srgbClr val="FDDD00"/>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21" name="Oval 21"/>
          <p:cNvSpPr>
            <a:spLocks noChangeArrowheads="1"/>
          </p:cNvSpPr>
          <p:nvPr/>
        </p:nvSpPr>
        <p:spPr bwMode="auto">
          <a:xfrm>
            <a:off x="3262313" y="4156075"/>
            <a:ext cx="287337" cy="288925"/>
          </a:xfrm>
          <a:prstGeom prst="ellipse">
            <a:avLst/>
          </a:prstGeom>
          <a:solidFill>
            <a:srgbClr val="6600CC"/>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22" name="Oval 22"/>
          <p:cNvSpPr>
            <a:spLocks noChangeArrowheads="1"/>
          </p:cNvSpPr>
          <p:nvPr/>
        </p:nvSpPr>
        <p:spPr bwMode="auto">
          <a:xfrm>
            <a:off x="3262313" y="3725863"/>
            <a:ext cx="287337" cy="288925"/>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23" name="Text Box 23"/>
          <p:cNvSpPr txBox="1">
            <a:spLocks noChangeArrowheads="1"/>
          </p:cNvSpPr>
          <p:nvPr/>
        </p:nvSpPr>
        <p:spPr bwMode="auto">
          <a:xfrm>
            <a:off x="1592263" y="5164138"/>
            <a:ext cx="4405312"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a:solidFill>
                  <a:srgbClr val="808080"/>
                </a:solidFill>
                <a:latin typeface="Helvetica Neue" charset="0"/>
              </a:rPr>
              <a:t>Another partial non-solution</a:t>
            </a:r>
          </a:p>
          <a:p>
            <a:pPr algn="l"/>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1</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2  </a:t>
            </a:r>
            <a:r>
              <a:rPr lang="en-US" sz="2600">
                <a:solidFill>
                  <a:srgbClr val="808080"/>
                </a:solidFill>
                <a:latin typeface="Helvetica Neue" charset="0"/>
                <a:sym typeface="Symbol" pitchFamily="18" charset="2"/>
              </a:rPr>
              <a:t>= 2</a:t>
            </a:r>
            <a:endParaRPr lang="en-US" sz="2600">
              <a:solidFill>
                <a:srgbClr val="808080"/>
              </a:solidFill>
              <a:latin typeface="Helvetica Neue" charset="0"/>
            </a:endParaRPr>
          </a:p>
          <a:p>
            <a:pPr algn="l">
              <a:lnSpc>
                <a:spcPct val="110000"/>
              </a:lnSpc>
            </a:pPr>
            <a:r>
              <a:rPr lang="en-US" sz="2600" i="1">
                <a:solidFill>
                  <a:srgbClr val="808080"/>
                </a:solidFill>
                <a:latin typeface="Helvetica Neue" charset="0"/>
              </a:rPr>
              <a:t>    v</a:t>
            </a:r>
            <a:r>
              <a:rPr lang="en-US" sz="2600" baseline="-25000">
                <a:solidFill>
                  <a:srgbClr val="808080"/>
                </a:solidFill>
                <a:latin typeface="Helvetica Neue" charset="0"/>
              </a:rPr>
              <a:t>3  </a:t>
            </a:r>
            <a:r>
              <a:rPr lang="en-US" sz="2600">
                <a:solidFill>
                  <a:srgbClr val="808080"/>
                </a:solidFill>
                <a:latin typeface="Helvetica Neue" charset="0"/>
                <a:sym typeface="Symbol" pitchFamily="18" charset="2"/>
              </a:rPr>
              <a:t>= 3</a:t>
            </a:r>
          </a:p>
        </p:txBody>
      </p:sp>
      <p:sp>
        <p:nvSpPr>
          <p:cNvPr id="153624" name="Text Box 24"/>
          <p:cNvSpPr txBox="1">
            <a:spLocks/>
          </p:cNvSpPr>
          <p:nvPr/>
        </p:nvSpPr>
        <p:spPr bwMode="auto">
          <a:xfrm>
            <a:off x="1592263" y="7972425"/>
            <a:ext cx="2097087" cy="528638"/>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ct val="110000"/>
              </a:lnSpc>
            </a:pPr>
            <a:r>
              <a:rPr lang="en-US" sz="2600">
                <a:solidFill>
                  <a:srgbClr val="808080"/>
                </a:solidFill>
              </a:rPr>
              <a:t>And so on …</a:t>
            </a:r>
          </a:p>
        </p:txBody>
      </p:sp>
      <p:sp>
        <p:nvSpPr>
          <p:cNvPr id="153625" name="Oval 25"/>
          <p:cNvSpPr>
            <a:spLocks noChangeArrowheads="1"/>
          </p:cNvSpPr>
          <p:nvPr/>
        </p:nvSpPr>
        <p:spPr bwMode="auto">
          <a:xfrm>
            <a:off x="3262313" y="6964363"/>
            <a:ext cx="287337" cy="288925"/>
          </a:xfrm>
          <a:prstGeom prst="ellipse">
            <a:avLst/>
          </a:prstGeom>
          <a:solidFill>
            <a:srgbClr val="FDDD00"/>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26" name="Oval 26"/>
          <p:cNvSpPr>
            <a:spLocks noChangeArrowheads="1"/>
          </p:cNvSpPr>
          <p:nvPr/>
        </p:nvSpPr>
        <p:spPr bwMode="auto">
          <a:xfrm>
            <a:off x="3262313" y="6532563"/>
            <a:ext cx="287337" cy="288925"/>
          </a:xfrm>
          <a:prstGeom prst="ellipse">
            <a:avLst/>
          </a:prstGeom>
          <a:solidFill>
            <a:srgbClr val="6600CC"/>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3627" name="Oval 27"/>
          <p:cNvSpPr>
            <a:spLocks noChangeArrowheads="1"/>
          </p:cNvSpPr>
          <p:nvPr/>
        </p:nvSpPr>
        <p:spPr bwMode="auto">
          <a:xfrm>
            <a:off x="3262313" y="6100763"/>
            <a:ext cx="287337" cy="288925"/>
          </a:xfrm>
          <a:prstGeom prst="ellipse">
            <a:avLst/>
          </a:prstGeom>
          <a:solidFill>
            <a:schemeClr val="folHlink"/>
          </a:solidFill>
          <a:ln>
            <a:noFill/>
          </a:ln>
          <a:effectLst/>
          <a:extLst>
            <a:ext uri="{91240B29-F687-4F45-9708-019B960494DF}">
              <a14:hiddenLine xmlns:a14="http://schemas.microsoft.com/office/drawing/2010/main" w="38100">
                <a:solidFill>
                  <a:srgbClr val="8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smtClean="0"/>
              <a:t>Example of variable-value symmetry: 4-queens</a:t>
            </a:r>
          </a:p>
        </p:txBody>
      </p:sp>
      <p:sp>
        <p:nvSpPr>
          <p:cNvPr id="154627" name="Text Box 3"/>
          <p:cNvSpPr txBox="1">
            <a:spLocks noChangeArrowheads="1"/>
          </p:cNvSpPr>
          <p:nvPr/>
        </p:nvSpPr>
        <p:spPr bwMode="auto">
          <a:xfrm>
            <a:off x="6459538" y="7086600"/>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154628" name="Text Box 4"/>
          <p:cNvSpPr txBox="1">
            <a:spLocks noChangeArrowheads="1"/>
          </p:cNvSpPr>
          <p:nvPr/>
        </p:nvSpPr>
        <p:spPr bwMode="auto">
          <a:xfrm>
            <a:off x="6459538" y="6097588"/>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154629" name="Text Box 5"/>
          <p:cNvSpPr txBox="1">
            <a:spLocks noChangeArrowheads="1"/>
          </p:cNvSpPr>
          <p:nvPr/>
        </p:nvSpPr>
        <p:spPr bwMode="auto">
          <a:xfrm>
            <a:off x="6459538" y="5108575"/>
            <a:ext cx="6508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154630" name="Text Box 6"/>
          <p:cNvSpPr txBox="1">
            <a:spLocks noChangeArrowheads="1"/>
          </p:cNvSpPr>
          <p:nvPr/>
        </p:nvSpPr>
        <p:spPr bwMode="auto">
          <a:xfrm>
            <a:off x="6459538" y="4124325"/>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sp>
        <p:nvSpPr>
          <p:cNvPr id="154631" name="Rectangle 7"/>
          <p:cNvSpPr>
            <a:spLocks noChangeArrowheads="1"/>
          </p:cNvSpPr>
          <p:nvPr/>
        </p:nvSpPr>
        <p:spPr bwMode="auto">
          <a:xfrm>
            <a:off x="7153275" y="3902075"/>
            <a:ext cx="3900488" cy="3900488"/>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4632" name="Rectangle 8"/>
          <p:cNvSpPr>
            <a:spLocks noChangeArrowheads="1"/>
          </p:cNvSpPr>
          <p:nvPr/>
        </p:nvSpPr>
        <p:spPr bwMode="auto">
          <a:xfrm>
            <a:off x="7299325" y="3209925"/>
            <a:ext cx="63976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154633" name="Rectangle 9"/>
          <p:cNvSpPr>
            <a:spLocks noChangeArrowheads="1"/>
          </p:cNvSpPr>
          <p:nvPr/>
        </p:nvSpPr>
        <p:spPr bwMode="auto">
          <a:xfrm>
            <a:off x="8345488" y="3209925"/>
            <a:ext cx="5461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154634" name="Rectangle 10"/>
          <p:cNvSpPr>
            <a:spLocks noChangeArrowheads="1"/>
          </p:cNvSpPr>
          <p:nvPr/>
        </p:nvSpPr>
        <p:spPr bwMode="auto">
          <a:xfrm>
            <a:off x="92710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154635" name="Rectangle 11"/>
          <p:cNvSpPr>
            <a:spLocks noChangeArrowheads="1"/>
          </p:cNvSpPr>
          <p:nvPr/>
        </p:nvSpPr>
        <p:spPr bwMode="auto">
          <a:xfrm>
            <a:off x="10223500" y="3209925"/>
            <a:ext cx="6381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154636" name="Line 12"/>
          <p:cNvSpPr>
            <a:spLocks noChangeShapeType="1"/>
          </p:cNvSpPr>
          <p:nvPr/>
        </p:nvSpPr>
        <p:spPr bwMode="auto">
          <a:xfrm>
            <a:off x="8128000"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4637" name="Line 13"/>
          <p:cNvSpPr>
            <a:spLocks noChangeShapeType="1"/>
          </p:cNvSpPr>
          <p:nvPr/>
        </p:nvSpPr>
        <p:spPr bwMode="auto">
          <a:xfrm>
            <a:off x="9102725"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4638" name="Line 14"/>
          <p:cNvSpPr>
            <a:spLocks noChangeShapeType="1"/>
          </p:cNvSpPr>
          <p:nvPr/>
        </p:nvSpPr>
        <p:spPr bwMode="auto">
          <a:xfrm>
            <a:off x="10079038"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4639" name="Line 15"/>
          <p:cNvSpPr>
            <a:spLocks noChangeShapeType="1"/>
          </p:cNvSpPr>
          <p:nvPr/>
        </p:nvSpPr>
        <p:spPr bwMode="auto">
          <a:xfrm>
            <a:off x="7153275" y="4876800"/>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4640" name="Line 16"/>
          <p:cNvSpPr>
            <a:spLocks noChangeShapeType="1"/>
          </p:cNvSpPr>
          <p:nvPr/>
        </p:nvSpPr>
        <p:spPr bwMode="auto">
          <a:xfrm>
            <a:off x="7153275" y="5851525"/>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4641" name="Line 17"/>
          <p:cNvSpPr>
            <a:spLocks noChangeShapeType="1"/>
          </p:cNvSpPr>
          <p:nvPr/>
        </p:nvSpPr>
        <p:spPr bwMode="auto">
          <a:xfrm>
            <a:off x="7153275" y="6827838"/>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4642" name="Text Box 18"/>
          <p:cNvSpPr txBox="1">
            <a:spLocks noChangeArrowheads="1"/>
          </p:cNvSpPr>
          <p:nvPr/>
        </p:nvSpPr>
        <p:spPr bwMode="auto">
          <a:xfrm>
            <a:off x="1389063" y="2797175"/>
            <a:ext cx="4465637"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i="1">
                <a:solidFill>
                  <a:srgbClr val="747474"/>
                </a:solidFill>
                <a:latin typeface="Helvetica Neue" charset="0"/>
              </a:rPr>
              <a:t>variables:</a:t>
            </a:r>
          </a:p>
          <a:p>
            <a:pPr algn="l"/>
            <a:r>
              <a:rPr lang="en-US" sz="2600" i="1">
                <a:solidFill>
                  <a:srgbClr val="747474"/>
                </a:solidFill>
                <a:latin typeface="Helvetica Neue" charset="0"/>
              </a:rPr>
              <a:t>   x</a:t>
            </a:r>
            <a:r>
              <a:rPr lang="en-US" sz="2600" baseline="-25000">
                <a:solidFill>
                  <a:srgbClr val="747474"/>
                </a:solidFill>
                <a:latin typeface="Helvetica Neue" charset="0"/>
              </a:rPr>
              <a:t>1</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i="1">
                <a:solidFill>
                  <a:srgbClr val="747474"/>
                </a:solidFill>
                <a:latin typeface="Helvetica Neue" charset="0"/>
              </a:rPr>
              <a:t>x</a:t>
            </a:r>
            <a:r>
              <a:rPr lang="en-US" sz="2600" baseline="-25000">
                <a:solidFill>
                  <a:srgbClr val="747474"/>
                </a:solidFill>
                <a:latin typeface="Helvetica Neue" charset="0"/>
              </a:rPr>
              <a:t>4</a:t>
            </a:r>
          </a:p>
          <a:p>
            <a:pPr algn="l">
              <a:lnSpc>
                <a:spcPts val="5488"/>
              </a:lnSpc>
            </a:pPr>
            <a:r>
              <a:rPr lang="en-US" sz="2600" i="1">
                <a:solidFill>
                  <a:srgbClr val="747474"/>
                </a:solidFill>
                <a:latin typeface="Helvetica Neue" charset="0"/>
              </a:rPr>
              <a:t>domains:</a:t>
            </a:r>
          </a:p>
          <a:p>
            <a:pPr algn="l"/>
            <a:r>
              <a:rPr lang="en-US" sz="2600">
                <a:solidFill>
                  <a:srgbClr val="747474"/>
                </a:solidFill>
                <a:latin typeface="Helvetica Neue" charset="0"/>
              </a:rPr>
              <a:t>   {1, 2, 3, 4}</a:t>
            </a:r>
          </a:p>
          <a:p>
            <a:pPr algn="l">
              <a:lnSpc>
                <a:spcPts val="5488"/>
              </a:lnSpc>
            </a:pPr>
            <a:r>
              <a:rPr lang="en-US" sz="2600" i="1">
                <a:solidFill>
                  <a:srgbClr val="747474"/>
                </a:solidFill>
                <a:latin typeface="Helvetica Neue" charset="0"/>
              </a:rPr>
              <a:t>constraints:</a:t>
            </a: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2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1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3</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3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2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2</a:t>
            </a:r>
            <a:endParaRPr lang="en-US" sz="2600" i="1">
              <a:solidFill>
                <a:srgbClr val="747474"/>
              </a:solidFill>
              <a:latin typeface="Helvetica Neue" charset="0"/>
            </a:endParaRPr>
          </a:p>
          <a:p>
            <a:pPr algn="l"/>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a:solidFill>
                  <a:srgbClr val="747474"/>
                </a:solidFill>
                <a:latin typeface="Helvetica Neue" charset="0"/>
              </a:rPr>
              <a:t>  |</a:t>
            </a:r>
            <a:r>
              <a:rPr lang="en-US" sz="2600" i="1">
                <a:solidFill>
                  <a:srgbClr val="747474"/>
                </a:solidFill>
                <a:latin typeface="Helvetica Neue" charset="0"/>
              </a:rPr>
              <a:t> x</a:t>
            </a:r>
            <a:r>
              <a:rPr lang="en-US" sz="2600" baseline="-25000">
                <a:solidFill>
                  <a:srgbClr val="747474"/>
                </a:solidFill>
                <a:latin typeface="Helvetica Neue" charset="0"/>
              </a:rPr>
              <a:t>3 </a:t>
            </a:r>
            <a:r>
              <a:rPr lang="en-US" sz="2600">
                <a:solidFill>
                  <a:srgbClr val="747474"/>
                </a:solidFill>
                <a:latin typeface="Helvetica Neue" charset="0"/>
                <a:sym typeface="Symbol" pitchFamily="18" charset="2"/>
              </a:rPr>
              <a:t>– </a:t>
            </a:r>
            <a:r>
              <a:rPr lang="en-US" sz="2600" i="1">
                <a:solidFill>
                  <a:srgbClr val="747474"/>
                </a:solidFill>
                <a:latin typeface="Helvetica Neue" charset="0"/>
              </a:rPr>
              <a:t>x</a:t>
            </a:r>
            <a:r>
              <a:rPr lang="en-US" sz="2600" baseline="-25000">
                <a:solidFill>
                  <a:srgbClr val="747474"/>
                </a:solidFill>
                <a:latin typeface="Helvetica Neue" charset="0"/>
              </a:rPr>
              <a:t>4 </a:t>
            </a:r>
            <a:r>
              <a:rPr lang="en-US" sz="2600">
                <a:solidFill>
                  <a:srgbClr val="747474"/>
                </a:solidFill>
                <a:latin typeface="Helvetica Neue" charset="0"/>
              </a:rPr>
              <a:t>| </a:t>
            </a:r>
            <a:r>
              <a:rPr lang="en-US" sz="2600">
                <a:solidFill>
                  <a:srgbClr val="747474"/>
                </a:solidFill>
                <a:latin typeface="Helvetica Neue" charset="0"/>
                <a:sym typeface="Symbol" pitchFamily="18" charset="2"/>
              </a:rPr>
              <a:t></a:t>
            </a:r>
            <a:r>
              <a:rPr lang="en-US" sz="2600" i="1">
                <a:solidFill>
                  <a:srgbClr val="747474"/>
                </a:solidFill>
                <a:latin typeface="Helvetica Neue" charset="0"/>
              </a:rPr>
              <a:t> </a:t>
            </a:r>
            <a:r>
              <a:rPr lang="en-US" sz="2600">
                <a:solidFill>
                  <a:srgbClr val="747474"/>
                </a:solidFill>
                <a:latin typeface="Helvetica Neue" charset="0"/>
              </a:rPr>
              <a:t>1</a:t>
            </a:r>
            <a:endParaRPr lang="en-US" sz="4600">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Rectangle 2"/>
          <p:cNvSpPr>
            <a:spLocks/>
          </p:cNvSpPr>
          <p:nvPr/>
        </p:nvSpPr>
        <p:spPr bwMode="auto">
          <a:xfrm>
            <a:off x="9967913" y="5757863"/>
            <a:ext cx="503237" cy="503237"/>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51" name="Rectangle 3"/>
          <p:cNvSpPr>
            <a:spLocks/>
          </p:cNvSpPr>
          <p:nvPr/>
        </p:nvSpPr>
        <p:spPr bwMode="auto">
          <a:xfrm>
            <a:off x="8589963" y="7397750"/>
            <a:ext cx="503237" cy="503238"/>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52" name="Rectangle 4"/>
          <p:cNvSpPr>
            <a:spLocks/>
          </p:cNvSpPr>
          <p:nvPr/>
        </p:nvSpPr>
        <p:spPr bwMode="auto">
          <a:xfrm>
            <a:off x="5576888" y="5757863"/>
            <a:ext cx="503237" cy="503237"/>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53" name="Rectangle 5"/>
          <p:cNvSpPr>
            <a:spLocks/>
          </p:cNvSpPr>
          <p:nvPr/>
        </p:nvSpPr>
        <p:spPr bwMode="auto">
          <a:xfrm>
            <a:off x="971550" y="7377113"/>
            <a:ext cx="503238" cy="503237"/>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54" name="Rectangle 6"/>
          <p:cNvSpPr>
            <a:spLocks/>
          </p:cNvSpPr>
          <p:nvPr/>
        </p:nvSpPr>
        <p:spPr bwMode="auto">
          <a:xfrm>
            <a:off x="9967913" y="3994150"/>
            <a:ext cx="503237" cy="503238"/>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55" name="Rectangle 7"/>
          <p:cNvSpPr>
            <a:spLocks/>
          </p:cNvSpPr>
          <p:nvPr/>
        </p:nvSpPr>
        <p:spPr bwMode="auto">
          <a:xfrm>
            <a:off x="8589963" y="3994150"/>
            <a:ext cx="503237" cy="503238"/>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56" name="Rectangle 8"/>
          <p:cNvSpPr>
            <a:spLocks/>
          </p:cNvSpPr>
          <p:nvPr/>
        </p:nvSpPr>
        <p:spPr bwMode="auto">
          <a:xfrm>
            <a:off x="5576888" y="2374900"/>
            <a:ext cx="503237" cy="503238"/>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57" name="Rectangle 9"/>
          <p:cNvSpPr>
            <a:spLocks/>
          </p:cNvSpPr>
          <p:nvPr/>
        </p:nvSpPr>
        <p:spPr bwMode="auto">
          <a:xfrm>
            <a:off x="971550" y="2374900"/>
            <a:ext cx="503238" cy="503238"/>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58" name="Rectangle 10"/>
          <p:cNvSpPr>
            <a:spLocks noGrp="1" noChangeArrowheads="1"/>
          </p:cNvSpPr>
          <p:nvPr>
            <p:ph type="title"/>
          </p:nvPr>
        </p:nvSpPr>
        <p:spPr/>
        <p:txBody>
          <a:bodyPr/>
          <a:lstStyle/>
          <a:p>
            <a:pPr eaLnBrk="1" hangingPunct="1"/>
            <a:r>
              <a:rPr lang="en-US" smtClean="0"/>
              <a:t>Symmetries for 4-queens</a:t>
            </a:r>
          </a:p>
        </p:txBody>
      </p:sp>
      <p:grpSp>
        <p:nvGrpSpPr>
          <p:cNvPr id="155659" name="Group 11"/>
          <p:cNvGrpSpPr>
            <a:grpSpLocks/>
          </p:cNvGrpSpPr>
          <p:nvPr/>
        </p:nvGrpSpPr>
        <p:grpSpPr bwMode="auto">
          <a:xfrm>
            <a:off x="957263" y="2357438"/>
            <a:ext cx="2162175" cy="2157412"/>
            <a:chOff x="603" y="1485"/>
            <a:chExt cx="1362" cy="1359"/>
          </a:xfrm>
        </p:grpSpPr>
        <p:sp>
          <p:nvSpPr>
            <p:cNvPr id="155871" name="Rectangle 12"/>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72" name="Text Box 13"/>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5873" name="Text Box 14"/>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grpSp>
          <p:nvGrpSpPr>
            <p:cNvPr id="155874" name="Group 15"/>
            <p:cNvGrpSpPr>
              <a:grpSpLocks noChangeAspect="1"/>
            </p:cNvGrpSpPr>
            <p:nvPr/>
          </p:nvGrpSpPr>
          <p:grpSpPr bwMode="auto">
            <a:xfrm>
              <a:off x="605" y="1485"/>
              <a:ext cx="1356" cy="1359"/>
              <a:chOff x="3708" y="2041"/>
              <a:chExt cx="1396" cy="1398"/>
            </a:xfrm>
          </p:grpSpPr>
          <p:grpSp>
            <p:nvGrpSpPr>
              <p:cNvPr id="155889" name="Group 16"/>
              <p:cNvGrpSpPr>
                <a:grpSpLocks noChangeAspect="1"/>
              </p:cNvGrpSpPr>
              <p:nvPr/>
            </p:nvGrpSpPr>
            <p:grpSpPr bwMode="auto">
              <a:xfrm>
                <a:off x="4057" y="2041"/>
                <a:ext cx="1045" cy="1398"/>
                <a:chOff x="4057" y="2041"/>
                <a:chExt cx="1045" cy="1398"/>
              </a:xfrm>
            </p:grpSpPr>
            <p:sp>
              <p:nvSpPr>
                <p:cNvPr id="155894" name="Line 17"/>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5895" name="Group 18"/>
                <p:cNvGrpSpPr>
                  <a:grpSpLocks noChangeAspect="1"/>
                </p:cNvGrpSpPr>
                <p:nvPr/>
              </p:nvGrpSpPr>
              <p:grpSpPr bwMode="auto">
                <a:xfrm>
                  <a:off x="4057" y="2042"/>
                  <a:ext cx="698" cy="1397"/>
                  <a:chOff x="4057" y="2042"/>
                  <a:chExt cx="698" cy="1397"/>
                </a:xfrm>
              </p:grpSpPr>
              <p:sp>
                <p:nvSpPr>
                  <p:cNvPr id="155896" name="Line 19"/>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97" name="Line 20"/>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98" name="Line 21"/>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5890" name="Group 22"/>
              <p:cNvGrpSpPr>
                <a:grpSpLocks noChangeAspect="1"/>
              </p:cNvGrpSpPr>
              <p:nvPr/>
            </p:nvGrpSpPr>
            <p:grpSpPr bwMode="auto">
              <a:xfrm>
                <a:off x="3708" y="2391"/>
                <a:ext cx="1396" cy="699"/>
                <a:chOff x="3708" y="2391"/>
                <a:chExt cx="1396" cy="699"/>
              </a:xfrm>
            </p:grpSpPr>
            <p:sp>
              <p:nvSpPr>
                <p:cNvPr id="155891" name="Line 23"/>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92" name="Line 24"/>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93" name="Line 25"/>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5875" name="Text Box 26"/>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5876" name="Text Box 27"/>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5877" name="Text Box 28"/>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5878" name="Text Box 29"/>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5879" name="Text Box 30"/>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5880" name="Text Box 31"/>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5881" name="Text Box 32"/>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5882" name="Text Box 33"/>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5883" name="Text Box 34"/>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5884" name="Text Box 35"/>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5885" name="Text Box 36"/>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sp>
          <p:nvSpPr>
            <p:cNvPr id="155886" name="Text Box 37"/>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5887" name="Text Box 38"/>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5888" name="Text Box 39"/>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grpSp>
      <p:grpSp>
        <p:nvGrpSpPr>
          <p:cNvPr id="155660" name="Group 40"/>
          <p:cNvGrpSpPr>
            <a:grpSpLocks/>
          </p:cNvGrpSpPr>
          <p:nvPr/>
        </p:nvGrpSpPr>
        <p:grpSpPr bwMode="auto">
          <a:xfrm>
            <a:off x="3957638" y="2357438"/>
            <a:ext cx="2162175" cy="2157412"/>
            <a:chOff x="603" y="1485"/>
            <a:chExt cx="1362" cy="1359"/>
          </a:xfrm>
        </p:grpSpPr>
        <p:sp>
          <p:nvSpPr>
            <p:cNvPr id="155843" name="Rectangle 41"/>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44" name="Text Box 42"/>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5845" name="Text Box 43"/>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grpSp>
          <p:nvGrpSpPr>
            <p:cNvPr id="155846" name="Group 44"/>
            <p:cNvGrpSpPr>
              <a:grpSpLocks noChangeAspect="1"/>
            </p:cNvGrpSpPr>
            <p:nvPr/>
          </p:nvGrpSpPr>
          <p:grpSpPr bwMode="auto">
            <a:xfrm>
              <a:off x="605" y="1485"/>
              <a:ext cx="1356" cy="1359"/>
              <a:chOff x="3708" y="2041"/>
              <a:chExt cx="1396" cy="1398"/>
            </a:xfrm>
          </p:grpSpPr>
          <p:grpSp>
            <p:nvGrpSpPr>
              <p:cNvPr id="155861" name="Group 45"/>
              <p:cNvGrpSpPr>
                <a:grpSpLocks noChangeAspect="1"/>
              </p:cNvGrpSpPr>
              <p:nvPr/>
            </p:nvGrpSpPr>
            <p:grpSpPr bwMode="auto">
              <a:xfrm>
                <a:off x="4057" y="2041"/>
                <a:ext cx="1045" cy="1398"/>
                <a:chOff x="4057" y="2041"/>
                <a:chExt cx="1045" cy="1398"/>
              </a:xfrm>
            </p:grpSpPr>
            <p:sp>
              <p:nvSpPr>
                <p:cNvPr id="155866" name="Line 46"/>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5867" name="Group 47"/>
                <p:cNvGrpSpPr>
                  <a:grpSpLocks noChangeAspect="1"/>
                </p:cNvGrpSpPr>
                <p:nvPr/>
              </p:nvGrpSpPr>
              <p:grpSpPr bwMode="auto">
                <a:xfrm>
                  <a:off x="4057" y="2042"/>
                  <a:ext cx="698" cy="1397"/>
                  <a:chOff x="4057" y="2042"/>
                  <a:chExt cx="698" cy="1397"/>
                </a:xfrm>
              </p:grpSpPr>
              <p:sp>
                <p:nvSpPr>
                  <p:cNvPr id="155868" name="Line 48"/>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69" name="Line 49"/>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70" name="Line 50"/>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5862" name="Group 51"/>
              <p:cNvGrpSpPr>
                <a:grpSpLocks noChangeAspect="1"/>
              </p:cNvGrpSpPr>
              <p:nvPr/>
            </p:nvGrpSpPr>
            <p:grpSpPr bwMode="auto">
              <a:xfrm>
                <a:off x="3708" y="2391"/>
                <a:ext cx="1396" cy="699"/>
                <a:chOff x="3708" y="2391"/>
                <a:chExt cx="1396" cy="699"/>
              </a:xfrm>
            </p:grpSpPr>
            <p:sp>
              <p:nvSpPr>
                <p:cNvPr id="155863" name="Line 52"/>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64" name="Line 53"/>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65" name="Line 54"/>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5847" name="Text Box 55"/>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5848" name="Text Box 56"/>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sp>
          <p:nvSpPr>
            <p:cNvPr id="155849" name="Text Box 57"/>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5850" name="Text Box 58"/>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5851" name="Text Box 59"/>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5852" name="Text Box 60"/>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5853" name="Text Box 61"/>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5854" name="Text Box 62"/>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5855" name="Text Box 63"/>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5856" name="Text Box 64"/>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5857" name="Text Box 65"/>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sp>
          <p:nvSpPr>
            <p:cNvPr id="155858" name="Text Box 66"/>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5859" name="Text Box 67"/>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5860" name="Text Box 68"/>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grpSp>
      <p:grpSp>
        <p:nvGrpSpPr>
          <p:cNvPr id="155661" name="Group 69"/>
          <p:cNvGrpSpPr>
            <a:grpSpLocks/>
          </p:cNvGrpSpPr>
          <p:nvPr/>
        </p:nvGrpSpPr>
        <p:grpSpPr bwMode="auto">
          <a:xfrm>
            <a:off x="6958013" y="2357438"/>
            <a:ext cx="2162175" cy="2157412"/>
            <a:chOff x="603" y="1485"/>
            <a:chExt cx="1362" cy="1359"/>
          </a:xfrm>
        </p:grpSpPr>
        <p:sp>
          <p:nvSpPr>
            <p:cNvPr id="155815" name="Rectangle 70"/>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16" name="Text Box 71"/>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5817" name="Text Box 72"/>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grpSp>
          <p:nvGrpSpPr>
            <p:cNvPr id="155818" name="Group 73"/>
            <p:cNvGrpSpPr>
              <a:grpSpLocks noChangeAspect="1"/>
            </p:cNvGrpSpPr>
            <p:nvPr/>
          </p:nvGrpSpPr>
          <p:grpSpPr bwMode="auto">
            <a:xfrm>
              <a:off x="605" y="1485"/>
              <a:ext cx="1356" cy="1359"/>
              <a:chOff x="3708" y="2041"/>
              <a:chExt cx="1396" cy="1398"/>
            </a:xfrm>
          </p:grpSpPr>
          <p:grpSp>
            <p:nvGrpSpPr>
              <p:cNvPr id="155833" name="Group 74"/>
              <p:cNvGrpSpPr>
                <a:grpSpLocks noChangeAspect="1"/>
              </p:cNvGrpSpPr>
              <p:nvPr/>
            </p:nvGrpSpPr>
            <p:grpSpPr bwMode="auto">
              <a:xfrm>
                <a:off x="4057" y="2041"/>
                <a:ext cx="1045" cy="1398"/>
                <a:chOff x="4057" y="2041"/>
                <a:chExt cx="1045" cy="1398"/>
              </a:xfrm>
            </p:grpSpPr>
            <p:sp>
              <p:nvSpPr>
                <p:cNvPr id="155838" name="Line 75"/>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5839" name="Group 76"/>
                <p:cNvGrpSpPr>
                  <a:grpSpLocks noChangeAspect="1"/>
                </p:cNvGrpSpPr>
                <p:nvPr/>
              </p:nvGrpSpPr>
              <p:grpSpPr bwMode="auto">
                <a:xfrm>
                  <a:off x="4057" y="2042"/>
                  <a:ext cx="698" cy="1397"/>
                  <a:chOff x="4057" y="2042"/>
                  <a:chExt cx="698" cy="1397"/>
                </a:xfrm>
              </p:grpSpPr>
              <p:sp>
                <p:nvSpPr>
                  <p:cNvPr id="155840" name="Line 77"/>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41" name="Line 78"/>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42" name="Line 79"/>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5834" name="Group 80"/>
              <p:cNvGrpSpPr>
                <a:grpSpLocks noChangeAspect="1"/>
              </p:cNvGrpSpPr>
              <p:nvPr/>
            </p:nvGrpSpPr>
            <p:grpSpPr bwMode="auto">
              <a:xfrm>
                <a:off x="3708" y="2391"/>
                <a:ext cx="1396" cy="699"/>
                <a:chOff x="3708" y="2391"/>
                <a:chExt cx="1396" cy="699"/>
              </a:xfrm>
            </p:grpSpPr>
            <p:sp>
              <p:nvSpPr>
                <p:cNvPr id="155835" name="Line 81"/>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36" name="Line 82"/>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37" name="Line 83"/>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5819" name="Text Box 84"/>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5820" name="Text Box 85"/>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sp>
          <p:nvSpPr>
            <p:cNvPr id="155821" name="Text Box 86"/>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5822" name="Text Box 87"/>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5823" name="Text Box 88"/>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5824" name="Text Box 89"/>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5825" name="Text Box 90"/>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5826" name="Text Box 91"/>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5827" name="Text Box 92"/>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5828" name="Text Box 93"/>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5829" name="Text Box 94"/>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5830" name="Text Box 95"/>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5831" name="Text Box 96"/>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5832" name="Text Box 97"/>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grpSp>
      <p:grpSp>
        <p:nvGrpSpPr>
          <p:cNvPr id="155662" name="Group 98"/>
          <p:cNvGrpSpPr>
            <a:grpSpLocks/>
          </p:cNvGrpSpPr>
          <p:nvPr/>
        </p:nvGrpSpPr>
        <p:grpSpPr bwMode="auto">
          <a:xfrm>
            <a:off x="9958388" y="2357438"/>
            <a:ext cx="2162175" cy="2157412"/>
            <a:chOff x="603" y="1485"/>
            <a:chExt cx="1362" cy="1359"/>
          </a:xfrm>
        </p:grpSpPr>
        <p:sp>
          <p:nvSpPr>
            <p:cNvPr id="155787" name="Rectangle 99"/>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88" name="Text Box 100"/>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5789" name="Text Box 101"/>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grpSp>
          <p:nvGrpSpPr>
            <p:cNvPr id="155790" name="Group 102"/>
            <p:cNvGrpSpPr>
              <a:grpSpLocks noChangeAspect="1"/>
            </p:cNvGrpSpPr>
            <p:nvPr/>
          </p:nvGrpSpPr>
          <p:grpSpPr bwMode="auto">
            <a:xfrm>
              <a:off x="605" y="1485"/>
              <a:ext cx="1356" cy="1359"/>
              <a:chOff x="3708" y="2041"/>
              <a:chExt cx="1396" cy="1398"/>
            </a:xfrm>
          </p:grpSpPr>
          <p:grpSp>
            <p:nvGrpSpPr>
              <p:cNvPr id="155805" name="Group 103"/>
              <p:cNvGrpSpPr>
                <a:grpSpLocks noChangeAspect="1"/>
              </p:cNvGrpSpPr>
              <p:nvPr/>
            </p:nvGrpSpPr>
            <p:grpSpPr bwMode="auto">
              <a:xfrm>
                <a:off x="4057" y="2041"/>
                <a:ext cx="1045" cy="1398"/>
                <a:chOff x="4057" y="2041"/>
                <a:chExt cx="1045" cy="1398"/>
              </a:xfrm>
            </p:grpSpPr>
            <p:sp>
              <p:nvSpPr>
                <p:cNvPr id="155810" name="Line 104"/>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5811" name="Group 105"/>
                <p:cNvGrpSpPr>
                  <a:grpSpLocks noChangeAspect="1"/>
                </p:cNvGrpSpPr>
                <p:nvPr/>
              </p:nvGrpSpPr>
              <p:grpSpPr bwMode="auto">
                <a:xfrm>
                  <a:off x="4057" y="2042"/>
                  <a:ext cx="698" cy="1397"/>
                  <a:chOff x="4057" y="2042"/>
                  <a:chExt cx="698" cy="1397"/>
                </a:xfrm>
              </p:grpSpPr>
              <p:sp>
                <p:nvSpPr>
                  <p:cNvPr id="155812" name="Line 106"/>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13" name="Line 107"/>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14" name="Line 108"/>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5806" name="Group 109"/>
              <p:cNvGrpSpPr>
                <a:grpSpLocks noChangeAspect="1"/>
              </p:cNvGrpSpPr>
              <p:nvPr/>
            </p:nvGrpSpPr>
            <p:grpSpPr bwMode="auto">
              <a:xfrm>
                <a:off x="3708" y="2391"/>
                <a:ext cx="1396" cy="699"/>
                <a:chOff x="3708" y="2391"/>
                <a:chExt cx="1396" cy="699"/>
              </a:xfrm>
            </p:grpSpPr>
            <p:sp>
              <p:nvSpPr>
                <p:cNvPr id="155807" name="Line 110"/>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08" name="Line 111"/>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809" name="Line 112"/>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5791" name="Text Box 113"/>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5792" name="Text Box 114"/>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sp>
          <p:nvSpPr>
            <p:cNvPr id="155793" name="Text Box 115"/>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5794" name="Text Box 116"/>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5795" name="Text Box 117"/>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5796" name="Text Box 118"/>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5797" name="Text Box 119"/>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5798" name="Text Box 120"/>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5799" name="Text Box 121"/>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5800" name="Text Box 122"/>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5801" name="Text Box 123"/>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sp>
          <p:nvSpPr>
            <p:cNvPr id="155802" name="Text Box 124"/>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5803" name="Text Box 125"/>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5804" name="Text Box 126"/>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grpSp>
      <p:grpSp>
        <p:nvGrpSpPr>
          <p:cNvPr id="155663" name="Group 127"/>
          <p:cNvGrpSpPr>
            <a:grpSpLocks/>
          </p:cNvGrpSpPr>
          <p:nvPr/>
        </p:nvGrpSpPr>
        <p:grpSpPr bwMode="auto">
          <a:xfrm>
            <a:off x="957263" y="5743575"/>
            <a:ext cx="2162175" cy="2157413"/>
            <a:chOff x="603" y="1485"/>
            <a:chExt cx="1362" cy="1359"/>
          </a:xfrm>
        </p:grpSpPr>
        <p:sp>
          <p:nvSpPr>
            <p:cNvPr id="155759" name="Rectangle 128"/>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60" name="Text Box 129"/>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5761" name="Text Box 130"/>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grpSp>
          <p:nvGrpSpPr>
            <p:cNvPr id="155762" name="Group 131"/>
            <p:cNvGrpSpPr>
              <a:grpSpLocks noChangeAspect="1"/>
            </p:cNvGrpSpPr>
            <p:nvPr/>
          </p:nvGrpSpPr>
          <p:grpSpPr bwMode="auto">
            <a:xfrm>
              <a:off x="605" y="1485"/>
              <a:ext cx="1356" cy="1359"/>
              <a:chOff x="3708" y="2041"/>
              <a:chExt cx="1396" cy="1398"/>
            </a:xfrm>
          </p:grpSpPr>
          <p:grpSp>
            <p:nvGrpSpPr>
              <p:cNvPr id="155777" name="Group 132"/>
              <p:cNvGrpSpPr>
                <a:grpSpLocks noChangeAspect="1"/>
              </p:cNvGrpSpPr>
              <p:nvPr/>
            </p:nvGrpSpPr>
            <p:grpSpPr bwMode="auto">
              <a:xfrm>
                <a:off x="4057" y="2041"/>
                <a:ext cx="1045" cy="1398"/>
                <a:chOff x="4057" y="2041"/>
                <a:chExt cx="1045" cy="1398"/>
              </a:xfrm>
            </p:grpSpPr>
            <p:sp>
              <p:nvSpPr>
                <p:cNvPr id="155782" name="Line 133"/>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5783" name="Group 134"/>
                <p:cNvGrpSpPr>
                  <a:grpSpLocks noChangeAspect="1"/>
                </p:cNvGrpSpPr>
                <p:nvPr/>
              </p:nvGrpSpPr>
              <p:grpSpPr bwMode="auto">
                <a:xfrm>
                  <a:off x="4057" y="2042"/>
                  <a:ext cx="698" cy="1397"/>
                  <a:chOff x="4057" y="2042"/>
                  <a:chExt cx="698" cy="1397"/>
                </a:xfrm>
              </p:grpSpPr>
              <p:sp>
                <p:nvSpPr>
                  <p:cNvPr id="155784" name="Line 135"/>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85" name="Line 136"/>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86" name="Line 137"/>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5778" name="Group 138"/>
              <p:cNvGrpSpPr>
                <a:grpSpLocks noChangeAspect="1"/>
              </p:cNvGrpSpPr>
              <p:nvPr/>
            </p:nvGrpSpPr>
            <p:grpSpPr bwMode="auto">
              <a:xfrm>
                <a:off x="3708" y="2391"/>
                <a:ext cx="1396" cy="699"/>
                <a:chOff x="3708" y="2391"/>
                <a:chExt cx="1396" cy="699"/>
              </a:xfrm>
            </p:grpSpPr>
            <p:sp>
              <p:nvSpPr>
                <p:cNvPr id="155779" name="Line 139"/>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80" name="Line 140"/>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81" name="Line 141"/>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5763" name="Text Box 142"/>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5764" name="Text Box 143"/>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sp>
          <p:nvSpPr>
            <p:cNvPr id="155765" name="Text Box 144"/>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5766" name="Text Box 145"/>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5767" name="Text Box 146"/>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5768" name="Text Box 147"/>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5769" name="Text Box 148"/>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5770" name="Text Box 149"/>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5771" name="Text Box 150"/>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5772" name="Text Box 151"/>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5773" name="Text Box 152"/>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sp>
          <p:nvSpPr>
            <p:cNvPr id="155774" name="Text Box 153"/>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5775" name="Text Box 154"/>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5776" name="Text Box 155"/>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grpSp>
      <p:grpSp>
        <p:nvGrpSpPr>
          <p:cNvPr id="155664" name="Group 156"/>
          <p:cNvGrpSpPr>
            <a:grpSpLocks/>
          </p:cNvGrpSpPr>
          <p:nvPr/>
        </p:nvGrpSpPr>
        <p:grpSpPr bwMode="auto">
          <a:xfrm>
            <a:off x="3957638" y="5743575"/>
            <a:ext cx="2162175" cy="2157413"/>
            <a:chOff x="603" y="1485"/>
            <a:chExt cx="1362" cy="1359"/>
          </a:xfrm>
        </p:grpSpPr>
        <p:sp>
          <p:nvSpPr>
            <p:cNvPr id="155731" name="Rectangle 157"/>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32" name="Text Box 158"/>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5733" name="Text Box 159"/>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grpSp>
          <p:nvGrpSpPr>
            <p:cNvPr id="155734" name="Group 160"/>
            <p:cNvGrpSpPr>
              <a:grpSpLocks noChangeAspect="1"/>
            </p:cNvGrpSpPr>
            <p:nvPr/>
          </p:nvGrpSpPr>
          <p:grpSpPr bwMode="auto">
            <a:xfrm>
              <a:off x="605" y="1485"/>
              <a:ext cx="1356" cy="1359"/>
              <a:chOff x="3708" y="2041"/>
              <a:chExt cx="1396" cy="1398"/>
            </a:xfrm>
          </p:grpSpPr>
          <p:grpSp>
            <p:nvGrpSpPr>
              <p:cNvPr id="155749" name="Group 161"/>
              <p:cNvGrpSpPr>
                <a:grpSpLocks noChangeAspect="1"/>
              </p:cNvGrpSpPr>
              <p:nvPr/>
            </p:nvGrpSpPr>
            <p:grpSpPr bwMode="auto">
              <a:xfrm>
                <a:off x="4057" y="2041"/>
                <a:ext cx="1045" cy="1398"/>
                <a:chOff x="4057" y="2041"/>
                <a:chExt cx="1045" cy="1398"/>
              </a:xfrm>
            </p:grpSpPr>
            <p:sp>
              <p:nvSpPr>
                <p:cNvPr id="155754" name="Line 162"/>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5755" name="Group 163"/>
                <p:cNvGrpSpPr>
                  <a:grpSpLocks noChangeAspect="1"/>
                </p:cNvGrpSpPr>
                <p:nvPr/>
              </p:nvGrpSpPr>
              <p:grpSpPr bwMode="auto">
                <a:xfrm>
                  <a:off x="4057" y="2042"/>
                  <a:ext cx="698" cy="1397"/>
                  <a:chOff x="4057" y="2042"/>
                  <a:chExt cx="698" cy="1397"/>
                </a:xfrm>
              </p:grpSpPr>
              <p:sp>
                <p:nvSpPr>
                  <p:cNvPr id="155756" name="Line 164"/>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57" name="Line 165"/>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58" name="Line 166"/>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5750" name="Group 167"/>
              <p:cNvGrpSpPr>
                <a:grpSpLocks noChangeAspect="1"/>
              </p:cNvGrpSpPr>
              <p:nvPr/>
            </p:nvGrpSpPr>
            <p:grpSpPr bwMode="auto">
              <a:xfrm>
                <a:off x="3708" y="2391"/>
                <a:ext cx="1396" cy="699"/>
                <a:chOff x="3708" y="2391"/>
                <a:chExt cx="1396" cy="699"/>
              </a:xfrm>
            </p:grpSpPr>
            <p:sp>
              <p:nvSpPr>
                <p:cNvPr id="155751" name="Line 168"/>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52" name="Line 169"/>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53" name="Line 170"/>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5735" name="Text Box 171"/>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5736" name="Text Box 172"/>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sp>
          <p:nvSpPr>
            <p:cNvPr id="155737" name="Text Box 173"/>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5738" name="Text Box 174"/>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5739" name="Text Box 175"/>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5740" name="Text Box 176"/>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5741" name="Text Box 177"/>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5742" name="Text Box 178"/>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5743" name="Text Box 179"/>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5744" name="Text Box 180"/>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5745" name="Text Box 181"/>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sp>
          <p:nvSpPr>
            <p:cNvPr id="155746" name="Text Box 182"/>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5747" name="Text Box 183"/>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5748" name="Text Box 184"/>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grpSp>
      <p:grpSp>
        <p:nvGrpSpPr>
          <p:cNvPr id="155665" name="Group 185"/>
          <p:cNvGrpSpPr>
            <a:grpSpLocks/>
          </p:cNvGrpSpPr>
          <p:nvPr/>
        </p:nvGrpSpPr>
        <p:grpSpPr bwMode="auto">
          <a:xfrm>
            <a:off x="6958013" y="5743575"/>
            <a:ext cx="2162175" cy="2157413"/>
            <a:chOff x="603" y="1485"/>
            <a:chExt cx="1362" cy="1359"/>
          </a:xfrm>
        </p:grpSpPr>
        <p:sp>
          <p:nvSpPr>
            <p:cNvPr id="155703" name="Rectangle 186"/>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04" name="Text Box 187"/>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5705" name="Text Box 188"/>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grpSp>
          <p:nvGrpSpPr>
            <p:cNvPr id="155706" name="Group 189"/>
            <p:cNvGrpSpPr>
              <a:grpSpLocks noChangeAspect="1"/>
            </p:cNvGrpSpPr>
            <p:nvPr/>
          </p:nvGrpSpPr>
          <p:grpSpPr bwMode="auto">
            <a:xfrm>
              <a:off x="605" y="1485"/>
              <a:ext cx="1356" cy="1359"/>
              <a:chOff x="3708" y="2041"/>
              <a:chExt cx="1396" cy="1398"/>
            </a:xfrm>
          </p:grpSpPr>
          <p:grpSp>
            <p:nvGrpSpPr>
              <p:cNvPr id="155721" name="Group 190"/>
              <p:cNvGrpSpPr>
                <a:grpSpLocks noChangeAspect="1"/>
              </p:cNvGrpSpPr>
              <p:nvPr/>
            </p:nvGrpSpPr>
            <p:grpSpPr bwMode="auto">
              <a:xfrm>
                <a:off x="4057" y="2041"/>
                <a:ext cx="1045" cy="1398"/>
                <a:chOff x="4057" y="2041"/>
                <a:chExt cx="1045" cy="1398"/>
              </a:xfrm>
            </p:grpSpPr>
            <p:sp>
              <p:nvSpPr>
                <p:cNvPr id="155726" name="Line 191"/>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5727" name="Group 192"/>
                <p:cNvGrpSpPr>
                  <a:grpSpLocks noChangeAspect="1"/>
                </p:cNvGrpSpPr>
                <p:nvPr/>
              </p:nvGrpSpPr>
              <p:grpSpPr bwMode="auto">
                <a:xfrm>
                  <a:off x="4057" y="2042"/>
                  <a:ext cx="698" cy="1397"/>
                  <a:chOff x="4057" y="2042"/>
                  <a:chExt cx="698" cy="1397"/>
                </a:xfrm>
              </p:grpSpPr>
              <p:sp>
                <p:nvSpPr>
                  <p:cNvPr id="155728" name="Line 193"/>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29" name="Line 194"/>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30" name="Line 195"/>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5722" name="Group 196"/>
              <p:cNvGrpSpPr>
                <a:grpSpLocks noChangeAspect="1"/>
              </p:cNvGrpSpPr>
              <p:nvPr/>
            </p:nvGrpSpPr>
            <p:grpSpPr bwMode="auto">
              <a:xfrm>
                <a:off x="3708" y="2391"/>
                <a:ext cx="1396" cy="699"/>
                <a:chOff x="3708" y="2391"/>
                <a:chExt cx="1396" cy="699"/>
              </a:xfrm>
            </p:grpSpPr>
            <p:sp>
              <p:nvSpPr>
                <p:cNvPr id="155723" name="Line 197"/>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24" name="Line 198"/>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25" name="Line 199"/>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5707" name="Text Box 200"/>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5708" name="Text Box 201"/>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5709" name="Text Box 202"/>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5710" name="Text Box 203"/>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5711" name="Text Box 204"/>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5712" name="Text Box 205"/>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5713" name="Text Box 206"/>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5714" name="Text Box 207"/>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5715" name="Text Box 208"/>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5716" name="Text Box 209"/>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5717" name="Text Box 210"/>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sp>
          <p:nvSpPr>
            <p:cNvPr id="155718" name="Text Box 211"/>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5719" name="Text Box 212"/>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5720" name="Text Box 213"/>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grpSp>
      <p:grpSp>
        <p:nvGrpSpPr>
          <p:cNvPr id="155666" name="Group 214"/>
          <p:cNvGrpSpPr>
            <a:grpSpLocks/>
          </p:cNvGrpSpPr>
          <p:nvPr/>
        </p:nvGrpSpPr>
        <p:grpSpPr bwMode="auto">
          <a:xfrm>
            <a:off x="9958388" y="5743575"/>
            <a:ext cx="2162175" cy="2157413"/>
            <a:chOff x="603" y="1485"/>
            <a:chExt cx="1362" cy="1359"/>
          </a:xfrm>
        </p:grpSpPr>
        <p:sp>
          <p:nvSpPr>
            <p:cNvPr id="155675" name="Rectangle 215"/>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76" name="Text Box 216"/>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5677" name="Text Box 217"/>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grpSp>
          <p:nvGrpSpPr>
            <p:cNvPr id="155678" name="Group 218"/>
            <p:cNvGrpSpPr>
              <a:grpSpLocks noChangeAspect="1"/>
            </p:cNvGrpSpPr>
            <p:nvPr/>
          </p:nvGrpSpPr>
          <p:grpSpPr bwMode="auto">
            <a:xfrm>
              <a:off x="605" y="1485"/>
              <a:ext cx="1356" cy="1359"/>
              <a:chOff x="3708" y="2041"/>
              <a:chExt cx="1396" cy="1398"/>
            </a:xfrm>
          </p:grpSpPr>
          <p:grpSp>
            <p:nvGrpSpPr>
              <p:cNvPr id="155693" name="Group 219"/>
              <p:cNvGrpSpPr>
                <a:grpSpLocks noChangeAspect="1"/>
              </p:cNvGrpSpPr>
              <p:nvPr/>
            </p:nvGrpSpPr>
            <p:grpSpPr bwMode="auto">
              <a:xfrm>
                <a:off x="4057" y="2041"/>
                <a:ext cx="1045" cy="1398"/>
                <a:chOff x="4057" y="2041"/>
                <a:chExt cx="1045" cy="1398"/>
              </a:xfrm>
            </p:grpSpPr>
            <p:sp>
              <p:nvSpPr>
                <p:cNvPr id="155698" name="Line 220"/>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5699" name="Group 221"/>
                <p:cNvGrpSpPr>
                  <a:grpSpLocks noChangeAspect="1"/>
                </p:cNvGrpSpPr>
                <p:nvPr/>
              </p:nvGrpSpPr>
              <p:grpSpPr bwMode="auto">
                <a:xfrm>
                  <a:off x="4057" y="2042"/>
                  <a:ext cx="698" cy="1397"/>
                  <a:chOff x="4057" y="2042"/>
                  <a:chExt cx="698" cy="1397"/>
                </a:xfrm>
              </p:grpSpPr>
              <p:sp>
                <p:nvSpPr>
                  <p:cNvPr id="155700" name="Line 222"/>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01" name="Line 223"/>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702" name="Line 224"/>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5694" name="Group 225"/>
              <p:cNvGrpSpPr>
                <a:grpSpLocks noChangeAspect="1"/>
              </p:cNvGrpSpPr>
              <p:nvPr/>
            </p:nvGrpSpPr>
            <p:grpSpPr bwMode="auto">
              <a:xfrm>
                <a:off x="3708" y="2391"/>
                <a:ext cx="1396" cy="699"/>
                <a:chOff x="3708" y="2391"/>
                <a:chExt cx="1396" cy="699"/>
              </a:xfrm>
            </p:grpSpPr>
            <p:sp>
              <p:nvSpPr>
                <p:cNvPr id="155695" name="Line 226"/>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96" name="Line 227"/>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5697" name="Line 228"/>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5679" name="Text Box 229"/>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5680" name="Text Box 230"/>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sp>
          <p:nvSpPr>
            <p:cNvPr id="155681" name="Text Box 231"/>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5682" name="Text Box 232"/>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5683" name="Text Box 233"/>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5684" name="Text Box 234"/>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5685" name="Text Box 235"/>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5686" name="Text Box 236"/>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5687" name="Text Box 237"/>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5688" name="Text Box 238"/>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5689" name="Text Box 239"/>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5690" name="Text Box 240"/>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5691" name="Text Box 241"/>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5692" name="Text Box 242"/>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grpSp>
      <p:sp>
        <p:nvSpPr>
          <p:cNvPr id="155667" name="Text Box 243"/>
          <p:cNvSpPr txBox="1">
            <a:spLocks/>
          </p:cNvSpPr>
          <p:nvPr/>
        </p:nvSpPr>
        <p:spPr bwMode="auto">
          <a:xfrm>
            <a:off x="885825" y="8045450"/>
            <a:ext cx="2303463"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horizontal axis</a:t>
            </a:r>
          </a:p>
        </p:txBody>
      </p:sp>
      <p:sp>
        <p:nvSpPr>
          <p:cNvPr id="155668" name="Text Box 244"/>
          <p:cNvSpPr txBox="1">
            <a:spLocks/>
          </p:cNvSpPr>
          <p:nvPr/>
        </p:nvSpPr>
        <p:spPr bwMode="auto">
          <a:xfrm>
            <a:off x="3838575" y="8045450"/>
            <a:ext cx="2376488"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vertical axis</a:t>
            </a:r>
          </a:p>
        </p:txBody>
      </p:sp>
      <p:sp>
        <p:nvSpPr>
          <p:cNvPr id="155669" name="Text Box 245"/>
          <p:cNvSpPr txBox="1">
            <a:spLocks/>
          </p:cNvSpPr>
          <p:nvPr/>
        </p:nvSpPr>
        <p:spPr bwMode="auto">
          <a:xfrm>
            <a:off x="6934200" y="8045450"/>
            <a:ext cx="2232025"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diagonal 1</a:t>
            </a:r>
          </a:p>
        </p:txBody>
      </p:sp>
      <p:sp>
        <p:nvSpPr>
          <p:cNvPr id="155670" name="Text Box 246"/>
          <p:cNvSpPr txBox="1">
            <a:spLocks/>
          </p:cNvSpPr>
          <p:nvPr/>
        </p:nvSpPr>
        <p:spPr bwMode="auto">
          <a:xfrm>
            <a:off x="9958388" y="8045450"/>
            <a:ext cx="2232025"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diagonal 2</a:t>
            </a:r>
          </a:p>
        </p:txBody>
      </p:sp>
      <p:sp>
        <p:nvSpPr>
          <p:cNvPr id="155671" name="Text Box 247"/>
          <p:cNvSpPr txBox="1">
            <a:spLocks/>
          </p:cNvSpPr>
          <p:nvPr/>
        </p:nvSpPr>
        <p:spPr bwMode="auto">
          <a:xfrm>
            <a:off x="1100138" y="4660900"/>
            <a:ext cx="1873250"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identity</a:t>
            </a:r>
          </a:p>
        </p:txBody>
      </p:sp>
      <p:sp>
        <p:nvSpPr>
          <p:cNvPr id="155672" name="Text Box 248"/>
          <p:cNvSpPr txBox="1">
            <a:spLocks/>
          </p:cNvSpPr>
          <p:nvPr/>
        </p:nvSpPr>
        <p:spPr bwMode="auto">
          <a:xfrm>
            <a:off x="3981450" y="4660900"/>
            <a:ext cx="2089150"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rotate 90</a:t>
            </a:r>
            <a:r>
              <a:rPr lang="en-US" sz="2600">
                <a:solidFill>
                  <a:srgbClr val="747474"/>
                </a:solidFill>
                <a:sym typeface="Symbol" pitchFamily="18" charset="2"/>
              </a:rPr>
              <a:t></a:t>
            </a:r>
          </a:p>
        </p:txBody>
      </p:sp>
      <p:sp>
        <p:nvSpPr>
          <p:cNvPr id="155673" name="Text Box 249"/>
          <p:cNvSpPr txBox="1">
            <a:spLocks/>
          </p:cNvSpPr>
          <p:nvPr/>
        </p:nvSpPr>
        <p:spPr bwMode="auto">
          <a:xfrm>
            <a:off x="7007225" y="4660900"/>
            <a:ext cx="2016125"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rotate 180</a:t>
            </a:r>
            <a:r>
              <a:rPr lang="en-US" sz="2600">
                <a:solidFill>
                  <a:srgbClr val="747474"/>
                </a:solidFill>
                <a:sym typeface="Symbol" pitchFamily="18" charset="2"/>
              </a:rPr>
              <a:t></a:t>
            </a:r>
          </a:p>
        </p:txBody>
      </p:sp>
      <p:sp>
        <p:nvSpPr>
          <p:cNvPr id="155674" name="Text Box 250"/>
          <p:cNvSpPr txBox="1">
            <a:spLocks/>
          </p:cNvSpPr>
          <p:nvPr/>
        </p:nvSpPr>
        <p:spPr bwMode="auto">
          <a:xfrm>
            <a:off x="9958388" y="4660900"/>
            <a:ext cx="2160587"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rotate 270</a:t>
            </a:r>
            <a:r>
              <a:rPr lang="en-US" sz="2600">
                <a:solidFill>
                  <a:srgbClr val="747474"/>
                </a:solidFill>
                <a:sym typeface="Symbol" pitchFamily="18" charset="2"/>
              </a:rPr>
              <a:t></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smtClean="0"/>
              <a:t>Example of variable-value symmetry: 4-queens</a:t>
            </a:r>
          </a:p>
        </p:txBody>
      </p:sp>
      <p:sp>
        <p:nvSpPr>
          <p:cNvPr id="156675" name="Rectangle 3"/>
          <p:cNvSpPr>
            <a:spLocks noChangeArrowheads="1"/>
          </p:cNvSpPr>
          <p:nvPr/>
        </p:nvSpPr>
        <p:spPr bwMode="auto">
          <a:xfrm>
            <a:off x="7153275" y="3902075"/>
            <a:ext cx="3900488" cy="3900488"/>
          </a:xfrm>
          <a:prstGeom prst="rect">
            <a:avLst/>
          </a:prstGeom>
          <a:solidFill>
            <a:srgbClr val="FDDD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76" name="Line 4"/>
          <p:cNvSpPr>
            <a:spLocks noChangeShapeType="1"/>
          </p:cNvSpPr>
          <p:nvPr/>
        </p:nvSpPr>
        <p:spPr bwMode="auto">
          <a:xfrm>
            <a:off x="8128000"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77" name="Line 5"/>
          <p:cNvSpPr>
            <a:spLocks noChangeShapeType="1"/>
          </p:cNvSpPr>
          <p:nvPr/>
        </p:nvSpPr>
        <p:spPr bwMode="auto">
          <a:xfrm>
            <a:off x="9102725"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78" name="Line 6"/>
          <p:cNvSpPr>
            <a:spLocks noChangeShapeType="1"/>
          </p:cNvSpPr>
          <p:nvPr/>
        </p:nvSpPr>
        <p:spPr bwMode="auto">
          <a:xfrm>
            <a:off x="10079038" y="3902075"/>
            <a:ext cx="0" cy="390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79" name="Line 7"/>
          <p:cNvSpPr>
            <a:spLocks noChangeShapeType="1"/>
          </p:cNvSpPr>
          <p:nvPr/>
        </p:nvSpPr>
        <p:spPr bwMode="auto">
          <a:xfrm>
            <a:off x="7153275" y="4876800"/>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80" name="Line 8"/>
          <p:cNvSpPr>
            <a:spLocks noChangeShapeType="1"/>
          </p:cNvSpPr>
          <p:nvPr/>
        </p:nvSpPr>
        <p:spPr bwMode="auto">
          <a:xfrm>
            <a:off x="7153275" y="5851525"/>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81" name="Line 9"/>
          <p:cNvSpPr>
            <a:spLocks noChangeShapeType="1"/>
          </p:cNvSpPr>
          <p:nvPr/>
        </p:nvSpPr>
        <p:spPr bwMode="auto">
          <a:xfrm>
            <a:off x="7153275" y="6827838"/>
            <a:ext cx="3900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82" name="Text Box 10"/>
          <p:cNvSpPr txBox="1">
            <a:spLocks noChangeArrowheads="1"/>
          </p:cNvSpPr>
          <p:nvPr/>
        </p:nvSpPr>
        <p:spPr bwMode="auto">
          <a:xfrm>
            <a:off x="7148513" y="4013200"/>
            <a:ext cx="97472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4000" b="1">
                <a:solidFill>
                  <a:schemeClr val="tx1"/>
                </a:solidFill>
                <a:latin typeface="Book Antiqua" pitchFamily="18" charset="0"/>
              </a:rPr>
              <a:t>Q</a:t>
            </a:r>
            <a:endParaRPr lang="en-US" sz="3400">
              <a:solidFill>
                <a:schemeClr val="tx1"/>
              </a:solidFill>
              <a:latin typeface="Book Antiqua" pitchFamily="18" charset="0"/>
            </a:endParaRPr>
          </a:p>
        </p:txBody>
      </p:sp>
      <p:sp>
        <p:nvSpPr>
          <p:cNvPr id="156683" name="Rectangle 11"/>
          <p:cNvSpPr>
            <a:spLocks noChangeArrowheads="1"/>
          </p:cNvSpPr>
          <p:nvPr/>
        </p:nvSpPr>
        <p:spPr bwMode="auto">
          <a:xfrm>
            <a:off x="7299325" y="3197225"/>
            <a:ext cx="6397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1</a:t>
            </a:r>
          </a:p>
        </p:txBody>
      </p:sp>
      <p:sp>
        <p:nvSpPr>
          <p:cNvPr id="156684" name="Rectangle 12"/>
          <p:cNvSpPr>
            <a:spLocks noChangeArrowheads="1"/>
          </p:cNvSpPr>
          <p:nvPr/>
        </p:nvSpPr>
        <p:spPr bwMode="auto">
          <a:xfrm>
            <a:off x="8345488" y="3197225"/>
            <a:ext cx="5461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i="1">
                <a:solidFill>
                  <a:schemeClr val="tx1"/>
                </a:solidFill>
                <a:latin typeface="Helvetica Neue" charset="0"/>
              </a:rPr>
              <a:t>x</a:t>
            </a:r>
            <a:r>
              <a:rPr lang="en-US" sz="2600" baseline="-25000">
                <a:solidFill>
                  <a:schemeClr val="tx1"/>
                </a:solidFill>
                <a:latin typeface="Helvetica Neue" charset="0"/>
              </a:rPr>
              <a:t>2</a:t>
            </a:r>
          </a:p>
        </p:txBody>
      </p:sp>
      <p:sp>
        <p:nvSpPr>
          <p:cNvPr id="156685" name="Rectangle 13"/>
          <p:cNvSpPr>
            <a:spLocks noChangeArrowheads="1"/>
          </p:cNvSpPr>
          <p:nvPr/>
        </p:nvSpPr>
        <p:spPr bwMode="auto">
          <a:xfrm>
            <a:off x="9271000" y="3197225"/>
            <a:ext cx="6381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3</a:t>
            </a:r>
          </a:p>
        </p:txBody>
      </p:sp>
      <p:sp>
        <p:nvSpPr>
          <p:cNvPr id="156686" name="Rectangle 14"/>
          <p:cNvSpPr>
            <a:spLocks noChangeArrowheads="1"/>
          </p:cNvSpPr>
          <p:nvPr/>
        </p:nvSpPr>
        <p:spPr bwMode="auto">
          <a:xfrm>
            <a:off x="10223500" y="3197225"/>
            <a:ext cx="6381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600">
                <a:solidFill>
                  <a:schemeClr val="tx1"/>
                </a:solidFill>
                <a:latin typeface="Helvetica Neue" charset="0"/>
              </a:rPr>
              <a:t> </a:t>
            </a:r>
            <a:r>
              <a:rPr lang="en-US" sz="2600" i="1">
                <a:solidFill>
                  <a:schemeClr val="tx1"/>
                </a:solidFill>
                <a:latin typeface="Helvetica Neue" charset="0"/>
              </a:rPr>
              <a:t>x</a:t>
            </a:r>
            <a:r>
              <a:rPr lang="en-US" sz="2600" baseline="-25000">
                <a:solidFill>
                  <a:schemeClr val="tx1"/>
                </a:solidFill>
                <a:latin typeface="Helvetica Neue" charset="0"/>
              </a:rPr>
              <a:t>4</a:t>
            </a:r>
          </a:p>
        </p:txBody>
      </p:sp>
      <p:sp>
        <p:nvSpPr>
          <p:cNvPr id="156687" name="Text Box 15"/>
          <p:cNvSpPr txBox="1">
            <a:spLocks noChangeArrowheads="1"/>
          </p:cNvSpPr>
          <p:nvPr/>
        </p:nvSpPr>
        <p:spPr bwMode="auto">
          <a:xfrm>
            <a:off x="6459538" y="7086600"/>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4</a:t>
            </a:r>
            <a:endParaRPr lang="en-US" sz="2600" b="1">
              <a:solidFill>
                <a:schemeClr val="tx1"/>
              </a:solidFill>
              <a:latin typeface="Helvetica Neue" charset="0"/>
            </a:endParaRPr>
          </a:p>
        </p:txBody>
      </p:sp>
      <p:sp>
        <p:nvSpPr>
          <p:cNvPr id="156688" name="Text Box 16"/>
          <p:cNvSpPr txBox="1">
            <a:spLocks noChangeArrowheads="1"/>
          </p:cNvSpPr>
          <p:nvPr/>
        </p:nvSpPr>
        <p:spPr bwMode="auto">
          <a:xfrm>
            <a:off x="6459538" y="6097588"/>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3</a:t>
            </a:r>
            <a:endParaRPr lang="en-US" sz="2600" b="1">
              <a:solidFill>
                <a:schemeClr val="tx1"/>
              </a:solidFill>
              <a:latin typeface="Helvetica Neue" charset="0"/>
            </a:endParaRPr>
          </a:p>
        </p:txBody>
      </p:sp>
      <p:sp>
        <p:nvSpPr>
          <p:cNvPr id="156689" name="Text Box 17"/>
          <p:cNvSpPr txBox="1">
            <a:spLocks noChangeArrowheads="1"/>
          </p:cNvSpPr>
          <p:nvPr/>
        </p:nvSpPr>
        <p:spPr bwMode="auto">
          <a:xfrm>
            <a:off x="6459538" y="5108575"/>
            <a:ext cx="6508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2</a:t>
            </a:r>
            <a:endParaRPr lang="en-US" sz="2600" b="1">
              <a:solidFill>
                <a:schemeClr val="tx1"/>
              </a:solidFill>
              <a:latin typeface="Helvetica Neue" charset="0"/>
            </a:endParaRPr>
          </a:p>
        </p:txBody>
      </p:sp>
      <p:sp>
        <p:nvSpPr>
          <p:cNvPr id="156690" name="Text Box 18"/>
          <p:cNvSpPr txBox="1">
            <a:spLocks noChangeArrowheads="1"/>
          </p:cNvSpPr>
          <p:nvPr/>
        </p:nvSpPr>
        <p:spPr bwMode="auto">
          <a:xfrm>
            <a:off x="6459538" y="4124325"/>
            <a:ext cx="65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600">
                <a:solidFill>
                  <a:schemeClr val="tx1"/>
                </a:solidFill>
                <a:latin typeface="Helvetica Neue" charset="0"/>
              </a:rPr>
              <a:t>1</a:t>
            </a:r>
            <a:endParaRPr lang="en-US" sz="2600" b="1">
              <a:solidFill>
                <a:schemeClr val="tx1"/>
              </a:solidFill>
              <a:latin typeface="Helvetica Neue" charset="0"/>
            </a:endParaRPr>
          </a:p>
        </p:txBody>
      </p:sp>
      <p:sp>
        <p:nvSpPr>
          <p:cNvPr id="156691" name="Text Box 19"/>
          <p:cNvSpPr txBox="1">
            <a:spLocks noChangeArrowheads="1"/>
          </p:cNvSpPr>
          <p:nvPr/>
        </p:nvSpPr>
        <p:spPr bwMode="auto">
          <a:xfrm>
            <a:off x="1592263" y="2284413"/>
            <a:ext cx="339725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a:solidFill>
                  <a:srgbClr val="808080"/>
                </a:solidFill>
                <a:latin typeface="Helvetica Neue" charset="0"/>
              </a:rPr>
              <a:t>A partial non-solution</a:t>
            </a:r>
          </a:p>
          <a:p>
            <a:pPr algn="l">
              <a:lnSpc>
                <a:spcPct val="110000"/>
              </a:lnSpc>
            </a:pPr>
            <a:r>
              <a:rPr lang="en-US" sz="2600" i="1">
                <a:solidFill>
                  <a:srgbClr val="808080"/>
                </a:solidFill>
                <a:latin typeface="Helvetica Neue" charset="0"/>
              </a:rPr>
              <a:t>    x</a:t>
            </a:r>
            <a:r>
              <a:rPr lang="en-US" sz="2600" baseline="-25000">
                <a:solidFill>
                  <a:srgbClr val="808080"/>
                </a:solidFill>
                <a:latin typeface="Helvetica Neue" charset="0"/>
              </a:rPr>
              <a:t>1  </a:t>
            </a:r>
            <a:r>
              <a:rPr lang="en-US" sz="2600">
                <a:solidFill>
                  <a:srgbClr val="808080"/>
                </a:solidFill>
                <a:latin typeface="Helvetica Neue" charset="0"/>
                <a:sym typeface="Symbol" pitchFamily="18" charset="2"/>
              </a:rPr>
              <a:t>= 1</a:t>
            </a:r>
            <a:endParaRPr lang="en-US" sz="2600">
              <a:solidFill>
                <a:srgbClr val="808080"/>
              </a:solidFill>
              <a:latin typeface="Helvetica Neue" charset="0"/>
            </a:endParaRPr>
          </a:p>
        </p:txBody>
      </p:sp>
      <p:sp>
        <p:nvSpPr>
          <p:cNvPr id="1031188" name="Text Box 20"/>
          <p:cNvSpPr txBox="1">
            <a:spLocks noChangeArrowheads="1"/>
          </p:cNvSpPr>
          <p:nvPr/>
        </p:nvSpPr>
        <p:spPr bwMode="auto">
          <a:xfrm>
            <a:off x="1592263" y="3652838"/>
            <a:ext cx="4405312"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a:r>
              <a:rPr lang="en-US" sz="2600">
                <a:solidFill>
                  <a:srgbClr val="808080"/>
                </a:solidFill>
                <a:latin typeface="Helvetica Neue" charset="0"/>
              </a:rPr>
              <a:t>Another partial non-solution</a:t>
            </a:r>
          </a:p>
          <a:p>
            <a:pPr algn="l">
              <a:lnSpc>
                <a:spcPct val="110000"/>
              </a:lnSpc>
            </a:pPr>
            <a:r>
              <a:rPr lang="en-US" sz="2600" i="1">
                <a:solidFill>
                  <a:srgbClr val="808080"/>
                </a:solidFill>
                <a:latin typeface="Helvetica Neue" charset="0"/>
              </a:rPr>
              <a:t>    x</a:t>
            </a:r>
            <a:r>
              <a:rPr lang="en-US" sz="2600" baseline="-25000">
                <a:solidFill>
                  <a:srgbClr val="808080"/>
                </a:solidFill>
                <a:latin typeface="Helvetica Neue" charset="0"/>
              </a:rPr>
              <a:t>4  </a:t>
            </a:r>
            <a:r>
              <a:rPr lang="en-US" sz="2600">
                <a:solidFill>
                  <a:srgbClr val="808080"/>
                </a:solidFill>
                <a:latin typeface="Helvetica Neue" charset="0"/>
                <a:sym typeface="Symbol" pitchFamily="18" charset="2"/>
              </a:rPr>
              <a:t>= 4</a:t>
            </a:r>
            <a:endParaRPr lang="en-US" sz="2600">
              <a:solidFill>
                <a:srgbClr val="808080"/>
              </a:solidFill>
              <a:latin typeface="Helvetica Neue" charset="0"/>
            </a:endParaRPr>
          </a:p>
        </p:txBody>
      </p:sp>
      <p:grpSp>
        <p:nvGrpSpPr>
          <p:cNvPr id="1031189" name="Group 21"/>
          <p:cNvGrpSpPr>
            <a:grpSpLocks/>
          </p:cNvGrpSpPr>
          <p:nvPr/>
        </p:nvGrpSpPr>
        <p:grpSpPr bwMode="auto">
          <a:xfrm>
            <a:off x="1389063" y="5021263"/>
            <a:ext cx="4392612" cy="3732212"/>
            <a:chOff x="2599" y="1447"/>
            <a:chExt cx="2767" cy="2351"/>
          </a:xfrm>
        </p:grpSpPr>
        <p:sp>
          <p:nvSpPr>
            <p:cNvPr id="156694" name="Oval 22"/>
            <p:cNvSpPr>
              <a:spLocks noChangeArrowheads="1"/>
            </p:cNvSpPr>
            <p:nvPr/>
          </p:nvSpPr>
          <p:spPr bwMode="auto">
            <a:xfrm>
              <a:off x="3641" y="1447"/>
              <a:ext cx="137" cy="136"/>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95" name="Oval 23"/>
            <p:cNvSpPr>
              <a:spLocks noChangeArrowheads="1"/>
            </p:cNvSpPr>
            <p:nvPr/>
          </p:nvSpPr>
          <p:spPr bwMode="auto">
            <a:xfrm>
              <a:off x="2962" y="2266"/>
              <a:ext cx="136" cy="13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96" name="Oval 24"/>
            <p:cNvSpPr>
              <a:spLocks noChangeArrowheads="1"/>
            </p:cNvSpPr>
            <p:nvPr/>
          </p:nvSpPr>
          <p:spPr bwMode="auto">
            <a:xfrm>
              <a:off x="4375" y="2266"/>
              <a:ext cx="136" cy="13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97" name="Line 25"/>
            <p:cNvSpPr>
              <a:spLocks noChangeShapeType="1"/>
            </p:cNvSpPr>
            <p:nvPr/>
          </p:nvSpPr>
          <p:spPr bwMode="auto">
            <a:xfrm flipH="1">
              <a:off x="3053" y="1583"/>
              <a:ext cx="636" cy="6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98" name="Line 26"/>
            <p:cNvSpPr>
              <a:spLocks noChangeShapeType="1"/>
            </p:cNvSpPr>
            <p:nvPr/>
          </p:nvSpPr>
          <p:spPr bwMode="auto">
            <a:xfrm>
              <a:off x="3732" y="1583"/>
              <a:ext cx="682" cy="6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699" name="Text Box 27"/>
            <p:cNvSpPr txBox="1">
              <a:spLocks noChangeArrowheads="1"/>
            </p:cNvSpPr>
            <p:nvPr/>
          </p:nvSpPr>
          <p:spPr bwMode="auto">
            <a:xfrm>
              <a:off x="2599" y="1742"/>
              <a:ext cx="77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1 </a:t>
              </a:r>
              <a:r>
                <a:rPr lang="en-US" sz="2600">
                  <a:solidFill>
                    <a:schemeClr val="tx1"/>
                  </a:solidFill>
                  <a:latin typeface="Helvetica Neue" charset="0"/>
                </a:rPr>
                <a:t>= 1</a:t>
              </a:r>
            </a:p>
          </p:txBody>
        </p:sp>
        <p:sp>
          <p:nvSpPr>
            <p:cNvPr id="156700" name="Text Box 28"/>
            <p:cNvSpPr txBox="1">
              <a:spLocks noChangeArrowheads="1"/>
            </p:cNvSpPr>
            <p:nvPr/>
          </p:nvSpPr>
          <p:spPr bwMode="auto">
            <a:xfrm>
              <a:off x="4186" y="1742"/>
              <a:ext cx="68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1 </a:t>
              </a:r>
              <a:r>
                <a:rPr lang="en-US" sz="2600">
                  <a:solidFill>
                    <a:schemeClr val="tx1"/>
                  </a:solidFill>
                  <a:latin typeface="Helvetica Neue" charset="0"/>
                  <a:sym typeface="Symbol" pitchFamily="18" charset="2"/>
                </a:rPr>
                <a:t></a:t>
              </a:r>
              <a:r>
                <a:rPr lang="en-US" sz="2600">
                  <a:solidFill>
                    <a:schemeClr val="tx1"/>
                  </a:solidFill>
                  <a:latin typeface="Helvetica Neue" charset="0"/>
                </a:rPr>
                <a:t> 1</a:t>
              </a:r>
            </a:p>
          </p:txBody>
        </p:sp>
        <p:grpSp>
          <p:nvGrpSpPr>
            <p:cNvPr id="156701" name="Group 29"/>
            <p:cNvGrpSpPr>
              <a:grpSpLocks/>
            </p:cNvGrpSpPr>
            <p:nvPr/>
          </p:nvGrpSpPr>
          <p:grpSpPr bwMode="auto">
            <a:xfrm>
              <a:off x="4103" y="2398"/>
              <a:ext cx="685" cy="820"/>
              <a:chOff x="3826" y="1583"/>
              <a:chExt cx="685" cy="820"/>
            </a:xfrm>
          </p:grpSpPr>
          <p:sp>
            <p:nvSpPr>
              <p:cNvPr id="156706" name="Oval 30"/>
              <p:cNvSpPr>
                <a:spLocks noChangeArrowheads="1"/>
              </p:cNvSpPr>
              <p:nvPr/>
            </p:nvSpPr>
            <p:spPr bwMode="auto">
              <a:xfrm>
                <a:off x="3826" y="2266"/>
                <a:ext cx="136" cy="13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707" name="Oval 31"/>
              <p:cNvSpPr>
                <a:spLocks noChangeArrowheads="1"/>
              </p:cNvSpPr>
              <p:nvPr/>
            </p:nvSpPr>
            <p:spPr bwMode="auto">
              <a:xfrm>
                <a:off x="4375" y="2266"/>
                <a:ext cx="136" cy="137"/>
              </a:xfrm>
              <a:prstGeom prst="ellipse">
                <a:avLst/>
              </a:prstGeom>
              <a:solidFill>
                <a:srgbClr val="FDDD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708" name="Line 32"/>
              <p:cNvSpPr>
                <a:spLocks noChangeShapeType="1"/>
              </p:cNvSpPr>
              <p:nvPr/>
            </p:nvSpPr>
            <p:spPr bwMode="auto">
              <a:xfrm flipH="1">
                <a:off x="3891" y="1583"/>
                <a:ext cx="273" cy="6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709" name="Line 33"/>
              <p:cNvSpPr>
                <a:spLocks noChangeShapeType="1"/>
              </p:cNvSpPr>
              <p:nvPr/>
            </p:nvSpPr>
            <p:spPr bwMode="auto">
              <a:xfrm>
                <a:off x="4164" y="1583"/>
                <a:ext cx="273" cy="6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56702" name="Text Box 34"/>
            <p:cNvSpPr txBox="1">
              <a:spLocks noChangeArrowheads="1"/>
            </p:cNvSpPr>
            <p:nvPr/>
          </p:nvSpPr>
          <p:spPr bwMode="auto">
            <a:xfrm>
              <a:off x="3451" y="2664"/>
              <a:ext cx="963"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4 </a:t>
              </a:r>
              <a:r>
                <a:rPr lang="en-US" sz="2600">
                  <a:solidFill>
                    <a:schemeClr val="tx1"/>
                  </a:solidFill>
                  <a:latin typeface="Helvetica Neue" charset="0"/>
                </a:rPr>
                <a:t>= 4</a:t>
              </a:r>
            </a:p>
          </p:txBody>
        </p:sp>
        <p:sp>
          <p:nvSpPr>
            <p:cNvPr id="156703" name="Text Box 35"/>
            <p:cNvSpPr txBox="1">
              <a:spLocks noChangeArrowheads="1"/>
            </p:cNvSpPr>
            <p:nvPr/>
          </p:nvSpPr>
          <p:spPr bwMode="auto">
            <a:xfrm>
              <a:off x="4595" y="2664"/>
              <a:ext cx="77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r>
                <a:rPr lang="en-US" sz="2600" i="1">
                  <a:solidFill>
                    <a:schemeClr val="tx1"/>
                  </a:solidFill>
                  <a:latin typeface="Helvetica Neue" charset="0"/>
                </a:rPr>
                <a:t>x</a:t>
              </a:r>
              <a:r>
                <a:rPr lang="en-US" sz="2600" baseline="-25000">
                  <a:solidFill>
                    <a:schemeClr val="tx1"/>
                  </a:solidFill>
                  <a:latin typeface="Helvetica Neue" charset="0"/>
                </a:rPr>
                <a:t>4 </a:t>
              </a:r>
              <a:r>
                <a:rPr lang="en-US" sz="2600">
                  <a:solidFill>
                    <a:schemeClr val="tx1"/>
                  </a:solidFill>
                  <a:latin typeface="Helvetica Neue" charset="0"/>
                  <a:sym typeface="Symbol" pitchFamily="18" charset="2"/>
                </a:rPr>
                <a:t></a:t>
              </a:r>
              <a:r>
                <a:rPr lang="en-US" sz="2600">
                  <a:solidFill>
                    <a:schemeClr val="tx1"/>
                  </a:solidFill>
                  <a:latin typeface="Helvetica Neue" charset="0"/>
                </a:rPr>
                <a:t> 4</a:t>
              </a:r>
            </a:p>
          </p:txBody>
        </p:sp>
        <p:sp>
          <p:nvSpPr>
            <p:cNvPr id="156704" name="AutoShape 36"/>
            <p:cNvSpPr>
              <a:spLocks/>
            </p:cNvSpPr>
            <p:nvPr/>
          </p:nvSpPr>
          <p:spPr bwMode="auto">
            <a:xfrm>
              <a:off x="2690" y="2405"/>
              <a:ext cx="666" cy="576"/>
            </a:xfrm>
            <a:prstGeom prst="triangle">
              <a:avLst>
                <a:gd name="adj" fmla="val 50000"/>
              </a:avLst>
            </a:prstGeom>
            <a:solidFill>
              <a:srgbClr val="FF0000"/>
            </a:solidFill>
            <a:ln w="25400">
              <a:solidFill>
                <a:srgbClr val="74747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6705" name="AutoShape 37"/>
            <p:cNvSpPr>
              <a:spLocks/>
            </p:cNvSpPr>
            <p:nvPr/>
          </p:nvSpPr>
          <p:spPr bwMode="auto">
            <a:xfrm>
              <a:off x="3838" y="3222"/>
              <a:ext cx="666" cy="576"/>
            </a:xfrm>
            <a:prstGeom prst="triangle">
              <a:avLst>
                <a:gd name="adj" fmla="val 50000"/>
              </a:avLst>
            </a:prstGeom>
            <a:solidFill>
              <a:srgbClr val="FF0000"/>
            </a:solidFill>
            <a:ln w="25400">
              <a:solidFill>
                <a:srgbClr val="74747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1188"/>
                                        </p:tgtEl>
                                        <p:attrNameLst>
                                          <p:attrName>style.visibility</p:attrName>
                                        </p:attrNameLst>
                                      </p:cBhvr>
                                      <p:to>
                                        <p:strVal val="visible"/>
                                      </p:to>
                                    </p:set>
                                    <p:animEffect transition="in" filter="dissolve">
                                      <p:cBhvr>
                                        <p:cTn id="7" dur="500"/>
                                        <p:tgtEl>
                                          <p:spTgt spid="1031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31189"/>
                                        </p:tgtEl>
                                        <p:attrNameLst>
                                          <p:attrName>style.visibility</p:attrName>
                                        </p:attrNameLst>
                                      </p:cBhvr>
                                      <p:to>
                                        <p:strVal val="visible"/>
                                      </p:to>
                                    </p:set>
                                    <p:animEffect transition="in" filter="dissolve">
                                      <p:cBhvr>
                                        <p:cTn id="12" dur="500"/>
                                        <p:tgtEl>
                                          <p:spTgt spid="103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88" grpId="0"/>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smtClean="0"/>
              <a:t>A formal definition of symmetry</a:t>
            </a:r>
          </a:p>
        </p:txBody>
      </p:sp>
      <p:sp>
        <p:nvSpPr>
          <p:cNvPr id="157699" name="Rectangle 3"/>
          <p:cNvSpPr>
            <a:spLocks noGrp="1" noChangeArrowheads="1"/>
          </p:cNvSpPr>
          <p:nvPr>
            <p:ph type="body" idx="1"/>
          </p:nvPr>
        </p:nvSpPr>
        <p:spPr/>
        <p:txBody>
          <a:bodyPr/>
          <a:lstStyle/>
          <a:p>
            <a:pPr eaLnBrk="1" hangingPunct="1"/>
            <a:r>
              <a:rPr lang="en-US" smtClean="0"/>
              <a:t>Let </a:t>
            </a:r>
            <a:r>
              <a:rPr lang="en-US" i="1" smtClean="0"/>
              <a:t>P</a:t>
            </a:r>
            <a:r>
              <a:rPr lang="en-US" smtClean="0"/>
              <a:t> be a CSP where</a:t>
            </a:r>
          </a:p>
          <a:p>
            <a:pPr lvl="1" eaLnBrk="1" hangingPunct="1"/>
            <a:r>
              <a:rPr lang="en-US" i="1" smtClean="0"/>
              <a:t>V</a:t>
            </a:r>
            <a:r>
              <a:rPr lang="en-US" smtClean="0"/>
              <a:t> = {</a:t>
            </a:r>
            <a:r>
              <a:rPr lang="en-US" i="1" smtClean="0"/>
              <a:t>x</a:t>
            </a:r>
            <a:r>
              <a:rPr lang="en-US" baseline="-25000" smtClean="0"/>
              <a:t>1</a:t>
            </a:r>
            <a:r>
              <a:rPr lang="en-US" smtClean="0"/>
              <a:t>, …, </a:t>
            </a:r>
            <a:r>
              <a:rPr lang="en-US" i="1" smtClean="0"/>
              <a:t>x</a:t>
            </a:r>
            <a:r>
              <a:rPr lang="en-US" i="1" baseline="-25000" smtClean="0"/>
              <a:t>n</a:t>
            </a:r>
            <a:r>
              <a:rPr lang="en-US" smtClean="0"/>
              <a:t>} is the set of variables</a:t>
            </a:r>
          </a:p>
          <a:p>
            <a:pPr lvl="1" eaLnBrk="1" hangingPunct="1"/>
            <a:r>
              <a:rPr lang="en-US" i="1" smtClean="0"/>
              <a:t>D</a:t>
            </a:r>
            <a:r>
              <a:rPr lang="en-US" smtClean="0"/>
              <a:t> = </a:t>
            </a:r>
            <a:r>
              <a:rPr lang="en-US" i="1" smtClean="0"/>
              <a:t>dom</a:t>
            </a:r>
            <a:r>
              <a:rPr lang="en-US" smtClean="0"/>
              <a:t>(</a:t>
            </a:r>
            <a:r>
              <a:rPr lang="en-US" i="1" smtClean="0"/>
              <a:t>x</a:t>
            </a:r>
            <a:r>
              <a:rPr lang="en-US" baseline="-25000" smtClean="0"/>
              <a:t>1</a:t>
            </a:r>
            <a:r>
              <a:rPr lang="en-US" smtClean="0"/>
              <a:t>) </a:t>
            </a:r>
            <a:r>
              <a:rPr lang="en-US" smtClean="0">
                <a:latin typeface="SimSun" pitchFamily="2" charset="-122"/>
                <a:ea typeface="SimSun" pitchFamily="2" charset="-122"/>
                <a:sym typeface="Symbol" pitchFamily="18" charset="2"/>
              </a:rPr>
              <a:t></a:t>
            </a:r>
            <a:r>
              <a:rPr lang="en-US" smtClean="0"/>
              <a:t> </a:t>
            </a:r>
            <a:r>
              <a:rPr lang="en-US" smtClean="0">
                <a:sym typeface="Symbol" pitchFamily="18" charset="2"/>
              </a:rPr>
              <a:t> </a:t>
            </a:r>
            <a:r>
              <a:rPr lang="en-US" smtClean="0">
                <a:latin typeface="SimSun" pitchFamily="2" charset="-122"/>
                <a:ea typeface="SimSun" pitchFamily="2" charset="-122"/>
                <a:sym typeface="Symbol" pitchFamily="18" charset="2"/>
              </a:rPr>
              <a:t></a:t>
            </a:r>
            <a:r>
              <a:rPr lang="en-US" smtClean="0"/>
              <a:t> </a:t>
            </a:r>
            <a:r>
              <a:rPr lang="en-US" i="1" smtClean="0"/>
              <a:t>dom</a:t>
            </a:r>
            <a:r>
              <a:rPr lang="en-US" smtClean="0"/>
              <a:t>(</a:t>
            </a:r>
            <a:r>
              <a:rPr lang="en-US" i="1" smtClean="0"/>
              <a:t>x</a:t>
            </a:r>
            <a:r>
              <a:rPr lang="en-US" i="1" baseline="-25000" smtClean="0"/>
              <a:t>n</a:t>
            </a:r>
            <a:r>
              <a:rPr lang="en-US" smtClean="0"/>
              <a:t>) is the set of values</a:t>
            </a:r>
          </a:p>
          <a:p>
            <a:pPr eaLnBrk="1" hangingPunct="1"/>
            <a:r>
              <a:rPr lang="en-US" smtClean="0"/>
              <a:t>A (solution) symmetry of </a:t>
            </a:r>
            <a:r>
              <a:rPr lang="en-US" i="1" smtClean="0"/>
              <a:t>P</a:t>
            </a:r>
            <a:r>
              <a:rPr lang="en-US" smtClean="0"/>
              <a:t> is a permutation of the set </a:t>
            </a:r>
            <a:r>
              <a:rPr lang="en-US" i="1" smtClean="0"/>
              <a:t>V</a:t>
            </a:r>
            <a:r>
              <a:rPr lang="en-US" smtClean="0"/>
              <a:t> </a:t>
            </a:r>
            <a:r>
              <a:rPr lang="en-US" smtClean="0">
                <a:sym typeface="Symbol" pitchFamily="18" charset="2"/>
              </a:rPr>
              <a:t> </a:t>
            </a:r>
            <a:r>
              <a:rPr lang="en-US" i="1" smtClean="0"/>
              <a:t>D</a:t>
            </a:r>
            <a:r>
              <a:rPr lang="en-US" smtClean="0"/>
              <a:t> that preserves the set of solutions of </a:t>
            </a:r>
            <a:r>
              <a:rPr lang="en-US" i="1" smtClean="0"/>
              <a:t>P</a:t>
            </a:r>
          </a:p>
          <a:p>
            <a:pPr lvl="1" eaLnBrk="1" hangingPunct="1"/>
            <a:r>
              <a:rPr lang="en-US" smtClean="0"/>
              <a:t>special cases: </a:t>
            </a:r>
          </a:p>
          <a:p>
            <a:pPr lvl="2" eaLnBrk="1" hangingPunct="1"/>
            <a:r>
              <a:rPr lang="en-US" smtClean="0"/>
              <a:t>value ordering symmetry</a:t>
            </a:r>
          </a:p>
          <a:p>
            <a:pPr lvl="2" eaLnBrk="1" hangingPunct="1"/>
            <a:r>
              <a:rPr lang="en-US" smtClean="0"/>
              <a:t>variable ordering symmetry</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Rectangle 2"/>
          <p:cNvSpPr>
            <a:spLocks/>
          </p:cNvSpPr>
          <p:nvPr/>
        </p:nvSpPr>
        <p:spPr bwMode="auto">
          <a:xfrm>
            <a:off x="971550" y="7377113"/>
            <a:ext cx="503238" cy="503237"/>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723" name="Rectangle 3"/>
          <p:cNvSpPr>
            <a:spLocks/>
          </p:cNvSpPr>
          <p:nvPr/>
        </p:nvSpPr>
        <p:spPr bwMode="auto">
          <a:xfrm>
            <a:off x="971550" y="2374900"/>
            <a:ext cx="503238" cy="503238"/>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724" name="Rectangle 4"/>
          <p:cNvSpPr>
            <a:spLocks noGrp="1" noChangeArrowheads="1"/>
          </p:cNvSpPr>
          <p:nvPr>
            <p:ph type="title"/>
          </p:nvPr>
        </p:nvSpPr>
        <p:spPr/>
        <p:txBody>
          <a:bodyPr/>
          <a:lstStyle/>
          <a:p>
            <a:pPr eaLnBrk="1" hangingPunct="1"/>
            <a:r>
              <a:rPr lang="en-US" smtClean="0"/>
              <a:t>Symmetries and permutations</a:t>
            </a:r>
          </a:p>
        </p:txBody>
      </p:sp>
      <p:grpSp>
        <p:nvGrpSpPr>
          <p:cNvPr id="158725" name="Group 5"/>
          <p:cNvGrpSpPr>
            <a:grpSpLocks/>
          </p:cNvGrpSpPr>
          <p:nvPr/>
        </p:nvGrpSpPr>
        <p:grpSpPr bwMode="auto">
          <a:xfrm>
            <a:off x="957263" y="2357438"/>
            <a:ext cx="2162175" cy="2157412"/>
            <a:chOff x="603" y="1485"/>
            <a:chExt cx="1362" cy="1359"/>
          </a:xfrm>
        </p:grpSpPr>
        <p:sp>
          <p:nvSpPr>
            <p:cNvPr id="158795" name="Rectangle 6"/>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796" name="Text Box 7"/>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8797" name="Text Box 8"/>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grpSp>
          <p:nvGrpSpPr>
            <p:cNvPr id="158798" name="Group 9"/>
            <p:cNvGrpSpPr>
              <a:grpSpLocks noChangeAspect="1"/>
            </p:cNvGrpSpPr>
            <p:nvPr/>
          </p:nvGrpSpPr>
          <p:grpSpPr bwMode="auto">
            <a:xfrm>
              <a:off x="605" y="1485"/>
              <a:ext cx="1356" cy="1359"/>
              <a:chOff x="3708" y="2041"/>
              <a:chExt cx="1396" cy="1398"/>
            </a:xfrm>
          </p:grpSpPr>
          <p:grpSp>
            <p:nvGrpSpPr>
              <p:cNvPr id="158813" name="Group 10"/>
              <p:cNvGrpSpPr>
                <a:grpSpLocks noChangeAspect="1"/>
              </p:cNvGrpSpPr>
              <p:nvPr/>
            </p:nvGrpSpPr>
            <p:grpSpPr bwMode="auto">
              <a:xfrm>
                <a:off x="4057" y="2041"/>
                <a:ext cx="1045" cy="1398"/>
                <a:chOff x="4057" y="2041"/>
                <a:chExt cx="1045" cy="1398"/>
              </a:xfrm>
            </p:grpSpPr>
            <p:sp>
              <p:nvSpPr>
                <p:cNvPr id="158818" name="Line 11"/>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8819" name="Group 12"/>
                <p:cNvGrpSpPr>
                  <a:grpSpLocks noChangeAspect="1"/>
                </p:cNvGrpSpPr>
                <p:nvPr/>
              </p:nvGrpSpPr>
              <p:grpSpPr bwMode="auto">
                <a:xfrm>
                  <a:off x="4057" y="2042"/>
                  <a:ext cx="698" cy="1397"/>
                  <a:chOff x="4057" y="2042"/>
                  <a:chExt cx="698" cy="1397"/>
                </a:xfrm>
              </p:grpSpPr>
              <p:sp>
                <p:nvSpPr>
                  <p:cNvPr id="158820" name="Line 13"/>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821" name="Line 14"/>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822" name="Line 15"/>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8814" name="Group 16"/>
              <p:cNvGrpSpPr>
                <a:grpSpLocks noChangeAspect="1"/>
              </p:cNvGrpSpPr>
              <p:nvPr/>
            </p:nvGrpSpPr>
            <p:grpSpPr bwMode="auto">
              <a:xfrm>
                <a:off x="3708" y="2391"/>
                <a:ext cx="1396" cy="699"/>
                <a:chOff x="3708" y="2391"/>
                <a:chExt cx="1396" cy="699"/>
              </a:xfrm>
            </p:grpSpPr>
            <p:sp>
              <p:nvSpPr>
                <p:cNvPr id="158815" name="Line 17"/>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816" name="Line 18"/>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817" name="Line 19"/>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8799" name="Text Box 20"/>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8800" name="Text Box 21"/>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8801" name="Text Box 22"/>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8802" name="Text Box 23"/>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8803" name="Text Box 24"/>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8804" name="Text Box 25"/>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8805" name="Text Box 26"/>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8806" name="Text Box 27"/>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8807" name="Text Box 28"/>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8808" name="Text Box 29"/>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8809" name="Text Box 30"/>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sp>
          <p:nvSpPr>
            <p:cNvPr id="158810" name="Text Box 31"/>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8811" name="Text Box 32"/>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8812" name="Text Box 33"/>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grpSp>
      <p:sp>
        <p:nvSpPr>
          <p:cNvPr id="158726" name="Text Box 34"/>
          <p:cNvSpPr txBox="1">
            <a:spLocks/>
          </p:cNvSpPr>
          <p:nvPr/>
        </p:nvSpPr>
        <p:spPr bwMode="auto">
          <a:xfrm>
            <a:off x="1100138" y="4660900"/>
            <a:ext cx="1873250"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identity</a:t>
            </a:r>
          </a:p>
        </p:txBody>
      </p:sp>
      <p:grpSp>
        <p:nvGrpSpPr>
          <p:cNvPr id="158727" name="Group 35"/>
          <p:cNvGrpSpPr>
            <a:grpSpLocks/>
          </p:cNvGrpSpPr>
          <p:nvPr/>
        </p:nvGrpSpPr>
        <p:grpSpPr bwMode="auto">
          <a:xfrm>
            <a:off x="4918075" y="2789238"/>
            <a:ext cx="4789488" cy="1223962"/>
            <a:chOff x="535" y="3526"/>
            <a:chExt cx="3017" cy="771"/>
          </a:xfrm>
        </p:grpSpPr>
        <p:sp>
          <p:nvSpPr>
            <p:cNvPr id="158775" name="Text Box 36"/>
            <p:cNvSpPr txBox="1">
              <a:spLocks/>
            </p:cNvSpPr>
            <p:nvPr/>
          </p:nvSpPr>
          <p:spPr bwMode="auto">
            <a:xfrm>
              <a:off x="535" y="3526"/>
              <a:ext cx="3017" cy="2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000"/>
                <a:t>( 1 2 3 4 5 6 7 8 9 10 11 12 13 14 15 16 )</a:t>
              </a:r>
            </a:p>
          </p:txBody>
        </p:sp>
        <p:sp>
          <p:nvSpPr>
            <p:cNvPr id="158776" name="Text Box 37"/>
            <p:cNvSpPr txBox="1">
              <a:spLocks/>
            </p:cNvSpPr>
            <p:nvPr/>
          </p:nvSpPr>
          <p:spPr bwMode="auto">
            <a:xfrm>
              <a:off x="535" y="4047"/>
              <a:ext cx="3017" cy="2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000"/>
                <a:t>( 1 2 3 4 5 6 7 8 9 10 11 12 13 14 15 16 )</a:t>
              </a:r>
            </a:p>
          </p:txBody>
        </p:sp>
        <p:sp>
          <p:nvSpPr>
            <p:cNvPr id="158777" name="Line 38"/>
            <p:cNvSpPr>
              <a:spLocks noChangeShapeType="1"/>
            </p:cNvSpPr>
            <p:nvPr/>
          </p:nvSpPr>
          <p:spPr bwMode="auto">
            <a:xfrm>
              <a:off x="739"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78" name="Line 39"/>
            <p:cNvSpPr>
              <a:spLocks noChangeShapeType="1"/>
            </p:cNvSpPr>
            <p:nvPr/>
          </p:nvSpPr>
          <p:spPr bwMode="auto">
            <a:xfrm>
              <a:off x="875"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79" name="Line 40"/>
            <p:cNvSpPr>
              <a:spLocks noChangeShapeType="1"/>
            </p:cNvSpPr>
            <p:nvPr/>
          </p:nvSpPr>
          <p:spPr bwMode="auto">
            <a:xfrm>
              <a:off x="1011"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80" name="Line 41"/>
            <p:cNvSpPr>
              <a:spLocks noChangeShapeType="1"/>
            </p:cNvSpPr>
            <p:nvPr/>
          </p:nvSpPr>
          <p:spPr bwMode="auto">
            <a:xfrm>
              <a:off x="1147"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81" name="Line 42"/>
            <p:cNvSpPr>
              <a:spLocks noChangeShapeType="1"/>
            </p:cNvSpPr>
            <p:nvPr/>
          </p:nvSpPr>
          <p:spPr bwMode="auto">
            <a:xfrm>
              <a:off x="1283"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82" name="Text Box 43"/>
            <p:cNvSpPr txBox="1">
              <a:spLocks/>
            </p:cNvSpPr>
            <p:nvPr/>
          </p:nvSpPr>
          <p:spPr bwMode="auto">
            <a:xfrm>
              <a:off x="1226" y="3616"/>
              <a:ext cx="116" cy="47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endParaRPr lang="en-CA"/>
            </a:p>
          </p:txBody>
        </p:sp>
        <p:sp>
          <p:nvSpPr>
            <p:cNvPr id="158783" name="Text Box 44"/>
            <p:cNvSpPr txBox="1">
              <a:spLocks/>
            </p:cNvSpPr>
            <p:nvPr/>
          </p:nvSpPr>
          <p:spPr bwMode="auto">
            <a:xfrm>
              <a:off x="1362" y="3752"/>
              <a:ext cx="116" cy="47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endParaRPr lang="en-CA"/>
            </a:p>
          </p:txBody>
        </p:sp>
        <p:sp>
          <p:nvSpPr>
            <p:cNvPr id="158784" name="Line 45"/>
            <p:cNvSpPr>
              <a:spLocks noChangeShapeType="1"/>
            </p:cNvSpPr>
            <p:nvPr/>
          </p:nvSpPr>
          <p:spPr bwMode="auto">
            <a:xfrm>
              <a:off x="1419"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85" name="Line 46"/>
            <p:cNvSpPr>
              <a:spLocks noChangeShapeType="1"/>
            </p:cNvSpPr>
            <p:nvPr/>
          </p:nvSpPr>
          <p:spPr bwMode="auto">
            <a:xfrm>
              <a:off x="1555"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86" name="Line 47"/>
            <p:cNvSpPr>
              <a:spLocks noChangeShapeType="1"/>
            </p:cNvSpPr>
            <p:nvPr/>
          </p:nvSpPr>
          <p:spPr bwMode="auto">
            <a:xfrm>
              <a:off x="1691"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87" name="Line 48"/>
            <p:cNvSpPr>
              <a:spLocks noChangeShapeType="1"/>
            </p:cNvSpPr>
            <p:nvPr/>
          </p:nvSpPr>
          <p:spPr bwMode="auto">
            <a:xfrm>
              <a:off x="1827"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88" name="Line 49"/>
            <p:cNvSpPr>
              <a:spLocks noChangeShapeType="1"/>
            </p:cNvSpPr>
            <p:nvPr/>
          </p:nvSpPr>
          <p:spPr bwMode="auto">
            <a:xfrm>
              <a:off x="2009"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89" name="Line 50"/>
            <p:cNvSpPr>
              <a:spLocks noChangeShapeType="1"/>
            </p:cNvSpPr>
            <p:nvPr/>
          </p:nvSpPr>
          <p:spPr bwMode="auto">
            <a:xfrm>
              <a:off x="2228"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90" name="Line 51"/>
            <p:cNvSpPr>
              <a:spLocks noChangeShapeType="1"/>
            </p:cNvSpPr>
            <p:nvPr/>
          </p:nvSpPr>
          <p:spPr bwMode="auto">
            <a:xfrm>
              <a:off x="2447"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91" name="Line 52"/>
            <p:cNvSpPr>
              <a:spLocks noChangeShapeType="1"/>
            </p:cNvSpPr>
            <p:nvPr/>
          </p:nvSpPr>
          <p:spPr bwMode="auto">
            <a:xfrm>
              <a:off x="2666"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92" name="Line 53"/>
            <p:cNvSpPr>
              <a:spLocks noChangeShapeType="1"/>
            </p:cNvSpPr>
            <p:nvPr/>
          </p:nvSpPr>
          <p:spPr bwMode="auto">
            <a:xfrm>
              <a:off x="2885"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93" name="Line 54"/>
            <p:cNvSpPr>
              <a:spLocks noChangeShapeType="1"/>
            </p:cNvSpPr>
            <p:nvPr/>
          </p:nvSpPr>
          <p:spPr bwMode="auto">
            <a:xfrm>
              <a:off x="3104"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94" name="Line 55"/>
            <p:cNvSpPr>
              <a:spLocks noChangeShapeType="1"/>
            </p:cNvSpPr>
            <p:nvPr/>
          </p:nvSpPr>
          <p:spPr bwMode="auto">
            <a:xfrm>
              <a:off x="3323" y="3798"/>
              <a:ext cx="0" cy="22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58728" name="Text Box 56"/>
          <p:cNvSpPr txBox="1">
            <a:spLocks/>
          </p:cNvSpPr>
          <p:nvPr/>
        </p:nvSpPr>
        <p:spPr bwMode="auto">
          <a:xfrm>
            <a:off x="4918075" y="6173788"/>
            <a:ext cx="4789488" cy="39687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000"/>
              <a:t>( 1 2 3 4 5 6 7 8 9 10 11 12 13 14 15 16 )</a:t>
            </a:r>
          </a:p>
        </p:txBody>
      </p:sp>
      <p:sp>
        <p:nvSpPr>
          <p:cNvPr id="158729" name="Text Box 57"/>
          <p:cNvSpPr txBox="1">
            <a:spLocks/>
          </p:cNvSpPr>
          <p:nvPr/>
        </p:nvSpPr>
        <p:spPr bwMode="auto">
          <a:xfrm>
            <a:off x="4848225" y="7000875"/>
            <a:ext cx="4929188" cy="39687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r>
              <a:rPr lang="en-US" sz="2000"/>
              <a:t>( 13 14 15 16  9  10 11 12 5 6 7 8 1 2 3 4 )</a:t>
            </a:r>
          </a:p>
        </p:txBody>
      </p:sp>
      <p:sp>
        <p:nvSpPr>
          <p:cNvPr id="158730" name="Line 58"/>
          <p:cNvSpPr>
            <a:spLocks noChangeShapeType="1"/>
          </p:cNvSpPr>
          <p:nvPr/>
        </p:nvSpPr>
        <p:spPr bwMode="auto">
          <a:xfrm>
            <a:off x="5256213" y="6605588"/>
            <a:ext cx="22225"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1" name="Line 59"/>
          <p:cNvSpPr>
            <a:spLocks noChangeShapeType="1"/>
          </p:cNvSpPr>
          <p:nvPr/>
        </p:nvSpPr>
        <p:spPr bwMode="auto">
          <a:xfrm>
            <a:off x="5472113" y="6605588"/>
            <a:ext cx="166687"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2" name="Line 60"/>
          <p:cNvSpPr>
            <a:spLocks noChangeShapeType="1"/>
          </p:cNvSpPr>
          <p:nvPr/>
        </p:nvSpPr>
        <p:spPr bwMode="auto">
          <a:xfrm>
            <a:off x="5688013" y="6605588"/>
            <a:ext cx="311150"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3" name="Line 61"/>
          <p:cNvSpPr>
            <a:spLocks noChangeShapeType="1"/>
          </p:cNvSpPr>
          <p:nvPr/>
        </p:nvSpPr>
        <p:spPr bwMode="auto">
          <a:xfrm>
            <a:off x="5903913" y="6605588"/>
            <a:ext cx="455612"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4" name="Line 62"/>
          <p:cNvSpPr>
            <a:spLocks noChangeShapeType="1"/>
          </p:cNvSpPr>
          <p:nvPr/>
        </p:nvSpPr>
        <p:spPr bwMode="auto">
          <a:xfrm>
            <a:off x="6119813" y="6605588"/>
            <a:ext cx="527050"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5" name="Line 63"/>
          <p:cNvSpPr>
            <a:spLocks noChangeShapeType="1"/>
          </p:cNvSpPr>
          <p:nvPr/>
        </p:nvSpPr>
        <p:spPr bwMode="auto">
          <a:xfrm>
            <a:off x="6335713" y="6605588"/>
            <a:ext cx="671512"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6" name="Line 64"/>
          <p:cNvSpPr>
            <a:spLocks noChangeShapeType="1"/>
          </p:cNvSpPr>
          <p:nvPr/>
        </p:nvSpPr>
        <p:spPr bwMode="auto">
          <a:xfrm>
            <a:off x="6551613" y="6605588"/>
            <a:ext cx="815975"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7" name="Line 65"/>
          <p:cNvSpPr>
            <a:spLocks noChangeShapeType="1"/>
          </p:cNvSpPr>
          <p:nvPr/>
        </p:nvSpPr>
        <p:spPr bwMode="auto">
          <a:xfrm>
            <a:off x="6767513" y="6605588"/>
            <a:ext cx="887412"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8" name="Line 66"/>
          <p:cNvSpPr>
            <a:spLocks noChangeShapeType="1"/>
          </p:cNvSpPr>
          <p:nvPr/>
        </p:nvSpPr>
        <p:spPr bwMode="auto">
          <a:xfrm>
            <a:off x="6983413" y="6605588"/>
            <a:ext cx="887412"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39" name="Line 67"/>
          <p:cNvSpPr>
            <a:spLocks noChangeShapeType="1"/>
          </p:cNvSpPr>
          <p:nvPr/>
        </p:nvSpPr>
        <p:spPr bwMode="auto">
          <a:xfrm>
            <a:off x="7272338" y="6605588"/>
            <a:ext cx="814387"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40" name="Line 68"/>
          <p:cNvSpPr>
            <a:spLocks noChangeShapeType="1"/>
          </p:cNvSpPr>
          <p:nvPr/>
        </p:nvSpPr>
        <p:spPr bwMode="auto">
          <a:xfrm>
            <a:off x="7620000" y="6605588"/>
            <a:ext cx="682625"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41" name="Line 69"/>
          <p:cNvSpPr>
            <a:spLocks noChangeShapeType="1"/>
          </p:cNvSpPr>
          <p:nvPr/>
        </p:nvSpPr>
        <p:spPr bwMode="auto">
          <a:xfrm>
            <a:off x="7967663" y="6605588"/>
            <a:ext cx="550862" cy="3603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42" name="Line 70"/>
          <p:cNvSpPr>
            <a:spLocks noChangeShapeType="1"/>
          </p:cNvSpPr>
          <p:nvPr/>
        </p:nvSpPr>
        <p:spPr bwMode="auto">
          <a:xfrm>
            <a:off x="8315325" y="6605588"/>
            <a:ext cx="419100" cy="35877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43" name="Line 71"/>
          <p:cNvSpPr>
            <a:spLocks noChangeShapeType="1"/>
          </p:cNvSpPr>
          <p:nvPr/>
        </p:nvSpPr>
        <p:spPr bwMode="auto">
          <a:xfrm>
            <a:off x="8662988" y="6605588"/>
            <a:ext cx="360362" cy="35877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44" name="Line 72"/>
          <p:cNvSpPr>
            <a:spLocks noChangeShapeType="1"/>
          </p:cNvSpPr>
          <p:nvPr/>
        </p:nvSpPr>
        <p:spPr bwMode="auto">
          <a:xfrm>
            <a:off x="9010650" y="6605588"/>
            <a:ext cx="228600" cy="35877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45" name="Line 73"/>
          <p:cNvSpPr>
            <a:spLocks noChangeShapeType="1"/>
          </p:cNvSpPr>
          <p:nvPr/>
        </p:nvSpPr>
        <p:spPr bwMode="auto">
          <a:xfrm>
            <a:off x="9358313" y="6605588"/>
            <a:ext cx="96837" cy="35877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8746" name="Rectangle 74"/>
          <p:cNvSpPr>
            <a:spLocks noChangeAspect="1" noChangeArrowheads="1"/>
          </p:cNvSpPr>
          <p:nvPr/>
        </p:nvSpPr>
        <p:spPr bwMode="auto">
          <a:xfrm>
            <a:off x="960438" y="5745163"/>
            <a:ext cx="2152650" cy="2155825"/>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747" name="Text Box 75"/>
          <p:cNvSpPr txBox="1">
            <a:spLocks noChangeAspect="1" noChangeArrowheads="1"/>
          </p:cNvSpPr>
          <p:nvPr/>
        </p:nvSpPr>
        <p:spPr bwMode="auto">
          <a:xfrm>
            <a:off x="1498600" y="5811838"/>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8748" name="Text Box 76"/>
          <p:cNvSpPr txBox="1">
            <a:spLocks noChangeAspect="1" noChangeArrowheads="1"/>
          </p:cNvSpPr>
          <p:nvPr/>
        </p:nvSpPr>
        <p:spPr bwMode="auto">
          <a:xfrm>
            <a:off x="960438" y="5811838"/>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grpSp>
        <p:nvGrpSpPr>
          <p:cNvPr id="158749" name="Group 77"/>
          <p:cNvGrpSpPr>
            <a:grpSpLocks noChangeAspect="1"/>
          </p:cNvGrpSpPr>
          <p:nvPr/>
        </p:nvGrpSpPr>
        <p:grpSpPr bwMode="auto">
          <a:xfrm>
            <a:off x="960438" y="5743575"/>
            <a:ext cx="2152650" cy="2157413"/>
            <a:chOff x="3708" y="2041"/>
            <a:chExt cx="1396" cy="1398"/>
          </a:xfrm>
        </p:grpSpPr>
        <p:grpSp>
          <p:nvGrpSpPr>
            <p:cNvPr id="158765" name="Group 78"/>
            <p:cNvGrpSpPr>
              <a:grpSpLocks noChangeAspect="1"/>
            </p:cNvGrpSpPr>
            <p:nvPr/>
          </p:nvGrpSpPr>
          <p:grpSpPr bwMode="auto">
            <a:xfrm>
              <a:off x="4057" y="2041"/>
              <a:ext cx="1045" cy="1398"/>
              <a:chOff x="4057" y="2041"/>
              <a:chExt cx="1045" cy="1398"/>
            </a:xfrm>
          </p:grpSpPr>
          <p:sp>
            <p:nvSpPr>
              <p:cNvPr id="158770" name="Line 79"/>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8771" name="Group 80"/>
              <p:cNvGrpSpPr>
                <a:grpSpLocks noChangeAspect="1"/>
              </p:cNvGrpSpPr>
              <p:nvPr/>
            </p:nvGrpSpPr>
            <p:grpSpPr bwMode="auto">
              <a:xfrm>
                <a:off x="4057" y="2042"/>
                <a:ext cx="698" cy="1397"/>
                <a:chOff x="4057" y="2042"/>
                <a:chExt cx="698" cy="1397"/>
              </a:xfrm>
            </p:grpSpPr>
            <p:sp>
              <p:nvSpPr>
                <p:cNvPr id="158772" name="Line 81"/>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773" name="Line 82"/>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774" name="Line 83"/>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8766" name="Group 84"/>
            <p:cNvGrpSpPr>
              <a:grpSpLocks noChangeAspect="1"/>
            </p:cNvGrpSpPr>
            <p:nvPr/>
          </p:nvGrpSpPr>
          <p:grpSpPr bwMode="auto">
            <a:xfrm>
              <a:off x="3708" y="2391"/>
              <a:ext cx="1396" cy="699"/>
              <a:chOff x="3708" y="2391"/>
              <a:chExt cx="1396" cy="699"/>
            </a:xfrm>
          </p:grpSpPr>
          <p:sp>
            <p:nvSpPr>
              <p:cNvPr id="158767" name="Line 85"/>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768" name="Line 86"/>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8769" name="Line 87"/>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8750" name="Text Box 88"/>
          <p:cNvSpPr txBox="1">
            <a:spLocks noChangeAspect="1" noChangeArrowheads="1"/>
          </p:cNvSpPr>
          <p:nvPr/>
        </p:nvSpPr>
        <p:spPr bwMode="auto">
          <a:xfrm>
            <a:off x="2039938" y="5811838"/>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8751" name="Text Box 89"/>
          <p:cNvSpPr txBox="1">
            <a:spLocks noChangeAspect="1" noChangeArrowheads="1"/>
          </p:cNvSpPr>
          <p:nvPr/>
        </p:nvSpPr>
        <p:spPr bwMode="auto">
          <a:xfrm>
            <a:off x="2581275" y="5811838"/>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sp>
        <p:nvSpPr>
          <p:cNvPr id="158752" name="Text Box 90"/>
          <p:cNvSpPr txBox="1">
            <a:spLocks noChangeAspect="1" noChangeArrowheads="1"/>
          </p:cNvSpPr>
          <p:nvPr/>
        </p:nvSpPr>
        <p:spPr bwMode="auto">
          <a:xfrm>
            <a:off x="957263" y="6315075"/>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8753" name="Text Box 91"/>
          <p:cNvSpPr txBox="1">
            <a:spLocks noChangeAspect="1" noChangeArrowheads="1"/>
          </p:cNvSpPr>
          <p:nvPr/>
        </p:nvSpPr>
        <p:spPr bwMode="auto">
          <a:xfrm>
            <a:off x="1498600" y="6315075"/>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8754" name="Text Box 92"/>
          <p:cNvSpPr txBox="1">
            <a:spLocks noChangeAspect="1" noChangeArrowheads="1"/>
          </p:cNvSpPr>
          <p:nvPr/>
        </p:nvSpPr>
        <p:spPr bwMode="auto">
          <a:xfrm>
            <a:off x="2039938" y="6315075"/>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8755" name="Text Box 93"/>
          <p:cNvSpPr txBox="1">
            <a:spLocks noChangeAspect="1" noChangeArrowheads="1"/>
          </p:cNvSpPr>
          <p:nvPr/>
        </p:nvSpPr>
        <p:spPr bwMode="auto">
          <a:xfrm>
            <a:off x="1498600" y="6891338"/>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8756" name="Text Box 94"/>
          <p:cNvSpPr txBox="1">
            <a:spLocks noChangeAspect="1" noChangeArrowheads="1"/>
          </p:cNvSpPr>
          <p:nvPr/>
        </p:nvSpPr>
        <p:spPr bwMode="auto">
          <a:xfrm>
            <a:off x="957263" y="6891338"/>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8757" name="Text Box 95"/>
          <p:cNvSpPr txBox="1">
            <a:spLocks noChangeAspect="1" noChangeArrowheads="1"/>
          </p:cNvSpPr>
          <p:nvPr/>
        </p:nvSpPr>
        <p:spPr bwMode="auto">
          <a:xfrm>
            <a:off x="2581275" y="6315075"/>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8758" name="Text Box 96"/>
          <p:cNvSpPr txBox="1">
            <a:spLocks noChangeAspect="1" noChangeArrowheads="1"/>
          </p:cNvSpPr>
          <p:nvPr/>
        </p:nvSpPr>
        <p:spPr bwMode="auto">
          <a:xfrm>
            <a:off x="2039938" y="6891338"/>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8759" name="Text Box 97"/>
          <p:cNvSpPr txBox="1">
            <a:spLocks noChangeAspect="1" noChangeArrowheads="1"/>
          </p:cNvSpPr>
          <p:nvPr/>
        </p:nvSpPr>
        <p:spPr bwMode="auto">
          <a:xfrm>
            <a:off x="2581275" y="6891338"/>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8760" name="Text Box 98"/>
          <p:cNvSpPr txBox="1">
            <a:spLocks noChangeAspect="1" noChangeArrowheads="1"/>
          </p:cNvSpPr>
          <p:nvPr/>
        </p:nvSpPr>
        <p:spPr bwMode="auto">
          <a:xfrm>
            <a:off x="957263" y="7396163"/>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sp>
        <p:nvSpPr>
          <p:cNvPr id="158761" name="Text Box 99"/>
          <p:cNvSpPr txBox="1">
            <a:spLocks noChangeAspect="1" noChangeArrowheads="1"/>
          </p:cNvSpPr>
          <p:nvPr/>
        </p:nvSpPr>
        <p:spPr bwMode="auto">
          <a:xfrm>
            <a:off x="1498600" y="7396163"/>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8762" name="Text Box 100"/>
          <p:cNvSpPr txBox="1">
            <a:spLocks noChangeAspect="1" noChangeArrowheads="1"/>
          </p:cNvSpPr>
          <p:nvPr/>
        </p:nvSpPr>
        <p:spPr bwMode="auto">
          <a:xfrm>
            <a:off x="2039938" y="7396163"/>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8763" name="Text Box 101"/>
          <p:cNvSpPr txBox="1">
            <a:spLocks noChangeAspect="1" noChangeArrowheads="1"/>
          </p:cNvSpPr>
          <p:nvPr/>
        </p:nvSpPr>
        <p:spPr bwMode="auto">
          <a:xfrm>
            <a:off x="2581275" y="7396163"/>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8764" name="Text Box 102"/>
          <p:cNvSpPr txBox="1">
            <a:spLocks/>
          </p:cNvSpPr>
          <p:nvPr/>
        </p:nvSpPr>
        <p:spPr bwMode="auto">
          <a:xfrm>
            <a:off x="884238" y="8047038"/>
            <a:ext cx="2303462"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horizontal axis</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Rectangle 2"/>
          <p:cNvSpPr>
            <a:spLocks/>
          </p:cNvSpPr>
          <p:nvPr/>
        </p:nvSpPr>
        <p:spPr bwMode="auto">
          <a:xfrm>
            <a:off x="8564563" y="3994150"/>
            <a:ext cx="503237" cy="503238"/>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747" name="Rectangle 3"/>
          <p:cNvSpPr>
            <a:spLocks/>
          </p:cNvSpPr>
          <p:nvPr/>
        </p:nvSpPr>
        <p:spPr bwMode="auto">
          <a:xfrm>
            <a:off x="971550" y="7377113"/>
            <a:ext cx="503238" cy="503237"/>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748" name="Rectangle 4"/>
          <p:cNvSpPr>
            <a:spLocks/>
          </p:cNvSpPr>
          <p:nvPr/>
        </p:nvSpPr>
        <p:spPr bwMode="auto">
          <a:xfrm>
            <a:off x="971550" y="2374900"/>
            <a:ext cx="503238" cy="503238"/>
          </a:xfrm>
          <a:prstGeom prst="rect">
            <a:avLst/>
          </a:prstGeom>
          <a:solidFill>
            <a:srgbClr val="FDDD00"/>
          </a:solidFill>
          <a:ln w="25400">
            <a:solidFill>
              <a:srgbClr val="FDDD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749" name="Rectangle 5"/>
          <p:cNvSpPr>
            <a:spLocks noGrp="1" noChangeArrowheads="1"/>
          </p:cNvSpPr>
          <p:nvPr>
            <p:ph type="title"/>
          </p:nvPr>
        </p:nvSpPr>
        <p:spPr/>
        <p:txBody>
          <a:bodyPr/>
          <a:lstStyle/>
          <a:p>
            <a:pPr eaLnBrk="1" hangingPunct="1"/>
            <a:r>
              <a:rPr lang="en-US" smtClean="0"/>
              <a:t>Symmetries and permutations</a:t>
            </a:r>
          </a:p>
        </p:txBody>
      </p:sp>
      <p:grpSp>
        <p:nvGrpSpPr>
          <p:cNvPr id="159750" name="Group 6"/>
          <p:cNvGrpSpPr>
            <a:grpSpLocks/>
          </p:cNvGrpSpPr>
          <p:nvPr/>
        </p:nvGrpSpPr>
        <p:grpSpPr bwMode="auto">
          <a:xfrm>
            <a:off x="957263" y="2357438"/>
            <a:ext cx="2162175" cy="2157412"/>
            <a:chOff x="603" y="1485"/>
            <a:chExt cx="1362" cy="1359"/>
          </a:xfrm>
        </p:grpSpPr>
        <p:sp>
          <p:nvSpPr>
            <p:cNvPr id="159830" name="Rectangle 7"/>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31" name="Text Box 8"/>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9832" name="Text Box 9"/>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grpSp>
          <p:nvGrpSpPr>
            <p:cNvPr id="159833" name="Group 10"/>
            <p:cNvGrpSpPr>
              <a:grpSpLocks noChangeAspect="1"/>
            </p:cNvGrpSpPr>
            <p:nvPr/>
          </p:nvGrpSpPr>
          <p:grpSpPr bwMode="auto">
            <a:xfrm>
              <a:off x="605" y="1485"/>
              <a:ext cx="1356" cy="1359"/>
              <a:chOff x="3708" y="2041"/>
              <a:chExt cx="1396" cy="1398"/>
            </a:xfrm>
          </p:grpSpPr>
          <p:grpSp>
            <p:nvGrpSpPr>
              <p:cNvPr id="159848" name="Group 11"/>
              <p:cNvGrpSpPr>
                <a:grpSpLocks noChangeAspect="1"/>
              </p:cNvGrpSpPr>
              <p:nvPr/>
            </p:nvGrpSpPr>
            <p:grpSpPr bwMode="auto">
              <a:xfrm>
                <a:off x="4057" y="2041"/>
                <a:ext cx="1045" cy="1398"/>
                <a:chOff x="4057" y="2041"/>
                <a:chExt cx="1045" cy="1398"/>
              </a:xfrm>
            </p:grpSpPr>
            <p:sp>
              <p:nvSpPr>
                <p:cNvPr id="159853" name="Line 12"/>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9854" name="Group 13"/>
                <p:cNvGrpSpPr>
                  <a:grpSpLocks noChangeAspect="1"/>
                </p:cNvGrpSpPr>
                <p:nvPr/>
              </p:nvGrpSpPr>
              <p:grpSpPr bwMode="auto">
                <a:xfrm>
                  <a:off x="4057" y="2042"/>
                  <a:ext cx="698" cy="1397"/>
                  <a:chOff x="4057" y="2042"/>
                  <a:chExt cx="698" cy="1397"/>
                </a:xfrm>
              </p:grpSpPr>
              <p:sp>
                <p:nvSpPr>
                  <p:cNvPr id="159855" name="Line 14"/>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56" name="Line 15"/>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57" name="Line 16"/>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9849" name="Group 17"/>
              <p:cNvGrpSpPr>
                <a:grpSpLocks noChangeAspect="1"/>
              </p:cNvGrpSpPr>
              <p:nvPr/>
            </p:nvGrpSpPr>
            <p:grpSpPr bwMode="auto">
              <a:xfrm>
                <a:off x="3708" y="2391"/>
                <a:ext cx="1396" cy="699"/>
                <a:chOff x="3708" y="2391"/>
                <a:chExt cx="1396" cy="699"/>
              </a:xfrm>
            </p:grpSpPr>
            <p:sp>
              <p:nvSpPr>
                <p:cNvPr id="159850" name="Line 18"/>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51" name="Line 19"/>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52" name="Line 20"/>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9834" name="Text Box 21"/>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9835" name="Text Box 22"/>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9836" name="Text Box 23"/>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9837" name="Text Box 24"/>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9838" name="Text Box 25"/>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9839" name="Text Box 26"/>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9840" name="Text Box 27"/>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9841" name="Text Box 28"/>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9842" name="Text Box 29"/>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9843" name="Text Box 30"/>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9844" name="Text Box 31"/>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sp>
          <p:nvSpPr>
            <p:cNvPr id="159845" name="Text Box 32"/>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9846" name="Text Box 33"/>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9847" name="Text Box 34"/>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grpSp>
      <p:sp>
        <p:nvSpPr>
          <p:cNvPr id="159751" name="Text Box 35"/>
          <p:cNvSpPr txBox="1">
            <a:spLocks/>
          </p:cNvSpPr>
          <p:nvPr/>
        </p:nvSpPr>
        <p:spPr bwMode="auto">
          <a:xfrm>
            <a:off x="1100138" y="4660900"/>
            <a:ext cx="1873250"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identity</a:t>
            </a:r>
          </a:p>
        </p:txBody>
      </p:sp>
      <p:sp>
        <p:nvSpPr>
          <p:cNvPr id="159752" name="Rectangle 36"/>
          <p:cNvSpPr>
            <a:spLocks noChangeAspect="1" noChangeArrowheads="1"/>
          </p:cNvSpPr>
          <p:nvPr/>
        </p:nvSpPr>
        <p:spPr bwMode="auto">
          <a:xfrm>
            <a:off x="960438" y="5745163"/>
            <a:ext cx="2152650" cy="2155825"/>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753" name="Text Box 37"/>
          <p:cNvSpPr txBox="1">
            <a:spLocks noChangeAspect="1" noChangeArrowheads="1"/>
          </p:cNvSpPr>
          <p:nvPr/>
        </p:nvSpPr>
        <p:spPr bwMode="auto">
          <a:xfrm>
            <a:off x="1498600" y="5811838"/>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9754" name="Text Box 38"/>
          <p:cNvSpPr txBox="1">
            <a:spLocks noChangeAspect="1" noChangeArrowheads="1"/>
          </p:cNvSpPr>
          <p:nvPr/>
        </p:nvSpPr>
        <p:spPr bwMode="auto">
          <a:xfrm>
            <a:off x="960438" y="5811838"/>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grpSp>
        <p:nvGrpSpPr>
          <p:cNvPr id="159755" name="Group 39"/>
          <p:cNvGrpSpPr>
            <a:grpSpLocks noChangeAspect="1"/>
          </p:cNvGrpSpPr>
          <p:nvPr/>
        </p:nvGrpSpPr>
        <p:grpSpPr bwMode="auto">
          <a:xfrm>
            <a:off x="960438" y="5743575"/>
            <a:ext cx="2152650" cy="2157413"/>
            <a:chOff x="3708" y="2041"/>
            <a:chExt cx="1396" cy="1398"/>
          </a:xfrm>
        </p:grpSpPr>
        <p:grpSp>
          <p:nvGrpSpPr>
            <p:cNvPr id="159820" name="Group 40"/>
            <p:cNvGrpSpPr>
              <a:grpSpLocks noChangeAspect="1"/>
            </p:cNvGrpSpPr>
            <p:nvPr/>
          </p:nvGrpSpPr>
          <p:grpSpPr bwMode="auto">
            <a:xfrm>
              <a:off x="4057" y="2041"/>
              <a:ext cx="1045" cy="1398"/>
              <a:chOff x="4057" y="2041"/>
              <a:chExt cx="1045" cy="1398"/>
            </a:xfrm>
          </p:grpSpPr>
          <p:sp>
            <p:nvSpPr>
              <p:cNvPr id="159825" name="Line 41"/>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9826" name="Group 42"/>
              <p:cNvGrpSpPr>
                <a:grpSpLocks noChangeAspect="1"/>
              </p:cNvGrpSpPr>
              <p:nvPr/>
            </p:nvGrpSpPr>
            <p:grpSpPr bwMode="auto">
              <a:xfrm>
                <a:off x="4057" y="2042"/>
                <a:ext cx="698" cy="1397"/>
                <a:chOff x="4057" y="2042"/>
                <a:chExt cx="698" cy="1397"/>
              </a:xfrm>
            </p:grpSpPr>
            <p:sp>
              <p:nvSpPr>
                <p:cNvPr id="159827" name="Line 43"/>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28" name="Line 44"/>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29" name="Line 45"/>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9821" name="Group 46"/>
            <p:cNvGrpSpPr>
              <a:grpSpLocks noChangeAspect="1"/>
            </p:cNvGrpSpPr>
            <p:nvPr/>
          </p:nvGrpSpPr>
          <p:grpSpPr bwMode="auto">
            <a:xfrm>
              <a:off x="3708" y="2391"/>
              <a:ext cx="1396" cy="699"/>
              <a:chOff x="3708" y="2391"/>
              <a:chExt cx="1396" cy="699"/>
            </a:xfrm>
          </p:grpSpPr>
          <p:sp>
            <p:nvSpPr>
              <p:cNvPr id="159822" name="Line 47"/>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23" name="Line 48"/>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24" name="Line 49"/>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9756" name="Text Box 50"/>
          <p:cNvSpPr txBox="1">
            <a:spLocks noChangeAspect="1" noChangeArrowheads="1"/>
          </p:cNvSpPr>
          <p:nvPr/>
        </p:nvSpPr>
        <p:spPr bwMode="auto">
          <a:xfrm>
            <a:off x="2039938" y="5811838"/>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9757" name="Text Box 51"/>
          <p:cNvSpPr txBox="1">
            <a:spLocks noChangeAspect="1" noChangeArrowheads="1"/>
          </p:cNvSpPr>
          <p:nvPr/>
        </p:nvSpPr>
        <p:spPr bwMode="auto">
          <a:xfrm>
            <a:off x="2581275" y="5811838"/>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sp>
        <p:nvSpPr>
          <p:cNvPr id="159758" name="Text Box 52"/>
          <p:cNvSpPr txBox="1">
            <a:spLocks noChangeAspect="1" noChangeArrowheads="1"/>
          </p:cNvSpPr>
          <p:nvPr/>
        </p:nvSpPr>
        <p:spPr bwMode="auto">
          <a:xfrm>
            <a:off x="957263" y="6315075"/>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9759" name="Text Box 53"/>
          <p:cNvSpPr txBox="1">
            <a:spLocks noChangeAspect="1" noChangeArrowheads="1"/>
          </p:cNvSpPr>
          <p:nvPr/>
        </p:nvSpPr>
        <p:spPr bwMode="auto">
          <a:xfrm>
            <a:off x="1498600" y="6315075"/>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9760" name="Text Box 54"/>
          <p:cNvSpPr txBox="1">
            <a:spLocks noChangeAspect="1" noChangeArrowheads="1"/>
          </p:cNvSpPr>
          <p:nvPr/>
        </p:nvSpPr>
        <p:spPr bwMode="auto">
          <a:xfrm>
            <a:off x="2039938" y="6315075"/>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9761" name="Text Box 55"/>
          <p:cNvSpPr txBox="1">
            <a:spLocks noChangeAspect="1" noChangeArrowheads="1"/>
          </p:cNvSpPr>
          <p:nvPr/>
        </p:nvSpPr>
        <p:spPr bwMode="auto">
          <a:xfrm>
            <a:off x="1498600" y="6891338"/>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9762" name="Text Box 56"/>
          <p:cNvSpPr txBox="1">
            <a:spLocks noChangeAspect="1" noChangeArrowheads="1"/>
          </p:cNvSpPr>
          <p:nvPr/>
        </p:nvSpPr>
        <p:spPr bwMode="auto">
          <a:xfrm>
            <a:off x="957263" y="6891338"/>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9763" name="Text Box 57"/>
          <p:cNvSpPr txBox="1">
            <a:spLocks noChangeAspect="1" noChangeArrowheads="1"/>
          </p:cNvSpPr>
          <p:nvPr/>
        </p:nvSpPr>
        <p:spPr bwMode="auto">
          <a:xfrm>
            <a:off x="2581275" y="6315075"/>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9764" name="Text Box 58"/>
          <p:cNvSpPr txBox="1">
            <a:spLocks noChangeAspect="1" noChangeArrowheads="1"/>
          </p:cNvSpPr>
          <p:nvPr/>
        </p:nvSpPr>
        <p:spPr bwMode="auto">
          <a:xfrm>
            <a:off x="2039938" y="6891338"/>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9765" name="Text Box 59"/>
          <p:cNvSpPr txBox="1">
            <a:spLocks noChangeAspect="1" noChangeArrowheads="1"/>
          </p:cNvSpPr>
          <p:nvPr/>
        </p:nvSpPr>
        <p:spPr bwMode="auto">
          <a:xfrm>
            <a:off x="2581275" y="6891338"/>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9766" name="Text Box 60"/>
          <p:cNvSpPr txBox="1">
            <a:spLocks noChangeAspect="1" noChangeArrowheads="1"/>
          </p:cNvSpPr>
          <p:nvPr/>
        </p:nvSpPr>
        <p:spPr bwMode="auto">
          <a:xfrm>
            <a:off x="957263" y="7396163"/>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sp>
        <p:nvSpPr>
          <p:cNvPr id="159767" name="Text Box 61"/>
          <p:cNvSpPr txBox="1">
            <a:spLocks noChangeAspect="1" noChangeArrowheads="1"/>
          </p:cNvSpPr>
          <p:nvPr/>
        </p:nvSpPr>
        <p:spPr bwMode="auto">
          <a:xfrm>
            <a:off x="1498600" y="7396163"/>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9768" name="Text Box 62"/>
          <p:cNvSpPr txBox="1">
            <a:spLocks noChangeAspect="1" noChangeArrowheads="1"/>
          </p:cNvSpPr>
          <p:nvPr/>
        </p:nvSpPr>
        <p:spPr bwMode="auto">
          <a:xfrm>
            <a:off x="2039938" y="7396163"/>
            <a:ext cx="53816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9769" name="Text Box 63"/>
          <p:cNvSpPr txBox="1">
            <a:spLocks noChangeAspect="1" noChangeArrowheads="1"/>
          </p:cNvSpPr>
          <p:nvPr/>
        </p:nvSpPr>
        <p:spPr bwMode="auto">
          <a:xfrm>
            <a:off x="2581275" y="7396163"/>
            <a:ext cx="538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9770" name="Text Box 64"/>
          <p:cNvSpPr txBox="1">
            <a:spLocks/>
          </p:cNvSpPr>
          <p:nvPr/>
        </p:nvSpPr>
        <p:spPr bwMode="auto">
          <a:xfrm>
            <a:off x="884238" y="8047038"/>
            <a:ext cx="2303462"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horizontal axis</a:t>
            </a:r>
          </a:p>
        </p:txBody>
      </p:sp>
      <p:sp>
        <p:nvSpPr>
          <p:cNvPr id="159771" name="Rectangle 65"/>
          <p:cNvSpPr>
            <a:spLocks noChangeArrowheads="1"/>
          </p:cNvSpPr>
          <p:nvPr/>
        </p:nvSpPr>
        <p:spPr bwMode="auto">
          <a:xfrm>
            <a:off x="957263" y="5305425"/>
            <a:ext cx="5492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000">
                <a:solidFill>
                  <a:schemeClr val="tx1"/>
                </a:solidFill>
                <a:latin typeface="Helvetica Neue" charset="0"/>
              </a:rPr>
              <a:t> </a:t>
            </a:r>
            <a:r>
              <a:rPr lang="en-US" sz="2000" i="1">
                <a:solidFill>
                  <a:schemeClr val="tx1"/>
                </a:solidFill>
                <a:latin typeface="Helvetica Neue" charset="0"/>
              </a:rPr>
              <a:t>x</a:t>
            </a:r>
            <a:r>
              <a:rPr lang="en-US" sz="2000" baseline="-25000">
                <a:solidFill>
                  <a:schemeClr val="tx1"/>
                </a:solidFill>
                <a:latin typeface="Helvetica Neue" charset="0"/>
              </a:rPr>
              <a:t>1</a:t>
            </a:r>
          </a:p>
        </p:txBody>
      </p:sp>
      <p:sp>
        <p:nvSpPr>
          <p:cNvPr id="159772" name="Rectangle 66"/>
          <p:cNvSpPr>
            <a:spLocks noChangeArrowheads="1"/>
          </p:cNvSpPr>
          <p:nvPr/>
        </p:nvSpPr>
        <p:spPr bwMode="auto">
          <a:xfrm>
            <a:off x="1558925" y="5305425"/>
            <a:ext cx="4794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000" i="1">
                <a:solidFill>
                  <a:schemeClr val="tx1"/>
                </a:solidFill>
                <a:latin typeface="Helvetica Neue" charset="0"/>
              </a:rPr>
              <a:t>x</a:t>
            </a:r>
            <a:r>
              <a:rPr lang="en-US" sz="2000" baseline="-25000">
                <a:solidFill>
                  <a:schemeClr val="tx1"/>
                </a:solidFill>
                <a:latin typeface="Helvetica Neue" charset="0"/>
              </a:rPr>
              <a:t>2</a:t>
            </a:r>
          </a:p>
        </p:txBody>
      </p:sp>
      <p:sp>
        <p:nvSpPr>
          <p:cNvPr id="159773" name="Rectangle 67"/>
          <p:cNvSpPr>
            <a:spLocks noChangeArrowheads="1"/>
          </p:cNvSpPr>
          <p:nvPr/>
        </p:nvSpPr>
        <p:spPr bwMode="auto">
          <a:xfrm>
            <a:off x="1989138" y="5305425"/>
            <a:ext cx="5492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000">
                <a:solidFill>
                  <a:schemeClr val="tx1"/>
                </a:solidFill>
                <a:latin typeface="Helvetica Neue" charset="0"/>
              </a:rPr>
              <a:t> </a:t>
            </a:r>
            <a:r>
              <a:rPr lang="en-US" sz="2000" i="1">
                <a:solidFill>
                  <a:schemeClr val="tx1"/>
                </a:solidFill>
                <a:latin typeface="Helvetica Neue" charset="0"/>
              </a:rPr>
              <a:t>x</a:t>
            </a:r>
            <a:r>
              <a:rPr lang="en-US" sz="2000" baseline="-25000">
                <a:solidFill>
                  <a:schemeClr val="tx1"/>
                </a:solidFill>
                <a:latin typeface="Helvetica Neue" charset="0"/>
              </a:rPr>
              <a:t>3</a:t>
            </a:r>
          </a:p>
        </p:txBody>
      </p:sp>
      <p:sp>
        <p:nvSpPr>
          <p:cNvPr id="159774" name="Rectangle 68"/>
          <p:cNvSpPr>
            <a:spLocks noChangeArrowheads="1"/>
          </p:cNvSpPr>
          <p:nvPr/>
        </p:nvSpPr>
        <p:spPr bwMode="auto">
          <a:xfrm>
            <a:off x="2541588" y="5305425"/>
            <a:ext cx="5492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000">
                <a:solidFill>
                  <a:schemeClr val="tx1"/>
                </a:solidFill>
                <a:latin typeface="Helvetica Neue" charset="0"/>
              </a:rPr>
              <a:t> </a:t>
            </a:r>
            <a:r>
              <a:rPr lang="en-US" sz="2000" i="1">
                <a:solidFill>
                  <a:schemeClr val="tx1"/>
                </a:solidFill>
                <a:latin typeface="Helvetica Neue" charset="0"/>
              </a:rPr>
              <a:t>x</a:t>
            </a:r>
            <a:r>
              <a:rPr lang="en-US" sz="2000" baseline="-25000">
                <a:solidFill>
                  <a:schemeClr val="tx1"/>
                </a:solidFill>
                <a:latin typeface="Helvetica Neue" charset="0"/>
              </a:rPr>
              <a:t>4</a:t>
            </a:r>
          </a:p>
        </p:txBody>
      </p:sp>
      <p:sp>
        <p:nvSpPr>
          <p:cNvPr id="159775" name="Text Box 69"/>
          <p:cNvSpPr txBox="1">
            <a:spLocks noChangeArrowheads="1"/>
          </p:cNvSpPr>
          <p:nvPr/>
        </p:nvSpPr>
        <p:spPr bwMode="auto">
          <a:xfrm>
            <a:off x="450850" y="7396163"/>
            <a:ext cx="6508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Helvetica Neue" charset="0"/>
              </a:rPr>
              <a:t>4</a:t>
            </a:r>
            <a:endParaRPr lang="en-US" sz="2000" b="1">
              <a:solidFill>
                <a:schemeClr val="tx1"/>
              </a:solidFill>
              <a:latin typeface="Helvetica Neue" charset="0"/>
            </a:endParaRPr>
          </a:p>
        </p:txBody>
      </p:sp>
      <p:sp>
        <p:nvSpPr>
          <p:cNvPr id="159776" name="Text Box 70"/>
          <p:cNvSpPr txBox="1">
            <a:spLocks noChangeArrowheads="1"/>
          </p:cNvSpPr>
          <p:nvPr/>
        </p:nvSpPr>
        <p:spPr bwMode="auto">
          <a:xfrm>
            <a:off x="450850" y="6867525"/>
            <a:ext cx="6508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Helvetica Neue" charset="0"/>
              </a:rPr>
              <a:t>3</a:t>
            </a:r>
            <a:endParaRPr lang="en-US" sz="2000" b="1">
              <a:solidFill>
                <a:schemeClr val="tx1"/>
              </a:solidFill>
              <a:latin typeface="Helvetica Neue" charset="0"/>
            </a:endParaRPr>
          </a:p>
        </p:txBody>
      </p:sp>
      <p:sp>
        <p:nvSpPr>
          <p:cNvPr id="159777" name="Text Box 71"/>
          <p:cNvSpPr txBox="1">
            <a:spLocks noChangeArrowheads="1"/>
          </p:cNvSpPr>
          <p:nvPr/>
        </p:nvSpPr>
        <p:spPr bwMode="auto">
          <a:xfrm>
            <a:off x="450850" y="6338888"/>
            <a:ext cx="6508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Helvetica Neue" charset="0"/>
              </a:rPr>
              <a:t>2</a:t>
            </a:r>
            <a:endParaRPr lang="en-US" sz="2000" b="1">
              <a:solidFill>
                <a:schemeClr val="tx1"/>
              </a:solidFill>
              <a:latin typeface="Helvetica Neue" charset="0"/>
            </a:endParaRPr>
          </a:p>
        </p:txBody>
      </p:sp>
      <p:sp>
        <p:nvSpPr>
          <p:cNvPr id="159778" name="Text Box 72"/>
          <p:cNvSpPr txBox="1">
            <a:spLocks noChangeArrowheads="1"/>
          </p:cNvSpPr>
          <p:nvPr/>
        </p:nvSpPr>
        <p:spPr bwMode="auto">
          <a:xfrm>
            <a:off x="450850" y="5811838"/>
            <a:ext cx="6508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Helvetica Neue" charset="0"/>
              </a:rPr>
              <a:t>1</a:t>
            </a:r>
            <a:endParaRPr lang="en-US" sz="2000" b="1">
              <a:solidFill>
                <a:schemeClr val="tx1"/>
              </a:solidFill>
              <a:latin typeface="Helvetica Neue" charset="0"/>
            </a:endParaRPr>
          </a:p>
        </p:txBody>
      </p:sp>
      <p:sp>
        <p:nvSpPr>
          <p:cNvPr id="159779" name="Text Box 73"/>
          <p:cNvSpPr txBox="1">
            <a:spLocks/>
          </p:cNvSpPr>
          <p:nvPr/>
        </p:nvSpPr>
        <p:spPr bwMode="auto">
          <a:xfrm>
            <a:off x="3549650" y="2789238"/>
            <a:ext cx="2305050" cy="11906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1</a:t>
            </a:r>
            <a:r>
              <a:rPr lang="en-US" sz="2600">
                <a:solidFill>
                  <a:srgbClr val="808080"/>
                </a:solidFill>
                <a:sym typeface="Symbol" pitchFamily="18" charset="2"/>
              </a:rPr>
              <a:t>    </a:t>
            </a:r>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1</a:t>
            </a:r>
            <a:endParaRPr lang="en-US" sz="2600">
              <a:solidFill>
                <a:srgbClr val="808080"/>
              </a:solidFill>
              <a:sym typeface="Symbol" pitchFamily="18" charset="2"/>
            </a:endParaRPr>
          </a:p>
          <a:p>
            <a:pPr algn="l" eaLnBrk="1" hangingPunct="1"/>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2</a:t>
            </a:r>
            <a:r>
              <a:rPr lang="en-US" sz="2600">
                <a:solidFill>
                  <a:srgbClr val="808080"/>
                </a:solidFill>
                <a:sym typeface="Symbol" pitchFamily="18" charset="2"/>
              </a:rPr>
              <a:t>    </a:t>
            </a:r>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2</a:t>
            </a:r>
          </a:p>
          <a:p>
            <a:pPr algn="l" eaLnBrk="1" hangingPunct="1"/>
            <a:r>
              <a:rPr lang="en-US" sz="2000">
                <a:solidFill>
                  <a:schemeClr val="tx1"/>
                </a:solidFill>
                <a:latin typeface="Helvetica Neue" charset="0"/>
              </a:rPr>
              <a:t>…</a:t>
            </a:r>
          </a:p>
        </p:txBody>
      </p:sp>
      <p:grpSp>
        <p:nvGrpSpPr>
          <p:cNvPr id="159780" name="Group 74"/>
          <p:cNvGrpSpPr>
            <a:grpSpLocks/>
          </p:cNvGrpSpPr>
          <p:nvPr/>
        </p:nvGrpSpPr>
        <p:grpSpPr bwMode="auto">
          <a:xfrm>
            <a:off x="6934200" y="2355850"/>
            <a:ext cx="2162175" cy="2157413"/>
            <a:chOff x="603" y="1485"/>
            <a:chExt cx="1362" cy="1359"/>
          </a:xfrm>
        </p:grpSpPr>
        <p:sp>
          <p:nvSpPr>
            <p:cNvPr id="159792" name="Rectangle 75"/>
            <p:cNvSpPr>
              <a:spLocks noChangeAspect="1" noChangeArrowheads="1"/>
            </p:cNvSpPr>
            <p:nvPr/>
          </p:nvSpPr>
          <p:spPr bwMode="auto">
            <a:xfrm>
              <a:off x="605" y="1486"/>
              <a:ext cx="1356" cy="1358"/>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793" name="Text Box 76"/>
            <p:cNvSpPr txBox="1">
              <a:spLocks noChangeAspect="1" noChangeArrowheads="1"/>
            </p:cNvSpPr>
            <p:nvPr/>
          </p:nvSpPr>
          <p:spPr bwMode="auto">
            <a:xfrm>
              <a:off x="944"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15</a:t>
              </a:r>
            </a:p>
          </p:txBody>
        </p:sp>
        <p:sp>
          <p:nvSpPr>
            <p:cNvPr id="159794" name="Text Box 77"/>
            <p:cNvSpPr txBox="1">
              <a:spLocks noChangeAspect="1" noChangeArrowheads="1"/>
            </p:cNvSpPr>
            <p:nvPr/>
          </p:nvSpPr>
          <p:spPr bwMode="auto">
            <a:xfrm>
              <a:off x="60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16</a:t>
              </a:r>
            </a:p>
          </p:txBody>
        </p:sp>
        <p:grpSp>
          <p:nvGrpSpPr>
            <p:cNvPr id="159795" name="Group 78"/>
            <p:cNvGrpSpPr>
              <a:grpSpLocks noChangeAspect="1"/>
            </p:cNvGrpSpPr>
            <p:nvPr/>
          </p:nvGrpSpPr>
          <p:grpSpPr bwMode="auto">
            <a:xfrm>
              <a:off x="605" y="1485"/>
              <a:ext cx="1356" cy="1359"/>
              <a:chOff x="3708" y="2041"/>
              <a:chExt cx="1396" cy="1398"/>
            </a:xfrm>
          </p:grpSpPr>
          <p:grpSp>
            <p:nvGrpSpPr>
              <p:cNvPr id="159810" name="Group 79"/>
              <p:cNvGrpSpPr>
                <a:grpSpLocks noChangeAspect="1"/>
              </p:cNvGrpSpPr>
              <p:nvPr/>
            </p:nvGrpSpPr>
            <p:grpSpPr bwMode="auto">
              <a:xfrm>
                <a:off x="4057" y="2041"/>
                <a:ext cx="1045" cy="1398"/>
                <a:chOff x="4057" y="2041"/>
                <a:chExt cx="1045" cy="1398"/>
              </a:xfrm>
            </p:grpSpPr>
            <p:sp>
              <p:nvSpPr>
                <p:cNvPr id="159815" name="Line 80"/>
                <p:cNvSpPr>
                  <a:spLocks noChangeAspect="1" noChangeShapeType="1"/>
                </p:cNvSpPr>
                <p:nvPr/>
              </p:nvSpPr>
              <p:spPr bwMode="auto">
                <a:xfrm>
                  <a:off x="5102" y="2041"/>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59816" name="Group 81"/>
                <p:cNvGrpSpPr>
                  <a:grpSpLocks noChangeAspect="1"/>
                </p:cNvGrpSpPr>
                <p:nvPr/>
              </p:nvGrpSpPr>
              <p:grpSpPr bwMode="auto">
                <a:xfrm>
                  <a:off x="4057" y="2042"/>
                  <a:ext cx="698" cy="1397"/>
                  <a:chOff x="4057" y="2042"/>
                  <a:chExt cx="698" cy="1397"/>
                </a:xfrm>
              </p:grpSpPr>
              <p:sp>
                <p:nvSpPr>
                  <p:cNvPr id="159817" name="Line 82"/>
                  <p:cNvSpPr>
                    <a:spLocks noChangeAspect="1" noChangeShapeType="1"/>
                  </p:cNvSpPr>
                  <p:nvPr/>
                </p:nvSpPr>
                <p:spPr bwMode="auto">
                  <a:xfrm>
                    <a:off x="4755"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18" name="Line 83"/>
                  <p:cNvSpPr>
                    <a:spLocks noChangeAspect="1" noChangeShapeType="1"/>
                  </p:cNvSpPr>
                  <p:nvPr/>
                </p:nvSpPr>
                <p:spPr bwMode="auto">
                  <a:xfrm>
                    <a:off x="4406"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19" name="Line 84"/>
                  <p:cNvSpPr>
                    <a:spLocks noChangeAspect="1" noChangeShapeType="1"/>
                  </p:cNvSpPr>
                  <p:nvPr/>
                </p:nvSpPr>
                <p:spPr bwMode="auto">
                  <a:xfrm>
                    <a:off x="4057" y="2042"/>
                    <a:ext cx="0" cy="139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159811" name="Group 85"/>
              <p:cNvGrpSpPr>
                <a:grpSpLocks noChangeAspect="1"/>
              </p:cNvGrpSpPr>
              <p:nvPr/>
            </p:nvGrpSpPr>
            <p:grpSpPr bwMode="auto">
              <a:xfrm>
                <a:off x="3708" y="2391"/>
                <a:ext cx="1396" cy="699"/>
                <a:chOff x="3708" y="2391"/>
                <a:chExt cx="1396" cy="699"/>
              </a:xfrm>
            </p:grpSpPr>
            <p:sp>
              <p:nvSpPr>
                <p:cNvPr id="159812" name="Line 86"/>
                <p:cNvSpPr>
                  <a:spLocks noChangeAspect="1" noChangeShapeType="1"/>
                </p:cNvSpPr>
                <p:nvPr/>
              </p:nvSpPr>
              <p:spPr bwMode="auto">
                <a:xfrm>
                  <a:off x="3708" y="239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13" name="Line 87"/>
                <p:cNvSpPr>
                  <a:spLocks noChangeAspect="1" noChangeShapeType="1"/>
                </p:cNvSpPr>
                <p:nvPr/>
              </p:nvSpPr>
              <p:spPr bwMode="auto">
                <a:xfrm>
                  <a:off x="3708" y="2741"/>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59814" name="Line 88"/>
                <p:cNvSpPr>
                  <a:spLocks noChangeAspect="1" noChangeShapeType="1"/>
                </p:cNvSpPr>
                <p:nvPr/>
              </p:nvSpPr>
              <p:spPr bwMode="auto">
                <a:xfrm>
                  <a:off x="3708" y="3090"/>
                  <a:ext cx="13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159796" name="Text Box 89"/>
            <p:cNvSpPr txBox="1">
              <a:spLocks noChangeAspect="1" noChangeArrowheads="1"/>
            </p:cNvSpPr>
            <p:nvPr/>
          </p:nvSpPr>
          <p:spPr bwMode="auto">
            <a:xfrm>
              <a:off x="1285"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14</a:t>
              </a:r>
            </a:p>
          </p:txBody>
        </p:sp>
        <p:sp>
          <p:nvSpPr>
            <p:cNvPr id="159797" name="Text Box 90"/>
            <p:cNvSpPr txBox="1">
              <a:spLocks noChangeAspect="1" noChangeArrowheads="1"/>
            </p:cNvSpPr>
            <p:nvPr/>
          </p:nvSpPr>
          <p:spPr bwMode="auto">
            <a:xfrm>
              <a:off x="1626" y="152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13</a:t>
              </a:r>
            </a:p>
          </p:txBody>
        </p:sp>
        <p:sp>
          <p:nvSpPr>
            <p:cNvPr id="159798" name="Text Box 91"/>
            <p:cNvSpPr txBox="1">
              <a:spLocks noChangeAspect="1" noChangeArrowheads="1"/>
            </p:cNvSpPr>
            <p:nvPr/>
          </p:nvSpPr>
          <p:spPr bwMode="auto">
            <a:xfrm>
              <a:off x="603"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12</a:t>
              </a:r>
            </a:p>
          </p:txBody>
        </p:sp>
        <p:sp>
          <p:nvSpPr>
            <p:cNvPr id="159799" name="Text Box 92"/>
            <p:cNvSpPr txBox="1">
              <a:spLocks noChangeAspect="1" noChangeArrowheads="1"/>
            </p:cNvSpPr>
            <p:nvPr/>
          </p:nvSpPr>
          <p:spPr bwMode="auto">
            <a:xfrm>
              <a:off x="944"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11</a:t>
              </a:r>
            </a:p>
          </p:txBody>
        </p:sp>
        <p:sp>
          <p:nvSpPr>
            <p:cNvPr id="159800" name="Text Box 93"/>
            <p:cNvSpPr txBox="1">
              <a:spLocks noChangeAspect="1" noChangeArrowheads="1"/>
            </p:cNvSpPr>
            <p:nvPr/>
          </p:nvSpPr>
          <p:spPr bwMode="auto">
            <a:xfrm>
              <a:off x="1285"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10</a:t>
              </a:r>
            </a:p>
          </p:txBody>
        </p:sp>
        <p:sp>
          <p:nvSpPr>
            <p:cNvPr id="159801" name="Text Box 94"/>
            <p:cNvSpPr txBox="1">
              <a:spLocks noChangeAspect="1" noChangeArrowheads="1"/>
            </p:cNvSpPr>
            <p:nvPr/>
          </p:nvSpPr>
          <p:spPr bwMode="auto">
            <a:xfrm>
              <a:off x="944"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7</a:t>
              </a:r>
            </a:p>
          </p:txBody>
        </p:sp>
        <p:sp>
          <p:nvSpPr>
            <p:cNvPr id="159802" name="Text Box 95"/>
            <p:cNvSpPr txBox="1">
              <a:spLocks noChangeAspect="1" noChangeArrowheads="1"/>
            </p:cNvSpPr>
            <p:nvPr/>
          </p:nvSpPr>
          <p:spPr bwMode="auto">
            <a:xfrm>
              <a:off x="603"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8</a:t>
              </a:r>
            </a:p>
          </p:txBody>
        </p:sp>
        <p:sp>
          <p:nvSpPr>
            <p:cNvPr id="159803" name="Text Box 96"/>
            <p:cNvSpPr txBox="1">
              <a:spLocks noChangeAspect="1" noChangeArrowheads="1"/>
            </p:cNvSpPr>
            <p:nvPr/>
          </p:nvSpPr>
          <p:spPr bwMode="auto">
            <a:xfrm>
              <a:off x="1626" y="1845"/>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9</a:t>
              </a:r>
            </a:p>
          </p:txBody>
        </p:sp>
        <p:sp>
          <p:nvSpPr>
            <p:cNvPr id="159804" name="Text Box 97"/>
            <p:cNvSpPr txBox="1">
              <a:spLocks noChangeAspect="1" noChangeArrowheads="1"/>
            </p:cNvSpPr>
            <p:nvPr/>
          </p:nvSpPr>
          <p:spPr bwMode="auto">
            <a:xfrm>
              <a:off x="1285"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6</a:t>
              </a:r>
            </a:p>
          </p:txBody>
        </p:sp>
        <p:sp>
          <p:nvSpPr>
            <p:cNvPr id="159805" name="Text Box 98"/>
            <p:cNvSpPr txBox="1">
              <a:spLocks noChangeAspect="1" noChangeArrowheads="1"/>
            </p:cNvSpPr>
            <p:nvPr/>
          </p:nvSpPr>
          <p:spPr bwMode="auto">
            <a:xfrm>
              <a:off x="1626" y="2208"/>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5</a:t>
              </a:r>
            </a:p>
          </p:txBody>
        </p:sp>
        <p:sp>
          <p:nvSpPr>
            <p:cNvPr id="159806" name="Text Box 99"/>
            <p:cNvSpPr txBox="1">
              <a:spLocks noChangeAspect="1" noChangeArrowheads="1"/>
            </p:cNvSpPr>
            <p:nvPr/>
          </p:nvSpPr>
          <p:spPr bwMode="auto">
            <a:xfrm>
              <a:off x="603"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4</a:t>
              </a:r>
            </a:p>
          </p:txBody>
        </p:sp>
        <p:sp>
          <p:nvSpPr>
            <p:cNvPr id="159807" name="Text Box 100"/>
            <p:cNvSpPr txBox="1">
              <a:spLocks noChangeAspect="1" noChangeArrowheads="1"/>
            </p:cNvSpPr>
            <p:nvPr/>
          </p:nvSpPr>
          <p:spPr bwMode="auto">
            <a:xfrm>
              <a:off x="944"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3</a:t>
              </a:r>
            </a:p>
          </p:txBody>
        </p:sp>
        <p:sp>
          <p:nvSpPr>
            <p:cNvPr id="159808" name="Text Box 101"/>
            <p:cNvSpPr txBox="1">
              <a:spLocks noChangeAspect="1" noChangeArrowheads="1"/>
            </p:cNvSpPr>
            <p:nvPr/>
          </p:nvSpPr>
          <p:spPr bwMode="auto">
            <a:xfrm>
              <a:off x="1285"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2</a:t>
              </a:r>
            </a:p>
          </p:txBody>
        </p:sp>
        <p:sp>
          <p:nvSpPr>
            <p:cNvPr id="159809" name="Text Box 102"/>
            <p:cNvSpPr txBox="1">
              <a:spLocks noChangeAspect="1" noChangeArrowheads="1"/>
            </p:cNvSpPr>
            <p:nvPr/>
          </p:nvSpPr>
          <p:spPr bwMode="auto">
            <a:xfrm>
              <a:off x="1626" y="2526"/>
              <a:ext cx="33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Book Antiqua" pitchFamily="18" charset="0"/>
                </a:rPr>
                <a:t>1</a:t>
              </a:r>
            </a:p>
          </p:txBody>
        </p:sp>
      </p:grpSp>
      <p:sp>
        <p:nvSpPr>
          <p:cNvPr id="159781" name="Text Box 103"/>
          <p:cNvSpPr txBox="1">
            <a:spLocks/>
          </p:cNvSpPr>
          <p:nvPr/>
        </p:nvSpPr>
        <p:spPr bwMode="auto">
          <a:xfrm>
            <a:off x="6983413" y="4659313"/>
            <a:ext cx="2016125"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eaLnBrk="1" hangingPunct="1">
              <a:spcBef>
                <a:spcPct val="50000"/>
              </a:spcBef>
            </a:pPr>
            <a:r>
              <a:rPr lang="en-US" sz="2600">
                <a:solidFill>
                  <a:srgbClr val="747474"/>
                </a:solidFill>
              </a:rPr>
              <a:t>rotate 180</a:t>
            </a:r>
            <a:r>
              <a:rPr lang="en-US" sz="2600">
                <a:solidFill>
                  <a:srgbClr val="747474"/>
                </a:solidFill>
                <a:sym typeface="Symbol" pitchFamily="18" charset="2"/>
              </a:rPr>
              <a:t></a:t>
            </a:r>
          </a:p>
        </p:txBody>
      </p:sp>
      <p:sp>
        <p:nvSpPr>
          <p:cNvPr id="159782" name="Text Box 104"/>
          <p:cNvSpPr txBox="1">
            <a:spLocks/>
          </p:cNvSpPr>
          <p:nvPr/>
        </p:nvSpPr>
        <p:spPr bwMode="auto">
          <a:xfrm>
            <a:off x="3549650" y="6172200"/>
            <a:ext cx="2305050" cy="11906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1</a:t>
            </a:r>
            <a:r>
              <a:rPr lang="en-US" sz="2600">
                <a:solidFill>
                  <a:srgbClr val="808080"/>
                </a:solidFill>
                <a:sym typeface="Symbol" pitchFamily="18" charset="2"/>
              </a:rPr>
              <a:t>    </a:t>
            </a:r>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4</a:t>
            </a:r>
            <a:endParaRPr lang="en-US" sz="2600">
              <a:solidFill>
                <a:srgbClr val="808080"/>
              </a:solidFill>
              <a:sym typeface="Symbol" pitchFamily="18" charset="2"/>
            </a:endParaRPr>
          </a:p>
          <a:p>
            <a:pPr algn="l" eaLnBrk="1" hangingPunct="1"/>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2</a:t>
            </a:r>
            <a:r>
              <a:rPr lang="en-US" sz="2600">
                <a:solidFill>
                  <a:srgbClr val="808080"/>
                </a:solidFill>
                <a:sym typeface="Symbol" pitchFamily="18" charset="2"/>
              </a:rPr>
              <a:t>    </a:t>
            </a:r>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3</a:t>
            </a:r>
          </a:p>
          <a:p>
            <a:pPr algn="l" eaLnBrk="1" hangingPunct="1"/>
            <a:r>
              <a:rPr lang="en-US" sz="2000">
                <a:solidFill>
                  <a:schemeClr val="tx1"/>
                </a:solidFill>
                <a:latin typeface="Helvetica Neue" charset="0"/>
              </a:rPr>
              <a:t>…</a:t>
            </a:r>
          </a:p>
        </p:txBody>
      </p:sp>
      <p:sp>
        <p:nvSpPr>
          <p:cNvPr id="159783" name="Text Box 105"/>
          <p:cNvSpPr txBox="1">
            <a:spLocks/>
          </p:cNvSpPr>
          <p:nvPr/>
        </p:nvSpPr>
        <p:spPr bwMode="auto">
          <a:xfrm>
            <a:off x="9671050" y="2789238"/>
            <a:ext cx="2305050" cy="119062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1</a:t>
            </a:r>
            <a:r>
              <a:rPr lang="en-US" sz="2600">
                <a:solidFill>
                  <a:srgbClr val="808080"/>
                </a:solidFill>
                <a:sym typeface="Symbol" pitchFamily="18" charset="2"/>
              </a:rPr>
              <a:t>    </a:t>
            </a:r>
            <a:r>
              <a:rPr lang="en-US" sz="2000" i="1">
                <a:solidFill>
                  <a:schemeClr val="tx1"/>
                </a:solidFill>
                <a:latin typeface="Helvetica Neue" charset="0"/>
              </a:rPr>
              <a:t>x</a:t>
            </a:r>
            <a:r>
              <a:rPr lang="en-US" sz="2000" baseline="-25000">
                <a:solidFill>
                  <a:schemeClr val="tx1"/>
                </a:solidFill>
                <a:latin typeface="Helvetica Neue" charset="0"/>
              </a:rPr>
              <a:t>4 </a:t>
            </a:r>
            <a:r>
              <a:rPr lang="en-US" sz="2000">
                <a:solidFill>
                  <a:schemeClr val="tx1"/>
                </a:solidFill>
                <a:latin typeface="Helvetica Neue" charset="0"/>
              </a:rPr>
              <a:t>= 4</a:t>
            </a:r>
            <a:endParaRPr lang="en-US" sz="2600">
              <a:solidFill>
                <a:srgbClr val="808080"/>
              </a:solidFill>
              <a:sym typeface="Symbol" pitchFamily="18" charset="2"/>
            </a:endParaRPr>
          </a:p>
          <a:p>
            <a:pPr algn="l" eaLnBrk="1" hangingPunct="1"/>
            <a:r>
              <a:rPr lang="en-US" sz="2000" i="1">
                <a:solidFill>
                  <a:schemeClr val="tx1"/>
                </a:solidFill>
                <a:latin typeface="Helvetica Neue" charset="0"/>
              </a:rPr>
              <a:t>x</a:t>
            </a:r>
            <a:r>
              <a:rPr lang="en-US" sz="2000" baseline="-25000">
                <a:solidFill>
                  <a:schemeClr val="tx1"/>
                </a:solidFill>
                <a:latin typeface="Helvetica Neue" charset="0"/>
              </a:rPr>
              <a:t>1 </a:t>
            </a:r>
            <a:r>
              <a:rPr lang="en-US" sz="2000">
                <a:solidFill>
                  <a:schemeClr val="tx1"/>
                </a:solidFill>
                <a:latin typeface="Helvetica Neue" charset="0"/>
              </a:rPr>
              <a:t>= 2</a:t>
            </a:r>
            <a:r>
              <a:rPr lang="en-US" sz="2600">
                <a:solidFill>
                  <a:srgbClr val="808080"/>
                </a:solidFill>
                <a:sym typeface="Symbol" pitchFamily="18" charset="2"/>
              </a:rPr>
              <a:t>    </a:t>
            </a:r>
            <a:r>
              <a:rPr lang="en-US" sz="2000" i="1">
                <a:solidFill>
                  <a:schemeClr val="tx1"/>
                </a:solidFill>
                <a:latin typeface="Helvetica Neue" charset="0"/>
              </a:rPr>
              <a:t>x</a:t>
            </a:r>
            <a:r>
              <a:rPr lang="en-US" sz="2000" baseline="-25000">
                <a:solidFill>
                  <a:schemeClr val="tx1"/>
                </a:solidFill>
                <a:latin typeface="Helvetica Neue" charset="0"/>
              </a:rPr>
              <a:t>4 </a:t>
            </a:r>
            <a:r>
              <a:rPr lang="en-US" sz="2000">
                <a:solidFill>
                  <a:schemeClr val="tx1"/>
                </a:solidFill>
                <a:latin typeface="Helvetica Neue" charset="0"/>
              </a:rPr>
              <a:t>= 3</a:t>
            </a:r>
          </a:p>
          <a:p>
            <a:pPr algn="l" eaLnBrk="1" hangingPunct="1"/>
            <a:r>
              <a:rPr lang="en-US" sz="2000">
                <a:solidFill>
                  <a:schemeClr val="tx1"/>
                </a:solidFill>
                <a:latin typeface="Helvetica Neue" charset="0"/>
              </a:rPr>
              <a:t>…</a:t>
            </a:r>
          </a:p>
        </p:txBody>
      </p:sp>
      <p:sp>
        <p:nvSpPr>
          <p:cNvPr id="159784" name="Rectangle 106"/>
          <p:cNvSpPr>
            <a:spLocks noChangeArrowheads="1"/>
          </p:cNvSpPr>
          <p:nvPr/>
        </p:nvSpPr>
        <p:spPr bwMode="auto">
          <a:xfrm>
            <a:off x="6889750" y="1924050"/>
            <a:ext cx="5492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000">
                <a:solidFill>
                  <a:schemeClr val="tx1"/>
                </a:solidFill>
                <a:latin typeface="Helvetica Neue" charset="0"/>
              </a:rPr>
              <a:t> </a:t>
            </a:r>
            <a:r>
              <a:rPr lang="en-US" sz="2000" i="1">
                <a:solidFill>
                  <a:schemeClr val="tx1"/>
                </a:solidFill>
                <a:latin typeface="Helvetica Neue" charset="0"/>
              </a:rPr>
              <a:t>x</a:t>
            </a:r>
            <a:r>
              <a:rPr lang="en-US" sz="2000" baseline="-25000">
                <a:solidFill>
                  <a:schemeClr val="tx1"/>
                </a:solidFill>
                <a:latin typeface="Helvetica Neue" charset="0"/>
              </a:rPr>
              <a:t>1</a:t>
            </a:r>
          </a:p>
        </p:txBody>
      </p:sp>
      <p:sp>
        <p:nvSpPr>
          <p:cNvPr id="159785" name="Rectangle 107"/>
          <p:cNvSpPr>
            <a:spLocks noChangeArrowheads="1"/>
          </p:cNvSpPr>
          <p:nvPr/>
        </p:nvSpPr>
        <p:spPr bwMode="auto">
          <a:xfrm>
            <a:off x="7489825" y="1924050"/>
            <a:ext cx="4794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000" i="1">
                <a:solidFill>
                  <a:schemeClr val="tx1"/>
                </a:solidFill>
                <a:latin typeface="Helvetica Neue" charset="0"/>
              </a:rPr>
              <a:t>x</a:t>
            </a:r>
            <a:r>
              <a:rPr lang="en-US" sz="2000" baseline="-25000">
                <a:solidFill>
                  <a:schemeClr val="tx1"/>
                </a:solidFill>
                <a:latin typeface="Helvetica Neue" charset="0"/>
              </a:rPr>
              <a:t>2</a:t>
            </a:r>
          </a:p>
        </p:txBody>
      </p:sp>
      <p:sp>
        <p:nvSpPr>
          <p:cNvPr id="159786" name="Rectangle 108"/>
          <p:cNvSpPr>
            <a:spLocks noChangeArrowheads="1"/>
          </p:cNvSpPr>
          <p:nvPr/>
        </p:nvSpPr>
        <p:spPr bwMode="auto">
          <a:xfrm>
            <a:off x="7921625" y="1924050"/>
            <a:ext cx="5492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000">
                <a:solidFill>
                  <a:schemeClr val="tx1"/>
                </a:solidFill>
                <a:latin typeface="Helvetica Neue" charset="0"/>
              </a:rPr>
              <a:t> </a:t>
            </a:r>
            <a:r>
              <a:rPr lang="en-US" sz="2000" i="1">
                <a:solidFill>
                  <a:schemeClr val="tx1"/>
                </a:solidFill>
                <a:latin typeface="Helvetica Neue" charset="0"/>
              </a:rPr>
              <a:t>x</a:t>
            </a:r>
            <a:r>
              <a:rPr lang="en-US" sz="2000" baseline="-25000">
                <a:solidFill>
                  <a:schemeClr val="tx1"/>
                </a:solidFill>
                <a:latin typeface="Helvetica Neue" charset="0"/>
              </a:rPr>
              <a:t>3</a:t>
            </a:r>
          </a:p>
        </p:txBody>
      </p:sp>
      <p:sp>
        <p:nvSpPr>
          <p:cNvPr id="159787" name="Rectangle 109"/>
          <p:cNvSpPr>
            <a:spLocks noChangeArrowheads="1"/>
          </p:cNvSpPr>
          <p:nvPr/>
        </p:nvSpPr>
        <p:spPr bwMode="auto">
          <a:xfrm>
            <a:off x="8474075" y="1924050"/>
            <a:ext cx="5492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958" tIns="64980" rIns="129958" bIns="64980">
            <a:spAutoFit/>
          </a:bodyPr>
          <a:lstStyle/>
          <a:p>
            <a:pPr defTabSz="1300163" eaLnBrk="0" hangingPunct="0"/>
            <a:r>
              <a:rPr lang="en-US" sz="2000">
                <a:solidFill>
                  <a:schemeClr val="tx1"/>
                </a:solidFill>
                <a:latin typeface="Helvetica Neue" charset="0"/>
              </a:rPr>
              <a:t> </a:t>
            </a:r>
            <a:r>
              <a:rPr lang="en-US" sz="2000" i="1">
                <a:solidFill>
                  <a:schemeClr val="tx1"/>
                </a:solidFill>
                <a:latin typeface="Helvetica Neue" charset="0"/>
              </a:rPr>
              <a:t>x</a:t>
            </a:r>
            <a:r>
              <a:rPr lang="en-US" sz="2000" baseline="-25000">
                <a:solidFill>
                  <a:schemeClr val="tx1"/>
                </a:solidFill>
                <a:latin typeface="Helvetica Neue" charset="0"/>
              </a:rPr>
              <a:t>4</a:t>
            </a:r>
          </a:p>
        </p:txBody>
      </p:sp>
      <p:sp>
        <p:nvSpPr>
          <p:cNvPr id="159788" name="Text Box 110"/>
          <p:cNvSpPr txBox="1">
            <a:spLocks noChangeArrowheads="1"/>
          </p:cNvSpPr>
          <p:nvPr/>
        </p:nvSpPr>
        <p:spPr bwMode="auto">
          <a:xfrm>
            <a:off x="6427788" y="3989388"/>
            <a:ext cx="6508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Helvetica Neue" charset="0"/>
              </a:rPr>
              <a:t>4</a:t>
            </a:r>
            <a:endParaRPr lang="en-US" sz="2000" b="1">
              <a:solidFill>
                <a:schemeClr val="tx1"/>
              </a:solidFill>
              <a:latin typeface="Helvetica Neue" charset="0"/>
            </a:endParaRPr>
          </a:p>
        </p:txBody>
      </p:sp>
      <p:sp>
        <p:nvSpPr>
          <p:cNvPr id="159789" name="Text Box 111"/>
          <p:cNvSpPr txBox="1">
            <a:spLocks noChangeArrowheads="1"/>
          </p:cNvSpPr>
          <p:nvPr/>
        </p:nvSpPr>
        <p:spPr bwMode="auto">
          <a:xfrm>
            <a:off x="6427788" y="3460750"/>
            <a:ext cx="6508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Helvetica Neue" charset="0"/>
              </a:rPr>
              <a:t>3</a:t>
            </a:r>
            <a:endParaRPr lang="en-US" sz="2000" b="1">
              <a:solidFill>
                <a:schemeClr val="tx1"/>
              </a:solidFill>
              <a:latin typeface="Helvetica Neue" charset="0"/>
            </a:endParaRPr>
          </a:p>
        </p:txBody>
      </p:sp>
      <p:sp>
        <p:nvSpPr>
          <p:cNvPr id="159790" name="Text Box 112"/>
          <p:cNvSpPr txBox="1">
            <a:spLocks noChangeArrowheads="1"/>
          </p:cNvSpPr>
          <p:nvPr/>
        </p:nvSpPr>
        <p:spPr bwMode="auto">
          <a:xfrm>
            <a:off x="6427788" y="2932113"/>
            <a:ext cx="6508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Helvetica Neue" charset="0"/>
              </a:rPr>
              <a:t>2</a:t>
            </a:r>
            <a:endParaRPr lang="en-US" sz="2000" b="1">
              <a:solidFill>
                <a:schemeClr val="tx1"/>
              </a:solidFill>
              <a:latin typeface="Helvetica Neue" charset="0"/>
            </a:endParaRPr>
          </a:p>
        </p:txBody>
      </p:sp>
      <p:sp>
        <p:nvSpPr>
          <p:cNvPr id="159791" name="Text Box 113"/>
          <p:cNvSpPr txBox="1">
            <a:spLocks noChangeArrowheads="1"/>
          </p:cNvSpPr>
          <p:nvPr/>
        </p:nvSpPr>
        <p:spPr bwMode="auto">
          <a:xfrm>
            <a:off x="6427788" y="2405063"/>
            <a:ext cx="6508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958" tIns="64980" rIns="129958" bIns="64980">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spcBef>
                <a:spcPct val="50000"/>
              </a:spcBef>
            </a:pPr>
            <a:r>
              <a:rPr lang="en-US" sz="2000">
                <a:solidFill>
                  <a:schemeClr val="tx1"/>
                </a:solidFill>
                <a:latin typeface="Helvetica Neue" charset="0"/>
              </a:rPr>
              <a:t>1</a:t>
            </a:r>
            <a:endParaRPr lang="en-US" sz="2000" b="1">
              <a:solidFill>
                <a:schemeClr val="tx1"/>
              </a:solidFill>
              <a:latin typeface="Helvetica Neue"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71500" y="327025"/>
            <a:ext cx="11861800" cy="1400175"/>
          </a:xfrm>
        </p:spPr>
        <p:txBody>
          <a:bodyPr/>
          <a:lstStyle/>
          <a:p>
            <a:pPr eaLnBrk="1" hangingPunct="1"/>
            <a:r>
              <a:rPr lang="en-IE" smtClean="0"/>
              <a:t>Mitigating symmetry in constraint models</a:t>
            </a:r>
            <a:endParaRPr lang="en-US" smtClean="0"/>
          </a:p>
        </p:txBody>
      </p:sp>
      <p:sp>
        <p:nvSpPr>
          <p:cNvPr id="160771" name="Rectangle 3"/>
          <p:cNvSpPr>
            <a:spLocks noGrp="1" noChangeArrowheads="1"/>
          </p:cNvSpPr>
          <p:nvPr>
            <p:ph type="body" idx="1"/>
          </p:nvPr>
        </p:nvSpPr>
        <p:spPr/>
        <p:txBody>
          <a:bodyPr/>
          <a:lstStyle/>
          <a:p>
            <a:pPr marL="342900" indent="-342900" eaLnBrk="1" hangingPunct="1"/>
            <a:r>
              <a:rPr lang="en-US" smtClean="0"/>
              <a:t>Reformulate the constraint model to reduce or eliminate symmetry</a:t>
            </a:r>
          </a:p>
          <a:p>
            <a:pPr marL="742950" lvl="1" indent="-285750" eaLnBrk="1" hangingPunct="1"/>
            <a:r>
              <a:rPr lang="en-US" sz="2400" smtClean="0"/>
              <a:t>e.g., use set variables</a:t>
            </a:r>
          </a:p>
          <a:p>
            <a:pPr marL="342900" indent="-342900" eaLnBrk="1" hangingPunct="1"/>
            <a:r>
              <a:rPr lang="en-US" smtClean="0"/>
              <a:t>Break symmetry by adding constraints to model</a:t>
            </a:r>
          </a:p>
          <a:p>
            <a:pPr marL="742950" lvl="1" indent="-285750" eaLnBrk="1" hangingPunct="1"/>
            <a:r>
              <a:rPr lang="en-US" sz="2400" smtClean="0"/>
              <a:t>leave at least one solution</a:t>
            </a:r>
          </a:p>
          <a:p>
            <a:pPr marL="742950" lvl="1" indent="-285750" eaLnBrk="1" hangingPunct="1"/>
            <a:r>
              <a:rPr lang="en-US" sz="2400" smtClean="0"/>
              <a:t>eliminate some/all symmetric solutions and non-solutions</a:t>
            </a:r>
          </a:p>
          <a:p>
            <a:pPr marL="342900" indent="-342900" eaLnBrk="1" hangingPunct="1"/>
            <a:r>
              <a:rPr lang="en-US" smtClean="0"/>
              <a:t>Break symmetry during backtracking search algorithm</a:t>
            </a:r>
          </a:p>
          <a:p>
            <a:pPr marL="742950" lvl="1" indent="-285750" eaLnBrk="1" hangingPunct="1"/>
            <a:r>
              <a:rPr lang="en-US" sz="2400" smtClean="0"/>
              <a:t>recognize and ignore some/all symmetric parts of the search tree dynamically while searching</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en-US" sz="3900" dirty="0" smtClean="0"/>
              <a:t>Breaking symmetry by adding constraints to model: scheduling</a:t>
            </a:r>
          </a:p>
        </p:txBody>
      </p:sp>
      <p:sp>
        <p:nvSpPr>
          <p:cNvPr id="161795" name="Text Box 3"/>
          <p:cNvSpPr txBox="1">
            <a:spLocks noChangeArrowheads="1"/>
          </p:cNvSpPr>
          <p:nvPr/>
        </p:nvSpPr>
        <p:spPr bwMode="auto">
          <a:xfrm>
            <a:off x="1306513" y="2212975"/>
            <a:ext cx="5622925" cy="556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0861" tIns="65431" rIns="130861" bIns="65431" anchor="ctr">
            <a:spAutoFit/>
          </a:bodyPr>
          <a:lstStyle>
            <a:lvl1pPr defTabSz="650875" eaLnBrk="0" hangingPunct="0">
              <a:tabLst>
                <a:tab pos="407988" algn="l"/>
              </a:tabLst>
              <a:defRPr sz="4300">
                <a:solidFill>
                  <a:srgbClr val="000000"/>
                </a:solidFill>
                <a:latin typeface="Helvetica Neue Light" charset="0"/>
                <a:sym typeface="Helvetica Neue Light" charset="0"/>
              </a:defRPr>
            </a:lvl1pPr>
            <a:lvl2pPr marL="742950" indent="-285750" defTabSz="650875" eaLnBrk="0" hangingPunct="0">
              <a:tabLst>
                <a:tab pos="407988" algn="l"/>
              </a:tabLst>
              <a:defRPr sz="4300">
                <a:solidFill>
                  <a:srgbClr val="000000"/>
                </a:solidFill>
                <a:latin typeface="Helvetica Neue Light" charset="0"/>
                <a:sym typeface="Helvetica Neue Light" charset="0"/>
              </a:defRPr>
            </a:lvl2pPr>
            <a:lvl3pPr marL="1143000" indent="-228600" defTabSz="650875" eaLnBrk="0" hangingPunct="0">
              <a:tabLst>
                <a:tab pos="407988" algn="l"/>
              </a:tabLst>
              <a:defRPr sz="4300">
                <a:solidFill>
                  <a:srgbClr val="000000"/>
                </a:solidFill>
                <a:latin typeface="Helvetica Neue Light" charset="0"/>
                <a:sym typeface="Helvetica Neue Light" charset="0"/>
              </a:defRPr>
            </a:lvl3pPr>
            <a:lvl4pPr marL="1600200" indent="-228600" defTabSz="650875" eaLnBrk="0" hangingPunct="0">
              <a:tabLst>
                <a:tab pos="407988" algn="l"/>
              </a:tabLst>
              <a:defRPr sz="4300">
                <a:solidFill>
                  <a:srgbClr val="000000"/>
                </a:solidFill>
                <a:latin typeface="Helvetica Neue Light" charset="0"/>
                <a:sym typeface="Helvetica Neue Light" charset="0"/>
              </a:defRPr>
            </a:lvl4pPr>
            <a:lvl5pPr marL="2057400" indent="-228600" defTabSz="650875" eaLnBrk="0" hangingPunct="0">
              <a:tabLst>
                <a:tab pos="407988" algn="l"/>
              </a:tabLst>
              <a:defRPr sz="4300">
                <a:solidFill>
                  <a:srgbClr val="000000"/>
                </a:solidFill>
                <a:latin typeface="Helvetica Neue Light" charset="0"/>
                <a:sym typeface="Helvetica Neue Light" charset="0"/>
              </a:defRPr>
            </a:lvl5pPr>
            <a:lvl6pPr marL="25146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6pPr>
            <a:lvl7pPr marL="29718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7pPr>
            <a:lvl8pPr marL="34290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8pPr>
            <a:lvl9pPr marL="3886200" indent="-228600" algn="ctr" defTabSz="650875" eaLnBrk="0" fontAlgn="base" hangingPunct="0">
              <a:spcBef>
                <a:spcPct val="0"/>
              </a:spcBef>
              <a:spcAft>
                <a:spcPct val="0"/>
              </a:spcAft>
              <a:tabLst>
                <a:tab pos="407988" algn="l"/>
              </a:tabLst>
              <a:defRPr sz="4300">
                <a:solidFill>
                  <a:srgbClr val="000000"/>
                </a:solidFill>
                <a:latin typeface="Helvetica Neue Light" charset="0"/>
                <a:sym typeface="Helvetica Neue Light" charset="0"/>
              </a:defRPr>
            </a:lvl9pPr>
          </a:lstStyle>
          <a:p>
            <a:pPr algn="l">
              <a:lnSpc>
                <a:spcPts val="3413"/>
              </a:lnSpc>
              <a:spcBef>
                <a:spcPct val="25000"/>
              </a:spcBef>
            </a:pPr>
            <a:r>
              <a:rPr lang="en-US" sz="2600" i="1" dirty="0">
                <a:solidFill>
                  <a:srgbClr val="808080"/>
                </a:solidFill>
                <a:latin typeface="Helvetica Neue" charset="0"/>
                <a:sym typeface="Symbol" pitchFamily="18" charset="2"/>
              </a:rPr>
              <a:t>variables</a:t>
            </a:r>
            <a:r>
              <a:rPr lang="en-US" sz="2600" dirty="0">
                <a:solidFill>
                  <a:srgbClr val="808080"/>
                </a:solidFill>
                <a:latin typeface="Helvetica Neue" charset="0"/>
              </a:rPr>
              <a:t> </a:t>
            </a:r>
          </a:p>
          <a:p>
            <a:pPr algn="l">
              <a:lnSpc>
                <a:spcPts val="3413"/>
              </a:lnSpc>
              <a:spcBef>
                <a:spcPct val="25000"/>
              </a:spcBef>
            </a:pPr>
            <a:r>
              <a:rPr lang="en-US" sz="2600" dirty="0">
                <a:solidFill>
                  <a:srgbClr val="808080"/>
                </a:solidFill>
                <a:latin typeface="Helvetica Neue" charset="0"/>
              </a:rPr>
              <a:t>	A, B, C, D, E</a:t>
            </a:r>
            <a:r>
              <a:rPr lang="en-US" sz="2600" i="1" dirty="0">
                <a:solidFill>
                  <a:srgbClr val="808080"/>
                </a:solidFill>
                <a:latin typeface="Helvetica Neue" charset="0"/>
                <a:sym typeface="Symbol" pitchFamily="18" charset="2"/>
              </a:rPr>
              <a:t> </a:t>
            </a:r>
          </a:p>
          <a:p>
            <a:pPr algn="l">
              <a:lnSpc>
                <a:spcPts val="3413"/>
              </a:lnSpc>
              <a:spcBef>
                <a:spcPct val="50000"/>
              </a:spcBef>
            </a:pPr>
            <a:r>
              <a:rPr lang="en-US" sz="2600" i="1" dirty="0">
                <a:solidFill>
                  <a:srgbClr val="808080"/>
                </a:solidFill>
                <a:latin typeface="Helvetica Neue" charset="0"/>
                <a:sym typeface="Symbol" pitchFamily="18" charset="2"/>
              </a:rPr>
              <a:t>domains</a:t>
            </a:r>
            <a:r>
              <a:rPr lang="en-US" sz="2600" dirty="0">
                <a:solidFill>
                  <a:srgbClr val="808080"/>
                </a:solidFill>
                <a:latin typeface="Helvetica Neue" charset="0"/>
              </a:rPr>
              <a:t> </a:t>
            </a:r>
          </a:p>
          <a:p>
            <a:pPr algn="l">
              <a:lnSpc>
                <a:spcPts val="3413"/>
              </a:lnSpc>
              <a:spcBef>
                <a:spcPct val="25000"/>
              </a:spcBef>
            </a:pPr>
            <a:r>
              <a:rPr lang="en-US" sz="2600" dirty="0">
                <a:solidFill>
                  <a:srgbClr val="808080"/>
                </a:solidFill>
                <a:latin typeface="Helvetica Neue" charset="0"/>
              </a:rPr>
              <a:t>	{1, …, </a:t>
            </a:r>
            <a:r>
              <a:rPr lang="en-US" sz="2600" i="1" dirty="0">
                <a:solidFill>
                  <a:srgbClr val="808080"/>
                </a:solidFill>
                <a:latin typeface="Helvetica Neue" charset="0"/>
              </a:rPr>
              <a:t>m</a:t>
            </a:r>
            <a:r>
              <a:rPr lang="en-US" sz="2600" dirty="0">
                <a:solidFill>
                  <a:srgbClr val="808080"/>
                </a:solidFill>
                <a:latin typeface="Helvetica Neue" charset="0"/>
              </a:rPr>
              <a:t>}</a:t>
            </a:r>
            <a:r>
              <a:rPr lang="en-US" sz="2600" i="1" dirty="0">
                <a:solidFill>
                  <a:srgbClr val="808080"/>
                </a:solidFill>
                <a:latin typeface="Helvetica Neue" charset="0"/>
                <a:sym typeface="Symbol" pitchFamily="18" charset="2"/>
              </a:rPr>
              <a:t> </a:t>
            </a:r>
          </a:p>
          <a:p>
            <a:pPr algn="l">
              <a:lnSpc>
                <a:spcPts val="3413"/>
              </a:lnSpc>
              <a:spcBef>
                <a:spcPct val="50000"/>
              </a:spcBef>
            </a:pPr>
            <a:r>
              <a:rPr lang="en-US" sz="2600" i="1" dirty="0">
                <a:solidFill>
                  <a:srgbClr val="808080"/>
                </a:solidFill>
                <a:latin typeface="Helvetica Neue" charset="0"/>
                <a:sym typeface="Symbol" pitchFamily="18" charset="2"/>
              </a:rPr>
              <a:t>constraints</a:t>
            </a:r>
            <a:r>
              <a:rPr lang="en-US" sz="2600" dirty="0">
                <a:solidFill>
                  <a:srgbClr val="808080"/>
                </a:solidFill>
                <a:latin typeface="Helvetica Neue" charset="0"/>
              </a:rPr>
              <a:t> </a:t>
            </a:r>
          </a:p>
          <a:p>
            <a:pPr algn="l">
              <a:lnSpc>
                <a:spcPts val="3413"/>
              </a:lnSpc>
              <a:spcBef>
                <a:spcPct val="25000"/>
              </a:spcBef>
            </a:pPr>
            <a:r>
              <a:rPr lang="en-US" sz="2600" dirty="0">
                <a:solidFill>
                  <a:srgbClr val="808080"/>
                </a:solidFill>
                <a:latin typeface="Helvetica Neue" charset="0"/>
              </a:rPr>
              <a:t>	D </a:t>
            </a:r>
            <a:r>
              <a:rPr lang="en-US" sz="2600" dirty="0">
                <a:solidFill>
                  <a:srgbClr val="808080"/>
                </a:solidFill>
                <a:latin typeface="Helvetica Neue" charset="0"/>
                <a:sym typeface="Symbol" pitchFamily="18" charset="2"/>
              </a:rPr>
              <a:t> A + 3</a:t>
            </a:r>
            <a:endParaRPr lang="en-US" sz="2600" i="1" dirty="0">
              <a:solidFill>
                <a:srgbClr val="808080"/>
              </a:solidFill>
              <a:latin typeface="Helvetica Neue" charset="0"/>
              <a:sym typeface="Symbol" pitchFamily="18" charset="2"/>
            </a:endParaRPr>
          </a:p>
          <a:p>
            <a:pPr algn="l">
              <a:lnSpc>
                <a:spcPts val="3413"/>
              </a:lnSpc>
              <a:spcBef>
                <a:spcPct val="25000"/>
              </a:spcBef>
            </a:pPr>
            <a:r>
              <a:rPr lang="en-US" sz="2600" dirty="0">
                <a:solidFill>
                  <a:srgbClr val="808080"/>
                </a:solidFill>
                <a:latin typeface="Helvetica Neue" charset="0"/>
              </a:rPr>
              <a:t>	D </a:t>
            </a:r>
            <a:r>
              <a:rPr lang="en-US" sz="2600" dirty="0">
                <a:solidFill>
                  <a:srgbClr val="808080"/>
                </a:solidFill>
                <a:latin typeface="Helvetica Neue" charset="0"/>
                <a:sym typeface="Symbol" pitchFamily="18" charset="2"/>
              </a:rPr>
              <a:t> B + 3</a:t>
            </a:r>
            <a:endParaRPr lang="en-US" sz="2600" i="1" dirty="0">
              <a:solidFill>
                <a:srgbClr val="808080"/>
              </a:solidFill>
              <a:latin typeface="Helvetica Neue" charset="0"/>
              <a:sym typeface="Symbol" pitchFamily="18" charset="2"/>
            </a:endParaRPr>
          </a:p>
          <a:p>
            <a:pPr algn="l">
              <a:lnSpc>
                <a:spcPts val="3413"/>
              </a:lnSpc>
              <a:spcBef>
                <a:spcPct val="25000"/>
              </a:spcBef>
            </a:pPr>
            <a:r>
              <a:rPr lang="en-US" sz="2600" dirty="0">
                <a:solidFill>
                  <a:srgbClr val="808080"/>
                </a:solidFill>
                <a:latin typeface="Helvetica Neue" charset="0"/>
              </a:rPr>
              <a:t>	E </a:t>
            </a:r>
            <a:r>
              <a:rPr lang="en-US" sz="2600" dirty="0">
                <a:solidFill>
                  <a:srgbClr val="808080"/>
                </a:solidFill>
                <a:latin typeface="Helvetica Neue" charset="0"/>
                <a:sym typeface="Symbol" pitchFamily="18" charset="2"/>
              </a:rPr>
              <a:t> C + 3</a:t>
            </a:r>
            <a:endParaRPr lang="en-US" sz="2600" dirty="0">
              <a:solidFill>
                <a:srgbClr val="808080"/>
              </a:solidFill>
              <a:latin typeface="Helvetica Neue" charset="0"/>
            </a:endParaRPr>
          </a:p>
          <a:p>
            <a:pPr algn="l">
              <a:lnSpc>
                <a:spcPts val="3413"/>
              </a:lnSpc>
              <a:spcBef>
                <a:spcPct val="25000"/>
              </a:spcBef>
            </a:pPr>
            <a:r>
              <a:rPr lang="en-US" sz="2600" dirty="0">
                <a:solidFill>
                  <a:srgbClr val="808080"/>
                </a:solidFill>
                <a:latin typeface="Helvetica Neue" charset="0"/>
              </a:rPr>
              <a:t>	E </a:t>
            </a:r>
            <a:r>
              <a:rPr lang="en-US" sz="2600" dirty="0">
                <a:solidFill>
                  <a:srgbClr val="808080"/>
                </a:solidFill>
                <a:latin typeface="Helvetica Neue" charset="0"/>
                <a:sym typeface="Symbol" pitchFamily="18" charset="2"/>
              </a:rPr>
              <a:t> D + 1</a:t>
            </a:r>
            <a:endParaRPr lang="en-US" sz="2600" i="1" dirty="0">
              <a:solidFill>
                <a:srgbClr val="808080"/>
              </a:solidFill>
              <a:latin typeface="Helvetica Neue" charset="0"/>
              <a:sym typeface="Symbol" pitchFamily="18" charset="2"/>
            </a:endParaRPr>
          </a:p>
          <a:p>
            <a:pPr algn="l">
              <a:lnSpc>
                <a:spcPts val="3413"/>
              </a:lnSpc>
              <a:spcBef>
                <a:spcPct val="25000"/>
              </a:spcBef>
            </a:pPr>
            <a:r>
              <a:rPr lang="en-US" sz="2600" dirty="0">
                <a:solidFill>
                  <a:srgbClr val="808080"/>
                </a:solidFill>
                <a:latin typeface="Helvetica Neue" charset="0"/>
              </a:rPr>
              <a:t>	</a:t>
            </a:r>
            <a:r>
              <a:rPr lang="en-US" sz="2600" dirty="0" err="1" smtClean="0">
                <a:solidFill>
                  <a:srgbClr val="808080"/>
                </a:solidFill>
                <a:latin typeface="Helvetica Neue" charset="0"/>
              </a:rPr>
              <a:t>alldifferent</a:t>
            </a:r>
            <a:r>
              <a:rPr lang="en-US" sz="2600" dirty="0" smtClean="0">
                <a:solidFill>
                  <a:srgbClr val="808080"/>
                </a:solidFill>
                <a:latin typeface="Helvetica Neue" charset="0"/>
              </a:rPr>
              <a:t>(A</a:t>
            </a:r>
            <a:r>
              <a:rPr lang="en-US" sz="2600" dirty="0">
                <a:solidFill>
                  <a:srgbClr val="808080"/>
                </a:solidFill>
                <a:latin typeface="Helvetica Neue" charset="0"/>
              </a:rPr>
              <a:t>, B, C, D, </a:t>
            </a:r>
            <a:r>
              <a:rPr lang="en-US" sz="2600" dirty="0" smtClean="0">
                <a:solidFill>
                  <a:srgbClr val="808080"/>
                </a:solidFill>
                <a:latin typeface="Helvetica Neue" charset="0"/>
              </a:rPr>
              <a:t>E)</a:t>
            </a:r>
            <a:endParaRPr lang="en-US" sz="2600" i="1" dirty="0">
              <a:solidFill>
                <a:srgbClr val="808080"/>
              </a:solidFill>
              <a:latin typeface="Helvetica Neue" charset="0"/>
              <a:sym typeface="Symbol" pitchFamily="18" charset="2"/>
            </a:endParaRPr>
          </a:p>
        </p:txBody>
      </p:sp>
      <p:grpSp>
        <p:nvGrpSpPr>
          <p:cNvPr id="161796" name="Group 4"/>
          <p:cNvGrpSpPr>
            <a:grpSpLocks/>
          </p:cNvGrpSpPr>
          <p:nvPr/>
        </p:nvGrpSpPr>
        <p:grpSpPr bwMode="auto">
          <a:xfrm>
            <a:off x="6429375" y="2212975"/>
            <a:ext cx="4745038" cy="5700713"/>
            <a:chOff x="4051" y="1394"/>
            <a:chExt cx="2988" cy="3591"/>
          </a:xfrm>
        </p:grpSpPr>
        <p:grpSp>
          <p:nvGrpSpPr>
            <p:cNvPr id="161798" name="Group 5"/>
            <p:cNvGrpSpPr>
              <a:grpSpLocks/>
            </p:cNvGrpSpPr>
            <p:nvPr/>
          </p:nvGrpSpPr>
          <p:grpSpPr bwMode="auto">
            <a:xfrm>
              <a:off x="4231" y="2687"/>
              <a:ext cx="2636" cy="1629"/>
              <a:chOff x="2975" y="1889"/>
              <a:chExt cx="1853" cy="1146"/>
            </a:xfrm>
          </p:grpSpPr>
          <p:sp>
            <p:nvSpPr>
              <p:cNvPr id="161815" name="Text Box 6"/>
              <p:cNvSpPr txBox="1">
                <a:spLocks noChangeArrowheads="1"/>
              </p:cNvSpPr>
              <p:nvPr/>
            </p:nvSpPr>
            <p:spPr bwMode="auto">
              <a:xfrm>
                <a:off x="2975" y="1889"/>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3</a:t>
                </a:r>
              </a:p>
            </p:txBody>
          </p:sp>
          <p:sp>
            <p:nvSpPr>
              <p:cNvPr id="161816" name="Text Box 7"/>
              <p:cNvSpPr txBox="1">
                <a:spLocks noChangeArrowheads="1"/>
              </p:cNvSpPr>
              <p:nvPr/>
            </p:nvSpPr>
            <p:spPr bwMode="auto">
              <a:xfrm>
                <a:off x="4046" y="1889"/>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3</a:t>
                </a:r>
              </a:p>
            </p:txBody>
          </p:sp>
          <p:sp>
            <p:nvSpPr>
              <p:cNvPr id="161817" name="Text Box 8"/>
              <p:cNvSpPr txBox="1">
                <a:spLocks noChangeArrowheads="1"/>
              </p:cNvSpPr>
              <p:nvPr/>
            </p:nvSpPr>
            <p:spPr bwMode="auto">
              <a:xfrm>
                <a:off x="4631" y="2785"/>
                <a:ext cx="1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Syntax" charset="0"/>
                  </a:rPr>
                  <a:t>3</a:t>
                </a:r>
              </a:p>
            </p:txBody>
          </p:sp>
        </p:grpSp>
        <p:sp>
          <p:nvSpPr>
            <p:cNvPr id="161799" name="Text Box 9"/>
            <p:cNvSpPr txBox="1">
              <a:spLocks noChangeArrowheads="1"/>
            </p:cNvSpPr>
            <p:nvPr/>
          </p:nvSpPr>
          <p:spPr bwMode="auto">
            <a:xfrm>
              <a:off x="5016" y="3961"/>
              <a:ext cx="28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Syntax" charset="0"/>
                </a:rPr>
                <a:t>1</a:t>
              </a:r>
            </a:p>
          </p:txBody>
        </p:sp>
        <p:sp>
          <p:nvSpPr>
            <p:cNvPr id="161800" name="Oval 10"/>
            <p:cNvSpPr>
              <a:spLocks noChangeArrowheads="1"/>
            </p:cNvSpPr>
            <p:nvPr/>
          </p:nvSpPr>
          <p:spPr bwMode="auto">
            <a:xfrm>
              <a:off x="4051" y="1916"/>
              <a:ext cx="532" cy="532"/>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01" name="Text Box 11"/>
            <p:cNvSpPr txBox="1">
              <a:spLocks noChangeArrowheads="1"/>
            </p:cNvSpPr>
            <p:nvPr/>
          </p:nvSpPr>
          <p:spPr bwMode="auto">
            <a:xfrm>
              <a:off x="4174" y="2008"/>
              <a:ext cx="30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A</a:t>
              </a:r>
            </a:p>
          </p:txBody>
        </p:sp>
        <p:sp>
          <p:nvSpPr>
            <p:cNvPr id="161802" name="Oval 12"/>
            <p:cNvSpPr>
              <a:spLocks noChangeArrowheads="1"/>
            </p:cNvSpPr>
            <p:nvPr/>
          </p:nvSpPr>
          <p:spPr bwMode="auto">
            <a:xfrm>
              <a:off x="5688" y="1916"/>
              <a:ext cx="532" cy="532"/>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03" name="Text Box 13"/>
            <p:cNvSpPr txBox="1">
              <a:spLocks noChangeArrowheads="1"/>
            </p:cNvSpPr>
            <p:nvPr/>
          </p:nvSpPr>
          <p:spPr bwMode="auto">
            <a:xfrm>
              <a:off x="5810" y="2008"/>
              <a:ext cx="303" cy="35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B</a:t>
              </a:r>
            </a:p>
          </p:txBody>
        </p:sp>
        <p:sp>
          <p:nvSpPr>
            <p:cNvPr id="161804" name="Oval 14"/>
            <p:cNvSpPr>
              <a:spLocks noChangeArrowheads="1"/>
            </p:cNvSpPr>
            <p:nvPr/>
          </p:nvSpPr>
          <p:spPr bwMode="auto">
            <a:xfrm>
              <a:off x="4869" y="3185"/>
              <a:ext cx="532" cy="531"/>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05" name="Text Box 15"/>
            <p:cNvSpPr txBox="1">
              <a:spLocks noChangeArrowheads="1"/>
            </p:cNvSpPr>
            <p:nvPr/>
          </p:nvSpPr>
          <p:spPr bwMode="auto">
            <a:xfrm>
              <a:off x="4988" y="3277"/>
              <a:ext cx="313" cy="35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D</a:t>
              </a:r>
            </a:p>
          </p:txBody>
        </p:sp>
        <p:sp>
          <p:nvSpPr>
            <p:cNvPr id="161806" name="Oval 16"/>
            <p:cNvSpPr>
              <a:spLocks noChangeArrowheads="1"/>
            </p:cNvSpPr>
            <p:nvPr/>
          </p:nvSpPr>
          <p:spPr bwMode="auto">
            <a:xfrm>
              <a:off x="6507" y="3185"/>
              <a:ext cx="532" cy="531"/>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07" name="Text Box 17"/>
            <p:cNvSpPr txBox="1">
              <a:spLocks noChangeArrowheads="1"/>
            </p:cNvSpPr>
            <p:nvPr/>
          </p:nvSpPr>
          <p:spPr bwMode="auto">
            <a:xfrm>
              <a:off x="6626" y="3277"/>
              <a:ext cx="313" cy="355"/>
            </a:xfrm>
            <a:prstGeom prst="rect">
              <a:avLst/>
            </a:prstGeom>
            <a:solidFill>
              <a:schemeClr val="folHlink"/>
            </a:solidFill>
            <a:ln>
              <a:noFill/>
            </a:ln>
            <a:effectLst/>
            <a:extLs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C</a:t>
              </a:r>
            </a:p>
          </p:txBody>
        </p:sp>
        <p:sp>
          <p:nvSpPr>
            <p:cNvPr id="161808" name="Oval 18"/>
            <p:cNvSpPr>
              <a:spLocks noChangeArrowheads="1"/>
            </p:cNvSpPr>
            <p:nvPr/>
          </p:nvSpPr>
          <p:spPr bwMode="auto">
            <a:xfrm>
              <a:off x="5688" y="4453"/>
              <a:ext cx="532" cy="532"/>
            </a:xfrm>
            <a:prstGeom prst="ellipse">
              <a:avLst/>
            </a:prstGeom>
            <a:solidFill>
              <a:schemeClr val="folHlink"/>
            </a:solidFill>
            <a:ln w="381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09" name="Text Box 19"/>
            <p:cNvSpPr txBox="1">
              <a:spLocks noChangeArrowheads="1"/>
            </p:cNvSpPr>
            <p:nvPr/>
          </p:nvSpPr>
          <p:spPr bwMode="auto">
            <a:xfrm>
              <a:off x="5810" y="4545"/>
              <a:ext cx="303" cy="35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a:solidFill>
                    <a:schemeClr val="tx1"/>
                  </a:solidFill>
                  <a:latin typeface="Helvetica Neue" charset="0"/>
                </a:rPr>
                <a:t>E</a:t>
              </a:r>
            </a:p>
          </p:txBody>
        </p:sp>
        <p:sp>
          <p:nvSpPr>
            <p:cNvPr id="161810" name="Line 20"/>
            <p:cNvSpPr>
              <a:spLocks noChangeShapeType="1"/>
            </p:cNvSpPr>
            <p:nvPr/>
          </p:nvSpPr>
          <p:spPr bwMode="auto">
            <a:xfrm>
              <a:off x="4323" y="2482"/>
              <a:ext cx="665" cy="714"/>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11" name="Line 21"/>
            <p:cNvSpPr>
              <a:spLocks noChangeShapeType="1"/>
            </p:cNvSpPr>
            <p:nvPr/>
          </p:nvSpPr>
          <p:spPr bwMode="auto">
            <a:xfrm flipH="1">
              <a:off x="5278" y="2472"/>
              <a:ext cx="666" cy="714"/>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12" name="Line 22"/>
            <p:cNvSpPr>
              <a:spLocks noChangeShapeType="1"/>
            </p:cNvSpPr>
            <p:nvPr/>
          </p:nvSpPr>
          <p:spPr bwMode="auto">
            <a:xfrm flipH="1">
              <a:off x="6120" y="3758"/>
              <a:ext cx="666" cy="714"/>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13" name="Line 23"/>
            <p:cNvSpPr>
              <a:spLocks noChangeShapeType="1"/>
            </p:cNvSpPr>
            <p:nvPr/>
          </p:nvSpPr>
          <p:spPr bwMode="auto">
            <a:xfrm>
              <a:off x="5123" y="3753"/>
              <a:ext cx="666" cy="714"/>
            </a:xfrm>
            <a:prstGeom prst="line">
              <a:avLst/>
            </a:prstGeom>
            <a:noFill/>
            <a:ln w="381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CA"/>
            </a:p>
          </p:txBody>
        </p:sp>
        <p:sp>
          <p:nvSpPr>
            <p:cNvPr id="161814" name="Text Box 24"/>
            <p:cNvSpPr txBox="1">
              <a:spLocks noChangeArrowheads="1"/>
            </p:cNvSpPr>
            <p:nvPr/>
          </p:nvSpPr>
          <p:spPr bwMode="auto">
            <a:xfrm>
              <a:off x="4640" y="1394"/>
              <a:ext cx="1809"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861" tIns="65431" rIns="130861" bIns="65431" anchor="ctr">
              <a:spAutoFit/>
            </a:bodyPr>
            <a:lstStyle>
              <a:lvl1pPr defTabSz="1300163" eaLnBrk="0" hangingPunct="0">
                <a:defRPr sz="4300">
                  <a:solidFill>
                    <a:srgbClr val="000000"/>
                  </a:solidFill>
                  <a:latin typeface="Helvetica Neue Light" charset="0"/>
                  <a:sym typeface="Helvetica Neue Light" charset="0"/>
                </a:defRPr>
              </a:lvl1pPr>
              <a:lvl2pPr marL="742950" indent="-285750" defTabSz="1300163" eaLnBrk="0" hangingPunct="0">
                <a:defRPr sz="4300">
                  <a:solidFill>
                    <a:srgbClr val="000000"/>
                  </a:solidFill>
                  <a:latin typeface="Helvetica Neue Light" charset="0"/>
                  <a:sym typeface="Helvetica Neue Light" charset="0"/>
                </a:defRPr>
              </a:lvl2pPr>
              <a:lvl3pPr marL="1143000" indent="-228600" defTabSz="1300163" eaLnBrk="0" hangingPunct="0">
                <a:defRPr sz="4300">
                  <a:solidFill>
                    <a:srgbClr val="000000"/>
                  </a:solidFill>
                  <a:latin typeface="Helvetica Neue Light" charset="0"/>
                  <a:sym typeface="Helvetica Neue Light" charset="0"/>
                </a:defRPr>
              </a:lvl3pPr>
              <a:lvl4pPr marL="1600200" indent="-228600" defTabSz="1300163" eaLnBrk="0" hangingPunct="0">
                <a:defRPr sz="4300">
                  <a:solidFill>
                    <a:srgbClr val="000000"/>
                  </a:solidFill>
                  <a:latin typeface="Helvetica Neue Light" charset="0"/>
                  <a:sym typeface="Helvetica Neue Light" charset="0"/>
                </a:defRPr>
              </a:lvl4pPr>
              <a:lvl5pPr marL="2057400" indent="-228600" defTabSz="1300163" eaLnBrk="0" hangingPunct="0">
                <a:defRPr sz="4300">
                  <a:solidFill>
                    <a:srgbClr val="000000"/>
                  </a:solidFill>
                  <a:latin typeface="Helvetica Neue Light" charset="0"/>
                  <a:sym typeface="Helvetica Neue Light" charset="0"/>
                </a:defRPr>
              </a:lvl5pPr>
              <a:lvl6pPr marL="25146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defTabSz="1300163" eaLnBrk="0" fontAlgn="base" hangingPunct="0">
                <a:spcBef>
                  <a:spcPct val="0"/>
                </a:spcBef>
                <a:spcAft>
                  <a:spcPct val="0"/>
                </a:spcAft>
                <a:defRPr sz="4300">
                  <a:solidFill>
                    <a:srgbClr val="000000"/>
                  </a:solidFill>
                  <a:latin typeface="Helvetica Neue Light" charset="0"/>
                  <a:sym typeface="Helvetica Neue Light" charset="0"/>
                </a:defRPr>
              </a:lvl9pPr>
            </a:lstStyle>
            <a:p>
              <a:pPr>
                <a:lnSpc>
                  <a:spcPts val="3413"/>
                </a:lnSpc>
                <a:spcBef>
                  <a:spcPct val="50000"/>
                </a:spcBef>
              </a:pPr>
              <a:r>
                <a:rPr lang="en-US" sz="2600" i="1">
                  <a:solidFill>
                    <a:srgbClr val="808080"/>
                  </a:solidFill>
                  <a:latin typeface="Helvetica Neue" charset="0"/>
                  <a:sym typeface="Symbol" pitchFamily="18" charset="2"/>
                </a:rPr>
                <a:t>dependency DAG</a:t>
              </a:r>
            </a:p>
          </p:txBody>
        </p:sp>
      </p:grpSp>
      <p:sp>
        <p:nvSpPr>
          <p:cNvPr id="1037337" name="Text Box 25"/>
          <p:cNvSpPr txBox="1">
            <a:spLocks/>
          </p:cNvSpPr>
          <p:nvPr/>
        </p:nvSpPr>
        <p:spPr bwMode="auto">
          <a:xfrm>
            <a:off x="1749425" y="7829550"/>
            <a:ext cx="1550988" cy="488950"/>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300">
                <a:solidFill>
                  <a:srgbClr val="000000"/>
                </a:solidFill>
                <a:latin typeface="Helvetica Neue Light" charset="0"/>
                <a:sym typeface="Helvetica Neue Light" charset="0"/>
              </a:defRPr>
            </a:lvl1pPr>
            <a:lvl2pPr marL="742950" indent="-285750" eaLnBrk="0" hangingPunct="0">
              <a:defRPr sz="4300">
                <a:solidFill>
                  <a:srgbClr val="000000"/>
                </a:solidFill>
                <a:latin typeface="Helvetica Neue Light" charset="0"/>
                <a:sym typeface="Helvetica Neue Light" charset="0"/>
              </a:defRPr>
            </a:lvl2pPr>
            <a:lvl3pPr marL="1143000" indent="-228600" eaLnBrk="0" hangingPunct="0">
              <a:defRPr sz="4300">
                <a:solidFill>
                  <a:srgbClr val="000000"/>
                </a:solidFill>
                <a:latin typeface="Helvetica Neue Light" charset="0"/>
                <a:sym typeface="Helvetica Neue Light" charset="0"/>
              </a:defRPr>
            </a:lvl3pPr>
            <a:lvl4pPr marL="1600200" indent="-228600" eaLnBrk="0" hangingPunct="0">
              <a:defRPr sz="4300">
                <a:solidFill>
                  <a:srgbClr val="000000"/>
                </a:solidFill>
                <a:latin typeface="Helvetica Neue Light" charset="0"/>
                <a:sym typeface="Helvetica Neue Light" charset="0"/>
              </a:defRPr>
            </a:lvl4pPr>
            <a:lvl5pPr marL="2057400" indent="-228600" eaLnBrk="0" hangingPunct="0">
              <a:defRPr sz="4300">
                <a:solidFill>
                  <a:srgbClr val="000000"/>
                </a:solidFill>
                <a:latin typeface="Helvetica Neue Light" charset="0"/>
                <a:sym typeface="Helvetica Neue Light" charset="0"/>
              </a:defRPr>
            </a:lvl5pPr>
            <a:lvl6pPr marL="2514600" indent="-228600" algn="ctr" eaLnBrk="0" fontAlgn="base" hangingPunct="0">
              <a:spcBef>
                <a:spcPct val="0"/>
              </a:spcBef>
              <a:spcAft>
                <a:spcPct val="0"/>
              </a:spcAft>
              <a:defRPr sz="4300">
                <a:solidFill>
                  <a:srgbClr val="000000"/>
                </a:solidFill>
                <a:latin typeface="Helvetica Neue Light" charset="0"/>
                <a:sym typeface="Helvetica Neue Light" charset="0"/>
              </a:defRPr>
            </a:lvl6pPr>
            <a:lvl7pPr marL="2971800" indent="-228600" algn="ctr" eaLnBrk="0" fontAlgn="base" hangingPunct="0">
              <a:spcBef>
                <a:spcPct val="0"/>
              </a:spcBef>
              <a:spcAft>
                <a:spcPct val="0"/>
              </a:spcAft>
              <a:defRPr sz="4300">
                <a:solidFill>
                  <a:srgbClr val="000000"/>
                </a:solidFill>
                <a:latin typeface="Helvetica Neue Light" charset="0"/>
                <a:sym typeface="Helvetica Neue Light" charset="0"/>
              </a:defRPr>
            </a:lvl7pPr>
            <a:lvl8pPr marL="3429000" indent="-228600" algn="ctr" eaLnBrk="0" fontAlgn="base" hangingPunct="0">
              <a:spcBef>
                <a:spcPct val="0"/>
              </a:spcBef>
              <a:spcAft>
                <a:spcPct val="0"/>
              </a:spcAft>
              <a:defRPr sz="4300">
                <a:solidFill>
                  <a:srgbClr val="000000"/>
                </a:solidFill>
                <a:latin typeface="Helvetica Neue Light" charset="0"/>
                <a:sym typeface="Helvetica Neue Light" charset="0"/>
              </a:defRPr>
            </a:lvl8pPr>
            <a:lvl9pPr marL="3886200" indent="-228600" algn="ctr" eaLnBrk="0" fontAlgn="base" hangingPunct="0">
              <a:spcBef>
                <a:spcPct val="0"/>
              </a:spcBef>
              <a:spcAft>
                <a:spcPct val="0"/>
              </a:spcAft>
              <a:defRPr sz="4300">
                <a:solidFill>
                  <a:srgbClr val="000000"/>
                </a:solidFill>
                <a:latin typeface="Helvetica Neue Light" charset="0"/>
                <a:sym typeface="Helvetica Neue Light" charset="0"/>
              </a:defRPr>
            </a:lvl9pPr>
          </a:lstStyle>
          <a:p>
            <a:pPr algn="l" eaLnBrk="1" hangingPunct="1"/>
            <a:r>
              <a:rPr lang="en-US" sz="2600">
                <a:solidFill>
                  <a:schemeClr val="tx1"/>
                </a:solidFill>
                <a:latin typeface="Helvetica Neue" charset="0"/>
              </a:rPr>
              <a:t>B </a:t>
            </a:r>
            <a:r>
              <a:rPr lang="en-US" sz="2600">
                <a:solidFill>
                  <a:schemeClr val="tx1"/>
                </a:solidFill>
                <a:latin typeface="Helvetica Neue" charset="0"/>
                <a:sym typeface="Symbol" pitchFamily="18" charset="2"/>
              </a:rPr>
              <a:t> A + 1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7337">
                                            <p:txEl>
                                              <p:pRg st="0" end="0"/>
                                            </p:txEl>
                                          </p:spTgt>
                                        </p:tgtEl>
                                        <p:attrNameLst>
                                          <p:attrName>style.visibility</p:attrName>
                                        </p:attrNameLst>
                                      </p:cBhvr>
                                      <p:to>
                                        <p:strVal val="visible"/>
                                      </p:to>
                                    </p:set>
                                    <p:animEffect transition="in" filter="dissolve">
                                      <p:cBhvr>
                                        <p:cTn id="7" dur="500"/>
                                        <p:tgtEl>
                                          <p:spTgt spid="10373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mp; Bullets">
  <a:themeElements>
    <a:clrScheme name="">
      <a:dk1>
        <a:srgbClr val="000000"/>
      </a:dk1>
      <a:lt1>
        <a:srgbClr val="FFFFFF"/>
      </a:lt1>
      <a:dk2>
        <a:srgbClr val="000000"/>
      </a:dk2>
      <a:lt2>
        <a:srgbClr val="00000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a:majorFont>
        <a:latin typeface="Helvetica Neue Light"/>
        <a:ea typeface=""/>
        <a:cs typeface=""/>
      </a:majorFont>
      <a:minorFont>
        <a:latin typeface="Helvetica Ne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300" b="0" i="0" u="none" strike="noStrike" cap="none" normalizeH="0" baseline="0" smtClean="0">
            <a:ln>
              <a:noFill/>
            </a:ln>
            <a:solidFill>
              <a:srgbClr val="000000"/>
            </a:solidFill>
            <a:effectLst/>
            <a:latin typeface="Helvetica Neue Light"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300" b="0" i="0" u="none" strike="noStrike" cap="none" normalizeH="0" baseline="0" smtClean="0">
            <a:ln>
              <a:noFill/>
            </a:ln>
            <a:solidFill>
              <a:srgbClr val="000000"/>
            </a:solidFill>
            <a:effectLst/>
            <a:latin typeface="Helvetica Neue Light" charset="0"/>
            <a:sym typeface="Helvetica Neue Light"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
        <a:cs typeface=""/>
      </a:majorFont>
      <a:minorFont>
        <a:latin typeface="Helvetica Ne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300" b="0" i="0" u="none" strike="noStrike" cap="none" normalizeH="0" baseline="0" smtClean="0">
            <a:ln>
              <a:noFill/>
            </a:ln>
            <a:solidFill>
              <a:srgbClr val="000000"/>
            </a:solidFill>
            <a:effectLst/>
            <a:latin typeface="Helvetica Neue Light"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300" b="0" i="0" u="none" strike="noStrike" cap="none" normalizeH="0" baseline="0" smtClean="0">
            <a:ln>
              <a:noFill/>
            </a:ln>
            <a:solidFill>
              <a:srgbClr val="000000"/>
            </a:solidFill>
            <a:effectLst/>
            <a:latin typeface="Helvetica Neue Light" charset="0"/>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2895</TotalTime>
  <Pages>0</Pages>
  <Words>6040</Words>
  <Characters>0</Characters>
  <Application>Microsoft Office PowerPoint</Application>
  <PresentationFormat>Custom</PresentationFormat>
  <Lines>0</Lines>
  <Paragraphs>1545</Paragraphs>
  <Slides>114</Slides>
  <Notes>18</Notes>
  <HiddenSlides>49</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114</vt:i4>
      </vt:variant>
    </vt:vector>
  </HeadingPairs>
  <TitlesOfParts>
    <vt:vector size="117" baseType="lpstr">
      <vt:lpstr>Title &amp; Bullets</vt:lpstr>
      <vt:lpstr>Title &amp; Subtitle</vt:lpstr>
      <vt:lpstr>Document</vt:lpstr>
      <vt:lpstr>Constraint Programming</vt:lpstr>
      <vt:lpstr>Outline</vt:lpstr>
      <vt:lpstr>Some additional resources</vt:lpstr>
      <vt:lpstr>Outline</vt:lpstr>
      <vt:lpstr>What is constraint programming?</vt:lpstr>
      <vt:lpstr>What is constraint programming?</vt:lpstr>
      <vt:lpstr>What is constraint programming?</vt:lpstr>
      <vt:lpstr>Constraint programming methodology</vt:lpstr>
      <vt:lpstr>Constraint satisfaction problem (CSP)</vt:lpstr>
      <vt:lpstr>Example domains and constraints</vt:lpstr>
      <vt:lpstr>Constraint languages</vt:lpstr>
      <vt:lpstr>Alldifferent constraint</vt:lpstr>
      <vt:lpstr>Sudoku</vt:lpstr>
      <vt:lpstr>Sudoku</vt:lpstr>
      <vt:lpstr>Sudoku</vt:lpstr>
      <vt:lpstr>Example: Boolean satisfiability</vt:lpstr>
      <vt:lpstr>Constraint model</vt:lpstr>
      <vt:lpstr>Example: n-queens</vt:lpstr>
      <vt:lpstr>Constraint model</vt:lpstr>
      <vt:lpstr>Example: 4-queens</vt:lpstr>
      <vt:lpstr>A closer look at constraints</vt:lpstr>
      <vt:lpstr>A closer look at constraints</vt:lpstr>
      <vt:lpstr>Example</vt:lpstr>
      <vt:lpstr>Example constraint systems/languages</vt:lpstr>
      <vt:lpstr>Application areas</vt:lpstr>
      <vt:lpstr>Some commercial applications</vt:lpstr>
      <vt:lpstr>Outline</vt:lpstr>
      <vt:lpstr>Fundamental insight: Local consistency</vt:lpstr>
      <vt:lpstr>Enforcing local consistency: constraint propagation</vt:lpstr>
      <vt:lpstr>Local consistency: arc consistency</vt:lpstr>
      <vt:lpstr>Arc consistency’s other names</vt:lpstr>
      <vt:lpstr>Generic arc consistency algorithm</vt:lpstr>
      <vt:lpstr>Generic arc consistency algorithm</vt:lpstr>
      <vt:lpstr>4-queens: Is it arc consistent?</vt:lpstr>
      <vt:lpstr>Improvements</vt:lpstr>
      <vt:lpstr>Other forms of local consistency</vt:lpstr>
      <vt:lpstr>Outline</vt:lpstr>
      <vt:lpstr>Constraint programming methodology</vt:lpstr>
      <vt:lpstr>Backtracking search</vt:lpstr>
      <vt:lpstr>Backtracking search</vt:lpstr>
      <vt:lpstr>Generic backtracking algorithm</vt:lpstr>
      <vt:lpstr>Outline</vt:lpstr>
      <vt:lpstr>Branching strategies</vt:lpstr>
      <vt:lpstr>Popular branching strategies</vt:lpstr>
      <vt:lpstr>Other branching strategies</vt:lpstr>
      <vt:lpstr>Outline</vt:lpstr>
      <vt:lpstr>Constraint propagation</vt:lpstr>
      <vt:lpstr>Constraint propagation</vt:lpstr>
      <vt:lpstr>Maintaining a level of local consistency</vt:lpstr>
      <vt:lpstr>Some backtracking algorithms</vt:lpstr>
      <vt:lpstr>Constraint model for 4-queens</vt:lpstr>
      <vt:lpstr>Search tree for 4-queens</vt:lpstr>
      <vt:lpstr>Chronological backtracking (BT)</vt:lpstr>
      <vt:lpstr>Forward checking (FC)</vt:lpstr>
      <vt:lpstr>Forward checking (FC) on 4-queens</vt:lpstr>
      <vt:lpstr>Maintaining arc consistency (MAC)</vt:lpstr>
      <vt:lpstr>Maintaining arc consistency (MAC) on 4-queens</vt:lpstr>
      <vt:lpstr>Outline</vt:lpstr>
      <vt:lpstr>Non-chronological backtracking</vt:lpstr>
      <vt:lpstr>Conflict-directed backjumping (CBJ)</vt:lpstr>
      <vt:lpstr>Outline</vt:lpstr>
      <vt:lpstr>Nogood recording</vt:lpstr>
      <vt:lpstr>Nogood recording</vt:lpstr>
      <vt:lpstr>Example nogoods: 4-queens</vt:lpstr>
      <vt:lpstr>Nogood recording</vt:lpstr>
      <vt:lpstr>Discovering nogoods</vt:lpstr>
      <vt:lpstr>Outline</vt:lpstr>
      <vt:lpstr>Heuristics for backtracking algorithms</vt:lpstr>
      <vt:lpstr>Outline</vt:lpstr>
      <vt:lpstr>Portfolios</vt:lpstr>
      <vt:lpstr>Portfolios: Definitions</vt:lpstr>
      <vt:lpstr>Restart strategy portfolio</vt:lpstr>
      <vt:lpstr>Restart strategies</vt:lpstr>
      <vt:lpstr>Universal restart strategies</vt:lpstr>
      <vt:lpstr>Summary: backtracking search</vt:lpstr>
      <vt:lpstr>Outline</vt:lpstr>
      <vt:lpstr>Global constraints</vt:lpstr>
      <vt:lpstr>Alldifferent constraint</vt:lpstr>
      <vt:lpstr>Alldifferent: example of arc consistency</vt:lpstr>
      <vt:lpstr>Alldifferent: algorithm for arc consistency</vt:lpstr>
      <vt:lpstr>Alldifferent: algorithm for arc consistency</vt:lpstr>
      <vt:lpstr>Alldifferent: algorithm for arc consistency</vt:lpstr>
      <vt:lpstr>Alldifferent: algorithm for arc consistency</vt:lpstr>
      <vt:lpstr>Other global constraints</vt:lpstr>
      <vt:lpstr>Outline</vt:lpstr>
      <vt:lpstr>Symmetry in constraint models</vt:lpstr>
      <vt:lpstr>Example of variable symmetry: scheduling</vt:lpstr>
      <vt:lpstr>Example of value symmetry: 3-coloring</vt:lpstr>
      <vt:lpstr>Example of value symmetry: 3-coloring</vt:lpstr>
      <vt:lpstr>Example of value symmetry: 3-coloring</vt:lpstr>
      <vt:lpstr>Example of value symmetry: 3-coloring</vt:lpstr>
      <vt:lpstr>Example of variable-value symmetry: 4-queens</vt:lpstr>
      <vt:lpstr>Symmetries for 4-queens</vt:lpstr>
      <vt:lpstr>Example of variable-value symmetry: 4-queens</vt:lpstr>
      <vt:lpstr>A formal definition of symmetry</vt:lpstr>
      <vt:lpstr>Symmetries and permutations</vt:lpstr>
      <vt:lpstr>Symmetries and permutations</vt:lpstr>
      <vt:lpstr>Mitigating symmetry in constraint models</vt:lpstr>
      <vt:lpstr>Breaking symmetry by adding constraints to model: scheduling</vt:lpstr>
      <vt:lpstr>Breaking symmetry by adding constraints to model: 3-coloring</vt:lpstr>
      <vt:lpstr>Breaking symmetry by adding constraints to model: 4-queens</vt:lpstr>
      <vt:lpstr>Danger of adding symmetry breaking constraints</vt:lpstr>
      <vt:lpstr>Breaking symmetry during backtracking search</vt:lpstr>
      <vt:lpstr>Breaking symmetry during backtracking search:       4-queens</vt:lpstr>
      <vt:lpstr>Outline</vt:lpstr>
      <vt:lpstr>Constraint programming</vt:lpstr>
      <vt:lpstr>Example constraint systems/languages</vt:lpstr>
      <vt:lpstr>Unfortunately…</vt:lpstr>
      <vt:lpstr>Importance of the constraint model</vt:lpstr>
      <vt:lpstr>Improving model efficiency</vt:lpstr>
      <vt:lpstr>Reformulate the model</vt:lpstr>
      <vt:lpstr>Adding redundant (auxiliary) variables</vt:lpstr>
      <vt:lpstr>Adding redundant constraints</vt:lpstr>
      <vt:lpstr>Adding redundant models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Programming</dc:title>
  <dc:creator>vanbeek</dc:creator>
  <cp:lastModifiedBy>Peter van Beek</cp:lastModifiedBy>
  <cp:revision>1149</cp:revision>
  <dcterms:modified xsi:type="dcterms:W3CDTF">2013-03-06T15:51:14Z</dcterms:modified>
</cp:coreProperties>
</file>