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Comfortaa Regular"/>
      <p:regular r:id="rId21"/>
      <p:bold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ComfortaaRegular-bold.fntdata"/><Relationship Id="rId10" Type="http://schemas.openxmlformats.org/officeDocument/2006/relationships/slide" Target="slides/slide5.xml"/><Relationship Id="rId21" Type="http://schemas.openxmlformats.org/officeDocument/2006/relationships/font" Target="fonts/ComfortaaRegular-regular.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da41a770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da41a770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da41a770e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da41a770e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a41a77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a41a77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da41a770e_2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da41a770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69513f2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69513f2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da41a770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a41a770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da41a770e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da41a770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apps.bea.gov/iTable/index_regional.cf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Comfortaa"/>
                <a:ea typeface="Comfortaa"/>
                <a:cs typeface="Comfortaa"/>
                <a:sym typeface="Comfortaa"/>
              </a:rPr>
              <a:t>GDP and Industry Web Visualization Dashboard	</a:t>
            </a:r>
            <a:endParaRPr b="1">
              <a:latin typeface="Comfortaa"/>
              <a:ea typeface="Comfortaa"/>
              <a:cs typeface="Comfortaa"/>
              <a:sym typeface="Comfortaa"/>
            </a:endParaRPr>
          </a:p>
        </p:txBody>
      </p:sp>
      <p:sp>
        <p:nvSpPr>
          <p:cNvPr id="86" name="Google Shape;86;p13"/>
          <p:cNvSpPr txBox="1"/>
          <p:nvPr>
            <p:ph idx="1" type="subTitle"/>
          </p:nvPr>
        </p:nvSpPr>
        <p:spPr>
          <a:xfrm>
            <a:off x="921888" y="32275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mfortaa Regular"/>
                <a:ea typeface="Comfortaa Regular"/>
                <a:cs typeface="Comfortaa Regular"/>
                <a:sym typeface="Comfortaa Regular"/>
              </a:rPr>
              <a:t>Contributors</a:t>
            </a:r>
            <a:r>
              <a:rPr lang="en" sz="1400">
                <a:latin typeface="Comfortaa Regular"/>
                <a:ea typeface="Comfortaa Regular"/>
                <a:cs typeface="Comfortaa Regular"/>
                <a:sym typeface="Comfortaa Regular"/>
              </a:rPr>
              <a:t>:    Denis Cohen</a:t>
            </a:r>
            <a:endParaRPr sz="1400">
              <a:latin typeface="Comfortaa Regular"/>
              <a:ea typeface="Comfortaa Regular"/>
              <a:cs typeface="Comfortaa Regular"/>
              <a:sym typeface="Comfortaa Regular"/>
            </a:endParaRPr>
          </a:p>
          <a:p>
            <a:pPr indent="0" lvl="0" marL="1371600" rtl="0" algn="l">
              <a:spcBef>
                <a:spcPts val="0"/>
              </a:spcBef>
              <a:spcAft>
                <a:spcPts val="0"/>
              </a:spcAft>
              <a:buNone/>
            </a:pPr>
            <a:r>
              <a:rPr lang="en" sz="1400">
                <a:latin typeface="Comfortaa Regular"/>
                <a:ea typeface="Comfortaa Regular"/>
                <a:cs typeface="Comfortaa Regular"/>
                <a:sym typeface="Comfortaa Regular"/>
              </a:rPr>
              <a:t> Donald Mullen</a:t>
            </a:r>
            <a:endParaRPr sz="1400">
              <a:latin typeface="Comfortaa Regular"/>
              <a:ea typeface="Comfortaa Regular"/>
              <a:cs typeface="Comfortaa Regular"/>
              <a:sym typeface="Comfortaa Regular"/>
            </a:endParaRPr>
          </a:p>
          <a:p>
            <a:pPr indent="0" lvl="0" marL="0" rtl="0" algn="l">
              <a:spcBef>
                <a:spcPts val="0"/>
              </a:spcBef>
              <a:spcAft>
                <a:spcPts val="0"/>
              </a:spcAft>
              <a:buNone/>
            </a:pPr>
            <a:r>
              <a:rPr lang="en" sz="1400">
                <a:latin typeface="Comfortaa Regular"/>
                <a:ea typeface="Comfortaa Regular"/>
                <a:cs typeface="Comfortaa Regular"/>
                <a:sym typeface="Comfortaa Regular"/>
              </a:rPr>
              <a:t>			 Cong Tran</a:t>
            </a:r>
            <a:endParaRPr sz="1400">
              <a:latin typeface="Comfortaa Regular"/>
              <a:ea typeface="Comfortaa Regular"/>
              <a:cs typeface="Comfortaa Regular"/>
              <a:sym typeface="Comfortaa Regular"/>
            </a:endParaRPr>
          </a:p>
          <a:p>
            <a:pPr indent="0" lvl="0" marL="0" rtl="0" algn="l">
              <a:spcBef>
                <a:spcPts val="0"/>
              </a:spcBef>
              <a:spcAft>
                <a:spcPts val="0"/>
              </a:spcAft>
              <a:buNone/>
            </a:pPr>
            <a:r>
              <a:rPr lang="en" sz="1400">
                <a:latin typeface="Comfortaa Regular"/>
                <a:ea typeface="Comfortaa Regular"/>
                <a:cs typeface="Comfortaa Regular"/>
                <a:sym typeface="Comfortaa Regular"/>
              </a:rPr>
              <a:t>			 Vijaybabu Gangaprasad</a:t>
            </a:r>
            <a:endParaRPr sz="1400">
              <a:latin typeface="Comfortaa Regular"/>
              <a:ea typeface="Comfortaa Regular"/>
              <a:cs typeface="Comfortaa Regular"/>
              <a:sym typeface="Comfortaa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Dashboard Demonstration: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66" name="Shape 166"/>
        <p:cNvGrpSpPr/>
        <p:nvPr/>
      </p:nvGrpSpPr>
      <p:grpSpPr>
        <a:xfrm>
          <a:off x="0" y="0"/>
          <a:ext cx="0" cy="0"/>
          <a:chOff x="0" y="0"/>
          <a:chExt cx="0" cy="0"/>
        </a:xfrm>
      </p:grpSpPr>
      <p:sp>
        <p:nvSpPr>
          <p:cNvPr id="167" name="Google Shape;167;p2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Questions?</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Source</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Retrieved dataset directly from the Bureau of Economic Analysis (official US Gov. website: </a:t>
            </a:r>
            <a:r>
              <a:rPr lang="en" sz="1100" u="sng">
                <a:solidFill>
                  <a:schemeClr val="hlink"/>
                </a:solidFill>
                <a:latin typeface="Arial"/>
                <a:ea typeface="Arial"/>
                <a:cs typeface="Arial"/>
                <a:sym typeface="Arial"/>
                <a:hlinkClick r:id="rId3"/>
              </a:rPr>
              <a:t>https://apps.bea.gov/iTable/index_regional.cfm</a:t>
            </a:r>
            <a:r>
              <a:rPr lang="en" sz="1600"/>
              <a:t>). The dataset was comprised of a .csv file. Image of clean data set shown in next slide.</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Cleaning	</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Removed some of the unnecessary columns in the dataset that were irrelevant to our analysis/visualizations. </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Import	</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Imported .csv into SQLite database and used sql commands to extract the data needed for the visualizations.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0" lvl="0" marL="0" rtl="0" algn="l">
              <a:spcBef>
                <a:spcPts val="0"/>
              </a:spcBef>
              <a:spcAft>
                <a:spcPts val="0"/>
              </a:spcAft>
              <a:buNone/>
            </a:pPr>
            <a:r>
              <a:t/>
            </a:r>
            <a:endParaRPr/>
          </a:p>
        </p:txBody>
      </p:sp>
      <p:pic>
        <p:nvPicPr>
          <p:cNvPr id="112" name="Google Shape;112;p15"/>
          <p:cNvPicPr preferRelativeResize="0"/>
          <p:nvPr/>
        </p:nvPicPr>
        <p:blipFill>
          <a:blip r:embed="rId3">
            <a:alphaModFix/>
          </a:blip>
          <a:stretch>
            <a:fillRect/>
          </a:stretch>
        </p:blipFill>
        <p:spPr>
          <a:xfrm>
            <a:off x="152400" y="1170200"/>
            <a:ext cx="8839198" cy="2396520"/>
          </a:xfrm>
          <a:prstGeom prst="rect">
            <a:avLst/>
          </a:prstGeom>
          <a:noFill/>
          <a:ln>
            <a:noFill/>
          </a:ln>
        </p:spPr>
      </p:pic>
      <p:sp>
        <p:nvSpPr>
          <p:cNvPr id="113" name="Google Shape;113;p15"/>
          <p:cNvSpPr txBox="1"/>
          <p:nvPr/>
        </p:nvSpPr>
        <p:spPr>
          <a:xfrm>
            <a:off x="700150" y="3850900"/>
            <a:ext cx="6669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Each State and US totals of GSP in millions of dollars broken down by each industry over time. Each industry has a corresponding ID show in the “IndustryId” column</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119" name="Google Shape;119;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Build API</a:t>
            </a:r>
            <a:endParaRPr>
              <a:solidFill>
                <a:schemeClr val="lt1"/>
              </a:solidFill>
            </a:endParaRPr>
          </a:p>
        </p:txBody>
      </p:sp>
      <p:sp>
        <p:nvSpPr>
          <p:cNvPr id="121" name="Google Shape;121;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Flask App</a:t>
            </a:r>
            <a:endParaRPr b="1" sz="1600"/>
          </a:p>
          <a:p>
            <a:pPr indent="0" lvl="0" marL="0" rtl="0" algn="l">
              <a:spcBef>
                <a:spcPts val="800"/>
              </a:spcBef>
              <a:spcAft>
                <a:spcPts val="0"/>
              </a:spcAft>
              <a:buNone/>
            </a:pPr>
            <a:r>
              <a:rPr lang="en" sz="1600"/>
              <a:t>Used SQLAlchemy to build database connection with Flask App and used Python/SQL to build the JSONs for API and data extraction.</a:t>
            </a:r>
            <a:endParaRPr sz="1600"/>
          </a:p>
          <a:p>
            <a:pPr indent="0" lvl="0" marL="0" rtl="0" algn="l">
              <a:spcBef>
                <a:spcPts val="800"/>
              </a:spcBef>
              <a:spcAft>
                <a:spcPts val="800"/>
              </a:spcAft>
              <a:buNone/>
            </a:pPr>
            <a:r>
              <a:rPr lang="en" sz="1600"/>
              <a:t> </a:t>
            </a:r>
            <a:endParaRPr sz="1600"/>
          </a:p>
        </p:txBody>
      </p:sp>
      <p:sp>
        <p:nvSpPr>
          <p:cNvPr id="122" name="Google Shape;122;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Create JS Script</a:t>
            </a:r>
            <a:endParaRPr>
              <a:solidFill>
                <a:schemeClr val="lt1"/>
              </a:solidFill>
            </a:endParaRPr>
          </a:p>
        </p:txBody>
      </p:sp>
      <p:sp>
        <p:nvSpPr>
          <p:cNvPr id="124" name="Google Shape;124;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JavaScript</a:t>
            </a:r>
            <a:endParaRPr b="1" sz="1600"/>
          </a:p>
          <a:p>
            <a:pPr indent="0" lvl="0" marL="0" rtl="0" algn="l">
              <a:spcBef>
                <a:spcPts val="800"/>
              </a:spcBef>
              <a:spcAft>
                <a:spcPts val="800"/>
              </a:spcAft>
              <a:buNone/>
            </a:pPr>
            <a:r>
              <a:rPr lang="en" sz="1600"/>
              <a:t>Created functions within JS file to pull data from the Flask App JSONs and create charts based on selected items from homepage</a:t>
            </a:r>
            <a:endParaRPr sz="1600"/>
          </a:p>
        </p:txBody>
      </p:sp>
      <p:sp>
        <p:nvSpPr>
          <p:cNvPr id="125" name="Google Shape;125;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6" name="Google Shape;126;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HTML/CSS</a:t>
            </a:r>
            <a:endParaRPr>
              <a:solidFill>
                <a:schemeClr val="lt1"/>
              </a:solidFill>
            </a:endParaRPr>
          </a:p>
        </p:txBody>
      </p:sp>
      <p:sp>
        <p:nvSpPr>
          <p:cNvPr id="127" name="Google Shape;127;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Dashboard</a:t>
            </a:r>
            <a:endParaRPr b="1" sz="1600"/>
          </a:p>
          <a:p>
            <a:pPr indent="0" lvl="0" marL="0" rtl="0" algn="l">
              <a:spcBef>
                <a:spcPts val="800"/>
              </a:spcBef>
              <a:spcAft>
                <a:spcPts val="800"/>
              </a:spcAft>
              <a:buNone/>
            </a:pPr>
            <a:r>
              <a:rPr lang="en" sz="1600"/>
              <a:t>Used JS script file referenced in HTML to build dynamic charts (bar, doughnut, line) of the specific options chosen by user to present the data.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508350" y="23142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Chart.js </a:t>
            </a:r>
            <a:endParaRPr/>
          </a:p>
        </p:txBody>
      </p:sp>
      <p:sp>
        <p:nvSpPr>
          <p:cNvPr id="133" name="Google Shape;133;p17"/>
          <p:cNvSpPr txBox="1"/>
          <p:nvPr/>
        </p:nvSpPr>
        <p:spPr>
          <a:xfrm>
            <a:off x="958950" y="1328550"/>
            <a:ext cx="7226100" cy="24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2400">
                <a:solidFill>
                  <a:schemeClr val="lt1"/>
                </a:solidFill>
                <a:latin typeface="Roboto"/>
                <a:ea typeface="Roboto"/>
                <a:cs typeface="Roboto"/>
                <a:sym typeface="Roboto"/>
              </a:rPr>
              <a:t>For this dashboard we decided to use Chart.js to incorporate into our JavaScript file to build a few of the graphs. The doughnut chart and line chart were both created with the Chart.js library. All of the the charts are dynamic and update depending on the user’s selection from the dropdowns on the webpage. </a:t>
            </a:r>
            <a:endParaRPr sz="24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60950" y="30389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Visuals Used: Geomap</a:t>
            </a:r>
            <a:endParaRPr/>
          </a:p>
        </p:txBody>
      </p:sp>
      <p:pic>
        <p:nvPicPr>
          <p:cNvPr id="139" name="Google Shape;139;p18"/>
          <p:cNvPicPr preferRelativeResize="0"/>
          <p:nvPr/>
        </p:nvPicPr>
        <p:blipFill>
          <a:blip r:embed="rId3">
            <a:alphaModFix/>
          </a:blip>
          <a:stretch>
            <a:fillRect/>
          </a:stretch>
        </p:blipFill>
        <p:spPr>
          <a:xfrm>
            <a:off x="1383338" y="1264947"/>
            <a:ext cx="6377332" cy="369600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508350" y="23142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Visuals</a:t>
            </a:r>
            <a:r>
              <a:rPr lang="en"/>
              <a:t> Used: Doughnut</a:t>
            </a:r>
            <a:endParaRPr/>
          </a:p>
        </p:txBody>
      </p:sp>
      <p:pic>
        <p:nvPicPr>
          <p:cNvPr id="145" name="Google Shape;145;p19"/>
          <p:cNvPicPr preferRelativeResize="0"/>
          <p:nvPr/>
        </p:nvPicPr>
        <p:blipFill>
          <a:blip r:embed="rId3">
            <a:alphaModFix/>
          </a:blip>
          <a:stretch>
            <a:fillRect/>
          </a:stretch>
        </p:blipFill>
        <p:spPr>
          <a:xfrm>
            <a:off x="1283450" y="1321547"/>
            <a:ext cx="6840861" cy="35171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571175" y="5904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Visuals Used: Bar</a:t>
            </a:r>
            <a:endParaRPr/>
          </a:p>
        </p:txBody>
      </p:sp>
      <p:pic>
        <p:nvPicPr>
          <p:cNvPr id="151" name="Google Shape;151;p20"/>
          <p:cNvPicPr preferRelativeResize="0"/>
          <p:nvPr/>
        </p:nvPicPr>
        <p:blipFill>
          <a:blip r:embed="rId3">
            <a:alphaModFix/>
          </a:blip>
          <a:stretch>
            <a:fillRect/>
          </a:stretch>
        </p:blipFill>
        <p:spPr>
          <a:xfrm>
            <a:off x="1781175" y="1734247"/>
            <a:ext cx="5581650"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580150" y="455822"/>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Visuals Used: Line</a:t>
            </a:r>
            <a:endParaRPr/>
          </a:p>
        </p:txBody>
      </p:sp>
      <p:pic>
        <p:nvPicPr>
          <p:cNvPr id="157" name="Google Shape;157;p21"/>
          <p:cNvPicPr preferRelativeResize="0"/>
          <p:nvPr/>
        </p:nvPicPr>
        <p:blipFill>
          <a:blip r:embed="rId3">
            <a:alphaModFix/>
          </a:blip>
          <a:stretch>
            <a:fillRect/>
          </a:stretch>
        </p:blipFill>
        <p:spPr>
          <a:xfrm>
            <a:off x="971425" y="1366247"/>
            <a:ext cx="7201139" cy="35440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