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c5dac91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c5dac91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a473474a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a473474a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4d51b040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4d51b040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a473474a0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a473474a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4d51b040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4d51b040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4d51b040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4d51b040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4d51b040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4d51b040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a473474a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a473474a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a473474a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a473474a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a473474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a473474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renee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a473474a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a473474a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renee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a473474a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a473474a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ff2bc3bc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ff2bc3bc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a473474a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a473474a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eeec58d5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eeec58d5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andas.pydata.org/pandas-docs/stable/user_guide/index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Pandas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Renee Mui &amp; Victoria Gao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2"/>
          <p:cNvPicPr preferRelativeResize="0"/>
          <p:nvPr/>
        </p:nvPicPr>
        <p:blipFill rotWithShape="1">
          <a:blip r:embed="rId3">
            <a:alphaModFix/>
          </a:blip>
          <a:srcRect b="0" l="0" r="1922" t="0"/>
          <a:stretch/>
        </p:blipFill>
        <p:spPr>
          <a:xfrm>
            <a:off x="-62275" y="0"/>
            <a:ext cx="9144000" cy="52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310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Manipulating Columns 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991125"/>
            <a:ext cx="8520600" cy="35946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To select a column in a dataframe: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  <a:highlight>
                  <a:srgbClr val="EFEFEF"/>
                </a:highlight>
              </a:rPr>
              <a:t>df[&lt;column label&gt;]</a:t>
            </a:r>
            <a:r>
              <a:rPr lang="en" sz="1600"/>
              <a:t> 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To insert a column in a dataframe: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  <a:highlight>
                  <a:srgbClr val="EFEFEF"/>
                </a:highlight>
              </a:rPr>
              <a:t>df.insert(loc, column, value)</a:t>
            </a:r>
            <a:endParaRPr b="1" sz="1600">
              <a:solidFill>
                <a:srgbClr val="000000"/>
              </a:solidFill>
              <a:highlight>
                <a:srgbClr val="EFEFE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loc: integer that is between 0 and number of columns in the dataframe; </a:t>
            </a:r>
            <a:endParaRPr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column index 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</a:t>
            </a:r>
            <a:r>
              <a:rPr lang="en" sz="1600"/>
              <a:t>olumn: string that is the column label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</a:t>
            </a:r>
            <a:r>
              <a:rPr lang="en" sz="1600"/>
              <a:t>alue: string/integer/array that contains the data values in the column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To delete a column in a dataframe: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  <a:highlight>
                  <a:srgbClr val="EFEFEF"/>
                </a:highlight>
              </a:rPr>
              <a:t>df.drop(columns)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</a:t>
            </a:r>
            <a:r>
              <a:rPr lang="en" sz="1600"/>
              <a:t>olumns: string or array </a:t>
            </a:r>
            <a:r>
              <a:rPr lang="en" sz="1600"/>
              <a:t>containing</a:t>
            </a:r>
            <a:r>
              <a:rPr lang="en" sz="1600"/>
              <a:t> column </a:t>
            </a:r>
            <a:r>
              <a:rPr lang="en" sz="1600"/>
              <a:t>labels</a:t>
            </a:r>
            <a:r>
              <a:rPr lang="en" sz="1600"/>
              <a:t> in the dataframe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967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Filtering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440600"/>
            <a:ext cx="8520600" cy="18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filter rows in a dataframe by placing boolean expre</a:t>
            </a:r>
            <a:r>
              <a:rPr lang="en"/>
              <a:t>ssions inside square brackets [ ] after a dataframe name.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Ex: movies[movies["Rating"] &gt; 6] returns data for </a:t>
            </a:r>
            <a:r>
              <a:rPr lang="en"/>
              <a:t>movies with a rating that is greater than 6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38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Grouping and Aggregating Data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0687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  <a:highlight>
                  <a:srgbClr val="EFEFEF"/>
                </a:highlight>
              </a:rPr>
              <a:t>df.groupby(‘&lt;column_label&gt;’)</a:t>
            </a:r>
            <a:r>
              <a:rPr lang="en" sz="1600">
                <a:solidFill>
                  <a:srgbClr val="000000"/>
                </a:solidFill>
              </a:rPr>
              <a:t> d</a:t>
            </a:r>
            <a:r>
              <a:rPr lang="en" sz="1600">
                <a:solidFill>
                  <a:srgbClr val="000000"/>
                </a:solidFill>
              </a:rPr>
              <a:t>ivides the data into categories.</a:t>
            </a:r>
            <a:endParaRPr sz="1600">
              <a:solidFill>
                <a:srgbClr val="000000"/>
              </a:solidFill>
              <a:highlight>
                <a:srgbClr val="D9D9D9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  <a:highlight>
                  <a:srgbClr val="EFEFEF"/>
                </a:highlight>
              </a:rPr>
              <a:t>df.groupby(‘&lt;column_label&gt;’)</a:t>
            </a:r>
            <a:r>
              <a:rPr b="1" lang="en" sz="1600">
                <a:solidFill>
                  <a:srgbClr val="000000"/>
                </a:solidFill>
                <a:highlight>
                  <a:srgbClr val="EFEFEF"/>
                </a:highlight>
              </a:rPr>
              <a:t>.groups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 is a dictionary whose keys are the unique categories.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After defining a GroupBy object, we can use aggregation to perform arithmetic operations on </a:t>
            </a:r>
            <a:r>
              <a:rPr lang="en" sz="1600">
                <a:solidFill>
                  <a:srgbClr val="000000"/>
                </a:solidFill>
              </a:rPr>
              <a:t>a column for </a:t>
            </a:r>
            <a:r>
              <a:rPr lang="en" sz="1600">
                <a:solidFill>
                  <a:srgbClr val="000000"/>
                </a:solidFill>
              </a:rPr>
              <a:t>each category.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Ex: If we divided a dataframe containing movie data based on genre, we can perform operations like mean and max on the Ratings column to find the average and highest ratings for each movie genre.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rgbClr val="000000"/>
                </a:solidFill>
                <a:highlight>
                  <a:srgbClr val="EFEFEF"/>
                </a:highlight>
              </a:rPr>
              <a:t>df.groupby(‘&lt;category&gt;’).agg({‘column’:[&lt;operation&gt;]})</a:t>
            </a:r>
            <a:endParaRPr b="1" sz="1600">
              <a:solidFill>
                <a:srgbClr val="000000"/>
              </a:solidFill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2860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9642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To better visualize the trends in data, we can make graphs with </a:t>
            </a:r>
            <a:r>
              <a:rPr b="1" lang="en" sz="1700">
                <a:solidFill>
                  <a:srgbClr val="000000"/>
                </a:solidFill>
                <a:highlight>
                  <a:srgbClr val="EFEFEF"/>
                </a:highlight>
              </a:rPr>
              <a:t>.plot()</a:t>
            </a:r>
            <a:r>
              <a:rPr lang="en" sz="1700"/>
              <a:t> method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>
                <a:solidFill>
                  <a:srgbClr val="000000"/>
                </a:solidFill>
                <a:highlight>
                  <a:srgbClr val="EFEFEF"/>
                </a:highlight>
              </a:rPr>
              <a:t>df.plot(kind = “&lt;graph_type&gt;”)</a:t>
            </a:r>
            <a:r>
              <a:rPr lang="en" sz="1700"/>
              <a:t> where </a:t>
            </a:r>
            <a:r>
              <a:rPr b="1" lang="en" sz="1700">
                <a:solidFill>
                  <a:srgbClr val="000000"/>
                </a:solidFill>
                <a:highlight>
                  <a:srgbClr val="EFEFEF"/>
                </a:highlight>
              </a:rPr>
              <a:t>&lt;graph_type&gt;</a:t>
            </a:r>
            <a:r>
              <a:rPr lang="en" sz="1700"/>
              <a:t> can be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“</a:t>
            </a:r>
            <a:r>
              <a:rPr lang="en" sz="1700"/>
              <a:t>b</a:t>
            </a:r>
            <a:r>
              <a:rPr lang="en" sz="1700"/>
              <a:t>ar”: vertical bar plot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“barh”: horizontal bar plot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“</a:t>
            </a:r>
            <a:r>
              <a:rPr lang="en" sz="1700"/>
              <a:t>l</a:t>
            </a:r>
            <a:r>
              <a:rPr lang="en" sz="1700"/>
              <a:t>ine”: line graph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“</a:t>
            </a:r>
            <a:r>
              <a:rPr lang="en" sz="1700"/>
              <a:t>h</a:t>
            </a:r>
            <a:r>
              <a:rPr lang="en" sz="1700"/>
              <a:t>ist”: histogram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“</a:t>
            </a:r>
            <a:r>
              <a:rPr lang="en" sz="1700"/>
              <a:t>p</a:t>
            </a:r>
            <a:r>
              <a:rPr lang="en" sz="1700"/>
              <a:t>ie”: pie chart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“</a:t>
            </a:r>
            <a:r>
              <a:rPr lang="en" sz="1700"/>
              <a:t>b</a:t>
            </a:r>
            <a:r>
              <a:rPr lang="en" sz="1700"/>
              <a:t>ox”: boxplot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“</a:t>
            </a:r>
            <a:r>
              <a:rPr lang="en" sz="1700"/>
              <a:t>s</a:t>
            </a:r>
            <a:r>
              <a:rPr lang="en" sz="1700"/>
              <a:t>catter”: scatterplot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Let </a:t>
            </a:r>
            <a:r>
              <a:rPr b="1" lang="en" sz="1700">
                <a:solidFill>
                  <a:srgbClr val="000000"/>
                </a:solidFill>
                <a:highlight>
                  <a:srgbClr val="EFEFEF"/>
                </a:highlight>
              </a:rPr>
              <a:t>graph = </a:t>
            </a:r>
            <a:r>
              <a:rPr b="1" lang="en" sz="1700">
                <a:solidFill>
                  <a:srgbClr val="000000"/>
                </a:solidFill>
                <a:highlight>
                  <a:srgbClr val="EFEFEF"/>
                </a:highlight>
              </a:rPr>
              <a:t>df.plot(kind = “&lt;graph_type&gt;”)</a:t>
            </a:r>
            <a:endParaRPr b="1" sz="1700">
              <a:solidFill>
                <a:srgbClr val="000000"/>
              </a:solidFill>
              <a:highlight>
                <a:srgbClr val="EFEFEF"/>
              </a:highlight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 sz="1700">
                <a:solidFill>
                  <a:srgbClr val="000000"/>
                </a:solidFill>
                <a:highlight>
                  <a:srgbClr val="EFEFEF"/>
                </a:highlight>
              </a:rPr>
              <a:t>graph.set_xlabel("&lt;x-label&gt;")</a:t>
            </a:r>
            <a:r>
              <a:rPr lang="en" sz="1700"/>
              <a:t> adds an x-label to the plot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 sz="1700">
                <a:solidFill>
                  <a:srgbClr val="000000"/>
                </a:solidFill>
                <a:highlight>
                  <a:srgbClr val="EFEFEF"/>
                </a:highlight>
              </a:rPr>
              <a:t>graph.set_ylabel("&lt;y-label&gt;")</a:t>
            </a:r>
            <a:r>
              <a:rPr lang="en" sz="1700"/>
              <a:t> adds a y-label to the plot </a:t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Applications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130725"/>
            <a:ext cx="8520600" cy="3339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fter cleaning, inserting, deleting, filtering, and selecting parts of a large dataset with Python Pandas, users can further analyze the data with other Python packages such as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Matplotlib and NumPy.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Prediction of Stocks: Create models from large, organized datasets that can predict behavior and price of stocks given independent variables like date and time, interest rates, inflation, etc.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Classification of Cancer Samples: Use machine learning algorithms to find trends in large, organized genetic and patient health datasets that can be used to classify the stage and subtype of cancer a patient has. 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11700" y="1229875"/>
            <a:ext cx="8520600" cy="11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learn more about Python Pandas, visit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https://pandas.pydata.org/pandas-docs/stable/user_guide/index.html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2736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Python Pandas?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96325" y="1017800"/>
            <a:ext cx="537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pandas is a software library that is used to manipulate data tables and series.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Pandas is useful for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Cleaning data: detecting and removing missing data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Inserting and deleting rows or columns of data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Selecting part of a dataset to analyze with statistics or visualize with graphs</a:t>
            </a:r>
            <a:endParaRPr sz="1800"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4175" y="1375725"/>
            <a:ext cx="2674875" cy="130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3250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and Importing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install: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sure you have Python 3.7.1 and above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</a:t>
            </a:r>
            <a:r>
              <a:rPr b="1" lang="en" sz="1500">
                <a:solidFill>
                  <a:srgbClr val="000000"/>
                </a:solidFill>
                <a:highlight>
                  <a:srgbClr val="EFEFEF"/>
                </a:highlight>
              </a:rPr>
              <a:t>pip install pandas</a:t>
            </a:r>
            <a:r>
              <a:rPr lang="en"/>
              <a:t> </a:t>
            </a:r>
            <a:r>
              <a:rPr lang="en"/>
              <a:t>in your Terminal</a:t>
            </a:r>
            <a:endParaRPr b="1" sz="1500"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import: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 </a:t>
            </a:r>
            <a:r>
              <a:rPr b="1" lang="en" sz="1500">
                <a:solidFill>
                  <a:srgbClr val="000000"/>
                </a:solidFill>
                <a:highlight>
                  <a:srgbClr val="EFEFEF"/>
                </a:highlight>
              </a:rPr>
              <a:t>import pandas as pd</a:t>
            </a:r>
            <a:r>
              <a:rPr lang="en"/>
              <a:t> at the top of your python 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3338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Data from Outside Source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is stored in SERIES or DATAFRAMES.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Series are like one-dimensional </a:t>
            </a:r>
            <a:r>
              <a:rPr lang="en"/>
              <a:t>arrays</a:t>
            </a:r>
            <a:r>
              <a:rPr lang="en"/>
              <a:t> that can have non-numerical indexes.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  <a:highlight>
                  <a:srgbClr val="EFEFEF"/>
                </a:highlight>
              </a:rPr>
              <a:t>pd.Series(data, index, dtype)</a:t>
            </a:r>
            <a:endParaRPr b="1">
              <a:solidFill>
                <a:srgbClr val="000000"/>
              </a:solidFill>
              <a:highlight>
                <a:srgbClr val="EFEFEF"/>
              </a:highlight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data: array that you want series to be built off of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index: array containing the index to use for the series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dtype: data type for the series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frames store tabular data.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  <a:highlight>
                  <a:srgbClr val="EFEFEF"/>
                </a:highlight>
              </a:rPr>
              <a:t>pd.DataFrame(data, index, columns, dtype)</a:t>
            </a:r>
            <a:endParaRPr b="1"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columns: array containing the column labels for the frame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make a data frame from a csv file:</a:t>
            </a:r>
            <a:r>
              <a:rPr lang="en"/>
              <a:t> </a:t>
            </a:r>
            <a:r>
              <a:rPr b="1" lang="en">
                <a:solidFill>
                  <a:srgbClr val="000000"/>
                </a:solidFill>
                <a:highlight>
                  <a:srgbClr val="EFEFEF"/>
                </a:highlight>
              </a:rPr>
              <a:t>pd.read_csv(r&lt;path to file&gt;)</a:t>
            </a:r>
            <a:endParaRPr b="1">
              <a:solidFill>
                <a:srgbClr val="000000"/>
              </a:solidFill>
              <a:highlight>
                <a:srgbClr val="EFEFEF"/>
              </a:highlight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</a:t>
            </a:r>
            <a:r>
              <a:rPr b="1" lang="en">
                <a:solidFill>
                  <a:srgbClr val="000000"/>
                </a:solidFill>
                <a:highlight>
                  <a:srgbClr val="EFEFEF"/>
                </a:highlight>
              </a:rPr>
              <a:t>r</a:t>
            </a:r>
            <a:r>
              <a:rPr lang="en"/>
              <a:t> is meant to address any special characters in the file path.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3338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Viewing Data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series and data frames can be previewed with the head() and tail() methods.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  <a:highlight>
                  <a:srgbClr val="EFEFEF"/>
                </a:highlight>
              </a:rPr>
              <a:t>series/df.head(n)</a:t>
            </a:r>
            <a:endParaRPr b="1">
              <a:solidFill>
                <a:srgbClr val="000000"/>
              </a:solidFill>
              <a:highlight>
                <a:srgbClr val="EFEFE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Returns the first n rows of the series/data frame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  <a:highlight>
                  <a:srgbClr val="EFEFEF"/>
                </a:highlight>
              </a:rPr>
              <a:t>series/df.tail(n)</a:t>
            </a:r>
            <a:endParaRPr b="1">
              <a:solidFill>
                <a:srgbClr val="000000"/>
              </a:solidFill>
              <a:highlight>
                <a:srgbClr val="EFEFE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Returns the last n rows of the series/data frame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default value of n is 5 for both methods.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Negative numbers (-n) can be used to show all but the first/last n rows.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2736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Up Null Values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249725" y="954175"/>
            <a:ext cx="8520600" cy="3692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To check for null data, use the </a:t>
            </a:r>
            <a:r>
              <a:rPr b="1" lang="en" sz="1900">
                <a:solidFill>
                  <a:srgbClr val="000000"/>
                </a:solidFill>
                <a:highlight>
                  <a:srgbClr val="EFEFEF"/>
                </a:highlight>
              </a:rPr>
              <a:t>isnull()</a:t>
            </a:r>
            <a:r>
              <a:rPr lang="en" sz="1900"/>
              <a:t> </a:t>
            </a:r>
            <a:r>
              <a:rPr lang="en" sz="1900"/>
              <a:t>method</a:t>
            </a:r>
            <a:endParaRPr sz="19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>
                <a:solidFill>
                  <a:srgbClr val="000000"/>
                </a:solidFill>
                <a:highlight>
                  <a:srgbClr val="EFEFEF"/>
                </a:highlight>
              </a:rPr>
              <a:t>&lt;</a:t>
            </a:r>
            <a:r>
              <a:rPr b="1" lang="en" sz="1500">
                <a:solidFill>
                  <a:srgbClr val="000000"/>
                </a:solidFill>
                <a:highlight>
                  <a:srgbClr val="EFEFEF"/>
                </a:highlight>
              </a:rPr>
              <a:t>series/df&gt;.isnull()</a:t>
            </a:r>
            <a:r>
              <a:rPr lang="en" sz="1500"/>
              <a:t> and </a:t>
            </a:r>
            <a:r>
              <a:rPr b="1" lang="en" sz="1500">
                <a:solidFill>
                  <a:srgbClr val="000000"/>
                </a:solidFill>
                <a:highlight>
                  <a:srgbClr val="EFEFEF"/>
                </a:highlight>
              </a:rPr>
              <a:t>pd.isnull(&lt;series/df&gt;)</a:t>
            </a:r>
            <a:r>
              <a:rPr lang="en" sz="1500"/>
              <a:t> both work</a:t>
            </a:r>
            <a:endParaRPr sz="15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Returns a boolean array, with </a:t>
            </a:r>
            <a:r>
              <a:rPr b="1" lang="en" sz="150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500"/>
              <a:t> for missing values and </a:t>
            </a:r>
            <a:r>
              <a:rPr b="1" lang="en" sz="150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500"/>
              <a:t> for non-missing values</a:t>
            </a:r>
            <a:endParaRPr sz="15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>
                <a:solidFill>
                  <a:srgbClr val="000000"/>
                </a:solidFill>
                <a:highlight>
                  <a:srgbClr val="EFEFEF"/>
                </a:highlight>
              </a:rPr>
              <a:t>notnull()</a:t>
            </a:r>
            <a:r>
              <a:rPr lang="en" sz="1500"/>
              <a:t> does the opposite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492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To delete rows with null data, use the </a:t>
            </a:r>
            <a:r>
              <a:rPr b="1" lang="en" sz="1900">
                <a:solidFill>
                  <a:srgbClr val="000000"/>
                </a:solidFill>
                <a:highlight>
                  <a:srgbClr val="EFEFEF"/>
                </a:highlight>
              </a:rPr>
              <a:t>dropna()</a:t>
            </a:r>
            <a:r>
              <a:rPr lang="en" sz="1900"/>
              <a:t> method</a:t>
            </a:r>
            <a:endParaRPr sz="19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b="1" lang="en" sz="1500">
                <a:solidFill>
                  <a:srgbClr val="000000"/>
                </a:solidFill>
                <a:highlight>
                  <a:srgbClr val="EFEFEF"/>
                </a:highlight>
              </a:rPr>
              <a:t>series/df.dropna()</a:t>
            </a:r>
            <a:endParaRPr b="1" sz="1500">
              <a:solidFill>
                <a:srgbClr val="000000"/>
              </a:solidFill>
              <a:highlight>
                <a:srgbClr val="EFEFEF"/>
              </a:highlight>
            </a:endParaRPr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Returns  the new series or dataframe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492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To fill up NA values, use the </a:t>
            </a:r>
            <a:r>
              <a:rPr b="1" lang="en" sz="1900">
                <a:solidFill>
                  <a:srgbClr val="000000"/>
                </a:solidFill>
                <a:highlight>
                  <a:srgbClr val="EFEFEF"/>
                </a:highlight>
              </a:rPr>
              <a:t>fillna()</a:t>
            </a:r>
            <a:r>
              <a:rPr lang="en" sz="1900"/>
              <a:t> method</a:t>
            </a:r>
            <a:endParaRPr sz="19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b="1" lang="en" sz="1500">
                <a:solidFill>
                  <a:srgbClr val="000000"/>
                </a:solidFill>
                <a:highlight>
                  <a:srgbClr val="EFEFEF"/>
                </a:highlight>
              </a:rPr>
              <a:t>series/df.fillna(value)</a:t>
            </a:r>
            <a:endParaRPr b="1" sz="1500">
              <a:solidFill>
                <a:srgbClr val="000000"/>
              </a:solidFill>
              <a:highlight>
                <a:srgbClr val="EFEFEF"/>
              </a:highlight>
            </a:endParaRPr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value can also be a dictionary mapping an index/column to its own value to use</a:t>
            </a:r>
            <a:endParaRPr sz="15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Returns the new series or dataframe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3338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Up Data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036625"/>
            <a:ext cx="8520600" cy="3710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 replace values with other values, use the </a:t>
            </a:r>
            <a:r>
              <a:rPr b="1" lang="en" sz="2000">
                <a:solidFill>
                  <a:srgbClr val="000000"/>
                </a:solidFill>
                <a:highlight>
                  <a:srgbClr val="EFEFEF"/>
                </a:highlight>
              </a:rPr>
              <a:t>replace()</a:t>
            </a:r>
            <a:r>
              <a:rPr lang="en" sz="2000"/>
              <a:t> method</a:t>
            </a:r>
            <a:endParaRPr sz="20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b="1" lang="en" sz="1600">
                <a:solidFill>
                  <a:srgbClr val="000000"/>
                </a:solidFill>
                <a:highlight>
                  <a:srgbClr val="EFEFEF"/>
                </a:highlight>
              </a:rPr>
              <a:t>series/df.replace(to_replace, value)</a:t>
            </a:r>
            <a:endParaRPr b="1" sz="1600">
              <a:solidFill>
                <a:srgbClr val="000000"/>
              </a:solidFill>
              <a:highlight>
                <a:srgbClr val="EFEFEF"/>
              </a:highlight>
            </a:endParaRPr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</a:t>
            </a:r>
            <a:r>
              <a:rPr lang="en" sz="1600"/>
              <a:t>o_replace: values/regex or list of values/regex to be replaced</a:t>
            </a:r>
            <a:endParaRPr sz="16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</a:t>
            </a:r>
            <a:r>
              <a:rPr lang="en" sz="1600"/>
              <a:t>alue: new value/list of new values to replace old ones</a:t>
            </a:r>
            <a:endParaRPr sz="16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 dictionary specifying which values to replace with what can be used in place of to_replace and value.</a:t>
            </a:r>
            <a:endParaRPr sz="16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Returns new series/df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  <a:p>
            <a:pPr indent="-3556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 rename rows/columns, use the </a:t>
            </a:r>
            <a:r>
              <a:rPr b="1" lang="en" sz="2000">
                <a:solidFill>
                  <a:srgbClr val="000000"/>
                </a:solidFill>
                <a:highlight>
                  <a:srgbClr val="EFEFEF"/>
                </a:highlight>
              </a:rPr>
              <a:t>rename()</a:t>
            </a:r>
            <a:r>
              <a:rPr lang="en" sz="2000"/>
              <a:t> method</a:t>
            </a:r>
            <a:endParaRPr sz="20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b="1" lang="en" sz="1600">
                <a:solidFill>
                  <a:srgbClr val="000000"/>
                </a:solidFill>
                <a:highlight>
                  <a:srgbClr val="EFEFEF"/>
                </a:highlight>
              </a:rPr>
              <a:t>series/df.rename(index/columns=&lt;value&gt;)</a:t>
            </a:r>
            <a:endParaRPr b="1"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index/columns indicate which axis’ names are being changed</a:t>
            </a:r>
            <a:endParaRPr sz="16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value can be either a dictionary mapping old names to new ones or </a:t>
            </a:r>
            <a:endParaRPr sz="1600"/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function</a:t>
            </a:r>
            <a:endParaRPr sz="16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Returns new series/df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3356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Data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0774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get statistics on a series or </a:t>
            </a:r>
            <a:r>
              <a:rPr lang="en"/>
              <a:t>dataframe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  <a:highlight>
                  <a:srgbClr val="EFEFEF"/>
                </a:highlight>
              </a:rPr>
              <a:t>series/df.mean()</a:t>
            </a:r>
            <a:endParaRPr b="1">
              <a:solidFill>
                <a:srgbClr val="000000"/>
              </a:solidFill>
              <a:highlight>
                <a:srgbClr val="EFEFE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000000"/>
                </a:solidFill>
                <a:highlight>
                  <a:srgbClr val="EFEFEF"/>
                </a:highlight>
              </a:rPr>
              <a:t>series/df.max()</a:t>
            </a:r>
            <a:r>
              <a:rPr lang="en"/>
              <a:t> or </a:t>
            </a:r>
            <a:r>
              <a:rPr b="1" lang="en">
                <a:solidFill>
                  <a:srgbClr val="000000"/>
                </a:solidFill>
                <a:highlight>
                  <a:srgbClr val="EFEFEF"/>
                </a:highlight>
              </a:rPr>
              <a:t>series/df.min()</a:t>
            </a:r>
            <a:endParaRPr b="1">
              <a:solidFill>
                <a:srgbClr val="000000"/>
              </a:solidFill>
              <a:highlight>
                <a:srgbClr val="EFEFE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000000"/>
                </a:solidFill>
                <a:highlight>
                  <a:srgbClr val="EFEFEF"/>
                </a:highlight>
              </a:rPr>
              <a:t>series/df.count()</a:t>
            </a:r>
            <a:r>
              <a:rPr lang="en"/>
              <a:t> -- returns the number of non-null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so on…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data frame specific information: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000000"/>
                </a:solidFill>
                <a:highlight>
                  <a:srgbClr val="EFEFEF"/>
                </a:highlight>
              </a:rPr>
              <a:t>d</a:t>
            </a:r>
            <a:r>
              <a:rPr b="1" lang="en">
                <a:solidFill>
                  <a:srgbClr val="000000"/>
                </a:solidFill>
                <a:highlight>
                  <a:srgbClr val="EFEFEF"/>
                </a:highlight>
              </a:rPr>
              <a:t>f.shape</a:t>
            </a:r>
            <a:r>
              <a:rPr lang="en"/>
              <a:t> returns a tuple with the number of rows and columns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000000"/>
                </a:solidFill>
                <a:highlight>
                  <a:srgbClr val="EFEFEF"/>
                </a:highlight>
              </a:rPr>
              <a:t>df.info()</a:t>
            </a:r>
            <a:r>
              <a:rPr lang="en"/>
              <a:t> prints information about the index, data types,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memory usage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224950" y="1869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Selecting Data with .iloc[ 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26150" y="850350"/>
            <a:ext cx="7583400" cy="3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If one input is passed into iloc[ ] method, a row is returned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rgbClr val="000000"/>
                </a:solidFill>
                <a:highlight>
                  <a:srgbClr val="EFEFEF"/>
                </a:highlight>
              </a:rPr>
              <a:t>df.iloc[&lt;integer&gt;]</a:t>
            </a:r>
            <a:r>
              <a:rPr lang="en" sz="1500"/>
              <a:t> returns the row at index &lt;integer&gt;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rgbClr val="000000"/>
                </a:solidFill>
                <a:highlight>
                  <a:srgbClr val="EFEFEF"/>
                </a:highlight>
              </a:rPr>
              <a:t>df</a:t>
            </a:r>
            <a:r>
              <a:rPr b="1" lang="en" sz="1500">
                <a:solidFill>
                  <a:srgbClr val="000000"/>
                </a:solidFill>
                <a:highlight>
                  <a:srgbClr val="EFEFEF"/>
                </a:highlight>
              </a:rPr>
              <a:t>.iloc[[&lt;integer_1&gt;, &lt;integer_2&gt;, …]] </a:t>
            </a:r>
            <a:r>
              <a:rPr lang="en" sz="1500"/>
              <a:t>returns the rows 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at the indices specified in the array of integers [&lt;integer_1&gt;, &lt;integer_2&gt;, …]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rgbClr val="000000"/>
                </a:solidFill>
                <a:highlight>
                  <a:srgbClr val="EFEFEF"/>
                </a:highlight>
              </a:rPr>
              <a:t>df.iloc[&lt;start&gt;:&lt;stop&gt;]</a:t>
            </a:r>
            <a:r>
              <a:rPr lang="en" sz="1500"/>
              <a:t> returns the rows from index &lt;start&gt; to &lt;stop&gt;, excluding &lt;stop&gt;. &lt;start&gt; and &lt;stop&gt; are integers.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When there are two inputs, the first input specifies 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 row(s) and the second input specifies the column(s) 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 the dataframe.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rgbClr val="000000"/>
                </a:solidFill>
                <a:highlight>
                  <a:srgbClr val="EFEFEF"/>
                </a:highlight>
              </a:rPr>
              <a:t>df.iloc[&lt;integer_1&gt;, &lt;integer_2&gt;]</a:t>
            </a:r>
            <a:r>
              <a:rPr lang="en" sz="1500"/>
              <a:t> returns the value 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at row index &lt;integer_1&gt; and 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column index &lt;integer_2&gt;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