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407A9-B414-437D-BD6B-28082EE7FCAF}">
  <a:tblStyle styleId="{DA1407A9-B414-437D-BD6B-28082EE7F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940fda17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5940fda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5940fda170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940fda17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940fda1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15940fda170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940fda170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940fda1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940fda170_0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940fda17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940fda1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5940fda170_0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5587" cy="681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3733800" y="-304800"/>
            <a:ext cx="495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hackster.io/431666/body-position-sensing-with-an-accelerometer-gyroscope-5139e5" TargetMode="External"/><Relationship Id="rId6" Type="http://schemas.openxmlformats.org/officeDocument/2006/relationships/hyperlink" Target="https://www.hackster.io/devonadair96/led-matrix-graduation-cap-c433c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vensense.tdk.com/products/motion-tracking/6-axis/mpu-6050/" TargetMode="External"/><Relationship Id="rId4" Type="http://schemas.openxmlformats.org/officeDocument/2006/relationships/hyperlink" Target="https://invensense.tdk.com/products/motion-tracking/6-axis/mpu-6050/" TargetMode="External"/><Relationship Id="rId5" Type="http://schemas.openxmlformats.org/officeDocument/2006/relationships/hyperlink" Target="https://invensense.tdk.com/products/motion-tracking/6-axis/mpu-6050/" TargetMode="External"/><Relationship Id="rId6" Type="http://schemas.openxmlformats.org/officeDocument/2006/relationships/hyperlink" Target="https://www.adafruit.com/product/536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vensense.tdk.com/products/motion-tracking/6-axis/mpu-6050/" TargetMode="External"/><Relationship Id="rId4" Type="http://schemas.openxmlformats.org/officeDocument/2006/relationships/hyperlink" Target="https://invensense.tdk.com/products/motion-tracking/6-axis/mpu-6050/" TargetMode="External"/><Relationship Id="rId5" Type="http://schemas.openxmlformats.org/officeDocument/2006/relationships/hyperlink" Target="https://invensense.tdk.com/products/motion-tracking/6-axis/mpu-6050/" TargetMode="External"/><Relationship Id="rId6" Type="http://schemas.openxmlformats.org/officeDocument/2006/relationships/hyperlink" Target="https://www.adafruit.com/product/536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dafruit.com/product/5362" TargetMode="External"/><Relationship Id="rId4" Type="http://schemas.openxmlformats.org/officeDocument/2006/relationships/hyperlink" Target="https://www.adafruit.com/product/5362" TargetMode="External"/><Relationship Id="rId5" Type="http://schemas.openxmlformats.org/officeDocument/2006/relationships/hyperlink" Target="https://www.amazon.com/HiLetgo-MPU-6050-Accelerometer-Gyroscope-Converter/dp/B01DK83ZYQ?th=1" TargetMode="External"/><Relationship Id="rId6" Type="http://schemas.openxmlformats.org/officeDocument/2006/relationships/hyperlink" Target="https://www.amazon.com/Anker-Ultra-Compact-High-Speed-VoltageBoost-Technology/dp/B07QXV6N1B/ref=sr_1_14?crid=YJR3NBJGINTV&amp;keywords=power%2Bbank%2B4.8A%2Boutput&amp;qid=1664250909&amp;qu=eyJxc2MiOiIwLjAwIiwicXNhIjoiMC4wMCIsInFzcCI6IjAuMDAifQ%3D%3D&amp;s=electronics&amp;sprefix=power%2Bbank%2B4.8a%2Boutput%2Celectronics%2C78&amp;sr=1-14&amp;th=1" TargetMode="External"/><Relationship Id="rId7" Type="http://schemas.openxmlformats.org/officeDocument/2006/relationships/hyperlink" Target="https://www.mouser.com/ProductDetail/CUI-Devices/UJ2-AH-4-TH?qs=sGAEpiMZZMulM8LPOQ%252Byk%252Br6FietFiXB9kYqxJAMIhCTiPAQWqJbLA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27050" y="2120900"/>
            <a:ext cx="88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 301</a:t>
            </a:r>
            <a:endParaRPr b="1" sz="5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Marble Maze Proposal</a:t>
            </a:r>
            <a:endParaRPr sz="5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Vanessa Garlepp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26 September 2022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127050" y="673100"/>
            <a:ext cx="88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 Information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0" y="1765300"/>
            <a:ext cx="2616200" cy="20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25" y="4178300"/>
            <a:ext cx="26969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266700" y="1841500"/>
            <a:ext cx="56133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Goal: utilize accelerometer (intersection with Capstone project)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Party favor marble maze games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Combine with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extra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features of Pac-Man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Inspiration: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Body Position Sensing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Calibri"/>
              <a:buChar char="–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LED Matrix graduation cap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127050" y="673100"/>
            <a:ext cx="88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495600" y="3263900"/>
            <a:ext cx="1485900" cy="2108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Pocketbeagle</a:t>
            </a:r>
            <a:endParaRPr sz="1600"/>
          </a:p>
        </p:txBody>
      </p:sp>
      <p:sp>
        <p:nvSpPr>
          <p:cNvPr id="44" name="Google Shape;44;p5"/>
          <p:cNvSpPr/>
          <p:nvPr/>
        </p:nvSpPr>
        <p:spPr>
          <a:xfrm>
            <a:off x="5264200" y="1676400"/>
            <a:ext cx="1727100" cy="1536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MPU-6050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Accelerometer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/gyroscope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logic: 1.8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digital in/output</a:t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264200" y="3670200"/>
            <a:ext cx="1727100" cy="127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64x64 2 pitch LED screen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 </a:t>
            </a:r>
            <a:r>
              <a:rPr lang="en-US"/>
              <a:t>5 addressable pins</a:t>
            </a:r>
            <a:endParaRPr/>
          </a:p>
        </p:txBody>
      </p:sp>
      <p:cxnSp>
        <p:nvCxnSpPr>
          <p:cNvPr id="46" name="Google Shape;46;p5"/>
          <p:cNvCxnSpPr>
            <a:endCxn id="44" idx="1"/>
          </p:cNvCxnSpPr>
          <p:nvPr/>
        </p:nvCxnSpPr>
        <p:spPr>
          <a:xfrm flipH="1" rot="10800000">
            <a:off x="3987700" y="2444700"/>
            <a:ext cx="1276500" cy="13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>
            <a:stCxn id="43" idx="3"/>
            <a:endCxn id="45" idx="1"/>
          </p:cNvCxnSpPr>
          <p:nvPr/>
        </p:nvCxnSpPr>
        <p:spPr>
          <a:xfrm flipH="1" rot="10800000">
            <a:off x="3981500" y="4305350"/>
            <a:ext cx="1282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5"/>
          <p:cNvCxnSpPr>
            <a:endCxn id="49" idx="1"/>
          </p:cNvCxnSpPr>
          <p:nvPr/>
        </p:nvCxnSpPr>
        <p:spPr>
          <a:xfrm>
            <a:off x="4000600" y="4902150"/>
            <a:ext cx="1263600" cy="8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5295900" y="5346700"/>
            <a:ext cx="1752600" cy="81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Switch</a:t>
            </a:r>
            <a:endParaRPr sz="1600"/>
          </a:p>
        </p:txBody>
      </p:sp>
      <p:sp>
        <p:nvSpPr>
          <p:cNvPr id="51" name="Google Shape;51;p5"/>
          <p:cNvSpPr/>
          <p:nvPr/>
        </p:nvSpPr>
        <p:spPr>
          <a:xfrm>
            <a:off x="342900" y="1968500"/>
            <a:ext cx="1752600" cy="81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Power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USB-A output</a:t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342900" y="3492650"/>
            <a:ext cx="1752600" cy="81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USB-A converter</a:t>
            </a:r>
            <a:endParaRPr sz="1600"/>
          </a:p>
        </p:txBody>
      </p:sp>
      <p:cxnSp>
        <p:nvCxnSpPr>
          <p:cNvPr id="53" name="Google Shape;53;p5"/>
          <p:cNvCxnSpPr>
            <a:stCxn id="51" idx="2"/>
            <a:endCxn id="52" idx="0"/>
          </p:cNvCxnSpPr>
          <p:nvPr/>
        </p:nvCxnSpPr>
        <p:spPr>
          <a:xfrm>
            <a:off x="1219200" y="2781200"/>
            <a:ext cx="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>
            <a:stCxn id="52" idx="3"/>
          </p:cNvCxnSpPr>
          <p:nvPr/>
        </p:nvCxnSpPr>
        <p:spPr>
          <a:xfrm>
            <a:off x="2095500" y="3899000"/>
            <a:ext cx="419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ctrTitle"/>
          </p:nvPr>
        </p:nvSpPr>
        <p:spPr>
          <a:xfrm>
            <a:off x="127050" y="673100"/>
            <a:ext cx="88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Block Diagram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527300" y="3238500"/>
            <a:ext cx="1485900" cy="2108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Pocketbeagle</a:t>
            </a:r>
            <a:endParaRPr sz="1600"/>
          </a:p>
        </p:txBody>
      </p:sp>
      <p:sp>
        <p:nvSpPr>
          <p:cNvPr id="62" name="Google Shape;62;p6"/>
          <p:cNvSpPr/>
          <p:nvPr/>
        </p:nvSpPr>
        <p:spPr>
          <a:xfrm>
            <a:off x="5295900" y="1600200"/>
            <a:ext cx="1752600" cy="1447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MPU-6050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Accelerometer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/gyroscope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- 2.5-3.5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- 3.8 mA</a:t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5295900" y="3644900"/>
            <a:ext cx="1752600" cy="133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64x64 2 pitch LED screen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supply: 5 V</a:t>
            </a:r>
            <a:endParaRPr/>
          </a:p>
        </p:txBody>
      </p:sp>
      <p:cxnSp>
        <p:nvCxnSpPr>
          <p:cNvPr id="64" name="Google Shape;64;p6"/>
          <p:cNvCxnSpPr>
            <a:endCxn id="61" idx="3"/>
          </p:cNvCxnSpPr>
          <p:nvPr/>
        </p:nvCxnSpPr>
        <p:spPr>
          <a:xfrm rot="10800000">
            <a:off x="4013200" y="4292550"/>
            <a:ext cx="13080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6"/>
          <p:cNvSpPr txBox="1"/>
          <p:nvPr/>
        </p:nvSpPr>
        <p:spPr>
          <a:xfrm>
            <a:off x="4013200" y="429255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5V</a:t>
            </a:r>
            <a:endParaRPr/>
          </a:p>
        </p:txBody>
      </p:sp>
      <p:cxnSp>
        <p:nvCxnSpPr>
          <p:cNvPr id="66" name="Google Shape;66;p6"/>
          <p:cNvCxnSpPr/>
          <p:nvPr/>
        </p:nvCxnSpPr>
        <p:spPr>
          <a:xfrm flipH="1" rot="10800000">
            <a:off x="4038650" y="2444700"/>
            <a:ext cx="1231800" cy="15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6"/>
          <p:cNvSpPr txBox="1"/>
          <p:nvPr/>
        </p:nvSpPr>
        <p:spPr>
          <a:xfrm>
            <a:off x="4013200" y="30003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</a:t>
            </a:r>
            <a:r>
              <a:rPr lang="en-US"/>
              <a:t>V</a:t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7500" y="3143400"/>
            <a:ext cx="1752600" cy="81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Power bank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- 12 W charge</a:t>
            </a:r>
            <a:endParaRPr/>
          </a:p>
        </p:txBody>
      </p:sp>
      <p:cxnSp>
        <p:nvCxnSpPr>
          <p:cNvPr id="69" name="Google Shape;69;p6"/>
          <p:cNvCxnSpPr>
            <a:stCxn id="68" idx="3"/>
          </p:cNvCxnSpPr>
          <p:nvPr/>
        </p:nvCxnSpPr>
        <p:spPr>
          <a:xfrm>
            <a:off x="2070100" y="3549750"/>
            <a:ext cx="444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ctrTitle"/>
          </p:nvPr>
        </p:nvSpPr>
        <p:spPr>
          <a:xfrm>
            <a:off x="127050" y="444500"/>
            <a:ext cx="88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Components/Budget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7"/>
          <p:cNvGraphicFramePr/>
          <p:nvPr/>
        </p:nvGraphicFramePr>
        <p:xfrm>
          <a:off x="635025" y="14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{DA1407A9-B414-437D-BD6B-28082EE7FCAF}</a:tableStyleId>
              </a:tblPr>
              <a:tblGrid>
                <a:gridCol w="5005500"/>
                <a:gridCol w="1350175"/>
                <a:gridCol w="15437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Buy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Adafruit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64x64 RGB LED Matrix Panel - 2mm Pitch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$49.95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MPU-6050 Accelerometer/Gyroscope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$6.29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Pocketbeagle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Breadboard (generic)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Jumper wires (generic)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(generic)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Power bank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$21.99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USB adaptor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$0.94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$79.17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iceU_bluebar">
  <a:themeElements>
    <a:clrScheme name="RiceU_blueba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