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56" r:id="rId3"/>
    <p:sldId id="262" r:id="rId4"/>
    <p:sldId id="277" r:id="rId5"/>
    <p:sldId id="263" r:id="rId6"/>
    <p:sldId id="278" r:id="rId7"/>
    <p:sldId id="279" r:id="rId8"/>
    <p:sldId id="275" r:id="rId9"/>
    <p:sldId id="276" r:id="rId10"/>
    <p:sldId id="258" r:id="rId11"/>
    <p:sldId id="257" r:id="rId12"/>
    <p:sldId id="259" r:id="rId13"/>
    <p:sldId id="260" r:id="rId14"/>
    <p:sldId id="264" r:id="rId15"/>
    <p:sldId id="261" r:id="rId16"/>
    <p:sldId id="271" r:id="rId17"/>
    <p:sldId id="266" r:id="rId18"/>
    <p:sldId id="280" r:id="rId19"/>
    <p:sldId id="267" r:id="rId20"/>
    <p:sldId id="268" r:id="rId21"/>
    <p:sldId id="272" r:id="rId22"/>
    <p:sldId id="27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772AC-C7C2-41CD-8F13-A0B92AA72DBE}" v="1" dt="2023-12-02T11:02:18.698"/>
    <p1510:client id="{96512928-3EC5-BA91-4A11-AFA1E8556485}" v="105" dt="2023-12-02T10:11:52.628"/>
    <p1510:client id="{C2B77D70-4E78-4B59-863E-2E2BC5DBE07A}" v="76" dt="2023-12-02T00:09:37.684"/>
    <p1510:client id="{C57FDCAA-4975-4A9C-8677-78F56C57A93D}" v="849" dt="2023-12-02T12:49:09.719"/>
    <p1510:client id="{DC719403-5FC3-4A89-8DFF-F693EDEA35C0}" v="379" dt="2023-11-30T22:00:01.716"/>
    <p1510:client id="{E1C813A9-35C8-40CE-A246-F1200BF362F9}" v="721" dt="2023-12-01T22:50:5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3852-01A2-4A32-8DD3-E3AFAD7E2D4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50329-7B99-47A9-B9DA-DFE96FDB77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1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2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5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2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9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Talvez pela quantidade de </a:t>
            </a:r>
            <a:r>
              <a:rPr lang="pt-BR" err="1"/>
              <a:t>tra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5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Talvez pela quantidade de </a:t>
            </a:r>
            <a:r>
              <a:rPr lang="pt-BR" err="1"/>
              <a:t>tra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0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6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17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2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7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1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1: </a:t>
            </a:r>
            <a:br>
              <a:rPr lang="pt-BR">
                <a:cs typeface="+mn-lt"/>
              </a:rPr>
            </a:br>
            <a:r>
              <a:rPr lang="pt-BR"/>
              <a:t>Elabore uma breve descritiva: </a:t>
            </a:r>
            <a:br>
              <a:rPr lang="pt-BR">
                <a:cs typeface="+mn-lt"/>
              </a:rPr>
            </a:br>
            <a:r>
              <a:rPr lang="pt-BR"/>
              <a:t>- tamanho populacional (PENDENTE)</a:t>
            </a:r>
            <a:br>
              <a:rPr lang="pt-BR">
                <a:cs typeface="+mn-lt"/>
              </a:rPr>
            </a:br>
            <a:r>
              <a:rPr lang="pt-BR"/>
              <a:t>- vetor de médias (PENDENTE)</a:t>
            </a:r>
            <a:br>
              <a:rPr lang="pt-BR">
                <a:cs typeface="+mn-lt"/>
              </a:rPr>
            </a:br>
            <a:r>
              <a:rPr lang="pt-BR"/>
              <a:t>- matriz de correlações dos indicadores em cada dimensão, das variáveis disponíveis para a cidade escolhida.</a:t>
            </a:r>
            <a:br>
              <a:rPr lang="pt-BR">
                <a:cs typeface="+mn-lt"/>
              </a:rPr>
            </a:br>
            <a:r>
              <a:rPr lang="pt-BR"/>
              <a:t>Discorra</a:t>
            </a:r>
          </a:p>
          <a:p>
            <a:r>
              <a:rPr lang="pt-BR"/>
              <a:t>sucintamente sobre os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7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2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7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ITEM 2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50329-7B99-47A9-B9DA-DFE96FDB77C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5BE4-3298-4226-E692-CFCD6F4E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39F0A-F99A-06B6-B81E-C38458428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70D88-9763-721D-6E4A-6721BCD0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F202E-1243-9525-C535-47BE958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17688-1F43-05D5-C3D5-349A1271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1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75A3-31E2-BBA4-0E5F-CA2E91CD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A1BB25-AB09-5B97-1271-DAFC4E619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602CD-EF71-46BE-0FA3-402D16C5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407E9-59EB-9990-BF21-5CD8C577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44320-73C1-DAB3-7361-054B5D3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F7EBA-4F9B-E0E1-615B-992308C02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DF85F-D58C-8D8B-3C1D-881A86EA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49599-6C31-5185-237A-DD10FCA3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C2B3A-71C6-CF80-19A3-0DB0619C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41288-911C-9742-99C4-6EDCA88D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4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F9BC9-135C-5A6E-01CC-286B5F36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7F6A6-27EE-979D-C463-9DD9C295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74F9F-687A-F99F-B46C-9A863D3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DC7DE-81C8-238C-C937-B31C0D49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4A458-673F-8F7D-4386-64FC7D13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82AED-CB10-8160-5014-4055E65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C513D-7777-1949-994A-07E5518F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63A5B-736E-FB4D-065F-895457FF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43D67-D5D2-385A-4F6D-347B56ED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E0E60-9CB2-4601-C62C-73D024F3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3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B2393-AC34-6209-BD8B-728111AA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5D145-FEB9-5C02-EFB6-7DE0E17C7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4D4EA1-4FCC-7307-A5B4-381F1FD2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06FF8-D0E2-1FA1-AAD1-4CECA0C1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1512-9AC6-F1A7-D80E-D78EE0F0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641AF-9E7D-5595-15E5-A07645A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84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25AD-95A9-CB62-58E5-3BAD410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D8B1D9-FF3C-BAFC-4FDE-70DA330B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DA1BFC-E9F4-9CB0-668B-E87F0FAA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4DDB6B-8DDE-F8BE-046C-B6A833C2D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407FD3-9CE5-2440-EDBC-2B2FFBBB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BE8229-BA02-5C01-6100-F974A26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E1722A-192F-7F60-7240-56063D5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A9E4A6-659C-585F-0862-6BF406F7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54815-81BD-F79F-4985-0708190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2C44D2-4F7E-DDA5-3F66-1D38DCEA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AE50B8-F69B-D2DD-8F21-B017904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7A45E2-B2BB-3FE0-4A2E-FD09527E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4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42EC95-5AA8-31F3-FA1D-CA0E274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A35205-C1B3-B426-80FD-98F8D8F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C338E-3E6E-F4E8-5195-2A42790E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0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4F9D7-F4BB-D8BD-1BBD-FCFBF2CF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2C9E8-D462-988C-3EB4-F32F4B41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06691C-8387-08CC-3D58-46B44749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613369-50B3-B1EB-6351-08A4C5BE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C9C32B-3DC3-089F-6258-503F15A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BC571-39F5-CD6A-8875-FDD15F7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6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B851F-BAC8-ABFD-3378-0F2A4559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E0CF61-208D-D72A-D784-EB1975CC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D83D8-DE7B-C6B9-3C6C-033BF19B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020F6-C85C-36B0-EB4B-850C8123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06A28C-3004-5818-97EB-706DD2C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E7EE29-4D3C-92FD-27C5-16A1AB5F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0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A2B2A5-92BF-B876-ED00-32291F8B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5DC3A-8C45-F52B-7603-715BA428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C5335-1BAA-0030-9CC0-9666A4066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E89-71D7-4CE2-BDCC-AEA9C99DB06E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A260E-154D-7F02-84B1-7EA5C5FD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2918A-4000-24E8-B380-92614E69F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B9A7-CB9E-4FE8-A91D-A1C4B257E93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orange graph with orange arrow&#10;&#10;Description automatically generated">
            <a:extLst>
              <a:ext uri="{FF2B5EF4-FFF2-40B4-BE49-F238E27FC236}">
                <a16:creationId xmlns:a16="http://schemas.microsoft.com/office/drawing/2014/main" id="{D2FA1BDA-1DCE-47EF-CBA0-1E1220686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" b="5155"/>
          <a:stretch/>
        </p:blipFill>
        <p:spPr>
          <a:xfrm>
            <a:off x="1289303" y="1528962"/>
            <a:ext cx="9599035" cy="1322091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15D7F01-6801-00BF-2E3C-687510CEBA99}"/>
              </a:ext>
            </a:extLst>
          </p:cNvPr>
          <p:cNvSpPr txBox="1"/>
          <p:nvPr/>
        </p:nvSpPr>
        <p:spPr>
          <a:xfrm>
            <a:off x="1289304" y="3429000"/>
            <a:ext cx="9604844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latin typeface="+mj-lt"/>
                <a:ea typeface="+mj-ea"/>
                <a:cs typeface="+mj-cs"/>
              </a:rPr>
              <a:t>ANÁLISE </a:t>
            </a:r>
            <a:r>
              <a:rPr lang="en-US" sz="3800" dirty="0">
                <a:ea typeface="+mn-lt"/>
                <a:cs typeface="+mn-lt"/>
              </a:rPr>
              <a:t>SOCIOECONÔMICA </a:t>
            </a:r>
            <a:r>
              <a:rPr lang="en-US" sz="3800" b="1" kern="1200" dirty="0">
                <a:latin typeface="+mj-lt"/>
                <a:ea typeface="+mj-ea"/>
                <a:cs typeface="+mj-cs"/>
              </a:rPr>
              <a:t>MULTIVARIADA DA CIDADE DE SALVADOR</a:t>
            </a:r>
            <a:endParaRPr lang="en-US" sz="38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7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121733" y="93501"/>
            <a:ext cx="38056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PCA SANEAMENTO</a:t>
            </a:r>
            <a:endParaRPr lang="pt-BR" sz="3600" b="1"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A27DD8-34C4-B274-0D38-AE5B8FCD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" y="724179"/>
            <a:ext cx="6024103" cy="2256131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FEF9F93-D324-890C-EBCE-DE5EC6ED00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r="3584" b="10350"/>
          <a:stretch/>
        </p:blipFill>
        <p:spPr>
          <a:xfrm>
            <a:off x="6449716" y="724179"/>
            <a:ext cx="4899075" cy="2425167"/>
          </a:xfrm>
          <a:prstGeom prst="rect">
            <a:avLst/>
          </a:prstGeom>
        </p:spPr>
      </p:pic>
      <p:pic>
        <p:nvPicPr>
          <p:cNvPr id="10" name="Imagem 9" descr="Mapa&#10;&#10;Descrição gerada automaticamente">
            <a:extLst>
              <a:ext uri="{FF2B5EF4-FFF2-40B4-BE49-F238E27FC236}">
                <a16:creationId xmlns:a16="http://schemas.microsoft.com/office/drawing/2014/main" id="{C747F980-D877-245B-3159-1C0353D70D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r="5889"/>
          <a:stretch/>
        </p:blipFill>
        <p:spPr>
          <a:xfrm>
            <a:off x="368240" y="3189999"/>
            <a:ext cx="5576958" cy="356417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205B04-BE72-A716-568E-CC2B1C9C3DA7}"/>
              </a:ext>
            </a:extLst>
          </p:cNvPr>
          <p:cNvSpPr txBox="1"/>
          <p:nvPr/>
        </p:nvSpPr>
        <p:spPr>
          <a:xfrm>
            <a:off x="6882122" y="3266535"/>
            <a:ext cx="4023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pt-BR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BD802-014D-4A51-0315-F4D7B2C5362F}"/>
              </a:ext>
            </a:extLst>
          </p:cNvPr>
          <p:cNvSpPr txBox="1"/>
          <p:nvPr/>
        </p:nvSpPr>
        <p:spPr>
          <a:xfrm>
            <a:off x="6182449" y="3782901"/>
            <a:ext cx="5829300" cy="2831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das Componentes:</a:t>
            </a:r>
            <a:r>
              <a:rPr lang="pt-BR" sz="1600" b="1"/>
              <a:t>  </a:t>
            </a:r>
            <a:r>
              <a:rPr lang="pt-BR" sz="1600"/>
              <a:t>A carga é proveniente </a:t>
            </a:r>
            <a:r>
              <a:rPr lang="pt-BR" sz="1600">
                <a:ea typeface="+mn-lt"/>
                <a:cs typeface="+mn-lt"/>
              </a:rPr>
              <a:t>da proporção de domicílios com acesso à esgoto público</a:t>
            </a:r>
            <a:r>
              <a:rPr lang="pt-BR" sz="1600"/>
              <a:t> e água Encanada Dentro do domicílio.</a:t>
            </a:r>
            <a:endParaRPr lang="pt-B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Regra de Kayser:</a:t>
            </a:r>
            <a:r>
              <a:rPr lang="pt-BR" sz="1600" b="1"/>
              <a:t> </a:t>
            </a:r>
            <a:r>
              <a:rPr lang="pt-BR" sz="1600"/>
              <a:t>Pela regra de Kayser, aceita-se 2 componentes.</a:t>
            </a:r>
            <a:endParaRPr lang="pt-BR" sz="1600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</a:t>
            </a:r>
            <a:r>
              <a:rPr lang="pt-BR" sz="1600">
                <a:ea typeface="+mn-lt"/>
                <a:cs typeface="+mn-lt"/>
              </a:rPr>
              <a:t>As regiões Noroeste, Norte e Centro de Salvador apresentam as </a:t>
            </a:r>
            <a:r>
              <a:rPr lang="pt-BR" sz="1600"/>
              <a:t>taxas mais baixas de fornecimento de água encanada e as regiões sul apresentam regiões com melhores índices de agua encanada dentro de casa e esgoto público.</a:t>
            </a:r>
            <a:endParaRPr lang="pt-BR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61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557162" y="152877"/>
            <a:ext cx="298425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PCA MORADIA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AA885A-C98E-6432-18C5-0A438CC9D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" r="1"/>
          <a:stretch/>
        </p:blipFill>
        <p:spPr>
          <a:xfrm>
            <a:off x="541419" y="998071"/>
            <a:ext cx="4440286" cy="2308069"/>
          </a:xfrm>
          <a:prstGeom prst="rect">
            <a:avLst/>
          </a:prstGeom>
        </p:spPr>
      </p:pic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0BEB9968-B2A2-FDF5-ACC2-48FFEAB2B2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" r="3639" b="10489"/>
          <a:stretch/>
        </p:blipFill>
        <p:spPr>
          <a:xfrm>
            <a:off x="5919726" y="663278"/>
            <a:ext cx="5633283" cy="2857649"/>
          </a:xfrm>
          <a:prstGeom prst="rect">
            <a:avLst/>
          </a:prstGeom>
        </p:spPr>
      </p:pic>
      <p:pic>
        <p:nvPicPr>
          <p:cNvPr id="13" name="Imagem 12" descr="Mapa&#10;&#10;Descrição gerada automaticamente">
            <a:extLst>
              <a:ext uri="{FF2B5EF4-FFF2-40B4-BE49-F238E27FC236}">
                <a16:creationId xmlns:a16="http://schemas.microsoft.com/office/drawing/2014/main" id="{C185B6B1-819F-FF50-EE9D-E4827C1702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r="4487"/>
          <a:stretch/>
        </p:blipFill>
        <p:spPr>
          <a:xfrm>
            <a:off x="410790" y="3513910"/>
            <a:ext cx="5127935" cy="31815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45A22F-06CE-4888-BC01-4F6C80F6BE63}"/>
              </a:ext>
            </a:extLst>
          </p:cNvPr>
          <p:cNvSpPr txBox="1"/>
          <p:nvPr/>
        </p:nvSpPr>
        <p:spPr>
          <a:xfrm>
            <a:off x="6093384" y="3812589"/>
            <a:ext cx="5829300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dos Fatores:</a:t>
            </a:r>
            <a:r>
              <a:rPr lang="pt-BR" sz="1600" b="1"/>
              <a:t>  </a:t>
            </a:r>
            <a:r>
              <a:rPr lang="pt-BR" sz="1600"/>
              <a:t>A carga mais relevante é proveniente </a:t>
            </a:r>
            <a:r>
              <a:rPr lang="pt-BR" sz="1600">
                <a:ea typeface="+mn-lt"/>
                <a:cs typeface="+mn-lt"/>
              </a:rPr>
              <a:t>de casa produzidas com materiais </a:t>
            </a:r>
            <a:r>
              <a:rPr lang="pt-BR" sz="1600"/>
              <a:t>duráveis .</a:t>
            </a:r>
            <a:endParaRPr lang="pt-B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Regra de Kayser:</a:t>
            </a:r>
            <a:r>
              <a:rPr lang="pt-BR" sz="1600" b="1"/>
              <a:t> </a:t>
            </a:r>
            <a:r>
              <a:rPr lang="pt-BR" sz="1600"/>
              <a:t>Pela regra de Kayser, aceita-se 1 componentes.</a:t>
            </a:r>
            <a:endParaRPr lang="pt-BR" sz="1600" b="1" u="sng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</a:t>
            </a:r>
            <a:r>
              <a:rPr lang="pt-BR" sz="1600">
                <a:ea typeface="+mn-lt"/>
                <a:cs typeface="+mn-lt"/>
              </a:rPr>
              <a:t>As regiões Norte apresentam áreas mais populosas, e as regiões sul apresentam mais casas construídas com materiais duráveis. </a:t>
            </a:r>
            <a:endParaRPr lang="pt-BR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34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557162" y="152877"/>
            <a:ext cx="30139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PCA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CCBC93-A63B-84A7-3593-A3FFECF81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-1"/>
          <a:stretch/>
        </p:blipFill>
        <p:spPr>
          <a:xfrm>
            <a:off x="454333" y="927757"/>
            <a:ext cx="4102829" cy="2114845"/>
          </a:xfrm>
          <a:prstGeom prst="rect">
            <a:avLst/>
          </a:prstGeom>
        </p:spPr>
      </p:pic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33CCECAA-C1D0-B156-7835-9E150675C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 r="2517" b="9712"/>
          <a:stretch/>
        </p:blipFill>
        <p:spPr>
          <a:xfrm>
            <a:off x="5261331" y="809196"/>
            <a:ext cx="5892466" cy="2932276"/>
          </a:xfrm>
          <a:prstGeom prst="rect">
            <a:avLst/>
          </a:prstGeom>
        </p:spPr>
      </p:pic>
      <p:pic>
        <p:nvPicPr>
          <p:cNvPr id="10" name="Imagem 9" descr="Mapa&#10;&#10;Descrição gerada automaticamente">
            <a:extLst>
              <a:ext uri="{FF2B5EF4-FFF2-40B4-BE49-F238E27FC236}">
                <a16:creationId xmlns:a16="http://schemas.microsoft.com/office/drawing/2014/main" id="{4E601545-6268-1FDC-824C-26CDED0450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5542"/>
          <a:stretch/>
        </p:blipFill>
        <p:spPr>
          <a:xfrm>
            <a:off x="531197" y="3325317"/>
            <a:ext cx="5108267" cy="32192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CDA6B8-1616-7CC1-F8BA-5D156A3A32E1}"/>
              </a:ext>
            </a:extLst>
          </p:cNvPr>
          <p:cNvSpPr txBox="1"/>
          <p:nvPr/>
        </p:nvSpPr>
        <p:spPr>
          <a:xfrm>
            <a:off x="5756916" y="4010511"/>
            <a:ext cx="5829300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dos Fatores:</a:t>
            </a:r>
            <a:r>
              <a:rPr lang="pt-BR" sz="1600" b="1" dirty="0"/>
              <a:t>  </a:t>
            </a:r>
            <a:r>
              <a:rPr lang="pt-BR" sz="1600" dirty="0"/>
              <a:t>A carga é proveniente </a:t>
            </a:r>
            <a:r>
              <a:rPr lang="pt-BR" sz="1600" dirty="0">
                <a:ea typeface="+mn-lt"/>
                <a:cs typeface="+mn-lt"/>
              </a:rPr>
              <a:t>do</a:t>
            </a:r>
            <a:r>
              <a:rPr lang="pt-BR" sz="1600" dirty="0"/>
              <a:t> alto índice de desemprego.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Regra de Kayser:</a:t>
            </a:r>
            <a:r>
              <a:rPr lang="pt-BR" sz="1600" b="1" dirty="0"/>
              <a:t> </a:t>
            </a:r>
            <a:r>
              <a:rPr lang="pt-BR" sz="1600" dirty="0"/>
              <a:t>Pela regra de Kayser, aceita-se 1 componentes.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Mapa:</a:t>
            </a:r>
            <a:r>
              <a:rPr lang="pt-BR" sz="1600" dirty="0"/>
              <a:t> Gráfico é interpretado ao contrário. Sendo assim, </a:t>
            </a:r>
            <a:r>
              <a:rPr lang="pt-BR" sz="1600" dirty="0">
                <a:ea typeface="+mn-lt"/>
                <a:cs typeface="+mn-lt"/>
              </a:rPr>
              <a:t>as regiões Litorâneas, a leste, apresentam os piores índices de desemprego. </a:t>
            </a:r>
          </a:p>
        </p:txBody>
      </p:sp>
    </p:spTree>
    <p:extLst>
      <p:ext uri="{BB962C8B-B14F-4D97-AF65-F5344CB8AC3E}">
        <p14:creationId xmlns:p14="http://schemas.microsoft.com/office/powerpoint/2010/main" val="191390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557162" y="152877"/>
            <a:ext cx="33701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PCA EDUCACAO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EACEA9-B536-652C-0735-28B8C90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5634" y="734155"/>
            <a:ext cx="5570076" cy="2292074"/>
          </a:xfrm>
          <a:prstGeom prst="rect">
            <a:avLst/>
          </a:prstGeom>
        </p:spPr>
      </p:pic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EBB8FEF4-3EC9-46F2-E09B-035878EF33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" r="3159" b="9933"/>
          <a:stretch/>
        </p:blipFill>
        <p:spPr>
          <a:xfrm>
            <a:off x="6096000" y="734155"/>
            <a:ext cx="5570076" cy="2766668"/>
          </a:xfrm>
          <a:prstGeom prst="rect">
            <a:avLst/>
          </a:prstGeom>
        </p:spPr>
      </p:pic>
      <p:pic>
        <p:nvPicPr>
          <p:cNvPr id="11" name="Imagem 10" descr="Mapa&#10;&#10;Descrição gerada automaticamente">
            <a:extLst>
              <a:ext uri="{FF2B5EF4-FFF2-40B4-BE49-F238E27FC236}">
                <a16:creationId xmlns:a16="http://schemas.microsoft.com/office/drawing/2014/main" id="{628C18BA-0AF1-FDBF-530C-49C90FA947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r="5111"/>
          <a:stretch/>
        </p:blipFill>
        <p:spPr>
          <a:xfrm>
            <a:off x="688089" y="3238175"/>
            <a:ext cx="5272766" cy="33148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81C8DC-0DD8-928F-732B-3A05BADC2AE5}"/>
              </a:ext>
            </a:extLst>
          </p:cNvPr>
          <p:cNvSpPr txBox="1"/>
          <p:nvPr/>
        </p:nvSpPr>
        <p:spPr>
          <a:xfrm>
            <a:off x="6093384" y="4020407"/>
            <a:ext cx="5829300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dos Fatores:</a:t>
            </a:r>
            <a:r>
              <a:rPr lang="pt-BR" sz="1600" b="1"/>
              <a:t>  </a:t>
            </a:r>
            <a:r>
              <a:rPr lang="pt-BR" sz="1600"/>
              <a:t>A carga é proveniente </a:t>
            </a:r>
            <a:r>
              <a:rPr lang="pt-BR" sz="1600">
                <a:ea typeface="+mn-lt"/>
                <a:cs typeface="+mn-lt"/>
              </a:rPr>
              <a:t>da distribuição de frequência das pessoas</a:t>
            </a:r>
            <a:r>
              <a:rPr lang="pt-BR" sz="1600"/>
              <a:t> no ensino fundamental, médio e superior.</a:t>
            </a:r>
            <a:endParaRPr lang="pt-B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Regra de Kayser:</a:t>
            </a:r>
            <a:r>
              <a:rPr lang="pt-BR" sz="1600" b="1"/>
              <a:t> </a:t>
            </a:r>
            <a:r>
              <a:rPr lang="pt-BR" sz="1600"/>
              <a:t>Pela regra de Kayser, aceita-se 1 componentes.</a:t>
            </a: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</a:t>
            </a:r>
            <a:r>
              <a:rPr lang="pt-BR" sz="1600">
                <a:ea typeface="+mn-lt"/>
                <a:cs typeface="+mn-lt"/>
              </a:rPr>
              <a:t>As regiões Norte , Noroeste e pontos centrais, apresentam os piores índices de Educação, por serem regiões com menor infraestrutura e pessoas. </a:t>
            </a: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23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855805" y="-69567"/>
            <a:ext cx="54086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EFA SANEAMENTO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205B04-BE72-A716-568E-CC2B1C9C3DA7}"/>
              </a:ext>
            </a:extLst>
          </p:cNvPr>
          <p:cNvSpPr txBox="1"/>
          <p:nvPr/>
        </p:nvSpPr>
        <p:spPr>
          <a:xfrm>
            <a:off x="6182449" y="3782901"/>
            <a:ext cx="5829300" cy="2831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Fator 1:</a:t>
            </a:r>
            <a:r>
              <a:rPr lang="pt-BR" sz="1600" b="1"/>
              <a:t>  </a:t>
            </a:r>
            <a:r>
              <a:rPr lang="pt-BR" sz="1600"/>
              <a:t>A carga é proveniente do Esgoto Publico ou Qualquer, e em menor efeito de Agua Encanada Dentro.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Teste de hipótese:</a:t>
            </a:r>
            <a:r>
              <a:rPr lang="pt-BR" sz="1600" b="1"/>
              <a:t> </a:t>
            </a:r>
            <a:r>
              <a:rPr lang="pt-BR" sz="1600"/>
              <a:t>Pelo teste </a:t>
            </a:r>
            <a:r>
              <a:rPr lang="pt-BR" sz="1600" err="1"/>
              <a:t>T</a:t>
            </a:r>
            <a:r>
              <a:rPr lang="pt-BR" sz="1600"/>
              <a:t>, aceita-se a hipótese de 1 Fator</a:t>
            </a:r>
            <a:endParaRPr lang="pt-BR" sz="1600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err="1"/>
              <a:t>Grafico</a:t>
            </a:r>
            <a:r>
              <a:rPr lang="pt-BR" sz="1600" b="1" u="sng"/>
              <a:t> de </a:t>
            </a:r>
            <a:r>
              <a:rPr lang="pt-BR" sz="1600" b="1" u="sng" err="1"/>
              <a:t>Scree</a:t>
            </a:r>
            <a:r>
              <a:rPr lang="pt-BR" sz="1600" b="1" u="sng"/>
              <a:t>:</a:t>
            </a:r>
            <a:r>
              <a:rPr lang="pt-BR" sz="1600" b="1"/>
              <a:t> </a:t>
            </a:r>
            <a:r>
              <a:rPr lang="pt-BR" sz="1600"/>
              <a:t>Corte em 2 Fatores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a Zona norte de salvador, e as ilhas, possuem baixas taxas do Indicador de Posse de Esgoto. Já a zona sul, por exceção de um bairro, tem esgoto e agua encanada dentro das casas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99BE7-2B90-BB43-C76E-0F08A9E1E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5089"/>
          <a:stretch/>
        </p:blipFill>
        <p:spPr>
          <a:xfrm>
            <a:off x="266700" y="3686535"/>
            <a:ext cx="5829300" cy="3171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4AA25-E12C-3AC7-5D83-4C353C2D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4" y="522209"/>
            <a:ext cx="5560847" cy="3194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89515-1A78-28FB-36E0-90D7BDD3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05" y="576764"/>
            <a:ext cx="3927677" cy="32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557162" y="152877"/>
            <a:ext cx="42311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/>
              <a:t>PCA 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272969-49BA-BDDD-5405-0C131ACA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9" y="689758"/>
            <a:ext cx="4945071" cy="3094004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0900F92B-9973-4092-ED74-9B2ED563E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 r="3644" b="10501"/>
          <a:stretch/>
        </p:blipFill>
        <p:spPr>
          <a:xfrm>
            <a:off x="5332077" y="848096"/>
            <a:ext cx="6005700" cy="2935666"/>
          </a:xfrm>
          <a:prstGeom prst="rect">
            <a:avLst/>
          </a:prstGeom>
        </p:spPr>
      </p:pic>
      <p:pic>
        <p:nvPicPr>
          <p:cNvPr id="10" name="Imagem 9" descr="Mapa&#10;&#10;Descrição gerada automaticamente">
            <a:extLst>
              <a:ext uri="{FF2B5EF4-FFF2-40B4-BE49-F238E27FC236}">
                <a16:creationId xmlns:a16="http://schemas.microsoft.com/office/drawing/2014/main" id="{525A9412-BAEF-53BB-D154-F4BF5EE2EB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r="5984"/>
          <a:stretch/>
        </p:blipFill>
        <p:spPr>
          <a:xfrm>
            <a:off x="596114" y="3825416"/>
            <a:ext cx="4585485" cy="29184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9459174-9C13-CFBB-2F5E-419E0E009805}"/>
              </a:ext>
            </a:extLst>
          </p:cNvPr>
          <p:cNvSpPr txBox="1"/>
          <p:nvPr/>
        </p:nvSpPr>
        <p:spPr>
          <a:xfrm>
            <a:off x="5677748" y="4109472"/>
            <a:ext cx="5829300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dos Fatores:</a:t>
            </a:r>
            <a:r>
              <a:rPr lang="pt-BR" sz="1600" b="1"/>
              <a:t>  </a:t>
            </a:r>
            <a:r>
              <a:rPr lang="pt-BR" sz="1600"/>
              <a:t>A carga é proveniente </a:t>
            </a:r>
            <a:r>
              <a:rPr lang="pt-BR" sz="1600" err="1"/>
              <a:t>pricipalmente</a:t>
            </a:r>
            <a:r>
              <a:rPr lang="pt-BR" sz="1600"/>
              <a:t> </a:t>
            </a:r>
            <a:r>
              <a:rPr lang="pt-BR" sz="1600">
                <a:ea typeface="+mn-lt"/>
                <a:cs typeface="+mn-lt"/>
              </a:rPr>
              <a:t>da proporção de pessoas com escolaridade alta e domicílios com acesso à esgoto público</a:t>
            </a:r>
            <a:r>
              <a:rPr lang="pt-BR" sz="1600"/>
              <a:t> e água Encanada Dentro do domicílio.</a:t>
            </a:r>
            <a:endParaRPr lang="pt-BR" sz="16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Regra de Kayser:</a:t>
            </a:r>
            <a:r>
              <a:rPr lang="pt-BR" sz="1600" b="1"/>
              <a:t> </a:t>
            </a:r>
            <a:r>
              <a:rPr lang="pt-BR" sz="1600"/>
              <a:t>Pela regra de Kayser, aceita-se 3 componentes.</a:t>
            </a:r>
            <a:endParaRPr lang="pt-BR" sz="1600" b="1" u="sng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</a:t>
            </a:r>
            <a:r>
              <a:rPr lang="pt-BR" sz="1600">
                <a:ea typeface="+mn-lt"/>
                <a:cs typeface="+mn-lt"/>
              </a:rPr>
              <a:t>As regiões Noroeste, Norte e Centro de Salvador apresentam os piores índices de itens básicos para a vivência em oposição da zona sul</a:t>
            </a:r>
            <a:r>
              <a:rPr lang="pt-BR" sz="1600"/>
              <a:t>.</a:t>
            </a:r>
            <a:endParaRPr lang="pt-BR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99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1990846" y="-79611"/>
            <a:ext cx="866943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 EFA SANEAMENTO - Continuação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205B04-BE72-A716-568E-CC2B1C9C3DA7}"/>
              </a:ext>
            </a:extLst>
          </p:cNvPr>
          <p:cNvSpPr txBox="1"/>
          <p:nvPr/>
        </p:nvSpPr>
        <p:spPr>
          <a:xfrm>
            <a:off x="5613722" y="3869561"/>
            <a:ext cx="6444445" cy="2831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Fator 1:</a:t>
            </a:r>
            <a:r>
              <a:rPr lang="pt-BR" sz="1600" b="1" dirty="0"/>
              <a:t>  </a:t>
            </a:r>
            <a:r>
              <a:rPr lang="pt-BR" sz="1600" dirty="0"/>
              <a:t>A carga é proveniente do Esgoto Publico ou Qualquer, e em menor efeito de Agua Encanada Dentro.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Fator 2:</a:t>
            </a:r>
            <a:r>
              <a:rPr lang="pt-BR" sz="1600" dirty="0"/>
              <a:t> A carga é forte por Agua Encanada e Agua Rede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Teste de hipótese:</a:t>
            </a:r>
            <a:r>
              <a:rPr lang="pt-BR" sz="1600" b="1" dirty="0"/>
              <a:t> </a:t>
            </a:r>
            <a:r>
              <a:rPr lang="pt-BR" sz="1600" dirty="0"/>
              <a:t>Pelo teste T, rejeita-se a hipótese de 2 Fatores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dos Mapas:</a:t>
            </a:r>
            <a:r>
              <a:rPr lang="pt-BR" sz="1600" dirty="0"/>
              <a:t> 1º Fator – indica o déficit de rede de acesso ao esgoto e latente na zona norte da cidade, o centro e praias a leste com nível médio, e a zona turística ao sul sendo um outro ambiente. Fator 2 – Agua encanada em Salvador não é um problema grave. </a:t>
            </a:r>
            <a:endParaRPr lang="pt-BR" sz="16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23B65-DA95-86A5-1892-0B309E07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5" y="601194"/>
            <a:ext cx="5236701" cy="323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26120-8CE1-E6C7-BC1B-311B4F563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4" b="24897"/>
          <a:stretch/>
        </p:blipFill>
        <p:spPr>
          <a:xfrm>
            <a:off x="6182449" y="571715"/>
            <a:ext cx="5829300" cy="3136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A958-A43E-CBF2-6E6A-95D370D67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2" b="24519"/>
          <a:stretch/>
        </p:blipFill>
        <p:spPr>
          <a:xfrm>
            <a:off x="180251" y="3869561"/>
            <a:ext cx="5433471" cy="3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0C80103F-4B5B-004B-BE94-B9E72B4DE7B1}"/>
              </a:ext>
            </a:extLst>
          </p:cNvPr>
          <p:cNvSpPr txBox="1"/>
          <p:nvPr/>
        </p:nvSpPr>
        <p:spPr>
          <a:xfrm>
            <a:off x="3573684" y="0"/>
            <a:ext cx="689723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 dirty="0"/>
              <a:t>EFA EMPREGO e MORADIA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C4DDA0-6D4C-6A62-1966-D9C72392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b="11177"/>
          <a:stretch/>
        </p:blipFill>
        <p:spPr>
          <a:xfrm>
            <a:off x="50001" y="698343"/>
            <a:ext cx="3743551" cy="335284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E66E54-58AD-106A-F0A8-58287999A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" y="4103195"/>
            <a:ext cx="4893937" cy="982799"/>
          </a:xfrm>
          <a:prstGeom prst="rect">
            <a:avLst/>
          </a:prstGeom>
        </p:spPr>
      </p:pic>
      <p:sp>
        <p:nvSpPr>
          <p:cNvPr id="10" name="CaixaDeTexto 11">
            <a:extLst>
              <a:ext uri="{FF2B5EF4-FFF2-40B4-BE49-F238E27FC236}">
                <a16:creationId xmlns:a16="http://schemas.microsoft.com/office/drawing/2014/main" id="{08CA975E-6D24-249B-0231-C6D0597BE01A}"/>
              </a:ext>
            </a:extLst>
          </p:cNvPr>
          <p:cNvSpPr txBox="1"/>
          <p:nvPr/>
        </p:nvSpPr>
        <p:spPr>
          <a:xfrm>
            <a:off x="50001" y="5200438"/>
            <a:ext cx="5829300" cy="13542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err="1"/>
              <a:t>Grafico</a:t>
            </a:r>
            <a:r>
              <a:rPr lang="pt-BR" sz="1600" b="1" u="sng"/>
              <a:t> de </a:t>
            </a:r>
            <a:r>
              <a:rPr lang="pt-BR" sz="1600" b="1" u="sng" err="1"/>
              <a:t>Scree</a:t>
            </a:r>
            <a:r>
              <a:rPr lang="pt-BR" sz="1600" b="1" u="sng"/>
              <a:t>:</a:t>
            </a:r>
            <a:r>
              <a:rPr lang="pt-BR" sz="1600" b="1"/>
              <a:t> </a:t>
            </a:r>
            <a:r>
              <a:rPr lang="pt-BR" sz="1600"/>
              <a:t>Corte em 1 Fatores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Geral:</a:t>
            </a:r>
            <a:r>
              <a:rPr lang="pt-BR" sz="1600"/>
              <a:t> não é possível gerar Analise Fatorial Exploratória em dimensões com menos de 3 variáveis.</a:t>
            </a:r>
          </a:p>
        </p:txBody>
      </p:sp>
      <p:sp>
        <p:nvSpPr>
          <p:cNvPr id="14" name="CaixaDeTexto 11">
            <a:extLst>
              <a:ext uri="{FF2B5EF4-FFF2-40B4-BE49-F238E27FC236}">
                <a16:creationId xmlns:a16="http://schemas.microsoft.com/office/drawing/2014/main" id="{74627EAA-ECA9-7354-3408-F064A8F77B87}"/>
              </a:ext>
            </a:extLst>
          </p:cNvPr>
          <p:cNvSpPr txBox="1"/>
          <p:nvPr/>
        </p:nvSpPr>
        <p:spPr>
          <a:xfrm>
            <a:off x="6096000" y="5200437"/>
            <a:ext cx="5829300" cy="13542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 err="1"/>
              <a:t>Grafico</a:t>
            </a:r>
            <a:r>
              <a:rPr lang="pt-BR" sz="1600" b="1" u="sng" dirty="0"/>
              <a:t> de </a:t>
            </a:r>
            <a:r>
              <a:rPr lang="pt-BR" sz="1600" b="1" u="sng" dirty="0" err="1"/>
              <a:t>Scree</a:t>
            </a:r>
            <a:r>
              <a:rPr lang="pt-BR" sz="1600" b="1" u="sng" dirty="0"/>
              <a:t>:</a:t>
            </a:r>
            <a:r>
              <a:rPr lang="pt-BR" sz="1600" b="1" dirty="0"/>
              <a:t> </a:t>
            </a:r>
            <a:r>
              <a:rPr lang="pt-BR" sz="1600" dirty="0"/>
              <a:t>Corte em 1 Fatores	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Teste de </a:t>
            </a:r>
            <a:r>
              <a:rPr lang="pt-BR" sz="1600" b="1" u="sng" dirty="0" err="1"/>
              <a:t>Hipotese</a:t>
            </a:r>
            <a:r>
              <a:rPr lang="pt-BR" sz="1600" b="1" u="sng" dirty="0"/>
              <a:t>:</a:t>
            </a:r>
            <a:r>
              <a:rPr lang="pt-BR" sz="1600" dirty="0"/>
              <a:t> Aceita-se a hipótese de 1 fator. E não é possível rodar com 2 Fatores.</a:t>
            </a:r>
            <a:endParaRPr lang="pt-BR" sz="1600" dirty="0"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A42FA1-A15D-6153-B0D3-F429A199E9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 r="3272" b="11778"/>
          <a:stretch/>
        </p:blipFill>
        <p:spPr>
          <a:xfrm>
            <a:off x="6954962" y="698343"/>
            <a:ext cx="3520126" cy="3231188"/>
          </a:xfrm>
          <a:prstGeom prst="rect">
            <a:avLst/>
          </a:prstGeom>
        </p:spPr>
      </p:pic>
      <p:pic>
        <p:nvPicPr>
          <p:cNvPr id="18" name="Picture 17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CBEEDBE0-854E-EE71-4392-F251283DF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6684"/>
            <a:ext cx="5562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0C80103F-4B5B-004B-BE94-B9E72B4DE7B1}"/>
              </a:ext>
            </a:extLst>
          </p:cNvPr>
          <p:cNvSpPr txBox="1"/>
          <p:nvPr/>
        </p:nvSpPr>
        <p:spPr>
          <a:xfrm>
            <a:off x="1918305" y="0"/>
            <a:ext cx="852633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 dirty="0"/>
              <a:t>EFA EMPREGO e MORADIA - Continuação</a:t>
            </a:r>
          </a:p>
        </p:txBody>
      </p:sp>
      <p:sp>
        <p:nvSpPr>
          <p:cNvPr id="14" name="CaixaDeTexto 11">
            <a:extLst>
              <a:ext uri="{FF2B5EF4-FFF2-40B4-BE49-F238E27FC236}">
                <a16:creationId xmlns:a16="http://schemas.microsoft.com/office/drawing/2014/main" id="{74627EAA-ECA9-7354-3408-F064A8F77B87}"/>
              </a:ext>
            </a:extLst>
          </p:cNvPr>
          <p:cNvSpPr txBox="1"/>
          <p:nvPr/>
        </p:nvSpPr>
        <p:spPr>
          <a:xfrm>
            <a:off x="718868" y="4567834"/>
            <a:ext cx="1064571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 err="1"/>
              <a:t>Grafico</a:t>
            </a:r>
            <a:r>
              <a:rPr lang="pt-BR" sz="1600" b="1" u="sng" dirty="0"/>
              <a:t> de </a:t>
            </a:r>
            <a:r>
              <a:rPr lang="pt-BR" sz="1600" b="1" u="sng" dirty="0" err="1"/>
              <a:t>Scree</a:t>
            </a:r>
            <a:r>
              <a:rPr lang="pt-BR" sz="1600" b="1" u="sng" dirty="0"/>
              <a:t>:</a:t>
            </a:r>
            <a:r>
              <a:rPr lang="pt-BR" sz="1600" b="1" dirty="0"/>
              <a:t> </a:t>
            </a:r>
            <a:r>
              <a:rPr lang="pt-BR" sz="1600" dirty="0"/>
              <a:t>Corte em 1 Fatores	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Teste de </a:t>
            </a:r>
            <a:r>
              <a:rPr lang="pt-BR" sz="1600" b="1" u="sng" dirty="0" err="1"/>
              <a:t>Hipotese</a:t>
            </a:r>
            <a:r>
              <a:rPr lang="pt-BR" sz="1600" b="1" u="sng" dirty="0"/>
              <a:t>:</a:t>
            </a:r>
            <a:r>
              <a:rPr lang="pt-BR" sz="1600" dirty="0"/>
              <a:t> Aceita-se a hipótese de 1 fator. E não é possível rodar com 2 Fatores.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 sz="1600" b="1" u="sng" dirty="0">
                <a:latin typeface="Arial"/>
                <a:cs typeface="Arial"/>
              </a:rPr>
              <a:t>Interpretação do Fator 1:</a:t>
            </a:r>
            <a:r>
              <a:rPr lang="pt-BR" sz="1600" b="1" dirty="0">
                <a:latin typeface="Arial"/>
                <a:cs typeface="Arial"/>
              </a:rPr>
              <a:t>  </a:t>
            </a:r>
            <a:r>
              <a:rPr lang="pt-BR" sz="1600" dirty="0">
                <a:latin typeface="Arial"/>
                <a:cs typeface="Arial"/>
              </a:rPr>
              <a:t>A carga é proveniente de </a:t>
            </a:r>
            <a:r>
              <a:rPr lang="pt-BR" sz="1600" dirty="0" err="1">
                <a:latin typeface="Arial"/>
                <a:cs typeface="Arial"/>
              </a:rPr>
              <a:t>Overcrownding</a:t>
            </a:r>
            <a:r>
              <a:rPr lang="pt-BR" sz="1600" dirty="0">
                <a:latin typeface="Arial"/>
                <a:cs typeface="Arial"/>
              </a:rPr>
              <a:t> e Desemprego, um de cada dimensão.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>
                <a:ea typeface="+mn-lt"/>
                <a:cs typeface="+mn-lt"/>
              </a:rPr>
              <a:t>Interpretação do Mapa:</a:t>
            </a:r>
            <a:r>
              <a:rPr lang="pt-BR" sz="1600" dirty="0">
                <a:ea typeface="+mn-lt"/>
                <a:cs typeface="+mn-lt"/>
              </a:rPr>
              <a:t> Interpretação ao contrária, visto que quanto maior </a:t>
            </a:r>
            <a:r>
              <a:rPr lang="pt-BR" sz="1600" dirty="0" err="1">
                <a:ea typeface="+mn-lt"/>
                <a:cs typeface="+mn-lt"/>
              </a:rPr>
              <a:t>Overcrowding</a:t>
            </a:r>
            <a:r>
              <a:rPr lang="pt-BR" sz="1600" dirty="0">
                <a:ea typeface="+mn-lt"/>
                <a:cs typeface="+mn-lt"/>
              </a:rPr>
              <a:t> e Desemprego são indicadores com interpretação negativa (quanto maior pior). </a:t>
            </a:r>
            <a:r>
              <a:rPr lang="pt-BR" sz="1600" dirty="0" err="1">
                <a:ea typeface="+mn-lt"/>
                <a:cs typeface="+mn-lt"/>
              </a:rPr>
              <a:t>Ve-se</a:t>
            </a:r>
            <a:r>
              <a:rPr lang="pt-BR" sz="1600" dirty="0">
                <a:ea typeface="+mn-lt"/>
                <a:cs typeface="+mn-lt"/>
              </a:rPr>
              <a:t> que o zona Oeste e o norte "rural" sofre mais com este fator. O sul e a zona leste tem pleno emprego e um menor problema de </a:t>
            </a:r>
            <a:r>
              <a:rPr lang="pt-BR" sz="1600" dirty="0" err="1">
                <a:ea typeface="+mn-lt"/>
                <a:cs typeface="+mn-lt"/>
              </a:rPr>
              <a:t>overcrowding</a:t>
            </a:r>
            <a:r>
              <a:rPr lang="pt-BR" sz="1600" dirty="0">
                <a:ea typeface="+mn-lt"/>
                <a:cs typeface="+mn-lt"/>
              </a:rPr>
              <a:t>.</a:t>
            </a:r>
            <a:endParaRPr lang="pt-BR" sz="16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D8119-2CDC-A819-C2AC-43B427419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33" r="251" b="24065"/>
          <a:stretch/>
        </p:blipFill>
        <p:spPr>
          <a:xfrm>
            <a:off x="126076" y="1227827"/>
            <a:ext cx="5714476" cy="3164499"/>
          </a:xfrm>
          <a:prstGeom prst="rect">
            <a:avLst/>
          </a:prstGeom>
        </p:spPr>
      </p:pic>
      <p:pic>
        <p:nvPicPr>
          <p:cNvPr id="4" name="Picture 3" descr="A black screen with purple text&#10;&#10;Description automatically generated">
            <a:extLst>
              <a:ext uri="{FF2B5EF4-FFF2-40B4-BE49-F238E27FC236}">
                <a16:creationId xmlns:a16="http://schemas.microsoft.com/office/drawing/2014/main" id="{9563ADDF-9E20-4002-9545-1944B64D1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08" y="702154"/>
            <a:ext cx="5916822" cy="37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4684220" y="-71013"/>
            <a:ext cx="489935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 EFA EDUCACAO</a:t>
            </a:r>
          </a:p>
        </p:txBody>
      </p:sp>
      <p:sp>
        <p:nvSpPr>
          <p:cNvPr id="2" name="CaixaDeTexto 11">
            <a:extLst>
              <a:ext uri="{FF2B5EF4-FFF2-40B4-BE49-F238E27FC236}">
                <a16:creationId xmlns:a16="http://schemas.microsoft.com/office/drawing/2014/main" id="{765561E0-4354-F641-80A7-CDB9B0E972CF}"/>
              </a:ext>
            </a:extLst>
          </p:cNvPr>
          <p:cNvSpPr txBox="1"/>
          <p:nvPr/>
        </p:nvSpPr>
        <p:spPr>
          <a:xfrm>
            <a:off x="6038610" y="4206998"/>
            <a:ext cx="5829300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Fator 1:</a:t>
            </a:r>
            <a:r>
              <a:rPr lang="pt-BR" sz="1600" b="1" dirty="0"/>
              <a:t>  </a:t>
            </a:r>
            <a:r>
              <a:rPr lang="pt-BR" sz="1600" dirty="0"/>
              <a:t>A carga é proveniente de todas as variáveis de completude de nível de ensino.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Teste de hipótese:</a:t>
            </a:r>
            <a:r>
              <a:rPr lang="pt-BR" sz="1600" b="1" dirty="0"/>
              <a:t> </a:t>
            </a:r>
            <a:r>
              <a:rPr lang="pt-BR" sz="1600" dirty="0"/>
              <a:t>Pelo teste T, rejeita-se a hipótese de 1 Fator</a:t>
            </a:r>
            <a:endParaRPr lang="pt-B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 err="1"/>
              <a:t>Grafico</a:t>
            </a:r>
            <a:r>
              <a:rPr lang="pt-BR" sz="1600" b="1" u="sng" dirty="0"/>
              <a:t> de </a:t>
            </a:r>
            <a:r>
              <a:rPr lang="pt-BR" sz="1600" b="1" u="sng" dirty="0" err="1"/>
              <a:t>Scree</a:t>
            </a:r>
            <a:r>
              <a:rPr lang="pt-BR" sz="1600" b="1" u="sng" dirty="0"/>
              <a:t>:</a:t>
            </a:r>
            <a:r>
              <a:rPr lang="pt-BR" sz="1600" b="1" dirty="0"/>
              <a:t> </a:t>
            </a:r>
            <a:r>
              <a:rPr lang="pt-BR" sz="1600" dirty="0"/>
              <a:t>Corte em 1 Fatores	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Mapa:</a:t>
            </a:r>
            <a:r>
              <a:rPr lang="pt-BR" sz="1600" dirty="0"/>
              <a:t> através do sintetizador de educação fica evidente que a população residente no sul, tem níveis escolares maiores que as do centro, que por sua vez tem níveis escolares superiores as do norte.</a:t>
            </a:r>
            <a:endParaRPr lang="pt-BR" sz="1600" dirty="0">
              <a:cs typeface="Calibri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0512BF1-5784-4802-9405-84BECC9D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5" y="480724"/>
            <a:ext cx="4606181" cy="3363243"/>
          </a:xfrm>
          <a:prstGeom prst="rect">
            <a:avLst/>
          </a:prstGeom>
        </p:spPr>
      </p:pic>
      <p:pic>
        <p:nvPicPr>
          <p:cNvPr id="10" name="Picture 9" descr="A map with numbers and a red and blue map&#10;&#10;Description automatically generated with medium confidence">
            <a:extLst>
              <a:ext uri="{FF2B5EF4-FFF2-40B4-BE49-F238E27FC236}">
                <a16:creationId xmlns:a16="http://schemas.microsoft.com/office/drawing/2014/main" id="{F4308273-3FD0-EA7D-CFAC-71E609832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7" b="25089"/>
          <a:stretch/>
        </p:blipFill>
        <p:spPr>
          <a:xfrm>
            <a:off x="324090" y="3935394"/>
            <a:ext cx="5378815" cy="2926376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C777971-4167-EC2C-333F-B7F9167C5D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" r="3868" b="11225"/>
          <a:stretch/>
        </p:blipFill>
        <p:spPr>
          <a:xfrm>
            <a:off x="6250330" y="480724"/>
            <a:ext cx="4722470" cy="35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608162" y="494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 SOBRE SALVADOR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0BAC73F-B470-16DE-D347-0371DDDE2C22}"/>
              </a:ext>
            </a:extLst>
          </p:cNvPr>
          <p:cNvSpPr txBox="1"/>
          <p:nvPr/>
        </p:nvSpPr>
        <p:spPr>
          <a:xfrm>
            <a:off x="1213856" y="1955021"/>
            <a:ext cx="39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pt-B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INFORMAÇÕES GERAIS DE SALVADOR</a:t>
            </a:r>
            <a:endParaRPr lang="pt-BR" sz="240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149EE72-F250-CA73-6AA0-AB0F41498C95}"/>
              </a:ext>
            </a:extLst>
          </p:cNvPr>
          <p:cNvSpPr txBox="1"/>
          <p:nvPr/>
        </p:nvSpPr>
        <p:spPr>
          <a:xfrm>
            <a:off x="477220" y="2638855"/>
            <a:ext cx="5624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Salvador é uma cidade localizada na costa nordeste do Brasil, sendo a capital do estado da Bahia e foi a primeira capital do Brasil fundada em 1549.</a:t>
            </a:r>
          </a:p>
          <a:p>
            <a:pPr defTabSz="758952">
              <a:spcAft>
                <a:spcPts val="600"/>
              </a:spcAft>
            </a:pPr>
            <a:b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</a:b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 principais características socioeconômicas são:</a:t>
            </a:r>
            <a:b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</a:b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- Desigualdade social - Zona sul ”rica” e Zona norte/nordeste “pobre”</a:t>
            </a:r>
          </a:p>
          <a:p>
            <a:pPr defTabSz="758952">
              <a:spcAft>
                <a:spcPts val="600"/>
              </a:spcAft>
            </a:pP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- Economia diversificada</a:t>
            </a:r>
            <a:b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</a:b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- Turismo como motor econômico</a:t>
            </a:r>
            <a:b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</a:b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- Mercado Informal de trabalho</a:t>
            </a:r>
            <a:b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</a:br>
            <a:r>
              <a:rPr lang="pt-BR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- Muitos problemas com saneamento básico</a:t>
            </a:r>
            <a:endParaRPr lang="pt-BR" sz="240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2AB4355-36C7-C7A5-C56E-CB6F1154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59" y="2144254"/>
            <a:ext cx="5797125" cy="38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2B13FC3-65EB-5BD7-6B3E-4203EC9D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r="5882" b="9036"/>
          <a:stretch/>
        </p:blipFill>
        <p:spPr>
          <a:xfrm>
            <a:off x="6510139" y="415948"/>
            <a:ext cx="5034083" cy="3530253"/>
          </a:xfrm>
          <a:prstGeom prst="rect">
            <a:avLst/>
          </a:prstGeom>
        </p:spPr>
      </p:pic>
      <p:sp>
        <p:nvSpPr>
          <p:cNvPr id="5" name="CaixaDeTexto 11">
            <a:extLst>
              <a:ext uri="{FF2B5EF4-FFF2-40B4-BE49-F238E27FC236}">
                <a16:creationId xmlns:a16="http://schemas.microsoft.com/office/drawing/2014/main" id="{A056D3BC-348F-C90F-CD48-8ABF1DF85668}"/>
              </a:ext>
            </a:extLst>
          </p:cNvPr>
          <p:cNvSpPr txBox="1"/>
          <p:nvPr/>
        </p:nvSpPr>
        <p:spPr>
          <a:xfrm>
            <a:off x="6038610" y="3983272"/>
            <a:ext cx="6046298" cy="2831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 err="1">
                <a:highlight>
                  <a:srgbClr val="FFFF00"/>
                </a:highlight>
              </a:rPr>
              <a:t>Highlights</a:t>
            </a:r>
            <a:r>
              <a:rPr lang="pt-BR" dirty="0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Fator 1:</a:t>
            </a:r>
            <a:r>
              <a:rPr lang="pt-BR" sz="1600" b="1" dirty="0"/>
              <a:t>  </a:t>
            </a:r>
            <a:r>
              <a:rPr lang="pt-BR" sz="1600" dirty="0"/>
              <a:t>A carga é proveniente de </a:t>
            </a:r>
            <a:r>
              <a:rPr lang="pt-BR" sz="1600" dirty="0" err="1"/>
              <a:t>Overcrowding</a:t>
            </a:r>
            <a:r>
              <a:rPr lang="pt-BR" sz="1600" dirty="0"/>
              <a:t>, Desemprego e indicadores de nível de ensino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Teste de hipótese:</a:t>
            </a:r>
            <a:r>
              <a:rPr lang="pt-BR" sz="1600" b="1" dirty="0"/>
              <a:t> </a:t>
            </a:r>
            <a:r>
              <a:rPr lang="pt-BR" sz="1600" dirty="0"/>
              <a:t>Pelo teste T, rejeita-se a hipótese de 1 Fator</a:t>
            </a:r>
            <a:endParaRPr lang="pt-B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 err="1"/>
              <a:t>Grafico</a:t>
            </a:r>
            <a:r>
              <a:rPr lang="pt-BR" sz="1600" b="1" u="sng" dirty="0"/>
              <a:t> de </a:t>
            </a:r>
            <a:r>
              <a:rPr lang="pt-BR" sz="1600" b="1" u="sng" dirty="0" err="1"/>
              <a:t>Scree</a:t>
            </a:r>
            <a:r>
              <a:rPr lang="pt-BR" sz="1600" b="1" u="sng" dirty="0"/>
              <a:t>:</a:t>
            </a:r>
            <a:r>
              <a:rPr lang="pt-BR" sz="1600" b="1" dirty="0"/>
              <a:t> </a:t>
            </a:r>
            <a:r>
              <a:rPr lang="pt-BR" sz="1600" dirty="0"/>
              <a:t>Corte em 3 Fatores – Não executa com mais de 1 Fator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 dirty="0"/>
              <a:t>Interpretação do Mapa:</a:t>
            </a:r>
            <a:r>
              <a:rPr lang="pt-BR" sz="1600" dirty="0"/>
              <a:t> Este gráfico fica menos desigual, visto que poucas regiões tem déficit em varias componentes ao mesmo tempo, mas é visível o quanto o extremo norte é diferente do sul turístico. </a:t>
            </a:r>
            <a:endParaRPr lang="pt-BR" sz="1600" dirty="0">
              <a:cs typeface="Calibri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B7B5A8D-EA1B-D9EA-1DE3-3FEDA6545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846" r="6692" b="1804"/>
          <a:stretch/>
        </p:blipFill>
        <p:spPr>
          <a:xfrm>
            <a:off x="463793" y="573145"/>
            <a:ext cx="4812542" cy="3530253"/>
          </a:xfrm>
          <a:prstGeom prst="rect">
            <a:avLst/>
          </a:prstGeom>
        </p:spPr>
      </p:pic>
      <p:pic>
        <p:nvPicPr>
          <p:cNvPr id="13" name="Picture 12" descr="A map with numbers and a red and blue map&#10;&#10;Description automatically generated with medium confidence">
            <a:extLst>
              <a:ext uri="{FF2B5EF4-FFF2-40B4-BE49-F238E27FC236}">
                <a16:creationId xmlns:a16="http://schemas.microsoft.com/office/drawing/2014/main" id="{BF8F27DD-33DE-08B1-B62B-16E8DA428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1" b="25231"/>
          <a:stretch/>
        </p:blipFill>
        <p:spPr>
          <a:xfrm>
            <a:off x="324090" y="4103398"/>
            <a:ext cx="5009635" cy="26654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5330508" y="2343"/>
            <a:ext cx="436872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EFA TODOS</a:t>
            </a:r>
          </a:p>
        </p:txBody>
      </p:sp>
    </p:spTree>
    <p:extLst>
      <p:ext uri="{BB962C8B-B14F-4D97-AF65-F5344CB8AC3E}">
        <p14:creationId xmlns:p14="http://schemas.microsoft.com/office/powerpoint/2010/main" val="194337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7AF8DF-4484-CFA8-F8C8-DB4A24D4282F}"/>
              </a:ext>
            </a:extLst>
          </p:cNvPr>
          <p:cNvSpPr txBox="1"/>
          <p:nvPr/>
        </p:nvSpPr>
        <p:spPr>
          <a:xfrm>
            <a:off x="359522" y="856180"/>
            <a:ext cx="6357709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Calibri"/>
                <a:ea typeface="Calibri"/>
                <a:cs typeface="Calibri"/>
              </a:rPr>
              <a:t>INDICADOR SINTETIZADO - EFA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3FDAA26A-E526-9FB9-E92C-09E346119E97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Highlights: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 err="1"/>
              <a:t>Interpretação</a:t>
            </a:r>
            <a:r>
              <a:rPr lang="en-US" sz="2000" b="1" u="sng" dirty="0"/>
              <a:t> para 1 </a:t>
            </a:r>
            <a:r>
              <a:rPr lang="en-US" sz="2000" b="1" u="sng" dirty="0" err="1"/>
              <a:t>Fator</a:t>
            </a:r>
            <a:r>
              <a:rPr lang="en-US" sz="2000" b="1" u="sng" dirty="0"/>
              <a:t>:</a:t>
            </a:r>
            <a:r>
              <a:rPr lang="en-US" sz="2000" b="1" dirty="0"/>
              <a:t>  </a:t>
            </a:r>
            <a:r>
              <a:rPr lang="en-US" sz="2000" dirty="0"/>
              <a:t>A </a:t>
            </a:r>
            <a:r>
              <a:rPr lang="en-US" sz="2000" dirty="0" err="1"/>
              <a:t>força</a:t>
            </a:r>
            <a:r>
              <a:rPr lang="en-US" sz="2000" dirty="0"/>
              <a:t> da carga </a:t>
            </a:r>
            <a:r>
              <a:rPr lang="en-US" sz="2000" dirty="0" err="1"/>
              <a:t>vem</a:t>
            </a:r>
            <a:r>
              <a:rPr lang="en-US" sz="2000" dirty="0"/>
              <a:t> de Overcrowding, </a:t>
            </a:r>
            <a:r>
              <a:rPr lang="en-US" sz="2000" dirty="0" err="1"/>
              <a:t>desemprego</a:t>
            </a:r>
            <a:r>
              <a:rPr lang="en-US" sz="2000" dirty="0"/>
              <a:t> e </a:t>
            </a:r>
            <a:r>
              <a:rPr lang="en-US" sz="2000" dirty="0" err="1"/>
              <a:t>níveis</a:t>
            </a:r>
            <a:r>
              <a:rPr lang="en-US" sz="2000" dirty="0"/>
              <a:t> de </a:t>
            </a:r>
            <a:r>
              <a:rPr lang="en-US" sz="2000" dirty="0" err="1"/>
              <a:t>ensino</a:t>
            </a:r>
            <a:r>
              <a:rPr lang="en-US" sz="2000" dirty="0"/>
              <a:t>, </a:t>
            </a:r>
            <a:r>
              <a:rPr lang="en-US" sz="2000" dirty="0" err="1"/>
              <a:t>semelhante</a:t>
            </a:r>
            <a:r>
              <a:rPr lang="en-US" sz="2000" dirty="0"/>
              <a:t> a </a:t>
            </a:r>
            <a:r>
              <a:rPr lang="en-US" sz="2000" dirty="0" err="1"/>
              <a:t>analise</a:t>
            </a:r>
            <a:r>
              <a:rPr lang="en-US" sz="2000" dirty="0"/>
              <a:t> com </a:t>
            </a:r>
            <a:r>
              <a:rPr lang="en-US" sz="2000" dirty="0" err="1"/>
              <a:t>todas</a:t>
            </a:r>
            <a:r>
              <a:rPr lang="en-US" sz="2000" dirty="0"/>
              <a:t> var.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 err="1"/>
              <a:t>Interpretação</a:t>
            </a:r>
            <a:r>
              <a:rPr lang="en-US" sz="2000" b="1" u="sng" dirty="0"/>
              <a:t> para 2 </a:t>
            </a:r>
            <a:r>
              <a:rPr lang="en-US" sz="2000" b="1" u="sng" dirty="0" err="1"/>
              <a:t>Fatores</a:t>
            </a:r>
            <a:r>
              <a:rPr lang="en-US" sz="2000" dirty="0"/>
              <a:t>: </a:t>
            </a:r>
            <a:r>
              <a:rPr lang="en-US" sz="2000" dirty="0" err="1"/>
              <a:t>separa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2 </a:t>
            </a:r>
            <a:r>
              <a:rPr lang="en-US" sz="2000" dirty="0" err="1"/>
              <a:t>forças</a:t>
            </a:r>
            <a:r>
              <a:rPr lang="en-US" sz="2000" dirty="0"/>
              <a:t> </a:t>
            </a:r>
            <a:r>
              <a:rPr lang="en-US" sz="2000" dirty="0" err="1"/>
              <a:t>interessante</a:t>
            </a:r>
            <a:r>
              <a:rPr lang="en-US" sz="2000" dirty="0"/>
              <a:t> o </a:t>
            </a:r>
            <a:r>
              <a:rPr lang="en-US" sz="2000" dirty="0" err="1"/>
              <a:t>primeiro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itens</a:t>
            </a:r>
            <a:r>
              <a:rPr lang="en-US" sz="2000" dirty="0"/>
              <a:t> </a:t>
            </a:r>
            <a:r>
              <a:rPr lang="en-US" sz="2000" dirty="0" err="1"/>
              <a:t>acima</a:t>
            </a:r>
            <a:r>
              <a:rPr lang="en-US" sz="2000" dirty="0"/>
              <a:t> forte e o </a:t>
            </a:r>
            <a:r>
              <a:rPr lang="en-US" sz="2000" dirty="0" err="1"/>
              <a:t>segundo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demais</a:t>
            </a:r>
            <a:endParaRPr lang="en-US" sz="2000" dirty="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Teste de </a:t>
            </a:r>
            <a:r>
              <a:rPr lang="en-US" sz="2000" b="1" u="sng" dirty="0" err="1"/>
              <a:t>hipótese</a:t>
            </a:r>
            <a:r>
              <a:rPr lang="en-US" sz="2000" b="1" u="sng" dirty="0"/>
              <a:t>:</a:t>
            </a:r>
            <a:r>
              <a:rPr lang="en-US" sz="2000" b="1" dirty="0"/>
              <a:t> </a:t>
            </a:r>
            <a:r>
              <a:rPr lang="en-US" sz="2000" dirty="0"/>
              <a:t>Pelo teste T, </a:t>
            </a:r>
            <a:r>
              <a:rPr lang="en-US" sz="2000" dirty="0" err="1"/>
              <a:t>rejeita</a:t>
            </a:r>
            <a:r>
              <a:rPr lang="en-US" sz="2000" dirty="0"/>
              <a:t>-se a </a:t>
            </a:r>
            <a:r>
              <a:rPr lang="en-US" sz="2000" dirty="0" err="1"/>
              <a:t>hipótese</a:t>
            </a:r>
            <a:r>
              <a:rPr lang="en-US" sz="2000" dirty="0"/>
              <a:t> de 1 </a:t>
            </a:r>
            <a:r>
              <a:rPr lang="en-US" sz="2000" dirty="0" err="1"/>
              <a:t>Fator</a:t>
            </a:r>
            <a:r>
              <a:rPr lang="en-US" sz="2000" dirty="0"/>
              <a:t> e de 2 </a:t>
            </a:r>
            <a:r>
              <a:rPr lang="en-US" sz="2000" dirty="0" err="1"/>
              <a:t>fatores</a:t>
            </a:r>
            <a:endParaRPr lang="en-US" sz="2000" b="1" u="sng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039BE8-0472-4578-9D6D-734DA7EE6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"/>
          <a:stretch/>
        </p:blipFill>
        <p:spPr>
          <a:xfrm>
            <a:off x="7542399" y="581892"/>
            <a:ext cx="3479481" cy="25187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CEA5D04-6304-1A19-F303-D6D49259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71" y="3707894"/>
            <a:ext cx="3498272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6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1">
            <a:extLst>
              <a:ext uri="{FF2B5EF4-FFF2-40B4-BE49-F238E27FC236}">
                <a16:creationId xmlns:a16="http://schemas.microsoft.com/office/drawing/2014/main" id="{A056D3BC-348F-C90F-CD48-8ABF1DF85668}"/>
              </a:ext>
            </a:extLst>
          </p:cNvPr>
          <p:cNvSpPr txBox="1"/>
          <p:nvPr/>
        </p:nvSpPr>
        <p:spPr>
          <a:xfrm>
            <a:off x="70023" y="4588753"/>
            <a:ext cx="3686157" cy="1846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Com este fator único de Status Socio </a:t>
            </a:r>
            <a:r>
              <a:rPr lang="pt-BR" sz="1600" err="1"/>
              <a:t>Economico</a:t>
            </a:r>
            <a:r>
              <a:rPr lang="pt-BR" sz="1600"/>
              <a:t>, a Zona extremo norte, as ilhas e a região Oeste tem piores indicadores, ao contrario do sul e do leste. </a:t>
            </a:r>
          </a:p>
        </p:txBody>
      </p:sp>
      <p:sp>
        <p:nvSpPr>
          <p:cNvPr id="2" name="CaixaDeTexto 3">
            <a:extLst>
              <a:ext uri="{FF2B5EF4-FFF2-40B4-BE49-F238E27FC236}">
                <a16:creationId xmlns:a16="http://schemas.microsoft.com/office/drawing/2014/main" id="{B7064580-26E7-1BF8-0AB7-8ADF690272EC}"/>
              </a:ext>
            </a:extLst>
          </p:cNvPr>
          <p:cNvSpPr txBox="1"/>
          <p:nvPr/>
        </p:nvSpPr>
        <p:spPr>
          <a:xfrm>
            <a:off x="3147281" y="0"/>
            <a:ext cx="78716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INDICADOR SINTETIZADO - EFA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5DF94-5398-C8DF-611B-C9E6F8B244EC}"/>
              </a:ext>
            </a:extLst>
          </p:cNvPr>
          <p:cNvCxnSpPr/>
          <p:nvPr/>
        </p:nvCxnSpPr>
        <p:spPr>
          <a:xfrm>
            <a:off x="8048369" y="849245"/>
            <a:ext cx="0" cy="58323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11">
            <a:extLst>
              <a:ext uri="{FF2B5EF4-FFF2-40B4-BE49-F238E27FC236}">
                <a16:creationId xmlns:a16="http://schemas.microsoft.com/office/drawing/2014/main" id="{36FBBC5B-2175-E3A6-6308-617D4E93CEA3}"/>
              </a:ext>
            </a:extLst>
          </p:cNvPr>
          <p:cNvSpPr txBox="1"/>
          <p:nvPr/>
        </p:nvSpPr>
        <p:spPr>
          <a:xfrm>
            <a:off x="4187159" y="4096310"/>
            <a:ext cx="3686157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Quando quebramos em 2 fatores vemos que o grande problema da zona oeste de fato é desemprego, </a:t>
            </a:r>
            <a:r>
              <a:rPr lang="pt-BR" sz="1600" err="1"/>
              <a:t>overcrownding</a:t>
            </a:r>
            <a:r>
              <a:rPr lang="pt-BR" sz="1600"/>
              <a:t> e baixo nível educacional, já na ilhas e no extremo norte não são grandes problemas.</a:t>
            </a:r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E48C16F3-4965-C873-D669-9F2C02939E01}"/>
              </a:ext>
            </a:extLst>
          </p:cNvPr>
          <p:cNvSpPr txBox="1"/>
          <p:nvPr/>
        </p:nvSpPr>
        <p:spPr>
          <a:xfrm>
            <a:off x="8223423" y="4565008"/>
            <a:ext cx="3686157" cy="1846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err="1">
                <a:highlight>
                  <a:srgbClr val="FFFF00"/>
                </a:highlight>
              </a:rPr>
              <a:t>Highlights</a:t>
            </a:r>
            <a:r>
              <a:rPr lang="pt-BR">
                <a:highlight>
                  <a:srgbClr val="FFFF00"/>
                </a:highlight>
              </a:rPr>
              <a:t>:</a:t>
            </a:r>
          </a:p>
          <a:p>
            <a:pPr algn="just"/>
            <a:endParaRPr lang="pt-BR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u="sng"/>
              <a:t>Interpretação do Mapa:</a:t>
            </a:r>
            <a:r>
              <a:rPr lang="pt-BR" sz="1600"/>
              <a:t> As variáveis de acesso a saneamento que são os reais problemas do extremo norte e das ilhas, além da parte leste. Apresentando níveis bons a oeste.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FEF2-0484-290F-BDED-B4978EEC9EB7}"/>
              </a:ext>
            </a:extLst>
          </p:cNvPr>
          <p:cNvCxnSpPr/>
          <p:nvPr/>
        </p:nvCxnSpPr>
        <p:spPr>
          <a:xfrm>
            <a:off x="3971669" y="849245"/>
            <a:ext cx="0" cy="58323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map with numbers and a red and blue map&#10;&#10;Description automatically generated with medium confidence">
            <a:extLst>
              <a:ext uri="{FF2B5EF4-FFF2-40B4-BE49-F238E27FC236}">
                <a16:creationId xmlns:a16="http://schemas.microsoft.com/office/drawing/2014/main" id="{186A64AC-16ED-CE53-22DA-E7F8862A0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0" b="25263"/>
          <a:stretch/>
        </p:blipFill>
        <p:spPr>
          <a:xfrm>
            <a:off x="39625" y="1556951"/>
            <a:ext cx="3932044" cy="2356769"/>
          </a:xfrm>
          <a:prstGeom prst="rect">
            <a:avLst/>
          </a:prstGeom>
        </p:spPr>
      </p:pic>
      <p:pic>
        <p:nvPicPr>
          <p:cNvPr id="19" name="Picture 18" descr="A map with red and blue squares&#10;&#10;Description automatically generated">
            <a:extLst>
              <a:ext uri="{FF2B5EF4-FFF2-40B4-BE49-F238E27FC236}">
                <a16:creationId xmlns:a16="http://schemas.microsoft.com/office/drawing/2014/main" id="{E278AC7B-D102-33ED-F5E1-7A55475C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2" b="24472"/>
          <a:stretch/>
        </p:blipFill>
        <p:spPr>
          <a:xfrm>
            <a:off x="8135870" y="1705232"/>
            <a:ext cx="4056129" cy="2261287"/>
          </a:xfrm>
          <a:prstGeom prst="rect">
            <a:avLst/>
          </a:prstGeom>
        </p:spPr>
      </p:pic>
      <p:pic>
        <p:nvPicPr>
          <p:cNvPr id="23" name="Picture 22" descr="A map with different colored areas&#10;&#10;Description automatically generated">
            <a:extLst>
              <a:ext uri="{FF2B5EF4-FFF2-40B4-BE49-F238E27FC236}">
                <a16:creationId xmlns:a16="http://schemas.microsoft.com/office/drawing/2014/main" id="{DBAD5E33-068A-E829-D250-28ACE6CC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8" b="24639"/>
          <a:stretch/>
        </p:blipFill>
        <p:spPr>
          <a:xfrm>
            <a:off x="4009742" y="1705232"/>
            <a:ext cx="4007130" cy="22084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2DDBAE-AD6D-0F2E-D74A-EC8338013168}"/>
              </a:ext>
            </a:extLst>
          </p:cNvPr>
          <p:cNvSpPr txBox="1"/>
          <p:nvPr/>
        </p:nvSpPr>
        <p:spPr>
          <a:xfrm>
            <a:off x="6579688" y="1705232"/>
            <a:ext cx="4357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20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74781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 DA BASE DE DADOS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">
            <a:extLst>
              <a:ext uri="{FF2B5EF4-FFF2-40B4-BE49-F238E27FC236}">
                <a16:creationId xmlns:a16="http://schemas.microsoft.com/office/drawing/2014/main" id="{BBC1F48B-48A3-B064-CE3C-40AC77F47914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P_AGUAENC = Proporção de domicílios com acesso à água encanada.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P_AGUAENCDENTRO = Proporção de domicílios com acesso à água encanada dentro do domicílio.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P_AGUAREDE = Proporção de domicílios com acesso à água de uma rede pública.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P_ESGOTOPUB = Proporção de domicílios conectados à rede pública de esgoto.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P_ESGOTOQUAL = Proporção de domicílios conectados à algum tipo de sistema de esgoto.</a:t>
            </a:r>
            <a:br>
              <a:rPr lang="en-US" sz="1300"/>
            </a:b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P_MATPAREDES =  Proporção de domicílios com paredes externas feitas em sua maioria de cimento, pedra, concreto e/ou materiais similares (materiais “duráveis”).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P_OVERCROWDING = Overcrowding/superlotação/adensamento: Proporção de domicílios com mais de 3 moradores por quarto/dormitório.</a:t>
            </a:r>
            <a:br>
              <a:rPr lang="en-US" sz="1300"/>
            </a:b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P_DESEMP Taxa de desemprego entre a população com 15 anos de idade ou mais.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P_FORTRAB Participação da força de trabalho entre a população com 15 anos de idade ou mais.</a:t>
            </a:r>
            <a:br>
              <a:rPr lang="en-US" sz="1300"/>
            </a:b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P_ENSFUND Proporção da população com 25 anos ou mais com o Ensino Fundamental completo.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P_ENSMED Proporção da população com 25 anos ou mais com o Ensino Médio completo.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P_ENSSUP Proporção da população com 25 anos ou mais com o Ensino Superior completo.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P_FREQESCOLA Proporção da população entre 15 e 17 anos frequentando a escola.</a:t>
            </a:r>
          </a:p>
        </p:txBody>
      </p:sp>
    </p:spTree>
    <p:extLst>
      <p:ext uri="{BB962C8B-B14F-4D97-AF65-F5344CB8AC3E}">
        <p14:creationId xmlns:p14="http://schemas.microsoft.com/office/powerpoint/2010/main" val="216210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6C30E7-5304-57C8-AC9F-238E025A4D47}"/>
              </a:ext>
            </a:extLst>
          </p:cNvPr>
          <p:cNvSpPr txBox="1"/>
          <p:nvPr/>
        </p:nvSpPr>
        <p:spPr>
          <a:xfrm>
            <a:off x="572991" y="1060126"/>
            <a:ext cx="15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SANEAMENTO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5A5178AA-EC65-AC2C-521B-EB1469C62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10725" r="3047" b="1618"/>
          <a:stretch/>
        </p:blipFill>
        <p:spPr>
          <a:xfrm>
            <a:off x="5104259" y="1436113"/>
            <a:ext cx="4911407" cy="4582965"/>
          </a:xfrm>
          <a:prstGeom prst="rect">
            <a:avLst/>
          </a:prstGeom>
        </p:spPr>
      </p:pic>
      <p:pic>
        <p:nvPicPr>
          <p:cNvPr id="13" name="Imagem 12" descr="Calendário&#10;&#10;Descrição gerada automaticamente">
            <a:extLst>
              <a:ext uri="{FF2B5EF4-FFF2-40B4-BE49-F238E27FC236}">
                <a16:creationId xmlns:a16="http://schemas.microsoft.com/office/drawing/2014/main" id="{D4857BC8-5C83-03CC-E048-0DDA02395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" y="1557152"/>
            <a:ext cx="4555541" cy="45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CD59D4-3143-FF10-5C66-5E8CFA3021FF}"/>
              </a:ext>
            </a:extLst>
          </p:cNvPr>
          <p:cNvSpPr txBox="1"/>
          <p:nvPr/>
        </p:nvSpPr>
        <p:spPr>
          <a:xfrm>
            <a:off x="312056" y="844226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MORADIA</a:t>
            </a:r>
          </a:p>
        </p:txBody>
      </p:sp>
      <p:pic>
        <p:nvPicPr>
          <p:cNvPr id="15" name="Imagem 1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9839DAF-93C5-FE2E-8ADC-E088C5DA1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" y="1290453"/>
            <a:ext cx="5406441" cy="5418069"/>
          </a:xfrm>
          <a:prstGeom prst="rect">
            <a:avLst/>
          </a:prstGeom>
        </p:spPr>
      </p:pic>
      <p:pic>
        <p:nvPicPr>
          <p:cNvPr id="2" name="Imagem 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072F51E-D7C8-306F-631F-1B94392A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28" y="1033318"/>
            <a:ext cx="5331013" cy="54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5604A2-E309-210C-57C5-71D0FF2C2676}"/>
              </a:ext>
            </a:extLst>
          </p:cNvPr>
          <p:cNvSpPr txBox="1"/>
          <p:nvPr/>
        </p:nvSpPr>
        <p:spPr>
          <a:xfrm>
            <a:off x="738413" y="1060126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EMPREGO</a:t>
            </a:r>
          </a:p>
        </p:txBody>
      </p:sp>
      <p:pic>
        <p:nvPicPr>
          <p:cNvPr id="21" name="Imagem 20" descr="Gráfico&#10;&#10;Descrição gerada automaticamente">
            <a:extLst>
              <a:ext uri="{FF2B5EF4-FFF2-40B4-BE49-F238E27FC236}">
                <a16:creationId xmlns:a16="http://schemas.microsoft.com/office/drawing/2014/main" id="{32475238-44BE-0681-018E-59A992B8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27" y="1357645"/>
            <a:ext cx="5152442" cy="5176770"/>
          </a:xfrm>
          <a:prstGeom prst="rect">
            <a:avLst/>
          </a:prstGeom>
        </p:spPr>
      </p:pic>
      <p:pic>
        <p:nvPicPr>
          <p:cNvPr id="23" name="Imagem 2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7B303EE-4972-66EB-397F-6E606EEBD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1508620"/>
            <a:ext cx="5076240" cy="50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038B99-3732-A715-2855-176EBF91423E}"/>
              </a:ext>
            </a:extLst>
          </p:cNvPr>
          <p:cNvSpPr txBox="1"/>
          <p:nvPr/>
        </p:nvSpPr>
        <p:spPr>
          <a:xfrm>
            <a:off x="529770" y="793426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EDUCAÇÃO</a:t>
            </a:r>
          </a:p>
        </p:txBody>
      </p:sp>
      <p:pic>
        <p:nvPicPr>
          <p:cNvPr id="27" name="Imagem 26" descr="Gráfico, Histograma&#10;&#10;Descrição gerada automaticamente">
            <a:extLst>
              <a:ext uri="{FF2B5EF4-FFF2-40B4-BE49-F238E27FC236}">
                <a16:creationId xmlns:a16="http://schemas.microsoft.com/office/drawing/2014/main" id="{A6A10806-E826-6183-B028-00D16503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37" y="1173590"/>
            <a:ext cx="5297689" cy="5297326"/>
          </a:xfrm>
          <a:prstGeom prst="rect">
            <a:avLst/>
          </a:prstGeom>
        </p:spPr>
      </p:pic>
      <p:pic>
        <p:nvPicPr>
          <p:cNvPr id="29" name="Imagem 2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9975471-4916-1A96-3FF4-5DB527B20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5" y="1419720"/>
            <a:ext cx="5050717" cy="50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15ED938F-FCD6-D6E1-A91F-FBDAADB677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 b="3398"/>
          <a:stretch/>
        </p:blipFill>
        <p:spPr>
          <a:xfrm>
            <a:off x="185628" y="1290418"/>
            <a:ext cx="4499499" cy="4558204"/>
          </a:xfrm>
          <a:prstGeom prst="rect">
            <a:avLst/>
          </a:prstGeom>
        </p:spPr>
      </p:pic>
      <p:pic>
        <p:nvPicPr>
          <p:cNvPr id="25" name="Imagem 24" descr="Gráfico&#10;&#10;Descrição gerada automaticamente">
            <a:extLst>
              <a:ext uri="{FF2B5EF4-FFF2-40B4-BE49-F238E27FC236}">
                <a16:creationId xmlns:a16="http://schemas.microsoft.com/office/drawing/2014/main" id="{2A9B3CBF-1ACB-A771-0565-719D84E73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11" y="1290418"/>
            <a:ext cx="4751652" cy="47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918C-27AF-ADDF-F42C-CA25EC5E1060}"/>
              </a:ext>
            </a:extLst>
          </p:cNvPr>
          <p:cNvSpPr txBox="1"/>
          <p:nvPr/>
        </p:nvSpPr>
        <p:spPr>
          <a:xfrm>
            <a:off x="3998363" y="38519"/>
            <a:ext cx="41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 b="1"/>
            </a:lvl1pPr>
          </a:lstStyle>
          <a:p>
            <a:r>
              <a:rPr lang="pt-BR"/>
              <a:t>ANALISE DESCRITIVA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7EC8231-6840-4185-A7A6-1344C6EA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3" y="1323548"/>
            <a:ext cx="5309269" cy="5317552"/>
          </a:xfrm>
          <a:prstGeom prst="rect">
            <a:avLst/>
          </a:prstGeom>
        </p:spPr>
      </p:pic>
      <p:pic>
        <p:nvPicPr>
          <p:cNvPr id="19" name="Imagem 18" descr="Gráfico&#10;&#10;Descrição gerada automaticamente">
            <a:extLst>
              <a:ext uri="{FF2B5EF4-FFF2-40B4-BE49-F238E27FC236}">
                <a16:creationId xmlns:a16="http://schemas.microsoft.com/office/drawing/2014/main" id="{DAF78ECC-1ED3-AC86-CADB-F8B54468D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90" y="1325324"/>
            <a:ext cx="5310194" cy="53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Carmo</dc:creator>
  <cp:revision>83</cp:revision>
  <dcterms:created xsi:type="dcterms:W3CDTF">2023-11-29T00:13:17Z</dcterms:created>
  <dcterms:modified xsi:type="dcterms:W3CDTF">2023-12-02T12:49:20Z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2023-11-29T02:13:19Z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32ef19be-44c5-48b7-bb52-71f2488163e7</vt:lpwstr>
  </property>
  <property fmtid="{D5CDD505-2E9C-101B-9397-08002B2CF9AE}" pid="8" name="MSIP_Label_3dc542d3-6316-42ad-9eaa-e82fa419e5f2_ContentBits">
    <vt:lpwstr>0</vt:lpwstr>
  </property>
</Properties>
</file>