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8F7"/>
    <a:srgbClr val="5968D9"/>
    <a:srgbClr val="CC9900"/>
    <a:srgbClr val="663300"/>
    <a:srgbClr val="FFFFFF"/>
    <a:srgbClr val="BCBCBC"/>
    <a:srgbClr val="F2F2F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21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87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43778D89-A608-4440-8FE4-43314E4D4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84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F0868F-A227-4F37-AD74-32E6B073AD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838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27013"/>
            <a:ext cx="375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4000" y="1758786"/>
            <a:ext cx="8457514" cy="1143000"/>
          </a:xfrm>
        </p:spPr>
        <p:txBody>
          <a:bodyPr/>
          <a:lstStyle>
            <a:lvl1pPr algn="ctr">
              <a:defRPr sz="4000" i="0" baseline="0">
                <a:effectLst/>
                <a:ea typeface="+mj-ea"/>
              </a:defRPr>
            </a:lvl1pPr>
          </a:lstStyle>
          <a:p>
            <a:r>
              <a:rPr lang="en-US" altLang="zh-CN" dirty="0"/>
              <a:t>&lt;Title&gt;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6350" y="3496971"/>
            <a:ext cx="6400800" cy="1600844"/>
          </a:xfrm>
        </p:spPr>
        <p:txBody>
          <a:bodyPr/>
          <a:lstStyle>
            <a:lvl1pPr marL="0" indent="0" algn="ctr">
              <a:lnSpc>
                <a:spcPct val="95000"/>
              </a:lnSpc>
              <a:buFont typeface="Monotype Sorts" charset="2"/>
              <a:buNone/>
              <a:defRPr sz="2200" baseline="0">
                <a:effectLst/>
                <a:ea typeface="+mn-ea"/>
              </a:defRPr>
            </a:lvl1pPr>
          </a:lstStyle>
          <a:p>
            <a:r>
              <a:rPr lang="en-US" altLang="zh-CN" dirty="0"/>
              <a:t>&lt;name&gt;</a:t>
            </a:r>
          </a:p>
          <a:p>
            <a:r>
              <a:rPr lang="en-US" altLang="zh-CN" dirty="0"/>
              <a:t>&lt;affiliation&gt;</a:t>
            </a:r>
          </a:p>
          <a:p>
            <a:r>
              <a:rPr lang="en-US" altLang="zh-CN" dirty="0"/>
              <a:t>&lt;event&gt;</a:t>
            </a:r>
          </a:p>
          <a:p>
            <a:r>
              <a:rPr lang="en-US" altLang="zh-CN" dirty="0"/>
              <a:t>&lt;date&gt;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n-ea"/>
              </a:defRPr>
            </a:lvl1pPr>
            <a:lvl2pPr>
              <a:defRPr baseline="0">
                <a:ea typeface="+mn-ea"/>
              </a:defRPr>
            </a:lvl2pPr>
            <a:lvl3pPr>
              <a:defRPr baseline="0">
                <a:ea typeface="+mn-ea"/>
              </a:defRPr>
            </a:lvl3pPr>
            <a:lvl4pPr>
              <a:defRPr baseline="0">
                <a:ea typeface="+mn-ea"/>
              </a:defRPr>
            </a:lvl4pPr>
          </a:lstStyle>
          <a:p>
            <a:pPr lvl="0"/>
            <a:r>
              <a:rPr lang="en-US" altLang="zh-CN" noProof="0" dirty="0" smtClean="0"/>
              <a:t>Body Text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1955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pPr lvl="0"/>
            <a:r>
              <a:rPr lang="en-US" altLang="zh-CN" dirty="0" smtClean="0"/>
              <a:t>Slide Title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8138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9500"/>
            <a:ext cx="86995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pic>
        <p:nvPicPr>
          <p:cNvPr id="1028" name="Picture 4" descr="arrow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190500" y="685800"/>
            <a:ext cx="8915400" cy="3429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921375" y="638175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D93089-2805-41D4-9351-CED27D159976}" type="slidenum">
              <a:rPr lang="zh-CN" altLang="en-US" sz="1200">
                <a:latin typeface="Arial" pitchFamily="34" charset="0"/>
              </a:rPr>
              <a:pPr algn="r">
                <a:defRPr/>
              </a:pPr>
              <a:t>‹#›</a:t>
            </a:fld>
            <a:endParaRPr lang="en-US" altLang="zh-CN" sz="1200">
              <a:latin typeface="Arial" pitchFamily="34" charset="0"/>
            </a:endParaRPr>
          </a:p>
        </p:txBody>
      </p:sp>
      <p:pic>
        <p:nvPicPr>
          <p:cNvPr id="1030" name="图片 6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3725" y="6303963"/>
            <a:ext cx="847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09" r:id="rId2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/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i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285750" indent="-285750" algn="l" rtl="0" eaLnBrk="0" fontAlgn="base" hangingPunct="0">
        <a:lnSpc>
          <a:spcPct val="125000"/>
        </a:lnSpc>
        <a:spcBef>
          <a:spcPct val="30000"/>
        </a:spcBef>
        <a:spcAft>
          <a:spcPct val="0"/>
        </a:spcAft>
        <a:buClr>
          <a:srgbClr val="660066"/>
        </a:buClr>
        <a:buSzPct val="75000"/>
        <a:buFont typeface="Monotype Sorts"/>
        <a:buChar char="u"/>
        <a:defRPr sz="2800" b="1">
          <a:solidFill>
            <a:schemeClr val="tx1"/>
          </a:solidFill>
          <a:effectLst/>
          <a:latin typeface="+mn-lt"/>
          <a:ea typeface="宋体" pitchFamily="2" charset="-122"/>
          <a:cs typeface="+mn-cs"/>
        </a:defRPr>
      </a:lvl1pPr>
      <a:lvl2pPr marL="6286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 b="1">
          <a:solidFill>
            <a:srgbClr val="1F366F"/>
          </a:solidFill>
          <a:effectLst/>
          <a:latin typeface="+mn-lt"/>
          <a:ea typeface="宋体" pitchFamily="2" charset="-122"/>
        </a:defRPr>
      </a:lvl2pPr>
      <a:lvl3pPr marL="97155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33CC"/>
        </a:buClr>
        <a:buSzPct val="120000"/>
        <a:buChar char="•"/>
        <a:defRPr sz="2200" b="1">
          <a:solidFill>
            <a:srgbClr val="333333"/>
          </a:solidFill>
          <a:effectLst/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SzPct val="40000"/>
        <a:buFont typeface="Monotype Sorts"/>
        <a:buChar char="u"/>
        <a:defRPr sz="2000">
          <a:solidFill>
            <a:schemeClr val="tx1"/>
          </a:solidFill>
          <a:effectLst/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Xiao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Qiqi</a:t>
            </a:r>
            <a:endParaRPr lang="zh-CN" altLang="en-US" dirty="0" smtClean="0"/>
          </a:p>
          <a:p>
            <a:r>
              <a:rPr lang="en-US" altLang="zh-CN" dirty="0" smtClean="0"/>
              <a:t>09/19/2015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dataset</a:t>
            </a:r>
            <a:r>
              <a:rPr lang="en-US" sz="2916" dirty="0" err="1" smtClean="0">
                <a:solidFill>
                  <a:srgbClr val="FFFFFF"/>
                </a:solidFill>
              </a:rPr>
              <a:t>e</a:t>
            </a:r>
            <a:endParaRPr lang="zh-CN" altLang="en-US" sz="2916" dirty="0" smtClean="0">
              <a:solidFill>
                <a:srgbClr val="FFFFFF"/>
              </a:solidFill>
            </a:endParaRPr>
          </a:p>
          <a:p>
            <a:pPr marL="857250" lvl="2" indent="-514350">
              <a:lnSpc>
                <a:spcPct val="125000"/>
              </a:lnSpc>
              <a:buClr>
                <a:srgbClr val="660066"/>
              </a:buClr>
              <a:buSzPct val="75000"/>
            </a:pPr>
            <a:r>
              <a:rPr lang="en-US" dirty="0" err="1">
                <a:solidFill>
                  <a:srgbClr val="0070C0"/>
                </a:solidFill>
              </a:rPr>
              <a:t>CompCars</a:t>
            </a:r>
            <a:r>
              <a:rPr lang="en-US" dirty="0">
                <a:solidFill>
                  <a:srgbClr val="0070C0"/>
                </a:solidFill>
              </a:rPr>
              <a:t> &amp; Car-196 directly using unmodified CNN algorithm (with CAFFE) 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916" dirty="0" smtClean="0">
              <a:solidFill>
                <a:srgbClr val="FFFF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zh-CN" sz="3200" dirty="0"/>
              <a:t>Find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datasets</a:t>
            </a:r>
            <a:endParaRPr lang="zh-CN" altLang="en-US" sz="2916" dirty="0" smtClean="0">
              <a:solidFill>
                <a:srgbClr val="FFFFFF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Contact </a:t>
            </a:r>
            <a:r>
              <a:rPr lang="en-US" dirty="0">
                <a:solidFill>
                  <a:srgbClr val="0070C0"/>
                </a:solidFill>
              </a:rPr>
              <a:t>with CUHK and get </a:t>
            </a:r>
            <a:r>
              <a:rPr lang="en-US" dirty="0" err="1">
                <a:solidFill>
                  <a:srgbClr val="0070C0"/>
                </a:solidFill>
              </a:rPr>
              <a:t>CompCars</a:t>
            </a:r>
            <a:r>
              <a:rPr lang="en-US" dirty="0">
                <a:solidFill>
                  <a:srgbClr val="0070C0"/>
                </a:solidFill>
              </a:rPr>
              <a:t> Dataset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916" dirty="0" smtClean="0">
              <a:solidFill>
                <a:srgbClr val="FFFFFF"/>
              </a:solidFill>
            </a:endParaRPr>
          </a:p>
          <a:p>
            <a:pPr marL="857250" lvl="1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 smtClean="0"/>
          </a:p>
          <a:p>
            <a:pPr marL="857250" lvl="1" indent="-514350"/>
            <a:endParaRPr lang="zh-CN" altLang="en-US" dirty="0" smtClean="0">
              <a:sym typeface="Wingdings"/>
            </a:endParaRPr>
          </a:p>
          <a:p>
            <a:pPr marL="857250" lvl="1" indent="-514350">
              <a:buFont typeface="+mj-lt"/>
              <a:buAutoNum type="arabicPeriod"/>
            </a:pPr>
            <a:endParaRPr lang="zh-CN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Train hierarchical </a:t>
            </a:r>
            <a:r>
              <a:rPr lang="en-US" sz="3200" dirty="0" smtClean="0"/>
              <a:t>models</a:t>
            </a:r>
            <a:endParaRPr lang="zh-CN" altLang="en-US" sz="3200" dirty="0"/>
          </a:p>
          <a:p>
            <a:pPr lvl="1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70C0"/>
                </a:solidFill>
              </a:rPr>
              <a:t>Light(front tail distinguished)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lvl="1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70C0"/>
                </a:solidFill>
              </a:rPr>
              <a:t>Wheel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lvl="1" defTabSz="473201">
              <a:spcBef>
                <a:spcPts val="3400"/>
              </a:spcBef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0070C0"/>
                </a:solidFill>
              </a:rPr>
              <a:t>Logo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R-CNN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endParaRPr lang="zh-CN" altLang="en-US" dirty="0"/>
          </a:p>
          <a:p>
            <a:pPr marL="857250" lvl="1" indent="-514350"/>
            <a:endParaRPr lang="zh-CN" altLang="en-US" dirty="0" smtClean="0">
              <a:solidFill>
                <a:srgbClr val="0070C0"/>
              </a:solidFill>
            </a:endParaRPr>
          </a:p>
          <a:p>
            <a:pPr marL="857250" lvl="1" indent="-514350"/>
            <a:r>
              <a:rPr lang="en-US" altLang="zh-CN" dirty="0" smtClean="0">
                <a:solidFill>
                  <a:srgbClr val="0070C0"/>
                </a:solidFill>
              </a:rPr>
              <a:t>Detect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  <a:sym typeface="Wingdings"/>
              </a:rPr>
              <a:t> </a:t>
            </a:r>
            <a:r>
              <a:rPr lang="en-US" altLang="zh-CN" dirty="0">
                <a:solidFill>
                  <a:srgbClr val="0070C0"/>
                </a:solidFill>
                <a:sym typeface="Wingdings"/>
              </a:rPr>
              <a:t>lights,</a:t>
            </a:r>
            <a:r>
              <a:rPr lang="zh-CN" altLang="en-US" dirty="0">
                <a:solidFill>
                  <a:srgbClr val="0070C0"/>
                </a:solidFill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vehicle-logo</a:t>
            </a:r>
            <a:r>
              <a:rPr lang="en-US" altLang="zh-CN" dirty="0">
                <a:solidFill>
                  <a:srgbClr val="0070C0"/>
                </a:solidFill>
              </a:rPr>
              <a:t>…</a:t>
            </a:r>
            <a:endParaRPr lang="zh-CN" altLang="en-US" dirty="0">
              <a:solidFill>
                <a:srgbClr val="0070C0"/>
              </a:solidFill>
            </a:endParaRPr>
          </a:p>
          <a:p>
            <a:pPr marL="857250" lvl="1" indent="-514350"/>
            <a:r>
              <a:rPr lang="en-US" altLang="zh-CN" dirty="0">
                <a:solidFill>
                  <a:srgbClr val="0070C0"/>
                </a:solidFill>
              </a:rPr>
              <a:t>Classify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parts</a:t>
            </a:r>
            <a:endParaRPr lang="zh-CN" altLang="en-US" dirty="0">
              <a:solidFill>
                <a:srgbClr val="0070C0"/>
              </a:solidFill>
            </a:endParaRPr>
          </a:p>
          <a:p>
            <a:pPr marL="857250" lvl="1" indent="-514350"/>
            <a:r>
              <a:rPr lang="en-US" altLang="zh-CN" dirty="0">
                <a:solidFill>
                  <a:srgbClr val="0070C0"/>
                </a:solidFill>
              </a:rPr>
              <a:t>Add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different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weights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to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parts</a:t>
            </a:r>
            <a:r>
              <a:rPr lang="en-US" altLang="zh-CN" dirty="0" err="1">
                <a:solidFill>
                  <a:srgbClr val="0070C0"/>
                </a:solidFill>
                <a:sym typeface="Wingdings"/>
              </a:rPr>
              <a:t>scorehigher</a:t>
            </a:r>
            <a:r>
              <a:rPr lang="zh-CN" altLang="en-US" dirty="0">
                <a:solidFill>
                  <a:srgbClr val="0070C0"/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Wingdings"/>
              </a:rPr>
              <a:t>accuracy</a:t>
            </a:r>
            <a:endParaRPr lang="zh-CN" altLang="en-US" dirty="0" smtClean="0">
              <a:solidFill>
                <a:srgbClr val="0070C0"/>
              </a:solidFill>
              <a:sym typeface="Wingdings"/>
            </a:endParaRPr>
          </a:p>
          <a:p>
            <a:pPr marL="857250" lvl="1" indent="-514350"/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  </a:t>
            </a:r>
            <a:r>
              <a:rPr lang="en-US" dirty="0" smtClean="0"/>
              <a:t>Read papers </a:t>
            </a:r>
            <a:r>
              <a:rPr lang="en-US" dirty="0"/>
              <a:t>about R-CNN and car </a:t>
            </a:r>
            <a:r>
              <a:rPr lang="en-US" dirty="0" err="1" smtClean="0"/>
              <a:t>make&amp;model</a:t>
            </a:r>
            <a:r>
              <a:rPr lang="en-US" altLang="zh-CN" dirty="0" smtClean="0"/>
              <a:t>(CMM)</a:t>
            </a:r>
            <a:r>
              <a:rPr lang="en-US" dirty="0" smtClean="0"/>
              <a:t> classification</a:t>
            </a:r>
            <a:endParaRPr lang="zh-CN" altLang="en-US" dirty="0" smtClean="0"/>
          </a:p>
          <a:p>
            <a:pPr>
              <a:buFont typeface="Arial" charset="0"/>
              <a:buChar char="•"/>
            </a:pPr>
            <a:endParaRPr lang="zh-CN" altLang="en-US" dirty="0"/>
          </a:p>
          <a:p>
            <a:pPr marL="457200" lvl="2" indent="-457200">
              <a:lnSpc>
                <a:spcPct val="125000"/>
              </a:lnSpc>
              <a:buClr>
                <a:srgbClr val="660066"/>
              </a:buClr>
              <a:buSzPct val="75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Try to import </a:t>
            </a:r>
            <a:r>
              <a:rPr lang="en-US" sz="2800" dirty="0" smtClean="0">
                <a:solidFill>
                  <a:schemeClr val="tx1"/>
                </a:solidFill>
              </a:rPr>
              <a:t>R-CNN</a:t>
            </a:r>
            <a:r>
              <a:rPr lang="en-US" altLang="zh-CN" sz="2800" dirty="0" smtClean="0">
                <a:solidFill>
                  <a:schemeClr val="tx1"/>
                </a:solidFill>
              </a:rPr>
              <a:t>(Fast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R-CNN)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into </a:t>
            </a:r>
            <a:r>
              <a:rPr lang="en-US" sz="2800" dirty="0" smtClean="0">
                <a:solidFill>
                  <a:schemeClr val="tx1"/>
                </a:solidFill>
              </a:rPr>
              <a:t>CAFFE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marL="457200" lvl="2" indent="-457200">
              <a:lnSpc>
                <a:spcPct val="125000"/>
              </a:lnSpc>
              <a:buClr>
                <a:srgbClr val="660066"/>
              </a:buClr>
              <a:buSzPct val="75000"/>
              <a:buFont typeface="Arial" charset="0"/>
              <a:buChar char="•"/>
            </a:pPr>
            <a:endParaRPr lang="zh-CN" altLang="en-US" sz="2800" dirty="0" smtClean="0">
              <a:solidFill>
                <a:schemeClr val="tx1"/>
              </a:solidFill>
            </a:endParaRPr>
          </a:p>
          <a:p>
            <a:pPr marL="457200" lvl="2" indent="-457200">
              <a:lnSpc>
                <a:spcPct val="125000"/>
              </a:lnSpc>
              <a:buClr>
                <a:srgbClr val="660066"/>
              </a:buClr>
              <a:buSzPct val="75000"/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Elaborate our idea</a:t>
            </a:r>
          </a:p>
          <a:p>
            <a:pPr marL="457200" lvl="2" indent="-457200">
              <a:lnSpc>
                <a:spcPct val="125000"/>
              </a:lnSpc>
              <a:buClr>
                <a:srgbClr val="660066"/>
              </a:buClr>
              <a:buSzPct val="75000"/>
              <a:buFont typeface="Arial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CECA_PresentationTemplate">
  <a:themeElements>
    <a:clrScheme name="">
      <a:dk1>
        <a:srgbClr val="000000"/>
      </a:dk1>
      <a:lt1>
        <a:srgbClr val="FFFFCC"/>
      </a:lt1>
      <a:dk2>
        <a:srgbClr val="660066"/>
      </a:dk2>
      <a:lt2>
        <a:srgbClr val="660066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0099"/>
      </a:hlink>
      <a:folHlink>
        <a:srgbClr val="FF99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gsrcPresentationTemplate 1">
        <a:dk1>
          <a:srgbClr val="0033CC"/>
        </a:dk1>
        <a:lt1>
          <a:srgbClr val="99FFFF"/>
        </a:lt1>
        <a:dk2>
          <a:srgbClr val="000000"/>
        </a:dk2>
        <a:lt2>
          <a:srgbClr val="000000"/>
        </a:lt2>
        <a:accent1>
          <a:srgbClr val="00B8A5"/>
        </a:accent1>
        <a:accent2>
          <a:srgbClr val="2C005E"/>
        </a:accent2>
        <a:accent3>
          <a:srgbClr val="CAFFFF"/>
        </a:accent3>
        <a:accent4>
          <a:srgbClr val="002AAE"/>
        </a:accent4>
        <a:accent5>
          <a:srgbClr val="AAD8CF"/>
        </a:accent5>
        <a:accent6>
          <a:srgbClr val="270054"/>
        </a:accent6>
        <a:hlink>
          <a:srgbClr val="4C82FF"/>
        </a:hlink>
        <a:folHlink>
          <a:srgbClr val="FFB8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rcPresentationTemplate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rcPresentationTemplate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GSRC</Template>
  <TotalTime>11932</TotalTime>
  <Words>89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Narrow</vt:lpstr>
      <vt:lpstr>Monotype Sorts</vt:lpstr>
      <vt:lpstr>MS PGothic</vt:lpstr>
      <vt:lpstr>Times New Roman</vt:lpstr>
      <vt:lpstr>Wingdings</vt:lpstr>
      <vt:lpstr>宋体</vt:lpstr>
      <vt:lpstr>黑体</vt:lpstr>
      <vt:lpstr>Arial</vt:lpstr>
      <vt:lpstr>CECA_PresentationTemplate</vt:lpstr>
      <vt:lpstr>Weekly report</vt:lpstr>
      <vt:lpstr>Plans</vt:lpstr>
      <vt:lpstr>PowerPoint Presentation</vt:lpstr>
      <vt:lpstr>PowerPoint Presentation</vt:lpstr>
      <vt:lpstr>Need to do</vt:lpstr>
    </vt:vector>
  </TitlesOfParts>
  <Company>UCLA VLSICAD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 Zou</dc:creator>
  <cp:lastModifiedBy>Microsoft Office User</cp:lastModifiedBy>
  <cp:revision>1339</cp:revision>
  <dcterms:created xsi:type="dcterms:W3CDTF">2006-10-03T17:21:54Z</dcterms:created>
  <dcterms:modified xsi:type="dcterms:W3CDTF">2015-09-19T06:37:32Z</dcterms:modified>
</cp:coreProperties>
</file>