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0" r:id="rId4"/>
    <p:sldId id="259" r:id="rId5"/>
    <p:sldId id="262" r:id="rId6"/>
    <p:sldId id="261" r:id="rId7"/>
    <p:sldId id="264" r:id="rId8"/>
    <p:sldId id="265" r:id="rId9"/>
    <p:sldId id="263" r:id="rId1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8F7"/>
    <a:srgbClr val="5968D9"/>
    <a:srgbClr val="CC9900"/>
    <a:srgbClr val="663300"/>
    <a:srgbClr val="FFFFFF"/>
    <a:srgbClr val="BCBCBC"/>
    <a:srgbClr val="F2F2F2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57" autoAdjust="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20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-217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87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87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43778D89-A608-4440-8FE4-43314E4D42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843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CF0868F-A227-4F37-AD74-32E6B073AD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838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00" y="227013"/>
            <a:ext cx="37528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4000" y="1758786"/>
            <a:ext cx="8457514" cy="1143000"/>
          </a:xfrm>
        </p:spPr>
        <p:txBody>
          <a:bodyPr/>
          <a:lstStyle>
            <a:lvl1pPr algn="ctr">
              <a:defRPr sz="4000" i="0" baseline="0">
                <a:effectLst/>
                <a:ea typeface="+mj-ea"/>
              </a:defRPr>
            </a:lvl1pPr>
          </a:lstStyle>
          <a:p>
            <a:r>
              <a:rPr lang="en-US" altLang="zh-CN" dirty="0"/>
              <a:t>&lt;Title&gt;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6350" y="3496971"/>
            <a:ext cx="6400800" cy="1600844"/>
          </a:xfrm>
        </p:spPr>
        <p:txBody>
          <a:bodyPr/>
          <a:lstStyle>
            <a:lvl1pPr marL="0" indent="0" algn="ctr">
              <a:lnSpc>
                <a:spcPct val="95000"/>
              </a:lnSpc>
              <a:buFont typeface="Monotype Sorts" charset="2"/>
              <a:buNone/>
              <a:defRPr sz="2200" baseline="0">
                <a:effectLst/>
                <a:ea typeface="+mn-ea"/>
              </a:defRPr>
            </a:lvl1pPr>
          </a:lstStyle>
          <a:p>
            <a:r>
              <a:rPr lang="en-US" altLang="zh-CN" dirty="0"/>
              <a:t>&lt;name&gt;</a:t>
            </a:r>
          </a:p>
          <a:p>
            <a:r>
              <a:rPr lang="en-US" altLang="zh-CN" dirty="0"/>
              <a:t>&lt;affiliation&gt;</a:t>
            </a:r>
          </a:p>
          <a:p>
            <a:r>
              <a:rPr lang="en-US" altLang="zh-CN" dirty="0"/>
              <a:t>&lt;event&gt;</a:t>
            </a:r>
          </a:p>
          <a:p>
            <a:r>
              <a:rPr lang="en-US" altLang="zh-CN" dirty="0"/>
              <a:t>&lt;date&gt;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28600" y="1079500"/>
            <a:ext cx="86995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baseline="0">
                <a:ea typeface="+mn-ea"/>
              </a:defRPr>
            </a:lvl1pPr>
            <a:lvl2pPr>
              <a:defRPr baseline="0">
                <a:ea typeface="+mn-ea"/>
              </a:defRPr>
            </a:lvl2pPr>
            <a:lvl3pPr>
              <a:defRPr baseline="0">
                <a:ea typeface="+mn-ea"/>
              </a:defRPr>
            </a:lvl3pPr>
            <a:lvl4pPr>
              <a:defRPr baseline="0">
                <a:ea typeface="+mn-ea"/>
              </a:defRPr>
            </a:lvl4pPr>
          </a:lstStyle>
          <a:p>
            <a:pPr lvl="0"/>
            <a:r>
              <a:rPr lang="en-US" altLang="zh-CN" noProof="0" dirty="0" smtClean="0"/>
              <a:t>Body Text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</p:txBody>
      </p:sp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19558"/>
            <a:ext cx="82296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baseline="0">
                <a:ea typeface="+mj-ea"/>
              </a:defRPr>
            </a:lvl1pPr>
          </a:lstStyle>
          <a:p>
            <a:pPr lvl="0"/>
            <a:r>
              <a:rPr lang="en-US" altLang="zh-CN" dirty="0" smtClean="0"/>
              <a:t>Slide Title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38138"/>
            <a:ext cx="82296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Slide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79500"/>
            <a:ext cx="86995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Body Text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pic>
        <p:nvPicPr>
          <p:cNvPr id="1028" name="Picture 4" descr="arrow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190500" y="685800"/>
            <a:ext cx="8915400" cy="34290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5921375" y="6381750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0D93089-2805-41D4-9351-CED27D159976}" type="slidenum">
              <a:rPr lang="zh-CN" altLang="en-US" sz="1200">
                <a:latin typeface="Arial" pitchFamily="34" charset="0"/>
              </a:rPr>
              <a:pPr algn="r">
                <a:defRPr/>
              </a:pPr>
              <a:t>‹#›</a:t>
            </a:fld>
            <a:endParaRPr lang="en-US" altLang="zh-CN" sz="1200">
              <a:latin typeface="Arial" pitchFamily="34" charset="0"/>
            </a:endParaRPr>
          </a:p>
        </p:txBody>
      </p:sp>
      <p:pic>
        <p:nvPicPr>
          <p:cNvPr id="1030" name="图片 6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13725" y="6303963"/>
            <a:ext cx="8477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09" r:id="rId2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/>
          <a:latin typeface="+mj-lt"/>
          <a:ea typeface="宋体" pitchFamily="2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285750" indent="-285750" algn="l" rtl="0" eaLnBrk="0" fontAlgn="base" hangingPunct="0">
        <a:lnSpc>
          <a:spcPct val="125000"/>
        </a:lnSpc>
        <a:spcBef>
          <a:spcPct val="30000"/>
        </a:spcBef>
        <a:spcAft>
          <a:spcPct val="0"/>
        </a:spcAft>
        <a:buClr>
          <a:srgbClr val="660066"/>
        </a:buClr>
        <a:buSzPct val="75000"/>
        <a:buFont typeface="Monotype Sorts"/>
        <a:buChar char="u"/>
        <a:defRPr sz="2800" b="1">
          <a:solidFill>
            <a:schemeClr val="tx1"/>
          </a:solidFill>
          <a:effectLst/>
          <a:latin typeface="+mn-lt"/>
          <a:ea typeface="宋体" pitchFamily="2" charset="-122"/>
          <a:cs typeface="+mn-cs"/>
        </a:defRPr>
      </a:lvl1pPr>
      <a:lvl2pPr marL="628650" indent="-228600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 b="1">
          <a:solidFill>
            <a:srgbClr val="1F366F"/>
          </a:solidFill>
          <a:effectLst/>
          <a:latin typeface="+mn-lt"/>
          <a:ea typeface="宋体" pitchFamily="2" charset="-122"/>
        </a:defRPr>
      </a:lvl2pPr>
      <a:lvl3pPr marL="97155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0033CC"/>
        </a:buClr>
        <a:buSzPct val="120000"/>
        <a:buChar char="•"/>
        <a:defRPr sz="2200" b="1">
          <a:solidFill>
            <a:srgbClr val="333333"/>
          </a:solidFill>
          <a:effectLst/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SzPct val="40000"/>
        <a:buFont typeface="Monotype Sorts"/>
        <a:buChar char="u"/>
        <a:defRPr sz="2000">
          <a:solidFill>
            <a:schemeClr val="tx1"/>
          </a:solidFill>
          <a:effectLst/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Weekly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Xiao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Qiqi</a:t>
            </a:r>
            <a:r>
              <a:rPr lang="zh-CN" altLang="en-US" dirty="0" smtClean="0"/>
              <a:t>	</a:t>
            </a:r>
            <a:r>
              <a:rPr lang="en-US" altLang="zh-CN" dirty="0" smtClean="0"/>
              <a:t>Xu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Ziyang</a:t>
            </a:r>
            <a:r>
              <a:rPr lang="zh-CN" altLang="en-US" dirty="0"/>
              <a:t>	</a:t>
            </a:r>
            <a:r>
              <a:rPr lang="en-US" altLang="zh-CN" dirty="0" smtClean="0"/>
              <a:t>Xu</a:t>
            </a:r>
            <a:r>
              <a:rPr lang="zh-CN" altLang="en-US" dirty="0" smtClean="0"/>
              <a:t> </a:t>
            </a:r>
            <a:r>
              <a:rPr lang="en-US" altLang="zh-CN" dirty="0" smtClean="0"/>
              <a:t>Da</a:t>
            </a:r>
            <a:endParaRPr lang="zh-CN" altLang="en-US" dirty="0" smtClean="0"/>
          </a:p>
          <a:p>
            <a:r>
              <a:rPr lang="en-US" altLang="zh-CN" dirty="0" smtClean="0"/>
              <a:t>09/26/2015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dataset</a:t>
            </a:r>
            <a:r>
              <a:rPr lang="en-US" sz="2916" dirty="0" err="1" smtClean="0">
                <a:solidFill>
                  <a:srgbClr val="FFFFFF"/>
                </a:solidFill>
              </a:rPr>
              <a:t>e</a:t>
            </a:r>
            <a:endParaRPr lang="zh-CN" altLang="en-US" sz="2916" dirty="0" smtClean="0">
              <a:solidFill>
                <a:srgbClr val="FFFFFF"/>
              </a:solidFill>
            </a:endParaRPr>
          </a:p>
          <a:p>
            <a:pPr marL="857250" lvl="2" indent="-514350">
              <a:lnSpc>
                <a:spcPct val="125000"/>
              </a:lnSpc>
              <a:buClr>
                <a:srgbClr val="660066"/>
              </a:buClr>
              <a:buSzPct val="75000"/>
            </a:pPr>
            <a:r>
              <a:rPr lang="en-US" dirty="0" err="1">
                <a:solidFill>
                  <a:srgbClr val="0070C0"/>
                </a:solidFill>
              </a:rPr>
              <a:t>CompCars</a:t>
            </a:r>
            <a:r>
              <a:rPr lang="en-US" dirty="0">
                <a:solidFill>
                  <a:srgbClr val="0070C0"/>
                </a:solidFill>
              </a:rPr>
              <a:t> &amp; Car-196 directly using unmodified CNN algorithm (with CAFFE) </a:t>
            </a:r>
          </a:p>
          <a:p>
            <a:pPr marL="514350" indent="-514350">
              <a:buFont typeface="+mj-lt"/>
              <a:buAutoNum type="arabicPeriod"/>
            </a:pPr>
            <a:endParaRPr lang="zh-CN" altLang="en-US" sz="2916" dirty="0" smtClean="0">
              <a:solidFill>
                <a:srgbClr val="FFFFFF"/>
              </a:solidFill>
            </a:endParaRPr>
          </a:p>
          <a:p>
            <a:pPr>
              <a:buFont typeface="Arial" charset="0"/>
              <a:buChar char="•"/>
            </a:pPr>
            <a:r>
              <a:rPr lang="en-US" altLang="zh-CN" sz="3200" dirty="0"/>
              <a:t>Find</a:t>
            </a:r>
            <a:r>
              <a:rPr lang="zh-CN" altLang="en-US" sz="3200" dirty="0"/>
              <a:t> </a:t>
            </a:r>
            <a:r>
              <a:rPr lang="en-US" altLang="zh-CN" sz="3200" dirty="0"/>
              <a:t>better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datasets</a:t>
            </a:r>
            <a:endParaRPr lang="zh-CN" altLang="en-US" sz="2916" dirty="0" smtClean="0">
              <a:solidFill>
                <a:srgbClr val="FFFFFF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zh-CN" altLang="en-US" dirty="0" smtClean="0">
                <a:solidFill>
                  <a:srgbClr val="FFFFFF"/>
                </a:solidFill>
              </a:rPr>
              <a:t>   </a:t>
            </a:r>
            <a:r>
              <a:rPr lang="en-US" dirty="0" smtClean="0">
                <a:solidFill>
                  <a:srgbClr val="0070C0"/>
                </a:solidFill>
              </a:rPr>
              <a:t>Contact </a:t>
            </a:r>
            <a:r>
              <a:rPr lang="en-US" dirty="0">
                <a:solidFill>
                  <a:srgbClr val="0070C0"/>
                </a:solidFill>
              </a:rPr>
              <a:t>with CUHK and get </a:t>
            </a:r>
            <a:r>
              <a:rPr lang="en-US" dirty="0" err="1">
                <a:solidFill>
                  <a:srgbClr val="0070C0"/>
                </a:solidFill>
              </a:rPr>
              <a:t>CompCars</a:t>
            </a:r>
            <a:r>
              <a:rPr lang="en-US" dirty="0">
                <a:solidFill>
                  <a:srgbClr val="0070C0"/>
                </a:solidFill>
              </a:rPr>
              <a:t> Dataset</a:t>
            </a:r>
          </a:p>
          <a:p>
            <a:pPr marL="514350" indent="-514350">
              <a:buFont typeface="+mj-lt"/>
              <a:buAutoNum type="arabicPeriod"/>
            </a:pPr>
            <a:endParaRPr lang="zh-CN" altLang="en-US" sz="2916" dirty="0" smtClean="0">
              <a:solidFill>
                <a:srgbClr val="FFFFFF"/>
              </a:solidFill>
            </a:endParaRPr>
          </a:p>
          <a:p>
            <a:pPr marL="857250" lvl="1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endParaRPr lang="zh-CN" altLang="en-US" dirty="0" smtClean="0"/>
          </a:p>
          <a:p>
            <a:pPr marL="857250" lvl="1" indent="-514350"/>
            <a:endParaRPr lang="zh-CN" altLang="en-US" dirty="0" smtClean="0">
              <a:sym typeface="Wingdings"/>
            </a:endParaRPr>
          </a:p>
          <a:p>
            <a:pPr marL="857250" lvl="1" indent="-514350">
              <a:buFont typeface="+mj-lt"/>
              <a:buAutoNum type="arabicPeriod"/>
            </a:pPr>
            <a:endParaRPr lang="zh-CN" alt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defTabSz="473201">
              <a:spcBef>
                <a:spcPts val="3400"/>
              </a:spcBef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Train hierarchical </a:t>
            </a:r>
            <a:r>
              <a:rPr lang="en-US" sz="3200" dirty="0" smtClean="0"/>
              <a:t>models</a:t>
            </a:r>
            <a:endParaRPr lang="zh-CN" altLang="en-US" sz="3200" dirty="0"/>
          </a:p>
          <a:p>
            <a:pPr lvl="1" defTabSz="473201">
              <a:spcBef>
                <a:spcPts val="3400"/>
              </a:spcBef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0070C0"/>
                </a:solidFill>
              </a:rPr>
              <a:t>Light(front tail distinguished)</a:t>
            </a:r>
            <a:endParaRPr lang="zh-CN" altLang="en-US" sz="2800" dirty="0">
              <a:solidFill>
                <a:srgbClr val="0070C0"/>
              </a:solidFill>
            </a:endParaRPr>
          </a:p>
          <a:p>
            <a:pPr lvl="1" defTabSz="473201">
              <a:spcBef>
                <a:spcPts val="3400"/>
              </a:spcBef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0070C0"/>
                </a:solidFill>
              </a:rPr>
              <a:t>Wheel</a:t>
            </a:r>
            <a:endParaRPr lang="zh-CN" altLang="en-US" sz="2800" dirty="0">
              <a:solidFill>
                <a:srgbClr val="0070C0"/>
              </a:solidFill>
            </a:endParaRPr>
          </a:p>
          <a:p>
            <a:pPr lvl="1" defTabSz="473201">
              <a:spcBef>
                <a:spcPts val="3400"/>
              </a:spcBef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0070C0"/>
                </a:solidFill>
              </a:rPr>
              <a:t>Logo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5830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R-CNN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parts</a:t>
            </a:r>
            <a:endParaRPr lang="zh-CN" altLang="en-US" dirty="0"/>
          </a:p>
          <a:p>
            <a:pPr marL="857250" lvl="1" indent="-514350"/>
            <a:endParaRPr lang="zh-CN" altLang="en-US" dirty="0" smtClean="0">
              <a:solidFill>
                <a:srgbClr val="0070C0"/>
              </a:solidFill>
            </a:endParaRPr>
          </a:p>
          <a:p>
            <a:pPr marL="857250" lvl="1" indent="-514350"/>
            <a:r>
              <a:rPr lang="en-US" altLang="zh-CN" dirty="0" smtClean="0">
                <a:solidFill>
                  <a:srgbClr val="0070C0"/>
                </a:solidFill>
              </a:rPr>
              <a:t>Detect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  <a:sym typeface="Wingdings"/>
              </a:rPr>
              <a:t> </a:t>
            </a:r>
            <a:r>
              <a:rPr lang="en-US" altLang="zh-CN" dirty="0">
                <a:solidFill>
                  <a:srgbClr val="0070C0"/>
                </a:solidFill>
                <a:sym typeface="Wingdings"/>
              </a:rPr>
              <a:t>lights,</a:t>
            </a:r>
            <a:r>
              <a:rPr lang="zh-CN" altLang="en-US" dirty="0">
                <a:solidFill>
                  <a:srgbClr val="0070C0"/>
                </a:solidFill>
                <a:sym typeface="Wingdings"/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vehicle-logo</a:t>
            </a:r>
            <a:r>
              <a:rPr lang="en-US" altLang="zh-CN" dirty="0">
                <a:solidFill>
                  <a:srgbClr val="0070C0"/>
                </a:solidFill>
              </a:rPr>
              <a:t>…</a:t>
            </a:r>
            <a:endParaRPr lang="zh-CN" altLang="en-US" dirty="0">
              <a:solidFill>
                <a:srgbClr val="0070C0"/>
              </a:solidFill>
            </a:endParaRPr>
          </a:p>
          <a:p>
            <a:pPr marL="857250" lvl="1" indent="-514350"/>
            <a:r>
              <a:rPr lang="en-US" altLang="zh-CN" dirty="0">
                <a:solidFill>
                  <a:srgbClr val="0070C0"/>
                </a:solidFill>
              </a:rPr>
              <a:t>Classify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parts</a:t>
            </a:r>
            <a:endParaRPr lang="zh-CN" altLang="en-US" dirty="0">
              <a:solidFill>
                <a:srgbClr val="0070C0"/>
              </a:solidFill>
            </a:endParaRPr>
          </a:p>
          <a:p>
            <a:pPr marL="857250" lvl="1" indent="-514350"/>
            <a:r>
              <a:rPr lang="en-US" altLang="zh-CN" dirty="0">
                <a:solidFill>
                  <a:srgbClr val="0070C0"/>
                </a:solidFill>
              </a:rPr>
              <a:t>Add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different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weights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to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parts</a:t>
            </a:r>
            <a:r>
              <a:rPr lang="en-US" altLang="zh-CN" dirty="0" err="1">
                <a:solidFill>
                  <a:srgbClr val="0070C0"/>
                </a:solidFill>
                <a:sym typeface="Wingdings"/>
              </a:rPr>
              <a:t>scorehigher</a:t>
            </a:r>
            <a:r>
              <a:rPr lang="zh-CN" altLang="en-US" dirty="0">
                <a:solidFill>
                  <a:srgbClr val="0070C0"/>
                </a:solidFill>
                <a:sym typeface="Wingdings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sym typeface="Wingdings"/>
              </a:rPr>
              <a:t>accuracy</a:t>
            </a:r>
            <a:endParaRPr lang="zh-CN" altLang="en-US" dirty="0" smtClean="0">
              <a:solidFill>
                <a:srgbClr val="0070C0"/>
              </a:solidFill>
              <a:sym typeface="Wingdings"/>
            </a:endParaRPr>
          </a:p>
          <a:p>
            <a:pPr marL="857250" lvl="1" indent="-514350"/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80226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0">
              <a:lnSpc>
                <a:spcPct val="125000"/>
              </a:lnSpc>
              <a:buClr>
                <a:srgbClr val="660066"/>
              </a:buClr>
              <a:buSzPct val="75000"/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Car</a:t>
            </a:r>
            <a:r>
              <a:rPr lang="en-US" altLang="zh-CN" dirty="0">
                <a:solidFill>
                  <a:srgbClr val="0070C0"/>
                </a:solidFill>
              </a:rPr>
              <a:t>-</a:t>
            </a:r>
            <a:r>
              <a:rPr lang="en-US" altLang="zh-CN" dirty="0" smtClean="0">
                <a:solidFill>
                  <a:srgbClr val="0070C0"/>
                </a:solidFill>
              </a:rPr>
              <a:t>196 </a:t>
            </a:r>
            <a:endParaRPr lang="en-US" altLang="zh-CN" dirty="0">
              <a:solidFill>
                <a:srgbClr val="0070C0"/>
              </a:solidFill>
            </a:endParaRPr>
          </a:p>
          <a:p>
            <a:pPr marL="342900" lvl="2" indent="0">
              <a:lnSpc>
                <a:spcPct val="125000"/>
              </a:lnSpc>
              <a:buClr>
                <a:srgbClr val="660066"/>
              </a:buClr>
              <a:buSzPct val="75000"/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</a:t>
            </a:r>
          </a:p>
          <a:p>
            <a:pPr marL="857250" lvl="2" indent="-514350">
              <a:lnSpc>
                <a:spcPct val="125000"/>
              </a:lnSpc>
              <a:buClr>
                <a:srgbClr val="660066"/>
              </a:buClr>
              <a:buSzPct val="75000"/>
            </a:pPr>
            <a:r>
              <a:rPr lang="en-US" altLang="zh-CN" dirty="0" smtClean="0">
                <a:solidFill>
                  <a:srgbClr val="0070C0"/>
                </a:solidFill>
              </a:rPr>
              <a:t>Change the structure and annotations for CAFFE</a:t>
            </a:r>
            <a:endParaRPr lang="en-US" altLang="zh-CN" dirty="0">
              <a:solidFill>
                <a:srgbClr val="0070C0"/>
              </a:solidFill>
            </a:endParaRPr>
          </a:p>
          <a:p>
            <a:pPr marL="857250" lvl="2" indent="-514350">
              <a:lnSpc>
                <a:spcPct val="125000"/>
              </a:lnSpc>
              <a:buClr>
                <a:srgbClr val="660066"/>
              </a:buClr>
              <a:buSzPct val="75000"/>
            </a:pPr>
            <a:r>
              <a:rPr lang="en-US" altLang="zh-CN" dirty="0" smtClean="0">
                <a:solidFill>
                  <a:srgbClr val="0070C0"/>
                </a:solidFill>
              </a:rPr>
              <a:t>Accuracy:0%</a:t>
            </a:r>
            <a:r>
              <a:rPr lang="en-US" altLang="zh-CN" dirty="0">
                <a:solidFill>
                  <a:srgbClr val="0070C0"/>
                </a:solidFill>
              </a:rPr>
              <a:t>-3%	</a:t>
            </a:r>
          </a:p>
          <a:p>
            <a:pPr marL="857250" lvl="2" indent="-514350">
              <a:lnSpc>
                <a:spcPct val="125000"/>
              </a:lnSpc>
              <a:buClr>
                <a:srgbClr val="660066"/>
              </a:buClr>
              <a:buSzPct val="75000"/>
            </a:pPr>
            <a:r>
              <a:rPr lang="en-US" altLang="zh-CN" dirty="0" smtClean="0">
                <a:solidFill>
                  <a:srgbClr val="0070C0"/>
                </a:solidFill>
              </a:rPr>
              <a:t>Bugs:</a:t>
            </a:r>
          </a:p>
          <a:p>
            <a:pPr marL="1485900" lvl="3" indent="-514350">
              <a:lnSpc>
                <a:spcPct val="125000"/>
              </a:lnSpc>
              <a:buClr>
                <a:srgbClr val="660066"/>
              </a:buClr>
              <a:buSzPct val="75000"/>
            </a:pPr>
            <a:r>
              <a:rPr lang="en-US" altLang="zh-CN" dirty="0" smtClean="0">
                <a:solidFill>
                  <a:srgbClr val="0070C0"/>
                </a:solidFill>
              </a:rPr>
              <a:t>Do </a:t>
            </a:r>
            <a:r>
              <a:rPr lang="en-US" altLang="zh-CN" dirty="0">
                <a:solidFill>
                  <a:srgbClr val="0070C0"/>
                </a:solidFill>
              </a:rPr>
              <a:t>not </a:t>
            </a:r>
            <a:r>
              <a:rPr lang="en-US" altLang="zh-CN" dirty="0" smtClean="0">
                <a:solidFill>
                  <a:srgbClr val="0070C0"/>
                </a:solidFill>
              </a:rPr>
              <a:t>converge</a:t>
            </a:r>
          </a:p>
          <a:p>
            <a:pPr marL="1485900" lvl="3" indent="-514350">
              <a:lnSpc>
                <a:spcPct val="125000"/>
              </a:lnSpc>
              <a:buClr>
                <a:srgbClr val="660066"/>
              </a:buClr>
              <a:buSzPct val="75000"/>
            </a:pPr>
            <a:r>
              <a:rPr lang="en-US" altLang="zh-CN" dirty="0" smtClean="0">
                <a:solidFill>
                  <a:srgbClr val="0070C0"/>
                </a:solidFill>
              </a:rPr>
              <a:t>Same result while classifying</a:t>
            </a:r>
          </a:p>
          <a:p>
            <a:pPr marL="971550" lvl="3" indent="0">
              <a:lnSpc>
                <a:spcPct val="125000"/>
              </a:lnSpc>
              <a:buClr>
                <a:srgbClr val="660066"/>
              </a:buClr>
              <a:buSzPct val="75000"/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(different models, different images)</a:t>
            </a:r>
            <a:endParaRPr lang="en-US" altLang="zh-CN" dirty="0">
              <a:solidFill>
                <a:srgbClr val="0070C0"/>
              </a:solidFill>
            </a:endParaRPr>
          </a:p>
          <a:p>
            <a:pPr marL="1485900" lvl="3" indent="-514350">
              <a:lnSpc>
                <a:spcPct val="125000"/>
              </a:lnSpc>
              <a:buClr>
                <a:srgbClr val="660066"/>
              </a:buClr>
              <a:buSzPct val="75000"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 marL="1485900" lvl="3" indent="-514350">
              <a:lnSpc>
                <a:spcPct val="125000"/>
              </a:lnSpc>
              <a:buClr>
                <a:srgbClr val="660066"/>
              </a:buClr>
              <a:buSzPct val="75000"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 marL="857250" lvl="2" indent="-514350">
              <a:lnSpc>
                <a:spcPct val="125000"/>
              </a:lnSpc>
              <a:buClr>
                <a:srgbClr val="660066"/>
              </a:buClr>
              <a:buSzPct val="75000"/>
            </a:pP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week</a:t>
            </a:r>
            <a:endParaRPr lang="en-US" dirty="0"/>
          </a:p>
        </p:txBody>
      </p:sp>
      <p:pic>
        <p:nvPicPr>
          <p:cNvPr id="4" name="图片 3" descr="屏幕快照 2015-09-26 上午9.40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077" y="3562750"/>
            <a:ext cx="3970348" cy="232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dirty="0" smtClean="0"/>
              <a:t>Import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fast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r-</a:t>
            </a:r>
            <a:r>
              <a:rPr lang="en-US" altLang="zh-CN" dirty="0" err="1" smtClean="0"/>
              <a:t>cnn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ceca-</a:t>
            </a:r>
            <a:r>
              <a:rPr lang="en-US" altLang="zh-CN" dirty="0" err="1" smtClean="0"/>
              <a:t>nv</a:t>
            </a:r>
            <a:r>
              <a:rPr lang="zh-CN" altLang="en-US" dirty="0" smtClean="0"/>
              <a:t>√</a:t>
            </a:r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Run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demo.py</a:t>
            </a:r>
            <a:r>
              <a:rPr lang="zh-CN" altLang="en-US" dirty="0" smtClean="0"/>
              <a:t>√</a:t>
            </a:r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Crop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images</a:t>
            </a:r>
            <a:r>
              <a:rPr lang="zh-CN" altLang="en-US" dirty="0" smtClean="0"/>
              <a:t>√</a:t>
            </a:r>
          </a:p>
          <a:p>
            <a:pPr>
              <a:buFont typeface="Arial" charset="0"/>
              <a:buChar char="•"/>
            </a:pPr>
            <a:endParaRPr lang="zh-CN" alt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68" y="223823"/>
            <a:ext cx="3554413" cy="288618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96" y="43817"/>
            <a:ext cx="4317119" cy="30661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7" y="3546846"/>
            <a:ext cx="4143376" cy="294279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361" y="3460513"/>
            <a:ext cx="4252988" cy="302064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726492" y="3174537"/>
            <a:ext cx="1300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original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160379" y="6525372"/>
            <a:ext cx="1300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version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26492" y="6481154"/>
            <a:ext cx="1300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affenet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gpu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160379" y="3159565"/>
            <a:ext cx="1300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1470024"/>
            <a:ext cx="1940548" cy="127521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Crop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424" y="1469406"/>
            <a:ext cx="2232710" cy="12758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49" y="1470024"/>
            <a:ext cx="2346325" cy="14792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2941636"/>
            <a:ext cx="4610784" cy="17418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4954133"/>
            <a:ext cx="3517900" cy="15355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49" y="3180311"/>
            <a:ext cx="2192339" cy="16154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72074" y="5172075"/>
            <a:ext cx="31432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000" dirty="0" smtClean="0"/>
              <a:t>Picture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with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higher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pixel</a:t>
            </a:r>
            <a:endParaRPr lang="zh-CN" altLang="en-US" sz="2000" dirty="0" smtClean="0"/>
          </a:p>
          <a:p>
            <a:pPr marL="342900" indent="-342900">
              <a:buFont typeface="Arial" charset="0"/>
              <a:buChar char="•"/>
            </a:pPr>
            <a:endParaRPr lang="zh-CN" alt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 smtClean="0"/>
              <a:t>Crop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larger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images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1845894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dirty="0" smtClean="0"/>
              <a:t>Import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zh-CN" altLang="en-US" dirty="0" smtClean="0"/>
          </a:p>
          <a:p>
            <a:pPr>
              <a:buFont typeface="Arial" charset="0"/>
              <a:buChar char="•"/>
            </a:pPr>
            <a:endParaRPr lang="zh-CN" altLang="en-US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Transplant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AMD3</a:t>
            </a:r>
            <a:endParaRPr lang="zh-CN" alt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8228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CA_PresentationTemplate">
  <a:themeElements>
    <a:clrScheme name="">
      <a:dk1>
        <a:srgbClr val="000000"/>
      </a:dk1>
      <a:lt1>
        <a:srgbClr val="FFFFCC"/>
      </a:lt1>
      <a:dk2>
        <a:srgbClr val="660066"/>
      </a:dk2>
      <a:lt2>
        <a:srgbClr val="660066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0099"/>
      </a:hlink>
      <a:folHlink>
        <a:srgbClr val="FF9900"/>
      </a:folHlink>
    </a:clrScheme>
    <a:fontScheme name="自定义 1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srcPresentationTemplate 1">
        <a:dk1>
          <a:srgbClr val="0033CC"/>
        </a:dk1>
        <a:lt1>
          <a:srgbClr val="99FFFF"/>
        </a:lt1>
        <a:dk2>
          <a:srgbClr val="000000"/>
        </a:dk2>
        <a:lt2>
          <a:srgbClr val="000000"/>
        </a:lt2>
        <a:accent1>
          <a:srgbClr val="00B8A5"/>
        </a:accent1>
        <a:accent2>
          <a:srgbClr val="2C005E"/>
        </a:accent2>
        <a:accent3>
          <a:srgbClr val="CAFFFF"/>
        </a:accent3>
        <a:accent4>
          <a:srgbClr val="002AAE"/>
        </a:accent4>
        <a:accent5>
          <a:srgbClr val="AAD8CF"/>
        </a:accent5>
        <a:accent6>
          <a:srgbClr val="270054"/>
        </a:accent6>
        <a:hlink>
          <a:srgbClr val="4C82FF"/>
        </a:hlink>
        <a:folHlink>
          <a:srgbClr val="FFB8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3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rcPresentationTemplate 4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5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6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7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GSRC</Template>
  <TotalTime>11992</TotalTime>
  <Words>122</Words>
  <Application>Microsoft Macintosh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 Narrow</vt:lpstr>
      <vt:lpstr>Monotype Sorts</vt:lpstr>
      <vt:lpstr>MS PGothic</vt:lpstr>
      <vt:lpstr>Times New Roman</vt:lpstr>
      <vt:lpstr>Wingdings</vt:lpstr>
      <vt:lpstr>宋体</vt:lpstr>
      <vt:lpstr>黑体</vt:lpstr>
      <vt:lpstr>Arial</vt:lpstr>
      <vt:lpstr>CECA_PresentationTemplate</vt:lpstr>
      <vt:lpstr>Weekly report</vt:lpstr>
      <vt:lpstr>Preview</vt:lpstr>
      <vt:lpstr>PowerPoint Presentation</vt:lpstr>
      <vt:lpstr>PowerPoint Presentation</vt:lpstr>
      <vt:lpstr>This week</vt:lpstr>
      <vt:lpstr>PowerPoint Presentation</vt:lpstr>
      <vt:lpstr>PowerPoint Presentation</vt:lpstr>
      <vt:lpstr>Crop results</vt:lpstr>
      <vt:lpstr>Need to Do</vt:lpstr>
    </vt:vector>
  </TitlesOfParts>
  <Company>UCLA VLSICAD 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Yi Zou</dc:creator>
  <cp:lastModifiedBy>Microsoft Office User</cp:lastModifiedBy>
  <cp:revision>1353</cp:revision>
  <dcterms:created xsi:type="dcterms:W3CDTF">2006-10-03T17:21:54Z</dcterms:created>
  <dcterms:modified xsi:type="dcterms:W3CDTF">2015-09-26T04:47:16Z</dcterms:modified>
</cp:coreProperties>
</file>