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85" r:id="rId5"/>
    <p:sldId id="258" r:id="rId6"/>
    <p:sldId id="286" r:id="rId7"/>
    <p:sldId id="259" r:id="rId8"/>
    <p:sldId id="260" r:id="rId9"/>
    <p:sldId id="288" r:id="rId10"/>
    <p:sldId id="278" r:id="rId11"/>
    <p:sldId id="261" r:id="rId12"/>
    <p:sldId id="289" r:id="rId13"/>
    <p:sldId id="279" r:id="rId14"/>
    <p:sldId id="290" r:id="rId15"/>
    <p:sldId id="262" r:id="rId16"/>
    <p:sldId id="280" r:id="rId17"/>
    <p:sldId id="263" r:id="rId18"/>
    <p:sldId id="281" r:id="rId19"/>
    <p:sldId id="264" r:id="rId20"/>
    <p:sldId id="282" r:id="rId21"/>
    <p:sldId id="265" r:id="rId22"/>
    <p:sldId id="283" r:id="rId23"/>
    <p:sldId id="266" r:id="rId24"/>
    <p:sldId id="284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8E19-5A10-4B1D-8FD5-906112C90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0E3DE-C852-4576-8881-B54440451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2A4F-8E63-45FC-9784-A4949F5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80E9-EF95-403B-8993-469403EB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113C-2DE1-42DA-805B-AD362797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2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C61E-78BE-4EBD-87ED-D4DCECE5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70535-C998-46FC-B50F-9AB2E52B6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43E2-EAF1-42B9-A48F-679FE909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0D97-CE57-443E-B45C-FFC432B0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F0FE-A78C-4BDA-83BC-3C8FF08E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3EBC5-944D-4A41-89F6-C208E5221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5CF94-8419-44B9-8E29-B5DFCE6D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C987-124A-4944-9999-FFC668F8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486C-5D07-4592-BA67-BF4CE4A3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2829-729A-4B54-94A8-EE1A37C9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2BD5-776C-45A0-8BD0-1A737A81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4F45-EF5C-4C2F-A4E7-7E9EFE7D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BB9E-7BF8-435C-9FC7-805925B4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3612-92A1-4BCA-B58D-A4DD6D24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B3A9-D28B-4EB7-B5CC-CE78C252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5A0D-7F85-4041-B10C-E53ADE18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2EF68-CD2C-401C-BC36-4EE236EF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1846-EFBB-4B54-999C-2735C73E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9E35-16B9-4176-8046-A37983AC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A3FF-B5F7-4679-BE45-EEE828F1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7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5EFB-0F9D-44A3-A449-81433BEF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D32C-08F3-4359-A309-84551CCA6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2B3BC-FC82-4B0A-91AA-0F50E210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70AAF-DE8D-4E9E-994A-96803430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92FC-D9EE-4A5B-AAEA-AA2E6FD2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8932-4BA5-4E7B-860C-A425C741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6A14-EBA1-4504-AD5C-FEBD6724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A399B-4A76-4DC1-B81B-4C7B3890C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387E-179B-4C50-8749-1C3B4B3A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9391D-02C3-4166-8987-F0111E7FC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782FF-EDE6-48FE-8059-9639EA47B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2BBB2-1667-4BA3-91B3-FCC407D2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FEB50-A54A-4B23-B060-D2899640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5C36F-6F9B-4D9B-A4BC-BC410408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DE0D-CD8F-426D-96F8-1EE0508F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55FF3-E417-4BA0-8F5A-BDEAA491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3556-BFB4-45B8-B282-B64C7AA0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EF078-E592-4E0E-800E-6BD8339B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BE62C-5EA0-4E97-B40F-E6BA9158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4B52-4225-426D-A1CD-7213C17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E0950-B3D4-4361-9275-469E899C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D6E1-782B-4914-8792-07A82C5F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E117-814E-4F62-842D-AB70C7D6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03CB-498D-411D-8702-90540FE5E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20AD-A951-448E-9822-6DDAA27C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FEBA8-4691-4786-8405-14FC0A1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D77EF-82D8-40D2-AFA2-51CD31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26EF-8A55-42E0-B7B4-B9FAEF79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3C16C-7933-4D1D-958D-4F07B5491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79B07-3AD9-4EF7-A085-5AE94436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44AA6-5AF7-4C32-B391-9033F5FD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66A1-5127-4E43-A6B6-D37BDD5E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DA7A2-21D6-4B23-AB70-6410F8B0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7A97-3D05-4C38-8B40-6D1C42AA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581C-85B9-4165-8D49-35DBA7FF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5168F-1E6C-4461-8690-A694723EE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984-5D96-49C2-8EB9-FAF75F06D87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05BB-D19A-4A1D-A50A-C0AD74573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37B4-22D3-48A7-A743-C0E9FC830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BF06-7F37-4BF7-B25F-A35148514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://jse.amstat.org/v14n3/datasets.kern.html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CC79-9C68-4122-AFBB-09971A97F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Inference </a:t>
            </a:r>
            <a:br>
              <a:rPr lang="en-US" dirty="0"/>
            </a:br>
            <a:r>
              <a:rPr lang="en-US" dirty="0"/>
              <a:t>Tools for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8C046-914D-4323-BF4E-8D2ED3596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Voyze G Harris III</a:t>
            </a:r>
          </a:p>
        </p:txBody>
      </p:sp>
    </p:spTree>
    <p:extLst>
      <p:ext uri="{BB962C8B-B14F-4D97-AF65-F5344CB8AC3E}">
        <p14:creationId xmlns:p14="http://schemas.microsoft.com/office/powerpoint/2010/main" val="186524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Beta-Binomial Example:  </a:t>
            </a:r>
            <a:br>
              <a:rPr lang="en-US" dirty="0"/>
            </a:br>
            <a:r>
              <a:rPr lang="en-US" dirty="0"/>
              <a:t>Pass The Pigs®: Big Pigs</a:t>
            </a:r>
            <a:r>
              <a:rPr lang="en-US" baseline="30000" dirty="0"/>
              <a:t>TM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15E38-0895-4D73-8891-ADE3DF1D3A1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900237"/>
                <a:ext cx="5651378" cy="4276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The Big Pigs</a:t>
                </a:r>
                <a:r>
                  <a:rPr lang="en-US" sz="1800" baseline="30000" dirty="0"/>
                  <a:t>TM</a:t>
                </a:r>
                <a:r>
                  <a:rPr lang="en-US" sz="1800" dirty="0"/>
                  <a:t> are not a perfect scale-up of the original, and they are made of a softer material.  These considerations are reflected in the choice of prior parameters.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1800" dirty="0"/>
                  <a:t> Razorbacks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800" dirty="0"/>
                  <a:t> tosses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(2,8)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Predicting number of Razorbacks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1800" dirty="0"/>
                  <a:t>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1800" dirty="0"/>
                  <a:t> future tosses</a:t>
                </a:r>
              </a:p>
              <a:p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15E38-0895-4D73-8891-ADE3DF1D3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900237"/>
                <a:ext cx="5651378" cy="4276725"/>
              </a:xfrm>
              <a:blipFill>
                <a:blip r:embed="rId2"/>
                <a:stretch>
                  <a:fillRect l="-971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586AF258-57C9-4B76-80F5-B00E8FB5C4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58" y="957277"/>
            <a:ext cx="5107412" cy="5076031"/>
          </a:xfrm>
        </p:spPr>
      </p:pic>
      <p:pic>
        <p:nvPicPr>
          <p:cNvPr id="12" name="Picture 11" descr="Diagram&#10;&#10;Description automatically generated with low confidence">
            <a:extLst>
              <a:ext uri="{FF2B5EF4-FFF2-40B4-BE49-F238E27FC236}">
                <a16:creationId xmlns:a16="http://schemas.microsoft.com/office/drawing/2014/main" id="{9F3AD5F2-F90C-402B-92A8-F6E7C1938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1" y="4362831"/>
            <a:ext cx="2973304" cy="20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7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Time:  </a:t>
            </a:r>
            <a:br>
              <a:rPr lang="en-US" dirty="0"/>
            </a:br>
            <a:r>
              <a:rPr lang="en-US" dirty="0"/>
              <a:t>Exponential-Gamma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FA768951-0DF3-4F47-B606-F268844C0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fully observed realizations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censored.  We obtain overall exponential likelihood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𝛾𝜃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 Predictive Distribution for future survival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FA768951-0DF3-4F47-B606-F268844C0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Exponential-Gamma R functions: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523995"/>
                <a:ext cx="903446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acc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523995"/>
                <a:ext cx="9034463" cy="609600"/>
              </a:xfrm>
              <a:blipFill>
                <a:blip r:embed="rId2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69A3F2F-C650-4661-BD5B-3AE2BD733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9176897"/>
                  </p:ext>
                </p:extLst>
              </p:nvPr>
            </p:nvGraphicFramePr>
            <p:xfrm>
              <a:off x="602695" y="2363412"/>
              <a:ext cx="11084480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0555">
                      <a:extLst>
                        <a:ext uri="{9D8B030D-6E8A-4147-A177-3AD203B41FA5}">
                          <a16:colId xmlns:a16="http://schemas.microsoft.com/office/drawing/2014/main" val="716773054"/>
                        </a:ext>
                      </a:extLst>
                    </a:gridCol>
                    <a:gridCol w="3486150">
                      <a:extLst>
                        <a:ext uri="{9D8B030D-6E8A-4147-A177-3AD203B41FA5}">
                          <a16:colId xmlns:a16="http://schemas.microsoft.com/office/drawing/2014/main" val="459932613"/>
                        </a:ext>
                      </a:extLst>
                    </a:gridCol>
                    <a:gridCol w="5057775">
                      <a:extLst>
                        <a:ext uri="{9D8B030D-6E8A-4147-A177-3AD203B41FA5}">
                          <a16:colId xmlns:a16="http://schemas.microsoft.com/office/drawing/2014/main" val="22132169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Implementation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2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Uses R function l () for each factor then exponentiates.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85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Cumulative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Integrates </a:t>
                          </a:r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() using the R function integrate()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70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Predictive Sampler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S,y,c,dt,gm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Draws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𝐺𝑎𝑚𝑚𝑎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𝑑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𝛿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dirty="0"/>
                            <a:t> (posterior) and then</a:t>
                          </a:r>
                          <a:r>
                            <a:rPr lang="en-US" sz="1800" baseline="0" dirty="0"/>
                            <a:t> draws predictions from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  <m:d>
                                <m:dPr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80806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69A3F2F-C650-4661-BD5B-3AE2BD733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9176897"/>
                  </p:ext>
                </p:extLst>
              </p:nvPr>
            </p:nvGraphicFramePr>
            <p:xfrm>
              <a:off x="602695" y="2363412"/>
              <a:ext cx="11084480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40555">
                      <a:extLst>
                        <a:ext uri="{9D8B030D-6E8A-4147-A177-3AD203B41FA5}">
                          <a16:colId xmlns:a16="http://schemas.microsoft.com/office/drawing/2014/main" val="716773054"/>
                        </a:ext>
                      </a:extLst>
                    </a:gridCol>
                    <a:gridCol w="3486150">
                      <a:extLst>
                        <a:ext uri="{9D8B030D-6E8A-4147-A177-3AD203B41FA5}">
                          <a16:colId xmlns:a16="http://schemas.microsoft.com/office/drawing/2014/main" val="459932613"/>
                        </a:ext>
                      </a:extLst>
                    </a:gridCol>
                    <a:gridCol w="5057775">
                      <a:extLst>
                        <a:ext uri="{9D8B030D-6E8A-4147-A177-3AD203B41FA5}">
                          <a16:colId xmlns:a16="http://schemas.microsoft.com/office/drawing/2014/main" val="22132169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Implementation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23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Density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Uses R function l () for each factor then exponentiates.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885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Cumulative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ypred,y,c,dt,gm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Integrates </a:t>
                          </a:r>
                          <a:r>
                            <a:rPr lang="en-US" dirty="0" err="1"/>
                            <a:t>dpredEG</a:t>
                          </a:r>
                          <a:r>
                            <a:rPr lang="en-US" dirty="0"/>
                            <a:t>() using the R function integrate()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17031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Predictive Sampler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rpredEG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S,y,c,dt,gm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398" t="-221905" r="-482" b="-6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0806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4" y="4383020"/>
                <a:ext cx="11184493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y = a vector of N survival times, d observed, N-d censored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ypred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the survival time(s) in future experiments for which prediction is desired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 = an indicator vector of length N.  c[</a:t>
                </a:r>
                <a:r>
                  <a:rPr lang="en-US" dirty="0" err="1"/>
                  <a:t>i</a:t>
                </a:r>
                <a:r>
                  <a:rPr lang="en-US" dirty="0"/>
                  <a:t>] = 1 if the corresponding data element y[</a:t>
                </a:r>
                <a:r>
                  <a:rPr lang="en-US" dirty="0" err="1"/>
                  <a:t>i</a:t>
                </a:r>
                <a:r>
                  <a:rPr lang="en-US" dirty="0"/>
                  <a:t>] is fully observed.  Otherwise c[</a:t>
                </a:r>
                <a:r>
                  <a:rPr lang="en-US" dirty="0" err="1"/>
                  <a:t>i</a:t>
                </a:r>
                <a:r>
                  <a:rPr lang="en-US" dirty="0"/>
                  <a:t>] = 0.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(dt, gm)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Gamma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4" y="4383020"/>
                <a:ext cx="11184493" cy="2126864"/>
              </a:xfrm>
              <a:prstGeom prst="rect">
                <a:avLst/>
              </a:prstGeom>
              <a:blipFill>
                <a:blip r:embed="rId4"/>
                <a:stretch>
                  <a:fillRect l="-490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93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Exponential-Gamma Example:  </a:t>
            </a:r>
            <a:br>
              <a:rPr lang="en-US" dirty="0"/>
            </a:br>
            <a:r>
              <a:rPr lang="en-US" dirty="0"/>
              <a:t>Machine Tool Lifetime (Aitchison &amp; Dunsmore)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F2FD5-2FD1-44E8-A5CB-4CB9DA2DE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= lifetime in minutes of 24 machine tools of a particular type</a:t>
            </a:r>
          </a:p>
          <a:p>
            <a:r>
              <a:rPr lang="en-US" dirty="0"/>
              <a:t>Lifetimes range from 4 to 290 minutes, with mean 74.71 (gray horizontal line)</a:t>
            </a:r>
          </a:p>
          <a:p>
            <a:r>
              <a:rPr lang="en-US" dirty="0"/>
              <a:t>3 observations were censored at 180 minutes, and thus assigned to that time (shown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on the plot)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4DAA09B-803D-4A70-8690-F34AC01CEF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51" y="1825625"/>
            <a:ext cx="4512498" cy="4351338"/>
          </a:xfrm>
        </p:spPr>
      </p:pic>
    </p:spTree>
    <p:extLst>
      <p:ext uri="{BB962C8B-B14F-4D97-AF65-F5344CB8AC3E}">
        <p14:creationId xmlns:p14="http://schemas.microsoft.com/office/powerpoint/2010/main" val="161834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2650449"/>
          </a:xfrm>
        </p:spPr>
        <p:txBody>
          <a:bodyPr>
            <a:normAutofit fontScale="90000"/>
          </a:bodyPr>
          <a:lstStyle/>
          <a:p>
            <a:r>
              <a:rPr lang="en-US"/>
              <a:t>Exponential-Gamma Example, continued:  </a:t>
            </a:r>
            <a:br>
              <a:rPr lang="en-US"/>
            </a:br>
            <a:r>
              <a:rPr lang="en-US"/>
              <a:t>Machine Tool Lifetime (Aitchison &amp; Dunsmore)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5F2FD5-2FD1-44E8-A5CB-4CB9DA2DE48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3171217"/>
                <a:ext cx="5181600" cy="300574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For prediction,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800" dirty="0"/>
                  <a:t> 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Prior knowledge: average survival time is around 80 minutes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≈80</m:t>
                    </m:r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≈0.01≈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/>
                  <a:t>Reasonable to choose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Predictive mean = 86.85, noticeably larger than the data mean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5F2FD5-2FD1-44E8-A5CB-4CB9DA2DE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3171217"/>
                <a:ext cx="5181600" cy="3005746"/>
              </a:xfrm>
              <a:blipFill>
                <a:blip r:embed="rId2"/>
                <a:stretch>
                  <a:fillRect l="-824" t="-1826" r="-1765"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259BF42-53CE-4DA5-88F0-2D61D05AB9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85" y="622570"/>
            <a:ext cx="5622755" cy="5554393"/>
          </a:xfrm>
        </p:spPr>
      </p:pic>
    </p:spTree>
    <p:extLst>
      <p:ext uri="{BB962C8B-B14F-4D97-AF65-F5344CB8AC3E}">
        <p14:creationId xmlns:p14="http://schemas.microsoft.com/office/powerpoint/2010/main" val="206057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Data:  </a:t>
            </a:r>
            <a:br>
              <a:rPr lang="en-US" dirty="0"/>
            </a:br>
            <a:r>
              <a:rPr lang="en-US" dirty="0"/>
              <a:t>Poisson-Gamma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8660A456-6172-4AD2-B2DB-392927DEB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sup>
                            </m:sSup>
                          </m:e>
                        </m:nary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𝐺𝑎𝑚𝑚𝑎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𝛾𝜃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𝐺𝑎𝑚𝑚𝑎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 Predictive Distribution for future survival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𝛿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8660A456-6172-4AD2-B2DB-392927DEB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4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Poisson-Gamma Example:</a:t>
            </a:r>
            <a:br>
              <a:rPr lang="en-US" dirty="0"/>
            </a:br>
            <a:r>
              <a:rPr lang="en-US" dirty="0"/>
              <a:t>Large Hurricane Count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419192-A036-4428-BB3F-34877069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Model:  1-Sample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082344-3186-40EF-B40B-BC98860E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9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Example:</a:t>
            </a:r>
            <a:br>
              <a:rPr lang="en-US" dirty="0"/>
            </a:br>
            <a:r>
              <a:rPr lang="en-US" dirty="0"/>
              <a:t>Midge Wing Length (Hoff)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DEAC8F-C527-48A5-ABE7-19FD413A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Model:  2-Sample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3D59E9-31E8-44E5-843F-2CB9E7959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E6015D-F42E-4F00-9409-EFEFF621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 the lack of suitable computing tools presents an obstacle to employment of Bayesian predictive inference in research</a:t>
            </a:r>
          </a:p>
          <a:p>
            <a:r>
              <a:rPr lang="en-US" dirty="0"/>
              <a:t>Purpose of this thesis: to address that problem by providing a set of software tools for some useful predictive models</a:t>
            </a:r>
          </a:p>
          <a:p>
            <a:pPr lvl="1"/>
            <a:r>
              <a:rPr lang="en-US" dirty="0"/>
              <a:t>Documentation and derivation of models</a:t>
            </a:r>
          </a:p>
          <a:p>
            <a:pPr lvl="1"/>
            <a:r>
              <a:rPr lang="en-US" dirty="0"/>
              <a:t>Creation of R functions for Bayesian predictive analysis</a:t>
            </a:r>
          </a:p>
          <a:p>
            <a:r>
              <a:rPr lang="en-US" dirty="0"/>
              <a:t>Primary Sources</a:t>
            </a:r>
          </a:p>
          <a:p>
            <a:pPr lvl="1"/>
            <a:r>
              <a:rPr lang="en-US" dirty="0"/>
              <a:t>Seymour </a:t>
            </a:r>
            <a:r>
              <a:rPr lang="en-US" dirty="0" err="1"/>
              <a:t>Geisser’s</a:t>
            </a:r>
            <a:r>
              <a:rPr lang="en-US" dirty="0"/>
              <a:t> Predictive Inference: An Introduction (1993) </a:t>
            </a:r>
          </a:p>
          <a:p>
            <a:pPr lvl="1"/>
            <a:r>
              <a:rPr lang="en-US" dirty="0"/>
              <a:t>Peter D. Hoff’s A First Course in Bayesian Statistical Methods (2009)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8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Example:</a:t>
            </a:r>
            <a:br>
              <a:rPr lang="en-US" dirty="0"/>
            </a:br>
            <a:r>
              <a:rPr lang="en-US" dirty="0"/>
              <a:t>Math Scores, Comparing Two Schools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34520F-619B-4C0A-8820-AB43F89A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5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Model:  k-Sample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84F789-9E8C-4C83-965F-FBF6B740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4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Normal-Inverse Gamma Example:</a:t>
            </a:r>
            <a:br>
              <a:rPr lang="en-US" dirty="0"/>
            </a:br>
            <a:r>
              <a:rPr lang="en-US" dirty="0"/>
              <a:t>Math Scores, Comparing 100 Schools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42D817-C33C-4AFE-B8ED-8992FFEB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Model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77559D-B8F3-466F-900E-5A3AD514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Regression Example:</a:t>
            </a:r>
            <a:br>
              <a:rPr lang="en-US" dirty="0"/>
            </a:br>
            <a:r>
              <a:rPr lang="en-US" dirty="0"/>
              <a:t>Oxygen Uptake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08AF93-F864-46FF-AB04-B75E07D2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86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7AFC-9524-4118-A2A7-AE72AEA8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6A34-2C8E-4EE9-98EB-F49A07EB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D025-1565-424E-8917-82390099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FA84-1E5E-423C-9439-241DD1F3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7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B733-7879-4A0A-98DC-2B8ED7C2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C4AA-56FA-410D-A094-456B7F9B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F6CE-1A93-4FF2-A363-86563E6C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267-A4BC-4850-9256-EBBB0C9A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2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B571-0D96-4AF9-BD88-1CB4EBDC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8E09-AAAE-4A54-B01A-2A119543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Predictive Inference?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9A195E-9303-4CCF-9488-8B543C0D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statistical model may be judged by the quality of the predictions it makes</a:t>
            </a:r>
          </a:p>
          <a:p>
            <a:r>
              <a:rPr lang="en-US" dirty="0"/>
              <a:t>Prediction is the main purpose of statistics</a:t>
            </a:r>
          </a:p>
          <a:p>
            <a:r>
              <a:rPr lang="en-US" dirty="0"/>
              <a:t>Bayesian predictive inference</a:t>
            </a:r>
          </a:p>
          <a:p>
            <a:pPr lvl="1"/>
            <a:r>
              <a:rPr lang="en-US" dirty="0"/>
              <a:t>Connects subjective and objective reality (Nate Silver)</a:t>
            </a:r>
          </a:p>
          <a:p>
            <a:pPr lvl="1"/>
            <a:r>
              <a:rPr lang="en-US" dirty="0"/>
              <a:t>Emphasizes concrete observed data over hypothetical parameters</a:t>
            </a:r>
          </a:p>
          <a:p>
            <a:pPr lvl="1"/>
            <a:r>
              <a:rPr lang="en-US" dirty="0"/>
              <a:t>Facilitates discrimination between competing statistical models</a:t>
            </a:r>
          </a:p>
          <a:p>
            <a:pPr lvl="1"/>
            <a:r>
              <a:rPr lang="en-US" dirty="0"/>
              <a:t>Improves scientific accuracy and reproducibility (Dean </a:t>
            </a:r>
            <a:r>
              <a:rPr lang="en-US" dirty="0" err="1"/>
              <a:t>Billheimer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47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3DBE-36BC-45C7-A54A-1B4AAA7D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2794-8B02-4E2C-8FFF-302766DA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23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C3BF-3917-4728-98A8-5F33536E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FF25-4AB5-4B66-A34D-6F4F9DC0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4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76F5-6DEE-4C91-AB8A-0990A5EF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F2CB-06C2-4477-B3A4-1307683C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5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68A0-39BA-45E0-B24C-95F2FCDB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C819-5D65-4A4B-B2D0-B55BC518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68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BE1B-F9AF-4C66-AC05-4EB6E80A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72E-C45D-4765-9A51-6EF6F93B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5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Illustration:  Pass the Pigs®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4BD347D-45DB-4697-BB48-3535193228F7}"/>
              </a:ext>
            </a:extLst>
          </p:cNvPr>
          <p:cNvSpPr txBox="1">
            <a:spLocks/>
          </p:cNvSpPr>
          <p:nvPr/>
        </p:nvSpPr>
        <p:spPr>
          <a:xfrm>
            <a:off x="804623" y="2038987"/>
            <a:ext cx="3543298" cy="4317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Classic press-your-luck dice game where the “dice” are pigs!</a:t>
            </a:r>
          </a:p>
          <a:p>
            <a:r>
              <a:rPr lang="en-US" sz="2000" dirty="0"/>
              <a:t>Toss the pig dice and accumulate points (or lose everything) depending on how they land</a:t>
            </a:r>
          </a:p>
          <a:p>
            <a:r>
              <a:rPr lang="en-US" sz="2000" dirty="0"/>
              <a:t>Prediction problem:  having just observed 4 razorbacks out of 10 tosses of a single pig, how many razorbacks will I see in the next 10 tosses?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64931E-1A72-40D8-B0B6-BF16250C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153" y="130837"/>
            <a:ext cx="846709" cy="10698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788B78-F075-4791-8478-ADC431B182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705" y="121242"/>
            <a:ext cx="917089" cy="1088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744634-DAB8-4479-8C80-695F979CD20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79" y="112005"/>
            <a:ext cx="1070008" cy="10877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9CF309-B655-41AF-86BF-981A8777D8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84" y="121241"/>
            <a:ext cx="909349" cy="107948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2944E8-B536-4A3F-B1FE-9DA7E654E06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20" y="120601"/>
            <a:ext cx="1109916" cy="10893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C0F0D9-0CFE-4B62-9C39-D70383E836A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50" y="139715"/>
            <a:ext cx="895753" cy="106009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6CD85EF-6F90-4076-86A6-5C5802A7E202}"/>
              </a:ext>
            </a:extLst>
          </p:cNvPr>
          <p:cNvGrpSpPr/>
          <p:nvPr/>
        </p:nvGrpSpPr>
        <p:grpSpPr>
          <a:xfrm>
            <a:off x="742303" y="5863621"/>
            <a:ext cx="3778824" cy="501679"/>
            <a:chOff x="751379" y="6019193"/>
            <a:chExt cx="3778824" cy="5016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C1A9A8-6399-462E-9D30-81355C943739}"/>
                    </a:ext>
                  </a:extLst>
                </p:cNvPr>
                <p:cNvSpPr txBox="1"/>
                <p:nvPr/>
              </p:nvSpPr>
              <p:spPr>
                <a:xfrm>
                  <a:off x="751379" y="6019193"/>
                  <a:ext cx="377882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𝑑𝑎𝑡𝑎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?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C1A9A8-6399-462E-9D30-81355C943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79" y="6019193"/>
                  <a:ext cx="3778824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7D03660-2E91-44B9-814C-5DDF6682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28941" y="6034368"/>
              <a:ext cx="719018" cy="486504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DB18CA-260E-49B0-BC00-957616FC7D6A}"/>
              </a:ext>
            </a:extLst>
          </p:cNvPr>
          <p:cNvGrpSpPr/>
          <p:nvPr/>
        </p:nvGrpSpPr>
        <p:grpSpPr>
          <a:xfrm>
            <a:off x="5005622" y="1761735"/>
            <a:ext cx="3159928" cy="2824106"/>
            <a:chOff x="4968695" y="1445975"/>
            <a:chExt cx="3159928" cy="28241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F7B8F1B-00E1-45E2-9E7C-6940879DED32}"/>
                    </a:ext>
                  </a:extLst>
                </p:cNvPr>
                <p:cNvSpPr txBox="1"/>
                <p:nvPr/>
              </p:nvSpPr>
              <p:spPr>
                <a:xfrm>
                  <a:off x="4968695" y="1445975"/>
                  <a:ext cx="3159928" cy="2824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u="sng" dirty="0"/>
                    <a:t>Plug-in</a:t>
                  </a:r>
                  <a:r>
                    <a:rPr lang="en-US" dirty="0"/>
                    <a:t>: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=10,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b="1" u="sng" dirty="0"/>
                    <a:t>Bayesian</a:t>
                  </a:r>
                  <a:r>
                    <a:rPr lang="en-US" dirty="0"/>
                    <a:t>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Assign prior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pPr marL="285750" indent="-285750">
                    <a:buFont typeface="Wingdings" panose="05000000000000000000" pitchFamily="2" charset="2"/>
                    <a:buChar char="è"/>
                  </a:pPr>
                  <a:r>
                    <a:rPr lang="en-US" dirty="0">
                      <a:sym typeface="Wingdings" panose="05000000000000000000" pitchFamily="2" charset="2"/>
                    </a:rPr>
                    <a:t>Posterior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𝑑𝑎𝑡𝑎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è"/>
                  </a:pPr>
                  <a:r>
                    <a:rPr lang="en-US" dirty="0"/>
                    <a:t>Predictive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𝜃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F7B8F1B-00E1-45E2-9E7C-6940879DED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695" y="1445975"/>
                  <a:ext cx="3159928" cy="2824106"/>
                </a:xfrm>
                <a:prstGeom prst="rect">
                  <a:avLst/>
                </a:prstGeom>
                <a:blipFill>
                  <a:blip r:embed="rId10"/>
                  <a:stretch>
                    <a:fillRect l="-5405" t="-1296" r="-193" b="-274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51B9562-2BF9-4B7E-8DBB-07A2BEAE3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73686" y="1509046"/>
              <a:ext cx="382069" cy="25851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DCB747A-B6E6-4287-8878-74B67B26B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67653" y="2731791"/>
              <a:ext cx="382069" cy="258517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19CE656-D522-47FF-A7CC-4FBDC1C27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11539" y="3549855"/>
              <a:ext cx="382069" cy="25851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248D59F-0DAC-4434-AA74-13A44273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94314" y="3909420"/>
              <a:ext cx="382069" cy="258517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264655A-12C6-4A59-BD21-AE29B633265E}"/>
              </a:ext>
            </a:extLst>
          </p:cNvPr>
          <p:cNvSpPr txBox="1"/>
          <p:nvPr/>
        </p:nvSpPr>
        <p:spPr>
          <a:xfrm>
            <a:off x="4993070" y="6153947"/>
            <a:ext cx="707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Prior parameters selection reflects expectation from experience that the average number of Razorbacks should be near 22% of the tosses.  Reference Duquesne University Pass the Pigs® experiment:  see </a:t>
            </a:r>
            <a:r>
              <a:rPr lang="en-US" sz="1200" i="1" dirty="0"/>
              <a:t>Journal of Statistics Education</a:t>
            </a:r>
            <a:r>
              <a:rPr lang="en-US" sz="1200" dirty="0"/>
              <a:t> Volume 14, Number 3, 2006 (</a:t>
            </a:r>
            <a:r>
              <a:rPr lang="en-US" sz="1200" dirty="0">
                <a:hlinkClick r:id="rId11"/>
              </a:rPr>
              <a:t>http://jse.amstat.org/v14n3/datasets.kern.html</a:t>
            </a:r>
            <a:r>
              <a:rPr lang="en-US" sz="1200" dirty="0"/>
              <a:t>)</a:t>
            </a:r>
          </a:p>
        </p:txBody>
      </p:sp>
      <p:pic>
        <p:nvPicPr>
          <p:cNvPr id="67" name="Picture 66" descr="Chart, histogram&#10;&#10;Description automatically generated">
            <a:extLst>
              <a:ext uri="{FF2B5EF4-FFF2-40B4-BE49-F238E27FC236}">
                <a16:creationId xmlns:a16="http://schemas.microsoft.com/office/drawing/2014/main" id="{81E46295-AD63-4371-A438-11D6A0CA62B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"/>
          <a:stretch/>
        </p:blipFill>
        <p:spPr>
          <a:xfrm>
            <a:off x="8165550" y="1492383"/>
            <a:ext cx="3890325" cy="3834218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C45B2C68-15EB-454A-9EB8-26BA00CE7346}"/>
              </a:ext>
            </a:extLst>
          </p:cNvPr>
          <p:cNvSpPr/>
          <p:nvPr/>
        </p:nvSpPr>
        <p:spPr>
          <a:xfrm>
            <a:off x="5146972" y="27500"/>
            <a:ext cx="910815" cy="91081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9AC275-D2F6-4FEB-82E1-AF79CD0A7369}"/>
              </a:ext>
            </a:extLst>
          </p:cNvPr>
          <p:cNvSpPr txBox="1"/>
          <p:nvPr/>
        </p:nvSpPr>
        <p:spPr>
          <a:xfrm>
            <a:off x="5409215" y="5095791"/>
            <a:ext cx="5429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Noticeable location difference between the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 parameter selection affects variance</a:t>
            </a:r>
          </a:p>
        </p:txBody>
      </p:sp>
    </p:spTree>
    <p:extLst>
      <p:ext uri="{BB962C8B-B14F-4D97-AF65-F5344CB8AC3E}">
        <p14:creationId xmlns:p14="http://schemas.microsoft.com/office/powerpoint/2010/main" val="371699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Parametric Prediction Format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/>
              <p:nvPr/>
            </p:nvSpPr>
            <p:spPr>
              <a:xfrm>
                <a:off x="838200" y="1562325"/>
                <a:ext cx="9774407" cy="1205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Goal:  predict future result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given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b="1" i="1" dirty="0"/>
              </a:p>
              <a:p>
                <a:r>
                  <a:rPr lang="en-US" b="1" i="1" dirty="0"/>
                  <a:t>*If we can assume </a:t>
                </a:r>
                <a:r>
                  <a:rPr lang="en-US" dirty="0"/>
                  <a:t>the observed data are conditionally </a:t>
                </a:r>
                <a:r>
                  <a:rPr lang="en-US" dirty="0" err="1"/>
                  <a:t>i.i.d.</a:t>
                </a:r>
                <a:r>
                  <a:rPr lang="en-US" dirty="0"/>
                  <a:t> with respect to some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then we can write: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325"/>
                <a:ext cx="9774407" cy="1205266"/>
              </a:xfrm>
              <a:prstGeom prst="rect">
                <a:avLst/>
              </a:prstGeom>
              <a:blipFill>
                <a:blip r:embed="rId2"/>
                <a:stretch>
                  <a:fillRect l="-561" t="-2020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BB4719-254A-435A-A27E-2B09FCDED86D}"/>
                  </a:ext>
                </a:extLst>
              </p:cNvPr>
              <p:cNvSpPr txBox="1"/>
              <p:nvPr/>
            </p:nvSpPr>
            <p:spPr>
              <a:xfrm>
                <a:off x="950937" y="3429000"/>
                <a:ext cx="10290125" cy="744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BB4719-254A-435A-A27E-2B09FCDED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37" y="3429000"/>
                <a:ext cx="10290125" cy="744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0F57008-9903-4096-B9BE-123A4C70A5C6}"/>
              </a:ext>
            </a:extLst>
          </p:cNvPr>
          <p:cNvSpPr txBox="1"/>
          <p:nvPr/>
        </p:nvSpPr>
        <p:spPr>
          <a:xfrm>
            <a:off x="3788413" y="5912068"/>
            <a:ext cx="461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this assumption, we need </a:t>
            </a:r>
            <a:r>
              <a:rPr lang="en-US" i="1" dirty="0"/>
              <a:t>exchangeability.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9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Exchangeability and de </a:t>
            </a:r>
            <a:r>
              <a:rPr lang="en-US" dirty="0" err="1"/>
              <a:t>Finetti’s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/>
              <p:nvPr/>
            </p:nvSpPr>
            <p:spPr>
              <a:xfrm>
                <a:off x="838200" y="1562325"/>
                <a:ext cx="4568301" cy="2630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said to be </a:t>
                </a:r>
                <a:r>
                  <a:rPr lang="en-US" i="1" dirty="0"/>
                  <a:t>exchangeable</a:t>
                </a:r>
                <a:r>
                  <a:rPr lang="en-US" dirty="0"/>
                  <a:t> if their order does not convey any information affecting the distribution of the data.  That is,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any permutation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5ED210-D6EB-4D89-A050-359A8073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325"/>
                <a:ext cx="4568301" cy="2630272"/>
              </a:xfrm>
              <a:prstGeom prst="rect">
                <a:avLst/>
              </a:prstGeom>
              <a:blipFill>
                <a:blip r:embed="rId2"/>
                <a:stretch>
                  <a:fillRect l="-1202" t="-1157" r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62AA32-4472-48FD-A831-9D9FB5EA0660}"/>
                  </a:ext>
                </a:extLst>
              </p:cNvPr>
              <p:cNvSpPr txBox="1"/>
              <p:nvPr/>
            </p:nvSpPr>
            <p:spPr>
              <a:xfrm>
                <a:off x="5970973" y="1562325"/>
                <a:ext cx="5268157" cy="2813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Theorem </a:t>
                </a:r>
                <a:r>
                  <a:rPr lang="en-US" dirty="0"/>
                  <a:t>(de </a:t>
                </a:r>
                <a:r>
                  <a:rPr lang="en-US" dirty="0" err="1"/>
                  <a:t>Finetti</a:t>
                </a:r>
                <a:r>
                  <a:rPr lang="en-US" dirty="0"/>
                  <a:t>):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</m:t>
                        </m:r>
                      </m:e>
                    </m:d>
                  </m:oMath>
                </a14:m>
                <a:r>
                  <a:rPr lang="en-US" dirty="0"/>
                  <a:t>.  Suppose that,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exchangeable.  Then our model can be written as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with some, prior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and some sampling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62AA32-4472-48FD-A831-9D9FB5EA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973" y="1562325"/>
                <a:ext cx="5268157" cy="2813975"/>
              </a:xfrm>
              <a:prstGeom prst="rect">
                <a:avLst/>
              </a:prstGeom>
              <a:blipFill>
                <a:blip r:embed="rId3"/>
                <a:stretch>
                  <a:fillRect l="-925" t="-108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9F5E51-820F-45D2-86B0-1F0A3C66DCF5}"/>
              </a:ext>
            </a:extLst>
          </p:cNvPr>
          <p:cNvCxnSpPr>
            <a:cxnSpLocks/>
          </p:cNvCxnSpPr>
          <p:nvPr/>
        </p:nvCxnSpPr>
        <p:spPr>
          <a:xfrm>
            <a:off x="1013534" y="4545367"/>
            <a:ext cx="101649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D8E366-CA8A-47C7-875C-09E011B26F82}"/>
                  </a:ext>
                </a:extLst>
              </p:cNvPr>
              <p:cNvSpPr txBox="1"/>
              <p:nvPr/>
            </p:nvSpPr>
            <p:spPr>
              <a:xfrm>
                <a:off x="838200" y="4737948"/>
                <a:ext cx="1085393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Hoff notes that  de </a:t>
                </a:r>
                <a:r>
                  <a:rPr lang="en-US" dirty="0" err="1"/>
                  <a:t>Finetti’s</a:t>
                </a:r>
                <a:r>
                  <a:rPr lang="en-US" dirty="0"/>
                  <a:t>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reasonable under conditions such 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outcomes of a repeatable experiment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sampled from a finite population with replacement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sampled from an infinite population without replacement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exchangeable and sampled from a finite population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without replacement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D8E366-CA8A-47C7-875C-09E011B2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7948"/>
                <a:ext cx="10853933" cy="1477328"/>
              </a:xfrm>
              <a:prstGeom prst="rect">
                <a:avLst/>
              </a:prstGeom>
              <a:blipFill>
                <a:blip r:embed="rId4"/>
                <a:stretch>
                  <a:fillRect l="-506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896A631-A1FC-4158-AEBE-1A29880E46E5}"/>
              </a:ext>
            </a:extLst>
          </p:cNvPr>
          <p:cNvSpPr txBox="1"/>
          <p:nvPr/>
        </p:nvSpPr>
        <p:spPr>
          <a:xfrm>
            <a:off x="3240538" y="6400351"/>
            <a:ext cx="596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assume exchangeability of the data throughout this thesis.</a:t>
            </a:r>
          </a:p>
        </p:txBody>
      </p:sp>
    </p:spTree>
    <p:extLst>
      <p:ext uri="{BB962C8B-B14F-4D97-AF65-F5344CB8AC3E}">
        <p14:creationId xmlns:p14="http://schemas.microsoft.com/office/powerpoint/2010/main" val="285914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202C12-A9D7-4F72-A495-86AE6EF07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7695" y="649480"/>
                <a:ext cx="7590526" cy="5546047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3600" dirty="0"/>
                  <a:t>Models Using Conjugate Priors</a:t>
                </a:r>
              </a:p>
              <a:p>
                <a:pPr lvl="1"/>
                <a:r>
                  <a:rPr lang="en-US" sz="2800" dirty="0"/>
                  <a:t>Beta-Binomial:  Prediction of Future Successes</a:t>
                </a:r>
              </a:p>
              <a:p>
                <a:pPr lvl="1"/>
                <a:r>
                  <a:rPr lang="en-US" sz="2800" dirty="0"/>
                  <a:t>Exponential-Gamma:  Survival Time</a:t>
                </a:r>
              </a:p>
              <a:p>
                <a:pPr lvl="1"/>
                <a:r>
                  <a:rPr lang="en-US" sz="2800" dirty="0"/>
                  <a:t>Poisson-Gamma:  Count Data</a:t>
                </a:r>
              </a:p>
              <a:p>
                <a:pPr lvl="1"/>
                <a:r>
                  <a:rPr lang="en-US" sz="2800" dirty="0"/>
                  <a:t>Normal-Inverse Gamma</a:t>
                </a:r>
              </a:p>
              <a:p>
                <a:pPr lvl="2"/>
                <a:r>
                  <a:rPr lang="en-US" dirty="0"/>
                  <a:t>One-sample</a:t>
                </a:r>
              </a:p>
              <a:p>
                <a:pPr lvl="2"/>
                <a:r>
                  <a:rPr lang="en-US" dirty="0"/>
                  <a:t>Two-sample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-sample</a:t>
                </a:r>
              </a:p>
              <a:p>
                <a:r>
                  <a:rPr lang="en-US" sz="3600" dirty="0"/>
                  <a:t>Normal Regression</a:t>
                </a:r>
              </a:p>
              <a:p>
                <a:pPr lvl="1"/>
                <a:endParaRPr lang="en-US" sz="28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1202C12-A9D7-4F72-A495-86AE6EF07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7695" y="649480"/>
                <a:ext cx="7590526" cy="5546047"/>
              </a:xfrm>
              <a:blipFill>
                <a:blip r:embed="rId2"/>
                <a:stretch>
                  <a:fillRect l="-216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690EFE-6BF4-4F9A-9844-5073259A2DA1}"/>
              </a:ext>
            </a:extLst>
          </p:cNvPr>
          <p:cNvSpPr txBox="1"/>
          <p:nvPr/>
        </p:nvSpPr>
        <p:spPr>
          <a:xfrm>
            <a:off x="6596109" y="586855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I get rid of the part after the colon?</a:t>
            </a:r>
          </a:p>
        </p:txBody>
      </p:sp>
    </p:spTree>
    <p:extLst>
      <p:ext uri="{BB962C8B-B14F-4D97-AF65-F5344CB8AC3E}">
        <p14:creationId xmlns:p14="http://schemas.microsoft.com/office/powerpoint/2010/main" val="429323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of Future Successes:  </a:t>
            </a:r>
            <a:br>
              <a:rPr lang="en-US" dirty="0"/>
            </a:br>
            <a:r>
              <a:rPr lang="en-US" dirty="0"/>
              <a:t>Beta-Binomial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AE1175-B821-40E3-A8D9-2251F824B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Data: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The Prior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400" dirty="0"/>
                  <a:t>The Posterior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𝐵𝑒𝑡𝑎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 Predictive Distribution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2400" dirty="0"/>
                  <a:t> successes out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en-US" sz="2400" dirty="0"/>
                  <a:t> future binary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acc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AE1175-B821-40E3-A8D9-2251F824B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601528" cy="4889500"/>
              </a:xfrm>
              <a:blipFill>
                <a:blip r:embed="rId2"/>
                <a:stretch>
                  <a:fillRect l="-805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07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B87870-8CCF-49A9-BC77-489BF038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Beta-Binomial R functions: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695" y="1523995"/>
                <a:ext cx="9034463" cy="609600"/>
              </a:xfr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Predictive distribution: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e>
                        </m:acc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Γ</m:t>
                        </m:r>
                        <m:d>
                          <m:d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43BD6C-56EA-4118-B197-E2F56ABCB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695" y="1523995"/>
                <a:ext cx="9034463" cy="609600"/>
              </a:xfrm>
              <a:blipFill>
                <a:blip r:embed="rId2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9A3F2F-C650-4661-BD5B-3AE2BD73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40954"/>
              </p:ext>
            </p:extLst>
          </p:nvPr>
        </p:nvGraphicFramePr>
        <p:xfrm>
          <a:off x="602695" y="2363412"/>
          <a:ext cx="110844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555">
                  <a:extLst>
                    <a:ext uri="{9D8B030D-6E8A-4147-A177-3AD203B41FA5}">
                      <a16:colId xmlns:a16="http://schemas.microsoft.com/office/drawing/2014/main" val="716773054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459932613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221321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90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tpred,N,t,M,a,b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R function </a:t>
                      </a:r>
                      <a:r>
                        <a:rPr lang="en-US" dirty="0" err="1"/>
                        <a:t>lgamma</a:t>
                      </a:r>
                      <a:r>
                        <a:rPr lang="en-US" dirty="0"/>
                        <a:t>() for each factor then exponentiates.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85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Cumulative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tpred,N,t,M,a,b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Calls </a:t>
                      </a:r>
                      <a:r>
                        <a:rPr lang="en-US" dirty="0" err="1"/>
                        <a:t>dpredBB</a:t>
                      </a:r>
                      <a:r>
                        <a:rPr lang="en-US" dirty="0"/>
                        <a:t>() and returns the cumulative sum of that discrete set of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Predictive Sampler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rpredBB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S,N,t,M,a,b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inverse transform method and output of </a:t>
                      </a:r>
                      <a:r>
                        <a:rPr lang="en-US" dirty="0" err="1"/>
                        <a:t>ppredBB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06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/>
              <p:nvPr/>
            </p:nvSpPr>
            <p:spPr>
              <a:xfrm>
                <a:off x="602695" y="4683068"/>
                <a:ext cx="9215438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 = the number of success out of the N observations in the data set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tpred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dirty="0"/>
                  <a:t>, the number of successes in a future experiment involving M binary observations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(a, b)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parameters of the Beta prior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 = the desired predictive sample size; that is, the number of future experiments of size M for which a predictive number of successes is desired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52AD65-044F-4305-9DAA-5A65741A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5" y="4683068"/>
                <a:ext cx="9215438" cy="2126864"/>
              </a:xfrm>
              <a:prstGeom prst="rect">
                <a:avLst/>
              </a:prstGeom>
              <a:blipFill>
                <a:blip r:embed="rId3"/>
                <a:stretch>
                  <a:fillRect l="-595" b="-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0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6335</TotalTime>
  <Words>1527</Words>
  <Application>Microsoft Office PowerPoint</Application>
  <PresentationFormat>Widescreen</PresentationFormat>
  <Paragraphs>161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Predictive Inference  Tools for Researchers</vt:lpstr>
      <vt:lpstr>Abstract</vt:lpstr>
      <vt:lpstr>Why Predictive Inference?</vt:lpstr>
      <vt:lpstr>Illustration:  Pass the Pigs®</vt:lpstr>
      <vt:lpstr>The Bayesian Parametric Prediction Format</vt:lpstr>
      <vt:lpstr>Exchangeability and de Finetti’s theorem</vt:lpstr>
      <vt:lpstr>The Models</vt:lpstr>
      <vt:lpstr>Prediction of Future Successes:   Beta-Binomial Model</vt:lpstr>
      <vt:lpstr>Beta-Binomial R functions:  </vt:lpstr>
      <vt:lpstr>Beta-Binomial Example:   Pass The Pigs®: Big PigsTM </vt:lpstr>
      <vt:lpstr>Survival Time:   Exponential-Gamma Model</vt:lpstr>
      <vt:lpstr>Exponential-Gamma R functions:  </vt:lpstr>
      <vt:lpstr>Exponential-Gamma Example:   Machine Tool Lifetime (Aitchison &amp; Dunsmore)</vt:lpstr>
      <vt:lpstr>Exponential-Gamma Example, continued:   Machine Tool Lifetime (Aitchison &amp; Dunsmore)</vt:lpstr>
      <vt:lpstr>Count Data:   Poisson-Gamma Model</vt:lpstr>
      <vt:lpstr>Poisson-Gamma Example: Large Hurricane Count</vt:lpstr>
      <vt:lpstr>Normal-Inverse Gamma Model:  1-Sample</vt:lpstr>
      <vt:lpstr>Normal-Inverse Gamma Example: Midge Wing Length (Hoff)</vt:lpstr>
      <vt:lpstr>Normal-Inverse Gamma Model:  2-Sample</vt:lpstr>
      <vt:lpstr>Normal-Inverse Gamma Example: Math Scores, Comparing Two Schools</vt:lpstr>
      <vt:lpstr>Normal-Inverse Gamma Model:  k-Sample</vt:lpstr>
      <vt:lpstr>Normal-Inverse Gamma Example: Math Scores, Comparing 100 Schools</vt:lpstr>
      <vt:lpstr>Normal Regression Model</vt:lpstr>
      <vt:lpstr>Normal Regression Example: Oxygen Uptake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Voyze Harris</dc:creator>
  <cp:lastModifiedBy>Voyze Harris</cp:lastModifiedBy>
  <cp:revision>22</cp:revision>
  <dcterms:created xsi:type="dcterms:W3CDTF">2022-03-29T13:45:03Z</dcterms:created>
  <dcterms:modified xsi:type="dcterms:W3CDTF">2022-04-02T23:20:57Z</dcterms:modified>
</cp:coreProperties>
</file>