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77" r:id="rId4"/>
    <p:sldId id="285" r:id="rId5"/>
    <p:sldId id="258" r:id="rId6"/>
    <p:sldId id="259" r:id="rId7"/>
    <p:sldId id="291" r:id="rId8"/>
    <p:sldId id="260" r:id="rId9"/>
    <p:sldId id="288" r:id="rId10"/>
    <p:sldId id="278" r:id="rId11"/>
    <p:sldId id="292" r:id="rId12"/>
    <p:sldId id="261" r:id="rId13"/>
    <p:sldId id="289" r:id="rId14"/>
    <p:sldId id="279" r:id="rId15"/>
    <p:sldId id="290" r:id="rId16"/>
    <p:sldId id="293" r:id="rId17"/>
    <p:sldId id="262" r:id="rId18"/>
    <p:sldId id="294" r:id="rId19"/>
    <p:sldId id="280" r:id="rId20"/>
    <p:sldId id="295" r:id="rId21"/>
    <p:sldId id="296" r:id="rId22"/>
    <p:sldId id="297" r:id="rId23"/>
    <p:sldId id="263" r:id="rId24"/>
    <p:sldId id="298" r:id="rId25"/>
    <p:sldId id="299" r:id="rId26"/>
    <p:sldId id="301" r:id="rId27"/>
    <p:sldId id="305" r:id="rId28"/>
    <p:sldId id="308" r:id="rId29"/>
    <p:sldId id="307" r:id="rId30"/>
    <p:sldId id="309" r:id="rId31"/>
    <p:sldId id="311" r:id="rId32"/>
    <p:sldId id="283" r:id="rId33"/>
    <p:sldId id="312" r:id="rId34"/>
    <p:sldId id="313" r:id="rId35"/>
    <p:sldId id="266" r:id="rId36"/>
    <p:sldId id="314" r:id="rId37"/>
    <p:sldId id="315" r:id="rId38"/>
    <p:sldId id="316" r:id="rId39"/>
    <p:sldId id="317" r:id="rId40"/>
    <p:sldId id="318" r:id="rId41"/>
    <p:sldId id="321" r:id="rId42"/>
    <p:sldId id="320" r:id="rId43"/>
    <p:sldId id="322" r:id="rId44"/>
    <p:sldId id="267" r:id="rId45"/>
    <p:sldId id="286" r:id="rId46"/>
    <p:sldId id="302" r:id="rId47"/>
    <p:sldId id="303" r:id="rId48"/>
    <p:sldId id="304" r:id="rId49"/>
    <p:sldId id="310" r:id="rId50"/>
    <p:sldId id="282" r:id="rId51"/>
    <p:sldId id="306" r:id="rId52"/>
    <p:sldId id="268" r:id="rId53"/>
    <p:sldId id="26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7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C0C9B-2687-41A0-8721-BD1D8D762EDC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1EFC5-36F7-42DA-A9B7-53327AD59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14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through this one in detail to orient audience.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1EFC5-36F7-42DA-A9B7-53327AD594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6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We can interpret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200" dirty="0"/>
                  <a:t> as the sample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200" dirty="0"/>
                  <a:t> prior observations with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200" dirty="0"/>
                  <a:t> as prior sample size with prior sample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200" dirty="0"/>
                  <a:t>,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200" dirty="0"/>
                  <a:t> as prior and posterior sums of squares, respectively (see Hoff p. 75)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We can interpret 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𝜇_0</a:t>
                </a:r>
                <a:r>
                  <a:rPr lang="en-US" sz="1200" dirty="0"/>
                  <a:t> as the sample mean of 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𝜅_0</a:t>
                </a:r>
                <a:r>
                  <a:rPr lang="en-US" sz="1200" dirty="0"/>
                  <a:t> prior observations with variance 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𝜎^2</a:t>
                </a:r>
                <a:r>
                  <a:rPr lang="en-US" sz="1200" dirty="0"/>
                  <a:t>, 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𝜈_0</a:t>
                </a:r>
                <a:r>
                  <a:rPr lang="en-US" sz="1200" dirty="0"/>
                  <a:t> as prior sample size with prior sample variance 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𝜎_0^2</a:t>
                </a:r>
                <a:r>
                  <a:rPr lang="en-US" sz="1200" dirty="0"/>
                  <a:t>,  and 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𝜈_0 𝜎_0^2</a:t>
                </a:r>
                <a:r>
                  <a:rPr lang="en-US" sz="1200" dirty="0"/>
                  <a:t> and 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𝜈_𝑁 𝜎_𝑁^2</a:t>
                </a:r>
                <a:r>
                  <a:rPr lang="en-US" sz="1200" dirty="0"/>
                  <a:t> as prior and posterior sums of squares, respectively (see Hoff p. 75)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1EFC5-36F7-42DA-A9B7-53327AD594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00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Phi parameters have common 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1EFC5-36F7-42DA-A9B7-53327AD594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80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the usual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1EFC5-36F7-42DA-A9B7-53327AD594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61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1EFC5-36F7-42DA-A9B7-53327AD5947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61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satisfies a desired condition that the regression parameter estimation be invariant to changes in the scale of the regressors.</a:t>
            </a:r>
          </a:p>
          <a:p>
            <a:r>
              <a:rPr lang="en-US" dirty="0"/>
              <a:t>Note that this prior conditions on the observed X matrix.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1EFC5-36F7-42DA-A9B7-53327AD5947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2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8E19-5A10-4B1D-8FD5-906112C90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0E3DE-C852-4576-8881-B54440451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92A4F-8E63-45FC-9784-A4949F5E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980E9-EF95-403B-8993-469403EB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5113C-2DE1-42DA-805B-AD362797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2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C61E-78BE-4EBD-87ED-D4DCECE5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70535-C998-46FC-B50F-9AB2E52B6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743E2-EAF1-42B9-A48F-679FE9098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F0D97-CE57-443E-B45C-FFC432B0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0F0FE-A78C-4BDA-83BC-3C8FF08E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8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3EBC5-944D-4A41-89F6-C208E5221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5CF94-8419-44B9-8E29-B5DFCE6D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2C987-124A-4944-9999-FFC668F8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2486C-5D07-4592-BA67-BF4CE4A3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52829-729A-4B54-94A8-EE1A37C9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0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2BD5-776C-45A0-8BD0-1A737A81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F4F45-EF5C-4C2F-A4E7-7E9EFE7D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6BB9E-7BF8-435C-9FC7-805925B4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03612-92A1-4BCA-B58D-A4DD6D24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B3A9-D28B-4EB7-B5CC-CE78C252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5A0D-7F85-4041-B10C-E53ADE186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2EF68-CD2C-401C-BC36-4EE236EF5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E1846-EFBB-4B54-999C-2735C73E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79E35-16B9-4176-8046-A37983AC3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2A3FF-B5F7-4679-BE45-EEE828F1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7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5EFB-0F9D-44A3-A449-81433BEF6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DD32C-08F3-4359-A309-84551CCA6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2B3BC-FC82-4B0A-91AA-0F50E2109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70AAF-DE8D-4E9E-994A-96803430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592FC-D9EE-4A5B-AAEA-AA2E6FD2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88932-4BA5-4E7B-860C-A425C741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0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6A14-EBA1-4504-AD5C-FEBD67249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A399B-4A76-4DC1-B81B-4C7B3890C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D387E-179B-4C50-8749-1C3B4B3A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9391D-02C3-4166-8987-F0111E7FC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782FF-EDE6-48FE-8059-9639EA47B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2BBB2-1667-4BA3-91B3-FCC407D2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FFEB50-A54A-4B23-B060-D2899640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85C36F-6F9B-4D9B-A4BC-BC410408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6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DE0D-CD8F-426D-96F8-1EE0508F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55FF3-E417-4BA0-8F5A-BDEAA4916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03556-BFB4-45B8-B282-B64C7AA0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EF078-E592-4E0E-800E-6BD8339B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7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BE62C-5EA0-4E97-B40F-E6BA9158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D4B52-4225-426D-A1CD-7213C178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E0950-B3D4-4361-9275-469E899C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3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D6E1-782B-4914-8792-07A82C5F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E117-814E-4F62-842D-AB70C7D6F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D03CB-498D-411D-8702-90540FE5E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920AD-A951-448E-9822-6DDAA27C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FEBA8-4691-4786-8405-14FC0A1D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D77EF-82D8-40D2-AFA2-51CD3101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3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226EF-8A55-42E0-B7B4-B9FAEF790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C3C16C-7933-4D1D-958D-4F07B5491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79B07-3AD9-4EF7-A085-5AE94436B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44AA6-5AF7-4C32-B391-9033F5FD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66A1-5127-4E43-A6B6-D37BDD5E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DA7A2-21D6-4B23-AB70-6410F8B0C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FE7A97-3D05-4C38-8B40-6D1C42AA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8581C-85B9-4165-8D49-35DBA7FF9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5168F-1E6C-4461-8690-A694723EE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B8984-5D96-49C2-8EB9-FAF75F06D87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505BB-D19A-4A1D-A50A-C0AD74573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C37B4-22D3-48A7-A743-C0E9FC830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aoml.noaa.gov/hrd/hurdat/All_U.S._Hurrican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://jse.amstat.org/v14n3/datasets.kern.html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8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20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EBCC79-9C68-4122-AFBB-09971A97F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6100">
                <a:solidFill>
                  <a:schemeClr val="bg1"/>
                </a:solidFill>
              </a:rPr>
              <a:t>Predictive Inference </a:t>
            </a:r>
            <a:br>
              <a:rPr lang="en-US" sz="6100">
                <a:solidFill>
                  <a:schemeClr val="bg1"/>
                </a:solidFill>
              </a:rPr>
            </a:br>
            <a:r>
              <a:rPr lang="en-US" sz="6100">
                <a:solidFill>
                  <a:schemeClr val="bg1"/>
                </a:solidFill>
              </a:rPr>
              <a:t>Tools for Researchers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8C046-914D-4323-BF4E-8D2ED3596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by Gabe Harris</a:t>
            </a:r>
          </a:p>
        </p:txBody>
      </p:sp>
    </p:spTree>
    <p:extLst>
      <p:ext uri="{BB962C8B-B14F-4D97-AF65-F5344CB8AC3E}">
        <p14:creationId xmlns:p14="http://schemas.microsoft.com/office/powerpoint/2010/main" val="1865248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Beta-Binomial Example:  </a:t>
            </a:r>
            <a:br>
              <a:rPr lang="en-US" dirty="0"/>
            </a:br>
            <a:r>
              <a:rPr lang="en-US" dirty="0"/>
              <a:t>Pass The Pigs®: Big Pigs</a:t>
            </a:r>
            <a:r>
              <a:rPr lang="en-US" baseline="30000" dirty="0"/>
              <a:t>TM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015E38-0895-4D73-8891-ADE3DF1D3A1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900237"/>
                <a:ext cx="5651378" cy="4276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The Big Pigs</a:t>
                </a:r>
                <a:r>
                  <a:rPr lang="en-US" sz="1800" baseline="30000" dirty="0"/>
                  <a:t>TM</a:t>
                </a:r>
                <a:r>
                  <a:rPr lang="en-US" sz="1800" dirty="0"/>
                  <a:t> are not a perfect scale-up of the original, and they are made of a softer material.  These considerations are reflected in the choice of prior parameters.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sz="1800" dirty="0"/>
                  <a:t> Razorbacks out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1800" dirty="0"/>
                  <a:t> tosses</a:t>
                </a:r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𝐵𝑒𝑡𝑎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(2,8)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Predicting number of Razorbacks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</m:acc>
                  </m:oMath>
                </a14:m>
                <a:r>
                  <a:rPr lang="en-US" sz="1800" dirty="0"/>
                  <a:t> out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1800" dirty="0"/>
                  <a:t> future tosses</a:t>
                </a:r>
              </a:p>
              <a:p>
                <a:endParaRPr lang="en-US" sz="28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015E38-0895-4D73-8891-ADE3DF1D3A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900237"/>
                <a:ext cx="5651378" cy="4276725"/>
              </a:xfrm>
              <a:blipFill>
                <a:blip r:embed="rId2"/>
                <a:stretch>
                  <a:fillRect l="-971" t="-1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586AF258-57C9-4B76-80F5-B00E8FB5C4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258" y="957277"/>
            <a:ext cx="5107412" cy="5076031"/>
          </a:xfrm>
        </p:spPr>
      </p:pic>
      <p:pic>
        <p:nvPicPr>
          <p:cNvPr id="12" name="Picture 11" descr="Diagram&#10;&#10;Description automatically generated with low confidence">
            <a:extLst>
              <a:ext uri="{FF2B5EF4-FFF2-40B4-BE49-F238E27FC236}">
                <a16:creationId xmlns:a16="http://schemas.microsoft.com/office/drawing/2014/main" id="{9F3AD5F2-F90C-402B-92A8-F6E7C1938E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441" y="4362831"/>
            <a:ext cx="2973304" cy="202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7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15B28-3815-4194-A58E-FF5B8E6C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Exponential-Gamma Model: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 to Event 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(Allowing Censoring)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74970-5315-4D26-A3F4-52B323701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9362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Exponential-Gamma Model:</a:t>
            </a:r>
            <a:br>
              <a:rPr lang="en-US" dirty="0"/>
            </a:br>
            <a:r>
              <a:rPr lang="en-US" dirty="0"/>
              <a:t>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FA768951-0DF3-4F47-B606-F268844C03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601528" cy="48895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Data: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fully observed realizations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censored  </a:t>
                </a:r>
              </a:p>
              <a:p>
                <a:pPr lvl="1"/>
                <a:r>
                  <a:rPr lang="en-US" sz="2000" dirty="0">
                    <a:sym typeface="Wingdings" panose="05000000000000000000" pitchFamily="2" charset="2"/>
                  </a:rPr>
                  <a:t>We obtain overall exponential likelihood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</m:acc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  <a:p>
                <a:pPr lvl="2"/>
                <a:r>
                  <a:rPr lang="en-US" sz="1600" dirty="0"/>
                  <a:t>( with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dirty="0"/>
                  <a:t> )</a:t>
                </a:r>
              </a:p>
              <a:p>
                <a:r>
                  <a:rPr lang="en-US" sz="2400" dirty="0"/>
                  <a:t>The Prior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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𝛾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𝛾𝜃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</m:e>
                        </m:d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400" dirty="0"/>
                  <a:t>The Posterior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𝛾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000" b="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𝛾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𝐺𝑎𝑚𝑚𝑎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The Predictive Distribution for future survival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𝑌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</m:acc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𝛾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𝛾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FA768951-0DF3-4F47-B606-F268844C03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601528" cy="4889500"/>
              </a:xfrm>
              <a:blipFill>
                <a:blip r:embed="rId2"/>
                <a:stretch>
                  <a:fillRect l="-805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38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Exponential-Gamma Model:</a:t>
            </a:r>
            <a:br>
              <a:rPr lang="en-US" dirty="0"/>
            </a:br>
            <a:r>
              <a:rPr lang="en-US" dirty="0"/>
              <a:t>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2695" y="1609723"/>
                <a:ext cx="6498193" cy="609600"/>
              </a:xfr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anchor="ctr" anchorCtr="0"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Predictive distribution: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𝑌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</m:acc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𝛾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𝛾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2695" y="1609723"/>
                <a:ext cx="6498193" cy="609600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69A3F2F-C650-4661-BD5B-3AE2BD733A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9990776"/>
                  </p:ext>
                </p:extLst>
              </p:nvPr>
            </p:nvGraphicFramePr>
            <p:xfrm>
              <a:off x="602695" y="2449140"/>
              <a:ext cx="11084480" cy="202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40555">
                      <a:extLst>
                        <a:ext uri="{9D8B030D-6E8A-4147-A177-3AD203B41FA5}">
                          <a16:colId xmlns:a16="http://schemas.microsoft.com/office/drawing/2014/main" val="716773054"/>
                        </a:ext>
                      </a:extLst>
                    </a:gridCol>
                    <a:gridCol w="3486150">
                      <a:extLst>
                        <a:ext uri="{9D8B030D-6E8A-4147-A177-3AD203B41FA5}">
                          <a16:colId xmlns:a16="http://schemas.microsoft.com/office/drawing/2014/main" val="459932613"/>
                        </a:ext>
                      </a:extLst>
                    </a:gridCol>
                    <a:gridCol w="5057775">
                      <a:extLst>
                        <a:ext uri="{9D8B030D-6E8A-4147-A177-3AD203B41FA5}">
                          <a16:colId xmlns:a16="http://schemas.microsoft.com/office/drawing/2014/main" val="22132169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Implementation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4902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Density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dpredEG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ypred,y,c,dt,gm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Uses R function log() for each factor then exponentiates.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8854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Cumulative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ppredEG</a:t>
                          </a:r>
                          <a:r>
                            <a:rPr lang="en-US" dirty="0"/>
                            <a:t> (</a:t>
                          </a:r>
                          <a:r>
                            <a:rPr lang="en-US" dirty="0" err="1"/>
                            <a:t>ypred,y,c,dt,gm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Integrates </a:t>
                          </a:r>
                          <a:r>
                            <a:rPr lang="en-US" dirty="0" err="1"/>
                            <a:t>dpredEG</a:t>
                          </a:r>
                          <a:r>
                            <a:rPr lang="en-US" dirty="0"/>
                            <a:t>() using the R function integrate()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170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Predictive Sampler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rpredEG</a:t>
                          </a:r>
                          <a:r>
                            <a:rPr lang="en-US" dirty="0"/>
                            <a:t> (</a:t>
                          </a:r>
                          <a:r>
                            <a:rPr lang="en-US" dirty="0" err="1"/>
                            <a:t>S,y,c,dt,gm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Draws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𝐺𝑎𝑚𝑚𝑎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𝑑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𝛿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l-G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𝛾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𝑁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dirty="0"/>
                            <a:t> (posterior) and then</a:t>
                          </a:r>
                          <a:r>
                            <a:rPr lang="en-US" sz="1800" baseline="0" dirty="0"/>
                            <a:t> draws predictions from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baseline="0" smtClean="0">
                                  <a:latin typeface="Cambria Math" panose="02040503050406030204" pitchFamily="18" charset="0"/>
                                </a:rPr>
                                <m:t>𝐸𝑥𝑝</m:t>
                              </m:r>
                              <m:d>
                                <m:dPr>
                                  <m:ctrlPr>
                                    <a:rPr lang="en-US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oMath>
                          </a14:m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80806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69A3F2F-C650-4661-BD5B-3AE2BD733A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9990776"/>
                  </p:ext>
                </p:extLst>
              </p:nvPr>
            </p:nvGraphicFramePr>
            <p:xfrm>
              <a:off x="602695" y="2449140"/>
              <a:ext cx="11084480" cy="202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40555">
                      <a:extLst>
                        <a:ext uri="{9D8B030D-6E8A-4147-A177-3AD203B41FA5}">
                          <a16:colId xmlns:a16="http://schemas.microsoft.com/office/drawing/2014/main" val="716773054"/>
                        </a:ext>
                      </a:extLst>
                    </a:gridCol>
                    <a:gridCol w="3486150">
                      <a:extLst>
                        <a:ext uri="{9D8B030D-6E8A-4147-A177-3AD203B41FA5}">
                          <a16:colId xmlns:a16="http://schemas.microsoft.com/office/drawing/2014/main" val="459932613"/>
                        </a:ext>
                      </a:extLst>
                    </a:gridCol>
                    <a:gridCol w="5057775">
                      <a:extLst>
                        <a:ext uri="{9D8B030D-6E8A-4147-A177-3AD203B41FA5}">
                          <a16:colId xmlns:a16="http://schemas.microsoft.com/office/drawing/2014/main" val="22132169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Implementation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490239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Density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dpredEG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ypred,y,c,dt,gm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Uses R function log() for each factor then exponentiates.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8854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Cumulative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ppredEG</a:t>
                          </a:r>
                          <a:r>
                            <a:rPr lang="en-US" dirty="0"/>
                            <a:t> (</a:t>
                          </a:r>
                          <a:r>
                            <a:rPr lang="en-US" dirty="0" err="1"/>
                            <a:t>ypred,y,c,dt,gm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Integrates </a:t>
                          </a:r>
                          <a:r>
                            <a:rPr lang="en-US" dirty="0" err="1"/>
                            <a:t>dpredEG</a:t>
                          </a:r>
                          <a:r>
                            <a:rPr lang="en-US" dirty="0"/>
                            <a:t>() using the R function integrate()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170314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Predictive Sampler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rpredEG</a:t>
                          </a:r>
                          <a:r>
                            <a:rPr lang="en-US" dirty="0"/>
                            <a:t> (</a:t>
                          </a:r>
                          <a:r>
                            <a:rPr lang="en-US" dirty="0" err="1"/>
                            <a:t>S,y,c,dt,gm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9398" t="-221905" r="-482" b="-6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80806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/>
              <p:nvPr/>
            </p:nvSpPr>
            <p:spPr>
              <a:xfrm>
                <a:off x="602694" y="4468748"/>
                <a:ext cx="11184493" cy="2126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y = a vector of N survival times, d observed, N-d censored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err="1"/>
                  <a:t>ypred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, the survival time(s) in future experiments for which prediction is desired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 = an indicator vector of length N.  c[</a:t>
                </a:r>
                <a:r>
                  <a:rPr lang="en-US" dirty="0" err="1"/>
                  <a:t>i</a:t>
                </a:r>
                <a:r>
                  <a:rPr lang="en-US" dirty="0"/>
                  <a:t>] = 1 if the corresponding data element y[</a:t>
                </a:r>
                <a:r>
                  <a:rPr lang="en-US" dirty="0" err="1"/>
                  <a:t>i</a:t>
                </a:r>
                <a:r>
                  <a:rPr lang="en-US" dirty="0"/>
                  <a:t>] is fully observed.  Otherwise c[</a:t>
                </a:r>
                <a:r>
                  <a:rPr lang="en-US" dirty="0" err="1"/>
                  <a:t>i</a:t>
                </a:r>
                <a:r>
                  <a:rPr lang="en-US" dirty="0"/>
                  <a:t>] = 0.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(dt, gm) =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parameters of the Gamma prior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 = the desired predictive sample size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94" y="4468748"/>
                <a:ext cx="11184493" cy="2126864"/>
              </a:xfrm>
              <a:prstGeom prst="rect">
                <a:avLst/>
              </a:prstGeom>
              <a:blipFill>
                <a:blip r:embed="rId4"/>
                <a:stretch>
                  <a:fillRect l="-490" b="-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932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Exponential-Gamma Example:  </a:t>
            </a:r>
            <a:br>
              <a:rPr lang="en-US" sz="3600" dirty="0"/>
            </a:br>
            <a:r>
              <a:rPr lang="en-US" sz="3600" dirty="0"/>
              <a:t>Machine Tool Lifetime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5F2FD5-2FD1-44E8-A5CB-4CB9DA2DE4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= lifetime in minutes of 24 machine tools of a particular type (taken from </a:t>
            </a:r>
            <a:r>
              <a:rPr lang="en-US" sz="2800" i="1" dirty="0"/>
              <a:t>Statistical Prediction Analysis </a:t>
            </a:r>
            <a:br>
              <a:rPr lang="en-US" sz="2800" i="1" dirty="0"/>
            </a:br>
            <a:r>
              <a:rPr lang="en-US" sz="2800" dirty="0"/>
              <a:t>by Aitchison &amp; Dunsmore)</a:t>
            </a:r>
            <a:endParaRPr lang="en-US" dirty="0"/>
          </a:p>
          <a:p>
            <a:r>
              <a:rPr lang="en-US" dirty="0"/>
              <a:t>Lifetimes range from 4 to 180 minutes, with mean 72.21 (gray horizontal line)</a:t>
            </a:r>
          </a:p>
          <a:p>
            <a:r>
              <a:rPr lang="en-US" dirty="0"/>
              <a:t>3 observations were censored at 180 minutes and are shown in </a:t>
            </a:r>
            <a:r>
              <a:rPr lang="en-US" dirty="0">
                <a:solidFill>
                  <a:srgbClr val="FF0000"/>
                </a:solidFill>
              </a:rPr>
              <a:t>red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A4DAA09B-803D-4A70-8690-F34AC01CEF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51" y="1825625"/>
            <a:ext cx="4512498" cy="4351338"/>
          </a:xfrm>
        </p:spPr>
      </p:pic>
    </p:spTree>
    <p:extLst>
      <p:ext uri="{BB962C8B-B14F-4D97-AF65-F5344CB8AC3E}">
        <p14:creationId xmlns:p14="http://schemas.microsoft.com/office/powerpoint/2010/main" val="1618343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2650449"/>
          </a:xfrm>
        </p:spPr>
        <p:txBody>
          <a:bodyPr>
            <a:normAutofit fontScale="90000"/>
          </a:bodyPr>
          <a:lstStyle/>
          <a:p>
            <a:r>
              <a:rPr lang="en-US"/>
              <a:t>Exponential-Gamma Example, continued:  </a:t>
            </a:r>
            <a:br>
              <a:rPr lang="en-US"/>
            </a:br>
            <a:r>
              <a:rPr lang="en-US"/>
              <a:t>Machine Tool Lifetime (Aitchison &amp; Dunsmore)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5F2FD5-2FD1-44E8-A5CB-4CB9DA2DE48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3171217"/>
                <a:ext cx="5362575" cy="3321658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For prediction,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000" dirty="0"/>
                  <a:t> for some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Prior knowledge: average survival time is around 80 minutes</a:t>
                </a:r>
              </a:p>
              <a:p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≈80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endParaRPr lang="en-US" sz="2000" dirty="0"/>
              </a:p>
              <a:p>
                <a:r>
                  <a:rPr lang="en-US" sz="2000" dirty="0"/>
                  <a:t>Reasonable to choose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=375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1600" dirty="0"/>
                  <a:t>This gives a median value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</m:oMath>
                </a14:m>
                <a:r>
                  <a:rPr lang="en-US" sz="1600" dirty="0"/>
                  <a:t> of 1/80 and assigns 20% probability to values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</m:oMath>
                </a14:m>
                <a:r>
                  <a:rPr lang="en-US" sz="1600" dirty="0"/>
                  <a:t> less than 1/120</a:t>
                </a:r>
              </a:p>
              <a:p>
                <a:r>
                  <a:rPr lang="en-US" sz="2000" dirty="0"/>
                  <a:t>Note: predictive mean = 86.85, noticeably larger than the data mean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5F2FD5-2FD1-44E8-A5CB-4CB9DA2DE4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3171217"/>
                <a:ext cx="5362575" cy="3321658"/>
              </a:xfrm>
              <a:blipFill>
                <a:blip r:embed="rId2"/>
                <a:stretch>
                  <a:fillRect l="-1024" t="-1835" b="-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Chart&#10;&#10;Description automatically generated with low confidence">
            <a:extLst>
              <a:ext uri="{FF2B5EF4-FFF2-40B4-BE49-F238E27FC236}">
                <a16:creationId xmlns:a16="http://schemas.microsoft.com/office/drawing/2014/main" id="{37B39A40-D7B5-409B-96C4-9885283A36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75" y="443611"/>
            <a:ext cx="5781870" cy="5733352"/>
          </a:xfrm>
        </p:spPr>
      </p:pic>
    </p:spTree>
    <p:extLst>
      <p:ext uri="{BB962C8B-B14F-4D97-AF65-F5344CB8AC3E}">
        <p14:creationId xmlns:p14="http://schemas.microsoft.com/office/powerpoint/2010/main" val="2060573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15B28-3815-4194-A58E-FF5B8E6C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Poisson-Gamma Model: 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dirty="0">
                <a:solidFill>
                  <a:srgbClr val="FFFFFF"/>
                </a:solidFill>
              </a:rPr>
              <a:t>Count Prediction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74970-5315-4D26-A3F4-52B323701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948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Poisson-Gamma Model:</a:t>
            </a:r>
            <a:br>
              <a:rPr lang="en-US" dirty="0"/>
            </a:br>
            <a:r>
              <a:rPr lang="en-US" dirty="0"/>
              <a:t>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8660A456-6172-4AD2-B2DB-392927DEB5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601528" cy="48895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Data: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𝑃𝑜𝑖𝑠𝑠𝑜𝑛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d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p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𝜃</m:t>
                                </m:r>
                              </m:sup>
                            </m:sSup>
                          </m:e>
                        </m:nary>
                      </m:sup>
                    </m:sSup>
                  </m:oMath>
                </a14:m>
                <a:endParaRPr lang="en-US" sz="2000" dirty="0"/>
              </a:p>
              <a:p>
                <a:r>
                  <a:rPr lang="en-US" sz="2400" dirty="0"/>
                  <a:t>The Prior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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b="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𝛽𝜃</m:t>
                        </m:r>
                      </m:sup>
                    </m:sSup>
                  </m:oMath>
                </a14:m>
                <a:endParaRPr lang="en-US" sz="2000" dirty="0"/>
              </a:p>
              <a:p>
                <a:r>
                  <a:rPr lang="en-US" sz="2400" dirty="0"/>
                  <a:t>The Posterior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nary>
                              <m:naryPr>
                                <m:chr m:val="∏"/>
                                <m:limLoc m:val="subSup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e>
                            </m:nary>
                            <m:d>
                              <m:dPr>
                                <m:ctrl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𝛽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𝐺𝑎𝑚𝑚𝑎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2400" dirty="0"/>
                  <a:t>The Predictive Distribution for future count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𝑌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</m:acc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acc>
                              <m:accPr>
                                <m:chr m:val="̃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𝛽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𝛽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+1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sup>
                    </m:sSup>
                  </m:oMath>
                </a14:m>
                <a:r>
                  <a:rPr lang="en-US" sz="2000" b="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𝛽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+1</m:t>
                                </m:r>
                              </m:den>
                            </m:f>
                          </m:e>
                        </m:d>
                      </m:e>
                      <m:sup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</m:acc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NB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𝛽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8660A456-6172-4AD2-B2DB-392927DEB5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601528" cy="4889500"/>
              </a:xfrm>
              <a:blipFill>
                <a:blip r:embed="rId2"/>
                <a:stretch>
                  <a:fillRect l="-805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745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Poisson-Gamma Model:</a:t>
            </a:r>
            <a:br>
              <a:rPr lang="en-US" dirty="0"/>
            </a:br>
            <a:r>
              <a:rPr lang="en-US" dirty="0"/>
              <a:t>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2695" y="1695451"/>
                <a:ext cx="9034463" cy="609600"/>
              </a:xfr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anchor="ctr" anchorCtr="0"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Predictive distribution: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𝑌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</m:acc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NB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𝛽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2695" y="1695451"/>
                <a:ext cx="9034463" cy="609600"/>
              </a:xfrm>
              <a:blipFill>
                <a:blip r:embed="rId2"/>
                <a:stretch>
                  <a:fillRect l="-742" t="-65000" b="-10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9A3F2F-C650-4661-BD5B-3AE2BD733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473057"/>
              </p:ext>
            </p:extLst>
          </p:nvPr>
        </p:nvGraphicFramePr>
        <p:xfrm>
          <a:off x="602695" y="2534868"/>
          <a:ext cx="1108448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555">
                  <a:extLst>
                    <a:ext uri="{9D8B030D-6E8A-4147-A177-3AD203B41FA5}">
                      <a16:colId xmlns:a16="http://schemas.microsoft.com/office/drawing/2014/main" val="716773054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val="459932613"/>
                    </a:ext>
                  </a:extLst>
                </a:gridCol>
                <a:gridCol w="5057775">
                  <a:extLst>
                    <a:ext uri="{9D8B030D-6E8A-4147-A177-3AD203B41FA5}">
                      <a16:colId xmlns:a16="http://schemas.microsoft.com/office/drawing/2014/main" val="221321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90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dpredPG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ypred,y,alpha,beta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R function </a:t>
                      </a:r>
                      <a:r>
                        <a:rPr lang="en-US" dirty="0" err="1"/>
                        <a:t>dnbinom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85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Cumulative Probability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ppredPG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ypred,y,alpha,beta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cumulative sum of the results of </a:t>
                      </a:r>
                      <a:r>
                        <a:rPr lang="en-US" dirty="0" err="1"/>
                        <a:t>dpredPG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0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Predictive Sampler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rpredPG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S,y,alpha,beta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Establishes appropriate support, then employs the inverse transform method and output of </a:t>
                      </a:r>
                      <a:r>
                        <a:rPr lang="en-US" dirty="0" err="1"/>
                        <a:t>ppredPG</a:t>
                      </a:r>
                      <a:r>
                        <a:rPr lang="en-US" dirty="0"/>
                        <a:t>()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0806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/>
              <p:nvPr/>
            </p:nvSpPr>
            <p:spPr>
              <a:xfrm>
                <a:off x="602694" y="4554476"/>
                <a:ext cx="11184493" cy="171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y = the observed count data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err="1"/>
                  <a:t>ypred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, future count(s) for which prediction is desired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(alpha, beta) =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parameters of the Gamma prior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 = the desired predictive sample size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94" y="4554476"/>
                <a:ext cx="11184493" cy="1711366"/>
              </a:xfrm>
              <a:prstGeom prst="rect">
                <a:avLst/>
              </a:prstGeom>
              <a:blipFill>
                <a:blip r:embed="rId3"/>
                <a:stretch>
                  <a:fillRect l="-490" b="-4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987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Poisson-Gamma Example:</a:t>
            </a:r>
            <a:br>
              <a:rPr lang="en-US" dirty="0"/>
            </a:br>
            <a:r>
              <a:rPr lang="en-US" dirty="0"/>
              <a:t>Large Hurricane Count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419192-A036-4428-BB3F-34877069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= number of large (category 3,4,5) hurricanes to make landfall each decade from 1851 through 2020 (National Hurricane Center): </a:t>
            </a:r>
            <a:r>
              <a:rPr lang="en-US" sz="2400" dirty="0">
                <a:hlinkClick r:id="rId2"/>
              </a:rPr>
              <a:t>http://www.aoml.noaa.gov/hrd/hurdat/All_U.S._Hurricanes.html</a:t>
            </a:r>
            <a:endParaRPr lang="en-US" sz="2400" dirty="0"/>
          </a:p>
        </p:txBody>
      </p:sp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CDB35E32-3E05-4547-83F6-B24B0C39E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120" y="3188298"/>
            <a:ext cx="8107759" cy="347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5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Predictive Inference?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9A195E-9303-4CCF-9488-8B543C0D8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statistical model may be judged by the quality of the predictions it makes</a:t>
            </a:r>
          </a:p>
          <a:p>
            <a:r>
              <a:rPr lang="en-US" dirty="0"/>
              <a:t>Prediction is the main purpose of statistics</a:t>
            </a:r>
          </a:p>
          <a:p>
            <a:r>
              <a:rPr lang="en-US" dirty="0"/>
              <a:t>Bayesian predictive inference</a:t>
            </a:r>
          </a:p>
          <a:p>
            <a:pPr lvl="1"/>
            <a:r>
              <a:rPr lang="en-US" dirty="0"/>
              <a:t>Connects subjective and objective reality (Nate Silver)</a:t>
            </a:r>
          </a:p>
          <a:p>
            <a:pPr lvl="1"/>
            <a:r>
              <a:rPr lang="en-US" dirty="0"/>
              <a:t>Emphasizes concrete observed data over hypothetical parameters</a:t>
            </a:r>
          </a:p>
          <a:p>
            <a:pPr lvl="1"/>
            <a:r>
              <a:rPr lang="en-US" dirty="0"/>
              <a:t>Facilitates discrimination between competing statistical models</a:t>
            </a:r>
          </a:p>
          <a:p>
            <a:pPr lvl="1"/>
            <a:r>
              <a:rPr lang="en-US" dirty="0"/>
              <a:t>Improves scientific accuracy and reproducibility (Dean </a:t>
            </a:r>
            <a:r>
              <a:rPr lang="en-US" dirty="0" err="1"/>
              <a:t>Billheimer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47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Poisson-Gamma Example:</a:t>
            </a:r>
            <a:br>
              <a:rPr lang="en-US" dirty="0"/>
            </a:br>
            <a:r>
              <a:rPr lang="en-US" dirty="0"/>
              <a:t>Large Hurricane Count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7CF64C0-6199-47D3-9C73-AF5D153FFEB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911353"/>
                <a:ext cx="5181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For prediction,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𝑃𝑜𝑖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Expert opinion:  average number of large hurricanes to make landfall each decade is around 4</a:t>
                </a:r>
              </a:p>
              <a:p>
                <a:r>
                  <a:rPr lang="en-US" sz="28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≈4</m:t>
                    </m:r>
                  </m:oMath>
                </a14:m>
                <a:endParaRPr lang="en-US" dirty="0"/>
              </a:p>
              <a:p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𝛽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≈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4</m:t>
                    </m:r>
                  </m:oMath>
                </a14:m>
                <a:endParaRPr lang="en-US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10,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=2</m:t>
                    </m:r>
                  </m:oMath>
                </a14:m>
                <a:r>
                  <a:rPr lang="en-US" dirty="0"/>
                  <a:t>.5 are reasonable choices for Gamma prior parameters</a:t>
                </a:r>
              </a:p>
              <a:p>
                <a:pPr lvl="1"/>
                <a:r>
                  <a:rPr lang="en-US" dirty="0"/>
                  <a:t>These prior values give about 95% probability that the Poisson mean is between 1.8 and 6.8</a:t>
                </a:r>
              </a:p>
              <a:p>
                <a:r>
                  <a:rPr lang="en-US" dirty="0"/>
                  <a:t>Note:  Predictive analysis suggest around 5 large hurricanes can be expected to make landfall in the next decade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7CF64C0-6199-47D3-9C73-AF5D153FF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911353"/>
                <a:ext cx="5181600" cy="4351338"/>
              </a:xfrm>
              <a:blipFill>
                <a:blip r:embed="rId2"/>
                <a:stretch>
                  <a:fillRect l="-1412" t="-2945" b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Content Placeholder 12" descr="Chart&#10;&#10;Description automatically generated">
            <a:extLst>
              <a:ext uri="{FF2B5EF4-FFF2-40B4-BE49-F238E27FC236}">
                <a16:creationId xmlns:a16="http://schemas.microsoft.com/office/drawing/2014/main" id="{E4CCA017-379A-4629-AF71-237838079D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681" y="718405"/>
            <a:ext cx="5722069" cy="5634770"/>
          </a:xfrm>
        </p:spPr>
      </p:pic>
    </p:spTree>
    <p:extLst>
      <p:ext uri="{BB962C8B-B14F-4D97-AF65-F5344CB8AC3E}">
        <p14:creationId xmlns:p14="http://schemas.microsoft.com/office/powerpoint/2010/main" val="857017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15B28-3815-4194-A58E-FF5B8E6C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Normal-Inverse Gamma Model: 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dirty="0">
                <a:solidFill>
                  <a:srgbClr val="FFFFFF"/>
                </a:solidFill>
              </a:rPr>
              <a:t>1-Sample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74970-5315-4D26-A3F4-52B323701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1610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Model, 1-Sample:</a:t>
            </a:r>
            <a:br>
              <a:rPr lang="en-US" dirty="0"/>
            </a:br>
            <a:r>
              <a:rPr lang="en-US" dirty="0"/>
              <a:t>Derivation (with previous knowledge)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Data: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The Prior Distributions, informed by previous knowledge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"/>
                        <m:endChr m:val="|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The Joint Posterior Distribution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𝐼𝑛𝑣𝑒𝑟𝑠𝑒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acc>
                          <m:accPr>
                            <m:chr m:val="̅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</m:oMath>
                </a14:m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  <a:blipFill>
                <a:blip r:embed="rId3"/>
                <a:stretch>
                  <a:fillRect l="-773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138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Normal-Inverse Gamma Model, 1-Sample:</a:t>
            </a:r>
            <a:br>
              <a:rPr lang="en-US" dirty="0"/>
            </a:br>
            <a:r>
              <a:rPr lang="en-US" dirty="0"/>
              <a:t>Derivation (with previous knowledge, continued)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601528" cy="48895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The Predictive Distribution can be approximated by means of Monte Carlo sampling</a:t>
                </a:r>
                <a:r>
                  <a:rPr lang="en-US" dirty="0"/>
                  <a:t> </a:t>
                </a:r>
              </a:p>
              <a:p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1,…,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32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800" dirty="0"/>
                  <a:t>Generate marginal samples from the joint posterior distribution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𝐼𝑛𝑣𝑒𝑟𝑠𝑒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sz="2800" dirty="0"/>
                  <a:t>Generate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601528" cy="4889500"/>
              </a:xfrm>
              <a:blipFill>
                <a:blip r:embed="rId2"/>
                <a:stretch>
                  <a:fillRect l="-1495" t="-2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894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Model, 1-Sample:</a:t>
            </a:r>
            <a:br>
              <a:rPr lang="en-US" dirty="0"/>
            </a:br>
            <a:r>
              <a:rPr lang="en-US" dirty="0"/>
              <a:t>Derivation (without previous knowledge)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Data: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The Prior Distribution, uninfluenced by previous knowledge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type m:val="skw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(Jeffrey’s prior)</a:t>
                </a:r>
              </a:p>
              <a:p>
                <a:r>
                  <a:rPr lang="en-US" sz="2400" dirty="0"/>
                  <a:t>The Joint Posterior Distribution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𝐼𝑛𝑣𝑒𝑟𝑠𝑒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600" dirty="0"/>
              </a:p>
              <a:p>
                <a:pPr lvl="1"/>
                <a:r>
                  <a:rPr lang="en-US" sz="2000" dirty="0"/>
                  <a:t>This joint posterior can be integrated to 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f>
                          <m:fPr>
                            <m:type m:val="lin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rad>
                          </m:den>
                        </m:f>
                      </m:den>
                    </m:f>
                    <m:d>
                      <m:dPr>
                        <m:begChr m:val="|"/>
                        <m:endChr m:val="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1800" dirty="0"/>
              </a:p>
              <a:p>
                <a:r>
                  <a:rPr lang="en-US" sz="2200" dirty="0"/>
                  <a:t>The Predictive Distribution</a:t>
                </a:r>
              </a:p>
              <a:p>
                <a:pPr lvl="1"/>
                <a:r>
                  <a:rPr lang="en-US" sz="2000" dirty="0"/>
                  <a:t>Option 1 (Monte Carlo): draw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and then sample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Option 2: sample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type m:val="li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  <a:blipFill>
                <a:blip r:embed="rId2"/>
                <a:stretch>
                  <a:fillRect l="-773" t="-1743" b="-7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937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Normal-Inverse Gamma Model, 1-Sample:</a:t>
            </a:r>
            <a:br>
              <a:rPr lang="en-US" dirty="0"/>
            </a:br>
            <a:r>
              <a:rPr lang="en-US" dirty="0"/>
              <a:t>R functions (with previous knowledge)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2695" y="1695451"/>
                <a:ext cx="11084480" cy="609600"/>
              </a:xfr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anchor="ctr" anchorCtr="0"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Predictive distribution: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begChr m:val="|"/>
                            <m:endChr m:val="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 or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type m:val="li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2695" y="1695451"/>
                <a:ext cx="11084480" cy="609600"/>
              </a:xfrm>
              <a:blipFill>
                <a:blip r:embed="rId2"/>
                <a:stretch>
                  <a:fillRect l="-605" t="-99000" b="-1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9A3F2F-C650-4661-BD5B-3AE2BD733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665366"/>
              </p:ext>
            </p:extLst>
          </p:nvPr>
        </p:nvGraphicFramePr>
        <p:xfrm>
          <a:off x="602695" y="2534868"/>
          <a:ext cx="1108448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405">
                  <a:extLst>
                    <a:ext uri="{9D8B030D-6E8A-4147-A177-3AD203B41FA5}">
                      <a16:colId xmlns:a16="http://schemas.microsoft.com/office/drawing/2014/main" val="716773054"/>
                    </a:ext>
                  </a:extLst>
                </a:gridCol>
                <a:gridCol w="5272088">
                  <a:extLst>
                    <a:ext uri="{9D8B030D-6E8A-4147-A177-3AD203B41FA5}">
                      <a16:colId xmlns:a16="http://schemas.microsoft.com/office/drawing/2014/main" val="459932613"/>
                    </a:ext>
                  </a:extLst>
                </a:gridCol>
                <a:gridCol w="4471987">
                  <a:extLst>
                    <a:ext uri="{9D8B030D-6E8A-4147-A177-3AD203B41FA5}">
                      <a16:colId xmlns:a16="http://schemas.microsoft.com/office/drawing/2014/main" val="221321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90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dpredNormIG1(ypred,y,mu0,k0,sig20,nu0,S,Jeffreys)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Implements a kernel density estimation (KDE) method and the R function density()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85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Cumulative Probability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ppredNormIG1 (ypred,y,mu0,k0,sig20,nu0,S,Jeffreys)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R function </a:t>
                      </a:r>
                      <a:r>
                        <a:rPr lang="en-US" dirty="0" err="1"/>
                        <a:t>ecdf</a:t>
                      </a:r>
                      <a:r>
                        <a:rPr lang="en-US" dirty="0"/>
                        <a:t>() with a predictive sample generated by rpredNormIG1()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0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Predictive Sampler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rpredNormIG1 (</a:t>
                      </a:r>
                      <a:r>
                        <a:rPr lang="pl-PL" dirty="0"/>
                        <a:t>S,y,mu0,k0,sig20,nu0,Jeffreys)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Monte </a:t>
                      </a:r>
                      <a:r>
                        <a:rPr lang="en-US" sz="1800" dirty="0" err="1"/>
                        <a:t>carlo</a:t>
                      </a:r>
                      <a:r>
                        <a:rPr lang="en-US" sz="1800" dirty="0"/>
                        <a:t> sampling using R functions </a:t>
                      </a:r>
                      <a:r>
                        <a:rPr lang="en-US" sz="1800" dirty="0" err="1"/>
                        <a:t>rgamma</a:t>
                      </a:r>
                      <a:r>
                        <a:rPr lang="en-US" sz="1800" dirty="0"/>
                        <a:t>() and </a:t>
                      </a:r>
                      <a:r>
                        <a:rPr lang="en-US" sz="1800" dirty="0" err="1"/>
                        <a:t>rnorm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0806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/>
              <p:nvPr/>
            </p:nvSpPr>
            <p:spPr>
              <a:xfrm>
                <a:off x="602694" y="4754506"/>
                <a:ext cx="11184493" cy="2004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/>
                  <a:t>y = the observed data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 err="1"/>
                  <a:t>ypred</a:t>
                </a:r>
                <a:r>
                  <a:rPr lang="en-US" sz="1400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400" dirty="0"/>
                  <a:t>, values for which prediction is desired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(mu0, k0) =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, the parameters of the Normal prior distribution of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400" dirty="0"/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(sig20, nu0) =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, the parameters of the Inverse Gamma prior distribution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S = the desired predictive sample size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Jeffreys = FALSE, indicating user wants to use Monte Carlo method (Note:  if Jeffreys=TRUE the R functions dt(), </a:t>
                </a:r>
                <a:r>
                  <a:rPr lang="en-US" sz="1400" dirty="0" err="1"/>
                  <a:t>pt</a:t>
                </a:r>
                <a:r>
                  <a:rPr lang="en-US" sz="1400" dirty="0"/>
                  <a:t>(), and rt() are implemented)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94" y="4754506"/>
                <a:ext cx="11184493" cy="2004203"/>
              </a:xfrm>
              <a:prstGeom prst="rect">
                <a:avLst/>
              </a:prstGeom>
              <a:blipFill>
                <a:blip r:embed="rId3"/>
                <a:stretch>
                  <a:fillRect l="-163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424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Example:</a:t>
            </a:r>
            <a:br>
              <a:rPr lang="en-US" dirty="0"/>
            </a:br>
            <a:r>
              <a:rPr lang="en-US" dirty="0"/>
              <a:t>Midge Wing Length (Hoff)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7CF64C0-6199-47D3-9C73-AF5D153FFEB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911353"/>
                <a:ext cx="5105401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Data (Grogan and Wirth, 1981):  Midge wing length measurements, in mm: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1.64, 1.7, 1.72, 1.74, 1.82, 1.82, 1.82, 1.90, 2.08</m:t>
                        </m:r>
                      </m:e>
                    </m:d>
                  </m:oMath>
                </a14:m>
                <a:endParaRPr lang="en-US" sz="1400" dirty="0"/>
              </a:p>
              <a:p>
                <a:r>
                  <a:rPr lang="en-US" sz="1800" dirty="0"/>
                  <a:t>For prediction,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/>
              </a:p>
              <a:p>
                <a:r>
                  <a:rPr lang="en-US" sz="1800" dirty="0"/>
                  <a:t>Selection of prior parameter values: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=1.9,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sz="1400" dirty="0"/>
                  <a:t> (previous studies)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400" dirty="0"/>
                  <a:t> (minimizing influence of prior information)</a:t>
                </a:r>
              </a:p>
              <a:p>
                <a:r>
                  <a:rPr lang="en-US" sz="1800" dirty="0"/>
                  <a:t>Note:  predictive distribution is robust to the choice of prior mean</a:t>
                </a:r>
              </a:p>
              <a:p>
                <a:pPr lvl="1"/>
                <a:r>
                  <a:rPr lang="en-US" sz="1400" dirty="0"/>
                  <a:t>Substantial overlap in location</a:t>
                </a:r>
              </a:p>
              <a:p>
                <a:pPr lvl="1"/>
                <a:r>
                  <a:rPr lang="en-US" sz="1400" dirty="0"/>
                  <a:t>Bigger effect on predictive sample variance</a:t>
                </a:r>
                <a:endParaRPr lang="en-US" sz="1600" dirty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7CF64C0-6199-47D3-9C73-AF5D153FF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911353"/>
                <a:ext cx="5105401" cy="4351338"/>
              </a:xfrm>
              <a:blipFill>
                <a:blip r:embed="rId2"/>
                <a:stretch>
                  <a:fillRect l="-716" t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E7A502E-7C31-42FB-8484-901EC99949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822" y="1401096"/>
            <a:ext cx="5635178" cy="5496153"/>
          </a:xfrm>
        </p:spPr>
      </p:pic>
    </p:spTree>
    <p:extLst>
      <p:ext uri="{BB962C8B-B14F-4D97-AF65-F5344CB8AC3E}">
        <p14:creationId xmlns:p14="http://schemas.microsoft.com/office/powerpoint/2010/main" val="1135363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15B28-3815-4194-A58E-FF5B8E6C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Normal-Inverse Gamma Model: 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</a:t>
            </a:r>
            <a:r>
              <a:rPr lang="en-US" dirty="0">
                <a:solidFill>
                  <a:srgbClr val="FFFFFF"/>
                </a:solidFill>
              </a:rPr>
              <a:t>-Sample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74970-5315-4D26-A3F4-52B323701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630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Model, k-Sample:</a:t>
            </a:r>
            <a:br>
              <a:rPr lang="en-US" dirty="0"/>
            </a:br>
            <a:r>
              <a:rPr lang="en-US" dirty="0"/>
              <a:t>Derivation (continued)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endParaRPr lang="en-US" sz="24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sz="2000" dirty="0"/>
                  <a:t>Two-level data, groups and units within groups, each group assumed exchangeable</a:t>
                </a:r>
              </a:p>
              <a:p>
                <a:pPr lvl="1"/>
                <a:r>
                  <a:rPr lang="en-US" sz="2000" b="0" dirty="0"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conditionally </a:t>
                </a:r>
                <a:r>
                  <a:rPr lang="en-US" sz="2000" dirty="0" err="1"/>
                  <a:t>i.i.d.</a:t>
                </a:r>
                <a:r>
                  <a:rPr lang="en-US" sz="2000" dirty="0"/>
                  <a:t> with respect to some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also assumed exchangeable </a:t>
                </a:r>
                <a:r>
                  <a:rPr lang="en-US" sz="2000" dirty="0">
                    <a:sym typeface="Wingdings" panose="05000000000000000000" pitchFamily="2" charset="2"/>
                  </a:rPr>
                  <a:t> conditionally </a:t>
                </a:r>
                <a:r>
                  <a:rPr lang="en-US" sz="2000" dirty="0" err="1">
                    <a:sym typeface="Wingdings" panose="05000000000000000000" pitchFamily="2" charset="2"/>
                  </a:rPr>
                  <a:t>i.i.d.</a:t>
                </a:r>
                <a:r>
                  <a:rPr lang="en-US" sz="2000" dirty="0">
                    <a:sym typeface="Wingdings" panose="05000000000000000000" pitchFamily="2" charset="2"/>
                  </a:rPr>
                  <a:t> with respect to some parameter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𝜓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Hierarchical Normal model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begChr m:val="|"/>
                        <m:endChr m:val="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1,…,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=1,…,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sz="1600" dirty="0"/>
                  <a:t> (within-group model)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𝜓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begChr m:val="|"/>
                        <m:endChr m:val="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𝜓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=1,…,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sz="1600" dirty="0"/>
                  <a:t> (between-groups model)</a:t>
                </a:r>
              </a:p>
              <a:p>
                <a:r>
                  <a:rPr lang="en-US" sz="2400" dirty="0"/>
                  <a:t>The Prior Distributions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𝐼𝑛𝑣𝑒𝑟𝑠𝑒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type m:val="li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/>
              </a:p>
              <a:p>
                <a:pPr lvl="1"/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𝐼𝑛𝑣𝑒𝑟𝑠𝑒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type m:val="li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64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Model, k-Sample:</a:t>
            </a:r>
            <a:br>
              <a:rPr lang="en-US" dirty="0"/>
            </a:br>
            <a:r>
              <a:rPr lang="en-US" dirty="0"/>
              <a:t>Derivation (continued)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Posterior Distributions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𝜇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, 		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𝐼𝑛𝑣𝑒𝑟𝑠𝑒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den>
                        </m:f>
                      </m:e>
                    </m:d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𝐼𝑛𝑣𝑒𝑟𝑠𝑒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nary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Note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sz="2000" dirty="0"/>
                  <a:t> is the sum of squared residuals across all groups, conditional on the within-group means.  As a result the probability is concentrated around a pooled-sample estimate of the variance.</a:t>
                </a:r>
              </a:p>
            </p:txBody>
          </p:sp>
        </mc:Choice>
        <mc:Fallback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  <a:blipFill>
                <a:blip r:embed="rId3"/>
                <a:stretch>
                  <a:fillRect l="-773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7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E6015D-F42E-4F00-9409-EFEFF6215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Motivation:  the lack of suitable computing tools presents an obstacle to employment of Bayesian predictive inference in research</a:t>
            </a:r>
          </a:p>
          <a:p>
            <a:r>
              <a:rPr lang="en-US" dirty="0"/>
              <a:t>Purpose of this thesis: to address that problem by providing a set of software tools for some useful predictive models</a:t>
            </a:r>
          </a:p>
          <a:p>
            <a:pPr lvl="1"/>
            <a:r>
              <a:rPr lang="en-US" dirty="0"/>
              <a:t>Documentation and derivation of models</a:t>
            </a:r>
          </a:p>
          <a:p>
            <a:pPr lvl="1"/>
            <a:r>
              <a:rPr lang="en-US" dirty="0"/>
              <a:t>Creation of R functions for Bayesian predictive analysis</a:t>
            </a:r>
          </a:p>
          <a:p>
            <a:r>
              <a:rPr lang="en-US" dirty="0"/>
              <a:t>Primary Sources</a:t>
            </a:r>
          </a:p>
          <a:p>
            <a:pPr lvl="1"/>
            <a:r>
              <a:rPr lang="en-US" dirty="0"/>
              <a:t>Seymour </a:t>
            </a:r>
            <a:r>
              <a:rPr lang="en-US" dirty="0" err="1"/>
              <a:t>Geisser’s</a:t>
            </a:r>
            <a:r>
              <a:rPr lang="en-US" dirty="0"/>
              <a:t> Predictive Inference: An Introduction (1993) </a:t>
            </a:r>
          </a:p>
          <a:p>
            <a:pPr lvl="1"/>
            <a:r>
              <a:rPr lang="en-US" dirty="0"/>
              <a:t>Peter D. Hoff’s A First Course in Bayesian Statistical Methods (2009)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84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Model, k-Sample:</a:t>
            </a:r>
            <a:br>
              <a:rPr lang="en-US" dirty="0"/>
            </a:br>
            <a:r>
              <a:rPr lang="en-US" dirty="0"/>
              <a:t>Derivation (continued)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Predictive Distribution:  Gibbs Sampler</a:t>
                </a:r>
              </a:p>
              <a:p>
                <a:pPr lvl="1"/>
                <a:r>
                  <a:rPr lang="en-US" sz="2000" dirty="0"/>
                  <a:t>Set prior parameter values: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/>
                  <a:t> for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/>
                  <a:t> for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/>
                  <a:t> for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endParaRPr lang="en-US" sz="1600" dirty="0"/>
              </a:p>
              <a:p>
                <a:pPr lvl="1"/>
                <a:r>
                  <a:rPr lang="en-US" sz="2000" dirty="0"/>
                  <a:t>Set initial states for the unknown parameters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sample from the full conditional distributions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𝜇</m:t>
                            </m:r>
                          </m:e>
                        </m:d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𝑠</m:t>
                                </m:r>
                              </m:e>
                            </m:d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sup>
                            </m:s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sup>
                            </m:s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sup>
                            </m:s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sz="1600" dirty="0"/>
              </a:p>
              <a:p>
                <a:pPr lvl="1"/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generate 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/>
                  <a:t>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  <a:blipFill>
                <a:blip r:embed="rId2"/>
                <a:stretch>
                  <a:fillRect l="-773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261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Model, 2-Sample:</a:t>
            </a:r>
            <a:br>
              <a:rPr lang="en-US" dirty="0"/>
            </a:br>
            <a:r>
              <a:rPr lang="en-US" dirty="0"/>
              <a:t>R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2695" y="1695451"/>
                <a:ext cx="11084480" cy="609600"/>
              </a:xfr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anchor="ctr" anchorCtr="0"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Predictive distribution: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begChr m:val="|"/>
                            <m:endChr m:val="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2695" y="1695451"/>
                <a:ext cx="11084480" cy="609600"/>
              </a:xfrm>
              <a:blipFill>
                <a:blip r:embed="rId2"/>
                <a:stretch>
                  <a:fillRect l="-605" t="-101000" b="-1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9A3F2F-C650-4661-BD5B-3AE2BD733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288951"/>
              </p:ext>
            </p:extLst>
          </p:nvPr>
        </p:nvGraphicFramePr>
        <p:xfrm>
          <a:off x="602695" y="2534868"/>
          <a:ext cx="110844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130">
                  <a:extLst>
                    <a:ext uri="{9D8B030D-6E8A-4147-A177-3AD203B41FA5}">
                      <a16:colId xmlns:a16="http://schemas.microsoft.com/office/drawing/2014/main" val="716773054"/>
                    </a:ext>
                  </a:extLst>
                </a:gridCol>
                <a:gridCol w="4762807">
                  <a:extLst>
                    <a:ext uri="{9D8B030D-6E8A-4147-A177-3AD203B41FA5}">
                      <a16:colId xmlns:a16="http://schemas.microsoft.com/office/drawing/2014/main" val="459932613"/>
                    </a:ext>
                  </a:extLst>
                </a:gridCol>
                <a:gridCol w="3752543">
                  <a:extLst>
                    <a:ext uri="{9D8B030D-6E8A-4147-A177-3AD203B41FA5}">
                      <a16:colId xmlns:a16="http://schemas.microsoft.com/office/drawing/2014/main" val="221321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90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Predictive Sampler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rpredNormIGk(S,Y,nu0,s20,eta0,t20,mu0,g20)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Implements a Gibbs sampler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0806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/>
              <p:nvPr/>
            </p:nvSpPr>
            <p:spPr>
              <a:xfrm>
                <a:off x="602695" y="3271630"/>
                <a:ext cx="11184493" cy="3397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Y = the k sets of observed data (one column of data and one column of group indices)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nu0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prior parameter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representing the weight given to the prior distribution as equivalent sample size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s20 =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prior parameter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representing within-sample variance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eta0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prior parameter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representing </a:t>
                </a:r>
                <a:r>
                  <a:rPr lang="en-US" dirty="0"/>
                  <a:t>the weight given to the prior distribution as equivalent sample size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t20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prior parameter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representing between-sample variance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mu0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prior parameter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representing the mean of the pooled average from prior knowledge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g20)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prior parameter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representing the variance of the pooled average from prior knowledge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 = the desired predictive sample size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95" y="3271630"/>
                <a:ext cx="11184493" cy="3397981"/>
              </a:xfrm>
              <a:prstGeom prst="rect">
                <a:avLst/>
              </a:prstGeom>
              <a:blipFill>
                <a:blip r:embed="rId3"/>
                <a:stretch>
                  <a:fillRect l="-490" b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87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k-Sample Example:</a:t>
            </a:r>
            <a:br>
              <a:rPr lang="en-US" dirty="0"/>
            </a:br>
            <a:r>
              <a:rPr lang="en-US" dirty="0"/>
              <a:t>Math Scores, Comparing 100 Schools (Hoff)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42D817-C33C-4AFE-B8ED-8992FFEB1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890969"/>
          </a:xfrm>
        </p:spPr>
        <p:txBody>
          <a:bodyPr>
            <a:normAutofit/>
          </a:bodyPr>
          <a:lstStyle/>
          <a:p>
            <a:r>
              <a:rPr lang="en-US" dirty="0"/>
              <a:t>Data:  Math scores from 100 U.S. public high schools</a:t>
            </a:r>
          </a:p>
          <a:p>
            <a:r>
              <a:rPr lang="en-US" dirty="0"/>
              <a:t>Comparison of school averages: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F73D3A62-7ED3-4CBC-B5DD-F5DB887579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68" y="1825625"/>
            <a:ext cx="4373463" cy="4351338"/>
          </a:xfr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18FA2B7-A837-44E9-9594-3BDEFC3E2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580109"/>
              </p:ext>
            </p:extLst>
          </p:nvPr>
        </p:nvGraphicFramePr>
        <p:xfrm>
          <a:off x="967373" y="3436374"/>
          <a:ext cx="4923253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1640">
                  <a:extLst>
                    <a:ext uri="{9D8B030D-6E8A-4147-A177-3AD203B41FA5}">
                      <a16:colId xmlns:a16="http://schemas.microsoft.com/office/drawing/2014/main" val="2332699589"/>
                    </a:ext>
                  </a:extLst>
                </a:gridCol>
                <a:gridCol w="1495722">
                  <a:extLst>
                    <a:ext uri="{9D8B030D-6E8A-4147-A177-3AD203B41FA5}">
                      <a16:colId xmlns:a16="http://schemas.microsoft.com/office/drawing/2014/main" val="111862914"/>
                    </a:ext>
                  </a:extLst>
                </a:gridCol>
                <a:gridCol w="1185891">
                  <a:extLst>
                    <a:ext uri="{9D8B030D-6E8A-4147-A177-3AD203B41FA5}">
                      <a16:colId xmlns:a16="http://schemas.microsoft.com/office/drawing/2014/main" val="411784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Minimum individual school mean score: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School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36.58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92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Maximum individual school mean score: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School 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65.02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013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Overall mean score (all schools):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48.13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45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Closest to overall mean: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School 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48.18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1816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640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k-Sample Example:</a:t>
            </a:r>
            <a:br>
              <a:rPr lang="en-US" dirty="0"/>
            </a:br>
            <a:r>
              <a:rPr lang="en-US" dirty="0"/>
              <a:t>Math Scores, Comparing 100 Schools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F42D817-C33C-4AFE-B8ED-8992FFEB1E2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Prediction:  the sampler returns a single draw from the predictive distribution of math scores for each school</a:t>
                </a:r>
              </a:p>
              <a:p>
                <a:r>
                  <a:rPr lang="en-US" dirty="0"/>
                  <a:t>Predictive sample size: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Prior parameters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(within-school variance)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(prior sample size)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(between-school variance)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dirty="0"/>
                  <a:t> (average of school means)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US" dirty="0"/>
                  <a:t> (variance of school means)</a:t>
                </a:r>
              </a:p>
              <a:p>
                <a:r>
                  <a:rPr lang="en-US" dirty="0"/>
                  <a:t>Note that the predictive densities are “pulled” toward the overall mean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F42D817-C33C-4AFE-B8ED-8992FFEB1E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647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AC8141C4-EEA4-408E-B2D8-CBA02E39E5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823" y="1696474"/>
            <a:ext cx="4918298" cy="4796401"/>
          </a:xfrm>
        </p:spPr>
      </p:pic>
    </p:spTree>
    <p:extLst>
      <p:ext uri="{BB962C8B-B14F-4D97-AF65-F5344CB8AC3E}">
        <p14:creationId xmlns:p14="http://schemas.microsoft.com/office/powerpoint/2010/main" val="2082281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15B28-3815-4194-A58E-FF5B8E6C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Normal Regression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74970-5315-4D26-A3F4-52B323701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243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Regression Model:</a:t>
            </a:r>
            <a:br>
              <a:rPr lang="en-US" dirty="0"/>
            </a:br>
            <a:r>
              <a:rPr lang="en-US" dirty="0"/>
              <a:t>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77559D-B8F3-466F-900E-5A3AD514BA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𝑀𝑢𝑙𝑡𝑖𝑣𝑎𝑟𝑖𝑎𝑡𝑒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/>
                  <a:t>Here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identity matrix</a:t>
                </a:r>
              </a:p>
              <a:p>
                <a:r>
                  <a:rPr lang="en-US" dirty="0"/>
                  <a:t>We compute ordinary least squares estimates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𝑜𝑙𝑠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(which minimizes the Sum of Squared Residuals,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𝑆𝑆𝑅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𝑜𝑙𝑠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𝑜𝑙𝑠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𝑜𝑙𝑠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77559D-B8F3-466F-900E-5A3AD514BA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677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Regression Model:</a:t>
            </a:r>
            <a:br>
              <a:rPr lang="en-US" dirty="0"/>
            </a:br>
            <a:r>
              <a:rPr lang="en-US" dirty="0"/>
              <a:t>Derivation (with prior information)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77559D-B8F3-466F-900E-5A3AD514BA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Prior Distributions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𝑀𝑢𝑙𝑡𝑖𝑣𝑎𝑟𝑖𝑎𝑡𝑒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Posterior Distributions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</m:e>
                        </m:d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𝑀𝑢𝑙𝑡𝑖𝑣𝑎𝑟𝑖𝑎𝑡𝑒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begChr m:val="|"/>
                            <m:endChr m:val="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𝐼𝑛𝑣𝑒𝑟𝑠𝑒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𝑆𝑆𝑅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77559D-B8F3-466F-900E-5A3AD514BA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384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Regression Model:</a:t>
            </a:r>
            <a:br>
              <a:rPr lang="en-US" dirty="0"/>
            </a:br>
            <a:r>
              <a:rPr lang="en-US" dirty="0"/>
              <a:t>Derivation (with prior information, continued)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77559D-B8F3-466F-900E-5A3AD514BA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Predictive Distribution can be approximated using a Gibbs sampler</a:t>
                </a:r>
              </a:p>
              <a:p>
                <a:pPr lvl="1"/>
                <a:r>
                  <a:rPr lang="en-US" b="0" dirty="0">
                    <a:ea typeface="Cambria Math" panose="02040503050406030204" pitchFamily="18" charset="0"/>
                  </a:rPr>
                  <a:t>Choose initial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Generate new values from the joint posterior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𝑀𝑢𝑙𝑡𝑖𝑣𝑎𝑟𝑖𝑎𝑡𝑒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𝑆𝑆𝑅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𝐼𝑛𝑣𝑒𝑟𝑠𝑒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𝑆𝑆𝑅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+1)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for the predictive sample,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Draw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77559D-B8F3-466F-900E-5A3AD514BA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64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 Regression Model:</a:t>
            </a:r>
            <a:br>
              <a:rPr lang="en-US" dirty="0"/>
            </a:br>
            <a:r>
              <a:rPr lang="en-US" dirty="0"/>
              <a:t>Derivation (using Zellner’s “g-prior”)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77559D-B8F3-466F-900E-5A3AD514BA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Prior Distributions</a:t>
                </a:r>
              </a:p>
              <a:p>
                <a:pPr lvl="1"/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Zellner’s “g-prior”: 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>
                    <a:sym typeface="Wingdings" panose="05000000000000000000" pitchFamily="2" charset="2"/>
                  </a:rPr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,</a:t>
                </a:r>
                <a:r>
                  <a:rPr lang="en-US" b="1" dirty="0">
                    <a:sym typeface="Wingdings" panose="05000000000000000000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𝑽</m:t>
                    </m:r>
                    <m:r>
                      <a:rPr lang="en-US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b="1" dirty="0"/>
              </a:p>
              <a:p>
                <a:r>
                  <a:rPr lang="en-US" dirty="0"/>
                  <a:t>The Posterior Distributions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begChr m:val="|"/>
                            <m:endChr m:val="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𝐼𝑛𝑣𝑒𝑟𝑠𝑒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𝑆𝑆𝑅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𝑀𝑢𝑙𝑡𝑖𝑣𝑎𝑟𝑖𝑎𝑡𝑒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𝑜𝑙𝑠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77559D-B8F3-466F-900E-5A3AD514BA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294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Normal Regression Model:</a:t>
            </a:r>
            <a:br>
              <a:rPr lang="en-US" dirty="0"/>
            </a:br>
            <a:r>
              <a:rPr lang="en-US" dirty="0"/>
              <a:t>Derivation (without prior information, continued)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77559D-B8F3-466F-900E-5A3AD514BA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Predictive Distribution can be approximated using Monte Carlo sampling:</a:t>
                </a: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Draw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𝐼𝑛𝑣𝑒𝑟𝑠𝑒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𝑆𝑆𝑅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Draw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𝑀𝑢𝑙𝑡𝑖𝑣𝑎𝑟𝑖𝑎𝑡𝑒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𝑜𝑙𝑠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Draw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  </a:t>
                </a:r>
              </a:p>
              <a:p>
                <a:pPr lvl="1"/>
                <a:r>
                  <a:rPr lang="en-US" dirty="0"/>
                  <a:t>Then set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+</a:t>
                </a:r>
                <a:r>
                  <a:rPr lang="el-G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77559D-B8F3-466F-900E-5A3AD514BA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7" y="609599"/>
            <a:ext cx="3686174" cy="13228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Illustration:  Pass the Pigs®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4BD347D-45DB-4697-BB48-3535193228F7}"/>
              </a:ext>
            </a:extLst>
          </p:cNvPr>
          <p:cNvSpPr txBox="1">
            <a:spLocks/>
          </p:cNvSpPr>
          <p:nvPr/>
        </p:nvSpPr>
        <p:spPr>
          <a:xfrm>
            <a:off x="804623" y="2038987"/>
            <a:ext cx="3543298" cy="4317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Classic press-your-luck dice game where the “dice” are pigs!</a:t>
            </a:r>
          </a:p>
          <a:p>
            <a:r>
              <a:rPr lang="en-US" sz="2000" dirty="0"/>
              <a:t>Toss the pig dice and accumulate points (or lose everything) depending on how they land</a:t>
            </a:r>
          </a:p>
          <a:p>
            <a:r>
              <a:rPr lang="en-US" sz="2000" dirty="0"/>
              <a:t>Prediction problem:  having just observed 4 razorbacks out of 10 tosses of a single pig, how many razorbacks will I see in the next 10 tosses?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164931E-1A72-40D8-B0B6-BF16250C540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153" y="130837"/>
            <a:ext cx="846709" cy="10698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788B78-F075-4791-8478-ADC431B182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705" y="121242"/>
            <a:ext cx="917089" cy="10887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5744634-DAB8-4479-8C80-695F979CD20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279" y="112005"/>
            <a:ext cx="1070008" cy="108779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99CF309-B655-41AF-86BF-981A8777D81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884" y="121241"/>
            <a:ext cx="909349" cy="107948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92944E8-B536-4A3F-B1FE-9DA7E654E06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820" y="120601"/>
            <a:ext cx="1109916" cy="108936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8C0F0D9-0CFE-4B62-9C39-D70383E836A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650" y="139715"/>
            <a:ext cx="895753" cy="106009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B6CD85EF-6F90-4076-86A6-5C5802A7E202}"/>
              </a:ext>
            </a:extLst>
          </p:cNvPr>
          <p:cNvGrpSpPr/>
          <p:nvPr/>
        </p:nvGrpSpPr>
        <p:grpSpPr>
          <a:xfrm>
            <a:off x="742303" y="5863621"/>
            <a:ext cx="3778824" cy="501679"/>
            <a:chOff x="751379" y="6019193"/>
            <a:chExt cx="3778824" cy="5016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5C1A9A8-6399-462E-9D30-81355C943739}"/>
                    </a:ext>
                  </a:extLst>
                </p:cNvPr>
                <p:cNvSpPr txBox="1"/>
                <p:nvPr/>
              </p:nvSpPr>
              <p:spPr>
                <a:xfrm>
                  <a:off x="751379" y="6019193"/>
                  <a:ext cx="3778824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𝑑𝑎𝑡𝑎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 ?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5C1A9A8-6399-462E-9D30-81355C943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379" y="6019193"/>
                  <a:ext cx="3778824" cy="4924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27D03660-2E91-44B9-814C-5DDF6682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28941" y="6034368"/>
              <a:ext cx="719018" cy="486504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9DB18CA-260E-49B0-BC00-957616FC7D6A}"/>
              </a:ext>
            </a:extLst>
          </p:cNvPr>
          <p:cNvGrpSpPr/>
          <p:nvPr/>
        </p:nvGrpSpPr>
        <p:grpSpPr>
          <a:xfrm>
            <a:off x="5005622" y="1761735"/>
            <a:ext cx="3159928" cy="2824106"/>
            <a:chOff x="4968695" y="1445975"/>
            <a:chExt cx="3159928" cy="2824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F7B8F1B-00E1-45E2-9E7C-6940879DED32}"/>
                    </a:ext>
                  </a:extLst>
                </p:cNvPr>
                <p:cNvSpPr txBox="1"/>
                <p:nvPr/>
              </p:nvSpPr>
              <p:spPr>
                <a:xfrm>
                  <a:off x="4968695" y="1445975"/>
                  <a:ext cx="3159928" cy="28241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u="sng" dirty="0"/>
                    <a:t>Plug-in</a:t>
                  </a:r>
                  <a:r>
                    <a:rPr lang="en-US" dirty="0"/>
                    <a:t>: 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  <a:p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=10,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</m:t>
                      </m:r>
                    </m:oMath>
                  </a14:m>
                  <a:endParaRPr lang="en-US" dirty="0"/>
                </a:p>
                <a:p>
                  <a:endParaRPr lang="en-US" dirty="0"/>
                </a:p>
                <a:p>
                  <a:endParaRPr lang="en-US" dirty="0"/>
                </a:p>
                <a:p>
                  <a:r>
                    <a:rPr lang="en-US" b="1" u="sng" dirty="0"/>
                    <a:t>Bayesian</a:t>
                  </a:r>
                  <a:r>
                    <a:rPr lang="en-US" dirty="0"/>
                    <a:t>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  <a:p>
                  <a:r>
                    <a:rPr lang="en-US" dirty="0"/>
                    <a:t>Assign prior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  <a:p>
                  <a:pPr marL="285750" indent="-285750">
                    <a:buFont typeface="Wingdings" panose="05000000000000000000" pitchFamily="2" charset="2"/>
                    <a:buChar char="è"/>
                  </a:pPr>
                  <a:r>
                    <a:rPr lang="en-US" dirty="0">
                      <a:sym typeface="Wingdings" panose="05000000000000000000" pitchFamily="2" charset="2"/>
                    </a:rPr>
                    <a:t>Posterior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𝑑𝑎𝑡𝑎</m:t>
                          </m:r>
                        </m:e>
                      </m:d>
                    </m:oMath>
                  </a14:m>
                  <a:r>
                    <a:rPr lang="en-US" dirty="0"/>
                    <a:t> </a:t>
                  </a:r>
                </a:p>
                <a:p>
                  <a:pPr marL="285750" indent="-285750">
                    <a:buFont typeface="Wingdings" panose="05000000000000000000" pitchFamily="2" charset="2"/>
                    <a:buChar char="è"/>
                  </a:pPr>
                  <a:r>
                    <a:rPr lang="en-US" dirty="0"/>
                    <a:t>Predictive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𝑑𝑎𝑡𝑎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𝜃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F7B8F1B-00E1-45E2-9E7C-6940879DED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8695" y="1445975"/>
                  <a:ext cx="3159928" cy="2824106"/>
                </a:xfrm>
                <a:prstGeom prst="rect">
                  <a:avLst/>
                </a:prstGeom>
                <a:blipFill>
                  <a:blip r:embed="rId10"/>
                  <a:stretch>
                    <a:fillRect l="-5405" t="-1296" r="-193" b="-274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51B9562-2BF9-4B7E-8DBB-07A2BEAE3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073686" y="1509046"/>
              <a:ext cx="382069" cy="258517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CDCB747A-B6E6-4287-8878-74B67B26B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167653" y="2731791"/>
              <a:ext cx="382069" cy="258517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019CE656-D522-47FF-A7CC-4FBDC1C27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11539" y="3549855"/>
              <a:ext cx="382069" cy="258517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8248D59F-0DAC-4434-AA74-13A44273F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94314" y="3909420"/>
              <a:ext cx="382069" cy="258517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6264655A-12C6-4A59-BD21-AE29B633265E}"/>
              </a:ext>
            </a:extLst>
          </p:cNvPr>
          <p:cNvSpPr txBox="1"/>
          <p:nvPr/>
        </p:nvSpPr>
        <p:spPr>
          <a:xfrm>
            <a:off x="4993070" y="6153947"/>
            <a:ext cx="7077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Prior parameters selection reflects expectation from experience that the average number of Razorbacks should be near 22% of the tosses.  Reference Duquesne University Pass the Pigs® experiment:  see </a:t>
            </a:r>
            <a:r>
              <a:rPr lang="en-US" sz="1200" i="1" dirty="0"/>
              <a:t>Journal of Statistics Education</a:t>
            </a:r>
            <a:r>
              <a:rPr lang="en-US" sz="1200" dirty="0"/>
              <a:t> Volume 14, Number 3, 2006 (</a:t>
            </a:r>
            <a:r>
              <a:rPr lang="en-US" sz="1200" dirty="0">
                <a:hlinkClick r:id="rId11"/>
              </a:rPr>
              <a:t>http://jse.amstat.org/v14n3/datasets.kern.html</a:t>
            </a:r>
            <a:r>
              <a:rPr lang="en-US" sz="1200" dirty="0"/>
              <a:t>)</a:t>
            </a:r>
          </a:p>
        </p:txBody>
      </p:sp>
      <p:pic>
        <p:nvPicPr>
          <p:cNvPr id="67" name="Picture 66" descr="Chart, histogram&#10;&#10;Description automatically generated">
            <a:extLst>
              <a:ext uri="{FF2B5EF4-FFF2-40B4-BE49-F238E27FC236}">
                <a16:creationId xmlns:a16="http://schemas.microsoft.com/office/drawing/2014/main" id="{81E46295-AD63-4371-A438-11D6A0CA62B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2"/>
          <a:stretch/>
        </p:blipFill>
        <p:spPr>
          <a:xfrm>
            <a:off x="8165550" y="1492383"/>
            <a:ext cx="3890325" cy="3834218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C45B2C68-15EB-454A-9EB8-26BA00CE7346}"/>
              </a:ext>
            </a:extLst>
          </p:cNvPr>
          <p:cNvSpPr/>
          <p:nvPr/>
        </p:nvSpPr>
        <p:spPr>
          <a:xfrm>
            <a:off x="5146972" y="27500"/>
            <a:ext cx="910815" cy="91081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19AC275-D2F6-4FEB-82E1-AF79CD0A7369}"/>
              </a:ext>
            </a:extLst>
          </p:cNvPr>
          <p:cNvSpPr txBox="1"/>
          <p:nvPr/>
        </p:nvSpPr>
        <p:spPr>
          <a:xfrm>
            <a:off x="5409215" y="5095791"/>
            <a:ext cx="5429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Noticeable location difference between the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Prior parameter selection affects variance</a:t>
            </a:r>
          </a:p>
        </p:txBody>
      </p:sp>
    </p:spTree>
    <p:extLst>
      <p:ext uri="{BB962C8B-B14F-4D97-AF65-F5344CB8AC3E}">
        <p14:creationId xmlns:p14="http://schemas.microsoft.com/office/powerpoint/2010/main" val="3716997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Model, 2-Sample:</a:t>
            </a:r>
            <a:br>
              <a:rPr lang="en-US" dirty="0"/>
            </a:br>
            <a:r>
              <a:rPr lang="en-US" dirty="0"/>
              <a:t>R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2695" y="1695451"/>
                <a:ext cx="11084480" cy="609600"/>
              </a:xfr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anchor="ctr" anchorCtr="0"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Predictive distribution: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m:rPr>
                        <m:nor/>
                      </m:rPr>
                      <a:rPr lang="en-US" sz="2000" dirty="0"/>
                      <m:t> +</m:t>
                    </m:r>
                    <m:r>
                      <m:rPr>
                        <m:nor/>
                      </m:rPr>
                      <a:rPr lang="el-GR" sz="2000" dirty="0"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2695" y="1695451"/>
                <a:ext cx="11084480" cy="609600"/>
              </a:xfrm>
              <a:blipFill>
                <a:blip r:embed="rId2"/>
                <a:stretch>
                  <a:fillRect l="-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9A3F2F-C650-4661-BD5B-3AE2BD733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800992"/>
              </p:ext>
            </p:extLst>
          </p:nvPr>
        </p:nvGraphicFramePr>
        <p:xfrm>
          <a:off x="602695" y="2534868"/>
          <a:ext cx="1108448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518">
                  <a:extLst>
                    <a:ext uri="{9D8B030D-6E8A-4147-A177-3AD203B41FA5}">
                      <a16:colId xmlns:a16="http://schemas.microsoft.com/office/drawing/2014/main" val="716773054"/>
                    </a:ext>
                  </a:extLst>
                </a:gridCol>
                <a:gridCol w="5633884">
                  <a:extLst>
                    <a:ext uri="{9D8B030D-6E8A-4147-A177-3AD203B41FA5}">
                      <a16:colId xmlns:a16="http://schemas.microsoft.com/office/drawing/2014/main" val="459932613"/>
                    </a:ext>
                  </a:extLst>
                </a:gridCol>
                <a:gridCol w="3428078">
                  <a:extLst>
                    <a:ext uri="{9D8B030D-6E8A-4147-A177-3AD203B41FA5}">
                      <a16:colId xmlns:a16="http://schemas.microsoft.com/office/drawing/2014/main" val="221321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90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Predictive Sampler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rpredNormReg</a:t>
                      </a:r>
                      <a:r>
                        <a:rPr lang="en-US" dirty="0"/>
                        <a:t>(S,Xpred,X,y,beta0,Sigma0,nu0,s20,gprior)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Implements a Gibbs sampler (if </a:t>
                      </a:r>
                      <a:r>
                        <a:rPr lang="en-US" sz="1800" dirty="0" err="1"/>
                        <a:t>gprior</a:t>
                      </a:r>
                      <a:r>
                        <a:rPr lang="en-US" sz="1800" dirty="0"/>
                        <a:t> = 0) or Monte Carlo sampling (if </a:t>
                      </a:r>
                      <a:r>
                        <a:rPr lang="en-US" sz="1800" dirty="0" err="1"/>
                        <a:t>gprior</a:t>
                      </a:r>
                      <a:r>
                        <a:rPr lang="en-US" sz="1800" dirty="0"/>
                        <a:t> = 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0806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/>
              <p:nvPr/>
            </p:nvSpPr>
            <p:spPr>
              <a:xfrm>
                <a:off x="602695" y="3905804"/>
                <a:ext cx="11184493" cy="2966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Xpred = the vector(s) of explanatory variables upon which to base prediction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X = the design matrix associated with the observed data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y = the observed response vector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beta0, Sigma0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location vector and covariance matrix for the multivariate normal prior distribution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nu0, s20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: prior parameter values for the Inverse Gamma prior distribution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err="1"/>
                  <a:t>gprior</a:t>
                </a:r>
                <a:r>
                  <a:rPr lang="en-US" dirty="0"/>
                  <a:t> = a flag controlling the decision to use Zellner’s location-invariant “g-prior”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 = the desired predictive sample size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95" y="3905804"/>
                <a:ext cx="11184493" cy="2966068"/>
              </a:xfrm>
              <a:prstGeom prst="rect">
                <a:avLst/>
              </a:prstGeom>
              <a:blipFill>
                <a:blip r:embed="rId3"/>
                <a:stretch>
                  <a:fillRect l="-490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7608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Regression Example:</a:t>
            </a:r>
            <a:br>
              <a:rPr lang="en-US" dirty="0"/>
            </a:br>
            <a:r>
              <a:rPr lang="en-US" dirty="0"/>
              <a:t>Oxygen Uptake (Hoff)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D08AF93-F864-46FF-AB04-B75E07D29D0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Data:  Maximum oxygen uptake of 12 healthy men after random assignment to different exercise regimens</a:t>
                </a:r>
              </a:p>
              <a:p>
                <a:pPr lvl="1"/>
                <a:r>
                  <a:rPr lang="en-US" sz="1800" dirty="0"/>
                  <a:t>6 men:  12-week flat-terrain running program</a:t>
                </a:r>
              </a:p>
              <a:p>
                <a:pPr lvl="1"/>
                <a:r>
                  <a:rPr lang="en-US" sz="1800" dirty="0"/>
                  <a:t>6 men:  12-week step aerobics program</a:t>
                </a:r>
              </a:p>
              <a:p>
                <a:r>
                  <a:rPr lang="en-US" sz="2400" dirty="0"/>
                  <a:t>Regression model: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800" dirty="0"/>
              </a:p>
              <a:p>
                <a:pPr marL="457200" lvl="1" indent="0">
                  <a:buNone/>
                </a:pPr>
                <a:r>
                  <a:rPr lang="en-US" sz="1800" dirty="0"/>
                  <a:t>where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dirty="0"/>
                  <a:t> for each subject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/>
                  <a:t> (running),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/>
                  <a:t> (aerobic)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age of subject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1"/>
                <a:r>
                  <a:rPr lang="en-US" sz="1800" dirty="0">
                    <a:sym typeface="Wingdings" panose="05000000000000000000" pitchFamily="2" charset="2"/>
                  </a:rPr>
                  <a:t> linear in age for both groups</a:t>
                </a:r>
                <a:endParaRPr lang="en-US" sz="1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D08AF93-F864-46FF-AB04-B75E07D29D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647" t="-1401" r="-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65A72B75-00F8-454E-AC67-863E5CE164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3" y="1171626"/>
            <a:ext cx="5717458" cy="5622642"/>
          </a:xfrm>
        </p:spPr>
      </p:pic>
    </p:spTree>
    <p:extLst>
      <p:ext uri="{BB962C8B-B14F-4D97-AF65-F5344CB8AC3E}">
        <p14:creationId xmlns:p14="http://schemas.microsoft.com/office/powerpoint/2010/main" val="2989556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Regression Example:</a:t>
            </a:r>
            <a:br>
              <a:rPr lang="en-US" dirty="0"/>
            </a:br>
            <a:r>
              <a:rPr lang="en-US" dirty="0"/>
              <a:t>Oxygen Uptake (Hoff)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D08AF93-F864-46FF-AB04-B75E07D29D0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44626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Prediction</a:t>
                </a:r>
              </a:p>
              <a:p>
                <a:r>
                  <a:rPr lang="en-US" sz="2000" dirty="0"/>
                  <a:t>Prior parameter values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𝑜𝑙𝑠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−51.29,13.11,2.09,−0.32</m:t>
                        </m:r>
                      </m:e>
                    </m:d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800" dirty="0"/>
                  <a:t> (sampling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𝑜𝑙𝑠</m:t>
                        </m:r>
                      </m:sub>
                    </m:sSub>
                  </m:oMath>
                </a14:m>
                <a:r>
                  <a:rPr lang="en-US" sz="18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800" dirty="0"/>
                  <a:t>(prior sample size)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(variance of the residuals)</a:t>
                </a:r>
              </a:p>
              <a:p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 = 5000</a:t>
                </a:r>
              </a:p>
              <a:p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Note:  The predicted distributions using Zellner’s g-prior shrink toward 0, and have greater variance than those predicted using Hoff’s semi-conjugate prior</a:t>
                </a:r>
                <a:endParaRPr lang="en-U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D08AF93-F864-46FF-AB04-B75E07D29D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446260" cy="4351338"/>
              </a:xfrm>
              <a:blipFill>
                <a:blip r:embed="rId2"/>
                <a:stretch>
                  <a:fillRect l="-1232" t="-1401" r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E4C68489-4F3C-4D5D-9626-C63BF1A3DC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142" y="1002890"/>
            <a:ext cx="5446261" cy="5353003"/>
          </a:xfrm>
        </p:spPr>
      </p:pic>
    </p:spTree>
    <p:extLst>
      <p:ext uri="{BB962C8B-B14F-4D97-AF65-F5344CB8AC3E}">
        <p14:creationId xmlns:p14="http://schemas.microsoft.com/office/powerpoint/2010/main" val="7607117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33EC-E556-4213-8EB8-327A3143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7F9D4E-CCEA-46A9-8ACC-8F70699C0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Predictive inference is important, but hampered by a lack of tools</a:t>
            </a:r>
          </a:p>
          <a:p>
            <a:r>
              <a:rPr lang="en-US" dirty="0"/>
              <a:t>I have developed a set of functions for some standard models to make prediction easier</a:t>
            </a:r>
          </a:p>
          <a:p>
            <a:r>
              <a:rPr lang="en-US" dirty="0"/>
              <a:t>These tools will be available on CRAN in a forthcoming R package</a:t>
            </a:r>
          </a:p>
        </p:txBody>
      </p:sp>
    </p:spTree>
    <p:extLst>
      <p:ext uri="{BB962C8B-B14F-4D97-AF65-F5344CB8AC3E}">
        <p14:creationId xmlns:p14="http://schemas.microsoft.com/office/powerpoint/2010/main" val="1792296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7AFC-9524-4118-A2A7-AE72AEA8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E6A34-2C8E-4EE9-98EB-F49A07EB3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618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Exchangeability and de </a:t>
            </a:r>
            <a:r>
              <a:rPr lang="en-US" dirty="0" err="1"/>
              <a:t>Finetti’s</a:t>
            </a:r>
            <a:r>
              <a:rPr lang="en-US" dirty="0"/>
              <a:t>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5ED210-D6EB-4D89-A050-359A807359C4}"/>
                  </a:ext>
                </a:extLst>
              </p:cNvPr>
              <p:cNvSpPr txBox="1"/>
              <p:nvPr/>
            </p:nvSpPr>
            <p:spPr>
              <a:xfrm>
                <a:off x="838200" y="1562325"/>
                <a:ext cx="4568301" cy="2630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Definition</a:t>
                </a:r>
                <a:r>
                  <a:rPr lang="en-US" dirty="0"/>
                  <a:t>: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said to be </a:t>
                </a:r>
                <a:r>
                  <a:rPr lang="en-US" i="1" dirty="0"/>
                  <a:t>exchangeable</a:t>
                </a:r>
                <a:r>
                  <a:rPr lang="en-US" dirty="0"/>
                  <a:t> if their order does not convey any information affecting the distribution of the data.  That is,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any permutation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of the indices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5ED210-D6EB-4D89-A050-359A80735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2325"/>
                <a:ext cx="4568301" cy="2630272"/>
              </a:xfrm>
              <a:prstGeom prst="rect">
                <a:avLst/>
              </a:prstGeom>
              <a:blipFill>
                <a:blip r:embed="rId2"/>
                <a:stretch>
                  <a:fillRect l="-1202" t="-1157" r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62AA32-4472-48FD-A831-9D9FB5EA0660}"/>
                  </a:ext>
                </a:extLst>
              </p:cNvPr>
              <p:cNvSpPr txBox="1"/>
              <p:nvPr/>
            </p:nvSpPr>
            <p:spPr>
              <a:xfrm>
                <a:off x="5970973" y="1562325"/>
                <a:ext cx="5268157" cy="2813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Theorem </a:t>
                </a:r>
                <a:r>
                  <a:rPr lang="en-US" dirty="0"/>
                  <a:t>(de </a:t>
                </a:r>
                <a:r>
                  <a:rPr lang="en-US" dirty="0" err="1"/>
                  <a:t>Finetti</a:t>
                </a:r>
                <a:r>
                  <a:rPr lang="en-US" dirty="0"/>
                  <a:t>):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</m:t>
                        </m:r>
                      </m:e>
                    </m:d>
                  </m:oMath>
                </a14:m>
                <a:r>
                  <a:rPr lang="en-US" dirty="0"/>
                  <a:t>.  Suppose that,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exchangeable.  Then our model can be written as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some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with some, prior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, and some sampling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62AA32-4472-48FD-A831-9D9FB5EA0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973" y="1562325"/>
                <a:ext cx="5268157" cy="2813975"/>
              </a:xfrm>
              <a:prstGeom prst="rect">
                <a:avLst/>
              </a:prstGeom>
              <a:blipFill>
                <a:blip r:embed="rId3"/>
                <a:stretch>
                  <a:fillRect l="-925" t="-1082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9F5E51-820F-45D2-86B0-1F0A3C66DCF5}"/>
              </a:ext>
            </a:extLst>
          </p:cNvPr>
          <p:cNvCxnSpPr>
            <a:cxnSpLocks/>
          </p:cNvCxnSpPr>
          <p:nvPr/>
        </p:nvCxnSpPr>
        <p:spPr>
          <a:xfrm>
            <a:off x="1013534" y="4545367"/>
            <a:ext cx="1016493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D8E366-CA8A-47C7-875C-09E011B26F82}"/>
                  </a:ext>
                </a:extLst>
              </p:cNvPr>
              <p:cNvSpPr txBox="1"/>
              <p:nvPr/>
            </p:nvSpPr>
            <p:spPr>
              <a:xfrm>
                <a:off x="838200" y="4737948"/>
                <a:ext cx="10853933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Hoff notes that  de </a:t>
                </a:r>
                <a:r>
                  <a:rPr lang="en-US" dirty="0" err="1"/>
                  <a:t>Finetti’s</a:t>
                </a:r>
                <a:r>
                  <a:rPr lang="en-US" dirty="0"/>
                  <a:t> condition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exchangeable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reasonable under conditions such as: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outcomes of a repeatable experiment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sampled from a finite population with replacement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sampled from an infinite population without replacement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exchangeable and sampled from a finite population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without replacement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D8E366-CA8A-47C7-875C-09E011B26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37948"/>
                <a:ext cx="10853933" cy="1477328"/>
              </a:xfrm>
              <a:prstGeom prst="rect">
                <a:avLst/>
              </a:prstGeom>
              <a:blipFill>
                <a:blip r:embed="rId4"/>
                <a:stretch>
                  <a:fillRect l="-506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896A631-A1FC-4158-AEBE-1A29880E46E5}"/>
              </a:ext>
            </a:extLst>
          </p:cNvPr>
          <p:cNvSpPr txBox="1"/>
          <p:nvPr/>
        </p:nvSpPr>
        <p:spPr>
          <a:xfrm>
            <a:off x="3240538" y="6400351"/>
            <a:ext cx="596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assume exchangeability of the data throughout this thesis.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80D19C-B152-48CD-9FF3-43CAA19B8BDC}"/>
              </a:ext>
            </a:extLst>
          </p:cNvPr>
          <p:cNvSpPr txBox="1"/>
          <p:nvPr/>
        </p:nvSpPr>
        <p:spPr>
          <a:xfrm>
            <a:off x="34005" y="14143"/>
            <a:ext cx="160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Backup Section</a:t>
            </a:r>
          </a:p>
        </p:txBody>
      </p:sp>
    </p:spTree>
    <p:extLst>
      <p:ext uri="{BB962C8B-B14F-4D97-AF65-F5344CB8AC3E}">
        <p14:creationId xmlns:p14="http://schemas.microsoft.com/office/powerpoint/2010/main" val="28591439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15B28-3815-4194-A58E-FF5B8E6C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Normal-Inverse Gamma Model: 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dirty="0">
                <a:solidFill>
                  <a:srgbClr val="FFFFFF"/>
                </a:solidFill>
              </a:rPr>
              <a:t>2-Sample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74970-5315-4D26-A3F4-52B323701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8003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Model, 2-Sample:</a:t>
            </a:r>
            <a:br>
              <a:rPr lang="en-US" dirty="0"/>
            </a:br>
            <a:r>
              <a:rPr lang="en-US" dirty="0"/>
              <a:t>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The Data:  two exchangeable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endParaRPr lang="en-US" sz="24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sz="2000" dirty="0"/>
                  <a:t>Sampling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The Prior Distributions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𝐼𝑛𝑣𝑒𝑟𝑠𝑒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type m:val="li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The Posterior Distributions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𝐼𝑛𝑣𝑒𝑟𝑠𝑒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000" b="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𝜇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/>
                  <a:t>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d>
                              </m:e>
                            </m:nary>
                          </m:num>
                          <m:den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/>
                  <a:t>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</m:nary>
                          </m:num>
                          <m:den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  <a:blipFill>
                <a:blip r:embed="rId2"/>
                <a:stretch>
                  <a:fillRect l="-663" t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69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Model, 2-Sample:</a:t>
            </a:r>
            <a:br>
              <a:rPr lang="en-US" dirty="0"/>
            </a:br>
            <a:r>
              <a:rPr lang="en-US" dirty="0"/>
              <a:t>Derivation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The Predictive Distribution can be approximated by means of a Gibbs sampler, as follows.  </a:t>
                </a:r>
              </a:p>
              <a:p>
                <a:pPr lvl="1"/>
                <a:r>
                  <a:rPr lang="en-US" sz="2800" dirty="0"/>
                  <a:t>Set initial values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2"/>
                <a:r>
                  <a:rPr lang="en-US" dirty="0"/>
                  <a:t>Note: letting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see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is half the population difference in means,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is the pooled average </a:t>
                </a:r>
              </a:p>
              <a:p>
                <a:pPr lvl="1"/>
                <a:r>
                  <a:rPr lang="en-US" sz="2800" dirty="0"/>
                  <a:t>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𝜇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𝐼𝑛𝑣𝑒𝑟𝑠𝑒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Generate updated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𝜇</m:t>
                        </m:r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Generate updated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𝜇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  <a:blipFill>
                <a:blip r:embed="rId2"/>
                <a:stretch>
                  <a:fillRect l="-1271" t="-2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095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Model, 2-Sample:</a:t>
            </a:r>
            <a:br>
              <a:rPr lang="en-US" dirty="0"/>
            </a:br>
            <a:r>
              <a:rPr lang="en-US" dirty="0"/>
              <a:t>R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2695" y="1695451"/>
                <a:ext cx="11084480" cy="609600"/>
              </a:xfr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anchor="ctr" anchorCtr="0"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Predictive distribution: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2695" y="1695451"/>
                <a:ext cx="11084480" cy="609600"/>
              </a:xfrm>
              <a:blipFill>
                <a:blip r:embed="rId2"/>
                <a:stretch>
                  <a:fillRect l="-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9A3F2F-C650-4661-BD5B-3AE2BD733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511616"/>
              </p:ext>
            </p:extLst>
          </p:nvPr>
        </p:nvGraphicFramePr>
        <p:xfrm>
          <a:off x="602695" y="2534868"/>
          <a:ext cx="110844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130">
                  <a:extLst>
                    <a:ext uri="{9D8B030D-6E8A-4147-A177-3AD203B41FA5}">
                      <a16:colId xmlns:a16="http://schemas.microsoft.com/office/drawing/2014/main" val="716773054"/>
                    </a:ext>
                  </a:extLst>
                </a:gridCol>
                <a:gridCol w="4762807">
                  <a:extLst>
                    <a:ext uri="{9D8B030D-6E8A-4147-A177-3AD203B41FA5}">
                      <a16:colId xmlns:a16="http://schemas.microsoft.com/office/drawing/2014/main" val="459932613"/>
                    </a:ext>
                  </a:extLst>
                </a:gridCol>
                <a:gridCol w="3752543">
                  <a:extLst>
                    <a:ext uri="{9D8B030D-6E8A-4147-A177-3AD203B41FA5}">
                      <a16:colId xmlns:a16="http://schemas.microsoft.com/office/drawing/2014/main" val="221321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90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Predictive Sampler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rpredNormIG2(S,y1,y2,mu0,g20,d0,t20,nu0,s20)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Implements a Gibbs sampler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0806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/>
              <p:nvPr/>
            </p:nvSpPr>
            <p:spPr>
              <a:xfrm>
                <a:off x="602695" y="3743571"/>
                <a:ext cx="11184493" cy="2837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y1, y2 = the two sets of observed data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(mu0, g20) =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the prior mean and variance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(d0, t20)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the prior mean and variance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(nu0, s20)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prior parameters for the variance of the Normal data error terms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S = the desired predictive sample size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95" y="3743571"/>
                <a:ext cx="11184493" cy="2837956"/>
              </a:xfrm>
              <a:prstGeom prst="rect">
                <a:avLst/>
              </a:prstGeom>
              <a:blipFill>
                <a:blip r:embed="rId3"/>
                <a:stretch>
                  <a:fillRect l="-872" b="-3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9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Bayesian Parametric Prediction Format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5ED210-D6EB-4D89-A050-359A807359C4}"/>
                  </a:ext>
                </a:extLst>
              </p:cNvPr>
              <p:cNvSpPr txBox="1"/>
              <p:nvPr/>
            </p:nvSpPr>
            <p:spPr>
              <a:xfrm>
                <a:off x="838200" y="1562325"/>
                <a:ext cx="9774407" cy="1205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Goal:  predict future result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given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b="1" i="1" dirty="0"/>
              </a:p>
              <a:p>
                <a:r>
                  <a:rPr lang="en-US" b="1" i="1" dirty="0"/>
                  <a:t>*If we can assume </a:t>
                </a:r>
                <a:r>
                  <a:rPr lang="en-US" dirty="0"/>
                  <a:t>the observed data are conditionally </a:t>
                </a:r>
                <a:r>
                  <a:rPr lang="en-US" dirty="0" err="1"/>
                  <a:t>i.i.d.</a:t>
                </a:r>
                <a:r>
                  <a:rPr lang="en-US" dirty="0"/>
                  <a:t> with respect to some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then we can write: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5ED210-D6EB-4D89-A050-359A80735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2325"/>
                <a:ext cx="9774407" cy="1205266"/>
              </a:xfrm>
              <a:prstGeom prst="rect">
                <a:avLst/>
              </a:prstGeom>
              <a:blipFill>
                <a:blip r:embed="rId2"/>
                <a:stretch>
                  <a:fillRect l="-561" t="-2020" b="-7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BB4719-254A-435A-A27E-2B09FCDED86D}"/>
                  </a:ext>
                </a:extLst>
              </p:cNvPr>
              <p:cNvSpPr txBox="1"/>
              <p:nvPr/>
            </p:nvSpPr>
            <p:spPr>
              <a:xfrm>
                <a:off x="950937" y="3429000"/>
                <a:ext cx="10290125" cy="744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BB4719-254A-435A-A27E-2B09FCDED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37" y="3429000"/>
                <a:ext cx="10290125" cy="7447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0F57008-9903-4096-B9BE-123A4C70A5C6}"/>
              </a:ext>
            </a:extLst>
          </p:cNvPr>
          <p:cNvSpPr txBox="1"/>
          <p:nvPr/>
        </p:nvSpPr>
        <p:spPr>
          <a:xfrm>
            <a:off x="3788413" y="5912068"/>
            <a:ext cx="461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*For this assumption, we need </a:t>
            </a:r>
            <a:r>
              <a:rPr lang="en-US" i="1" dirty="0"/>
              <a:t>exchangeability.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930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2-Sample Example:</a:t>
            </a:r>
            <a:br>
              <a:rPr lang="en-US" dirty="0"/>
            </a:br>
            <a:r>
              <a:rPr lang="en-US" dirty="0"/>
              <a:t>Math Scores, Comparing Two Schools (Hoff)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3DE884-0BD6-455A-B79F-BA984D5B143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Data:  Math score samples from two public high schools</a:t>
                </a:r>
              </a:p>
              <a:p>
                <a:r>
                  <a:rPr lang="en-US" dirty="0"/>
                  <a:t>Exam designed to produce a nationwide mean of 50 and standard deviation of 10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=50.81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=46.15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=11.3,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=9.1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Standard t-test result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=0.087) </m:t>
                    </m:r>
                  </m:oMath>
                </a14:m>
                <a:r>
                  <a:rPr lang="en-US" dirty="0"/>
                  <a:t>would have us treat the population means as equal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3DE884-0BD6-455A-B79F-BA984D5B14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3081" r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3431CC94-AFF1-40AF-9580-755C3D7FC6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05022"/>
            <a:ext cx="5181600" cy="4192544"/>
          </a:xfrm>
        </p:spPr>
      </p:pic>
    </p:spTree>
    <p:extLst>
      <p:ext uri="{BB962C8B-B14F-4D97-AF65-F5344CB8AC3E}">
        <p14:creationId xmlns:p14="http://schemas.microsoft.com/office/powerpoint/2010/main" val="26143594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2-Sample Example:</a:t>
            </a:r>
            <a:br>
              <a:rPr lang="en-US" dirty="0"/>
            </a:br>
            <a:r>
              <a:rPr lang="en-US" dirty="0"/>
              <a:t>Math Scores, Comparing Two Schools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7CF64C0-6199-47D3-9C73-AF5D153FFEB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911353"/>
                <a:ext cx="5181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For prediction, assume sampling model: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sz="2800" dirty="0">
                    <a:sym typeface="Wingdings" panose="05000000000000000000" pitchFamily="2" charset="2"/>
                  </a:rPr>
                  <a:t>Prior parameters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=50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=100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=625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Note:  shared variance but different means between the schools results in predictive densities with similar shapes but offset in location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7CF64C0-6199-47D3-9C73-AF5D153FF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911353"/>
                <a:ext cx="5181600" cy="4351338"/>
              </a:xfrm>
              <a:blipFill>
                <a:blip r:embed="rId2"/>
                <a:stretch>
                  <a:fillRect l="-1412" t="-2945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54D64021-82B6-4A56-9EAE-40C5B7E826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460" y="1690688"/>
            <a:ext cx="5030029" cy="4842785"/>
          </a:xfrm>
        </p:spPr>
      </p:pic>
    </p:spTree>
    <p:extLst>
      <p:ext uri="{BB962C8B-B14F-4D97-AF65-F5344CB8AC3E}">
        <p14:creationId xmlns:p14="http://schemas.microsoft.com/office/powerpoint/2010/main" val="42613802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D025-1565-424E-8917-82390099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Zellner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AFA84-1E5E-423C-9439-241DD1F37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279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B733-7879-4A0A-98DC-2B8ED7C2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5C4AA-56FA-410D-A094-456B7F9B7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The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1202C12-A9D7-4F72-A495-86AE6EF07C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7695" y="649480"/>
                <a:ext cx="7590526" cy="5546047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3600" dirty="0"/>
                  <a:t>Models Using Conjugate Priors</a:t>
                </a:r>
              </a:p>
              <a:p>
                <a:pPr lvl="1"/>
                <a:r>
                  <a:rPr lang="en-US" sz="2800" dirty="0"/>
                  <a:t>Beta-Binomial:  Prediction of Future Successes</a:t>
                </a:r>
              </a:p>
              <a:p>
                <a:pPr lvl="1"/>
                <a:r>
                  <a:rPr lang="en-US" sz="2800" dirty="0"/>
                  <a:t>Exponential-Gamma:  Survival Time</a:t>
                </a:r>
              </a:p>
              <a:p>
                <a:pPr lvl="1"/>
                <a:r>
                  <a:rPr lang="en-US" sz="2800" dirty="0"/>
                  <a:t>Poisson-Gamma:  Count Data</a:t>
                </a:r>
              </a:p>
              <a:p>
                <a:pPr lvl="1"/>
                <a:r>
                  <a:rPr lang="en-US" sz="2800" dirty="0"/>
                  <a:t>Normal-Inverse Gamma</a:t>
                </a:r>
              </a:p>
              <a:p>
                <a:pPr lvl="2"/>
                <a:r>
                  <a:rPr lang="en-US" dirty="0"/>
                  <a:t>One-sample</a:t>
                </a:r>
              </a:p>
              <a:p>
                <a:pPr lvl="2"/>
                <a:r>
                  <a:rPr lang="en-US" dirty="0"/>
                  <a:t>Two-sample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-sample</a:t>
                </a:r>
              </a:p>
              <a:p>
                <a:r>
                  <a:rPr lang="en-US" sz="3600" dirty="0"/>
                  <a:t>Normal Regression</a:t>
                </a:r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1202C12-A9D7-4F72-A495-86AE6EF07C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7695" y="649480"/>
                <a:ext cx="7590526" cy="5546047"/>
              </a:xfrm>
              <a:blipFill>
                <a:blip r:embed="rId2"/>
                <a:stretch>
                  <a:fillRect l="-216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23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15B28-3815-4194-A58E-FF5B8E6C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Beta-Binomial Model: 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Prediction of Future Successes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74970-5315-4D26-A3F4-52B323701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364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Beta-Binomial Model:</a:t>
            </a:r>
            <a:br>
              <a:rPr lang="en-US" dirty="0"/>
            </a:br>
            <a:r>
              <a:rPr lang="en-US" dirty="0"/>
              <a:t>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AE1175-B821-40E3-A8D9-2251F824B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601528" cy="48895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Data: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𝐵𝑖𝑛𝑜𝑚𝑖𝑎𝑙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𝑁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/>
              </a:p>
              <a:p>
                <a:r>
                  <a:rPr lang="en-US" sz="2400" dirty="0"/>
                  <a:t>The Prior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𝐵𝑒𝑡𝑎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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400" dirty="0"/>
                  <a:t>The Posterior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000" b="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𝛽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𝐵𝑒𝑡𝑎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The Predictive Distribution for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</m:acc>
                  </m:oMath>
                </a14:m>
                <a:r>
                  <a:rPr lang="en-US" sz="2400" dirty="0"/>
                  <a:t> successes out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</m:oMath>
                </a14:m>
                <a:r>
                  <a:rPr lang="en-US" sz="2400" dirty="0"/>
                  <a:t> future binary observations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e>
                        </m:acc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AE1175-B821-40E3-A8D9-2251F824B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601528" cy="4889500"/>
              </a:xfrm>
              <a:blipFill>
                <a:blip r:embed="rId2"/>
                <a:stretch>
                  <a:fillRect l="-805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076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Beta-Binomial Model:</a:t>
            </a:r>
            <a:br>
              <a:rPr lang="en-US" dirty="0"/>
            </a:br>
            <a:r>
              <a:rPr lang="en-US" dirty="0"/>
              <a:t>R functions: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2695" y="1652587"/>
                <a:ext cx="9034463" cy="609600"/>
              </a:xfr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anchor="ctr" anchorCtr="0"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Predictive distribution: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e>
                        </m:acc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2695" y="1652587"/>
                <a:ext cx="9034463" cy="609600"/>
              </a:xfrm>
              <a:blipFill>
                <a:blip r:embed="rId3"/>
                <a:stretch>
                  <a:fillRect l="-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9A3F2F-C650-4661-BD5B-3AE2BD733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522574"/>
              </p:ext>
            </p:extLst>
          </p:nvPr>
        </p:nvGraphicFramePr>
        <p:xfrm>
          <a:off x="602695" y="2449140"/>
          <a:ext cx="1108448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555">
                  <a:extLst>
                    <a:ext uri="{9D8B030D-6E8A-4147-A177-3AD203B41FA5}">
                      <a16:colId xmlns:a16="http://schemas.microsoft.com/office/drawing/2014/main" val="716773054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val="459932613"/>
                    </a:ext>
                  </a:extLst>
                </a:gridCol>
                <a:gridCol w="5057775">
                  <a:extLst>
                    <a:ext uri="{9D8B030D-6E8A-4147-A177-3AD203B41FA5}">
                      <a16:colId xmlns:a16="http://schemas.microsoft.com/office/drawing/2014/main" val="221321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90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dpredBB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tpred,N,t,M,a,b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R function </a:t>
                      </a:r>
                      <a:r>
                        <a:rPr lang="en-US" dirty="0" err="1"/>
                        <a:t>lgamma</a:t>
                      </a:r>
                      <a:r>
                        <a:rPr lang="en-US" dirty="0"/>
                        <a:t>() for each factor then exponentiates.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85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Cumulative Probability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ppredBB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tpred,N,t,M,a,b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Calls </a:t>
                      </a:r>
                      <a:r>
                        <a:rPr lang="en-US" dirty="0" err="1"/>
                        <a:t>dpredBB</a:t>
                      </a:r>
                      <a:r>
                        <a:rPr lang="en-US" dirty="0"/>
                        <a:t>() and returns the cumulative sum of that discrete set of results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0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Predictive Sampler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rpredBB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S,N,t,M,a,b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inverse transform method and output of </a:t>
                      </a:r>
                      <a:r>
                        <a:rPr lang="en-US" dirty="0" err="1"/>
                        <a:t>ppredBB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0806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/>
              <p:nvPr/>
            </p:nvSpPr>
            <p:spPr>
              <a:xfrm>
                <a:off x="602695" y="4683068"/>
                <a:ext cx="9215438" cy="2126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 = the number of success out of the N observations in the data set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err="1"/>
                  <a:t>tpred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dirty="0"/>
                  <a:t>, the number of successes in a future experiment involving M binary observations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(a, b) =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parameters of the Beta prior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 = the desired predictive sample size; that is, the number of future experiments of size M for which a predictive number of successes is desired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95" y="4683068"/>
                <a:ext cx="9215438" cy="2126864"/>
              </a:xfrm>
              <a:prstGeom prst="rect">
                <a:avLst/>
              </a:prstGeom>
              <a:blipFill>
                <a:blip r:embed="rId4"/>
                <a:stretch>
                  <a:fillRect l="-595" b="-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407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10710</TotalTime>
  <Words>4289</Words>
  <Application>Microsoft Office PowerPoint</Application>
  <PresentationFormat>Widescreen</PresentationFormat>
  <Paragraphs>476</Paragraphs>
  <Slides>53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Wingdings</vt:lpstr>
      <vt:lpstr>Office Theme</vt:lpstr>
      <vt:lpstr>Predictive Inference  Tools for Researchers</vt:lpstr>
      <vt:lpstr>Why Predictive Inference?</vt:lpstr>
      <vt:lpstr>Overview</vt:lpstr>
      <vt:lpstr>Illustration:  Pass the Pigs®</vt:lpstr>
      <vt:lpstr>The Bayesian Parametric Prediction Format</vt:lpstr>
      <vt:lpstr>The Models</vt:lpstr>
      <vt:lpstr>Beta-Binomial Model:   Prediction of Future Successes</vt:lpstr>
      <vt:lpstr>Beta-Binomial Model: Derivation</vt:lpstr>
      <vt:lpstr>Beta-Binomial Model: R functions:  </vt:lpstr>
      <vt:lpstr>Beta-Binomial Example:   Pass The Pigs®: Big PigsTM </vt:lpstr>
      <vt:lpstr>Exponential-Gamma Model: Time to Event (Allowing Censoring)</vt:lpstr>
      <vt:lpstr>Exponential-Gamma Model: Derivation</vt:lpstr>
      <vt:lpstr>Exponential-Gamma Model: R functions</vt:lpstr>
      <vt:lpstr>Exponential-Gamma Example:   Machine Tool Lifetime</vt:lpstr>
      <vt:lpstr>Exponential-Gamma Example, continued:   Machine Tool Lifetime (Aitchison &amp; Dunsmore)</vt:lpstr>
      <vt:lpstr>Poisson-Gamma Model:   Count Prediction</vt:lpstr>
      <vt:lpstr>Poisson-Gamma Model: Derivation</vt:lpstr>
      <vt:lpstr>Poisson-Gamma Model: R functions</vt:lpstr>
      <vt:lpstr>Poisson-Gamma Example: Large Hurricane Count</vt:lpstr>
      <vt:lpstr>Poisson-Gamma Example: Large Hurricane Count</vt:lpstr>
      <vt:lpstr>Normal-Inverse Gamma Model:   1-Sample</vt:lpstr>
      <vt:lpstr>Normal-Inverse Gamma Model, 1-Sample: Derivation (with previous knowledge)</vt:lpstr>
      <vt:lpstr>Normal-Inverse Gamma Model, 1-Sample: Derivation (with previous knowledge, continued)</vt:lpstr>
      <vt:lpstr>Normal-Inverse Gamma Model, 1-Sample: Derivation (without previous knowledge)</vt:lpstr>
      <vt:lpstr>Normal-Inverse Gamma Model, 1-Sample: R functions (with previous knowledge)</vt:lpstr>
      <vt:lpstr>Normal-Inverse Gamma Example: Midge Wing Length (Hoff)</vt:lpstr>
      <vt:lpstr>Normal-Inverse Gamma Model:   k-Sample</vt:lpstr>
      <vt:lpstr>Normal-Inverse Gamma Model, k-Sample: Derivation (continued)</vt:lpstr>
      <vt:lpstr>Normal-Inverse Gamma Model, k-Sample: Derivation (continued)</vt:lpstr>
      <vt:lpstr>Normal-Inverse Gamma Model, k-Sample: Derivation (continued)</vt:lpstr>
      <vt:lpstr>Normal-Inverse Gamma Model, 2-Sample: R function</vt:lpstr>
      <vt:lpstr>Normal-Inverse Gamma k-Sample Example: Math Scores, Comparing 100 Schools (Hoff)</vt:lpstr>
      <vt:lpstr>Normal-Inverse Gamma k-Sample Example: Math Scores, Comparing 100 Schools</vt:lpstr>
      <vt:lpstr>Normal Regression Model</vt:lpstr>
      <vt:lpstr>Normal Regression Model: Derivation</vt:lpstr>
      <vt:lpstr>Normal Regression Model: Derivation (with prior information)</vt:lpstr>
      <vt:lpstr>Normal Regression Model: Derivation (with prior information, continued)</vt:lpstr>
      <vt:lpstr>Normal Regression Model: Derivation (using Zellner’s “g-prior”)</vt:lpstr>
      <vt:lpstr>Normal Regression Model: Derivation (without prior information, continued)</vt:lpstr>
      <vt:lpstr>Normal-Inverse Gamma Model, 2-Sample: R function</vt:lpstr>
      <vt:lpstr>Normal Regression Example: Oxygen Uptake (Hoff)</vt:lpstr>
      <vt:lpstr>Normal Regression Example: Oxygen Uptake (Hoff)</vt:lpstr>
      <vt:lpstr>Conclusions</vt:lpstr>
      <vt:lpstr>Backup</vt:lpstr>
      <vt:lpstr>Exchangeability and de Finetti’s theorem</vt:lpstr>
      <vt:lpstr>Normal-Inverse Gamma Model:   2-Sample</vt:lpstr>
      <vt:lpstr>Normal-Inverse Gamma Model, 2-Sample: Derivation</vt:lpstr>
      <vt:lpstr>Normal-Inverse Gamma Model, 2-Sample: Derivation (continued)</vt:lpstr>
      <vt:lpstr>Normal-Inverse Gamma Model, 2-Sample: R function</vt:lpstr>
      <vt:lpstr>Normal-Inverse Gamma 2-Sample Example: Math Scores, Comparing Two Schools (Hoff)</vt:lpstr>
      <vt:lpstr>Normal-Inverse Gamma 2-Sample Example: Math Scores, Comparing Two Schools</vt:lpstr>
      <vt:lpstr>Zellner</vt:lpstr>
      <vt:lpstr>Gibbs Sampler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Voyze Harris</dc:creator>
  <cp:lastModifiedBy>Voyze Harris</cp:lastModifiedBy>
  <cp:revision>89</cp:revision>
  <dcterms:created xsi:type="dcterms:W3CDTF">2022-03-29T13:45:03Z</dcterms:created>
  <dcterms:modified xsi:type="dcterms:W3CDTF">2022-04-06T00:17:07Z</dcterms:modified>
</cp:coreProperties>
</file>