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7" r:id="rId4"/>
    <p:sldId id="285" r:id="rId5"/>
    <p:sldId id="258" r:id="rId6"/>
    <p:sldId id="259" r:id="rId7"/>
    <p:sldId id="291" r:id="rId8"/>
    <p:sldId id="260" r:id="rId9"/>
    <p:sldId id="288" r:id="rId10"/>
    <p:sldId id="278" r:id="rId11"/>
    <p:sldId id="292" r:id="rId12"/>
    <p:sldId id="261" r:id="rId13"/>
    <p:sldId id="289" r:id="rId14"/>
    <p:sldId id="279" r:id="rId15"/>
    <p:sldId id="290" r:id="rId16"/>
    <p:sldId id="293" r:id="rId17"/>
    <p:sldId id="262" r:id="rId18"/>
    <p:sldId id="294" r:id="rId19"/>
    <p:sldId id="280" r:id="rId20"/>
    <p:sldId id="295" r:id="rId21"/>
    <p:sldId id="296" r:id="rId22"/>
    <p:sldId id="297" r:id="rId23"/>
    <p:sldId id="263" r:id="rId24"/>
    <p:sldId id="298" r:id="rId25"/>
    <p:sldId id="299" r:id="rId26"/>
    <p:sldId id="301" r:id="rId27"/>
    <p:sldId id="305" r:id="rId28"/>
    <p:sldId id="308" r:id="rId29"/>
    <p:sldId id="307" r:id="rId30"/>
    <p:sldId id="309" r:id="rId31"/>
    <p:sldId id="311" r:id="rId32"/>
    <p:sldId id="283" r:id="rId33"/>
    <p:sldId id="312" r:id="rId34"/>
    <p:sldId id="313" r:id="rId35"/>
    <p:sldId id="266" r:id="rId36"/>
    <p:sldId id="314" r:id="rId37"/>
    <p:sldId id="315" r:id="rId38"/>
    <p:sldId id="316" r:id="rId39"/>
    <p:sldId id="317" r:id="rId40"/>
    <p:sldId id="318" r:id="rId41"/>
    <p:sldId id="321" r:id="rId42"/>
    <p:sldId id="320" r:id="rId43"/>
    <p:sldId id="322" r:id="rId44"/>
    <p:sldId id="267" r:id="rId45"/>
    <p:sldId id="286" r:id="rId46"/>
    <p:sldId id="302" r:id="rId47"/>
    <p:sldId id="303" r:id="rId48"/>
    <p:sldId id="304" r:id="rId49"/>
    <p:sldId id="310" r:id="rId50"/>
    <p:sldId id="282" r:id="rId51"/>
    <p:sldId id="306" r:id="rId52"/>
    <p:sldId id="268" r:id="rId53"/>
    <p:sldId id="269" r:id="rId5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7C0C9B-2687-41A0-8721-BD1D8D762ED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1EFC5-36F7-42DA-A9B7-53327AD5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this one in detail to orient audience.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31774">
                  <a:defRPr/>
                </a:pPr>
                <a:r>
                  <a:rPr lang="en-US" dirty="0"/>
                  <a:t>We can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the sample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prior observations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prior sample size with prior 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as prior and posterior sums of squares, respectively (see Hoff p. 75)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We can interpret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𝜇_0</a:t>
                </a:r>
                <a:r>
                  <a:rPr lang="en-US" sz="1200" dirty="0"/>
                  <a:t> as the sample mean of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𝜅_0</a:t>
                </a:r>
                <a:r>
                  <a:rPr lang="en-US" sz="1200" dirty="0"/>
                  <a:t> prior observations with variance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𝜎^2</a:t>
                </a:r>
                <a:r>
                  <a:rPr lang="en-US" sz="1200" dirty="0"/>
                  <a:t>,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𝜈_0</a:t>
                </a:r>
                <a:r>
                  <a:rPr lang="en-US" sz="1200" dirty="0"/>
                  <a:t> as prior sample size with prior sample variance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𝜎_0^2</a:t>
                </a:r>
                <a:r>
                  <a:rPr lang="en-US" sz="1200" dirty="0"/>
                  <a:t>,  and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𝜈_0 𝜎_0^2</a:t>
                </a:r>
                <a:r>
                  <a:rPr lang="en-US" sz="1200" dirty="0"/>
                  <a:t> and 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𝜈_𝑁 𝜎_𝑁^2</a:t>
                </a:r>
                <a:r>
                  <a:rPr lang="en-US" sz="1200" dirty="0"/>
                  <a:t> as prior and posterior sums of squares, respectively (see Hoff p. 75)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 parameters have common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satisfies a desired condition that the regression parameter estimation be invariant to changes in the scale of the regressors.</a:t>
            </a:r>
          </a:p>
          <a:p>
            <a:r>
              <a:rPr lang="en-US" dirty="0"/>
              <a:t>Note that this prior conditions on the observed X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1EFC5-36F7-42DA-A9B7-53327AD594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E19-5A10-4B1D-8FD5-906112C9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E3DE-C852-4576-8881-B5444045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A4F-8E63-45FC-9784-A4949F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0E9-EF95-403B-8993-469403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13C-2DE1-42DA-805B-AD36279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61E-78BE-4EBD-87ED-D4DCECE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0535-C998-46FC-B50F-9AB2E52B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3E2-EAF1-42B9-A48F-679FE90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0D97-CE57-443E-B45C-FFC432B0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F0FE-A78C-4BDA-83BC-3C8FF08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EBC5-944D-4A41-89F6-C208E522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F94-8419-44B9-8E29-B5DFCE6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987-124A-4944-9999-FFC668F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486C-5D07-4592-BA67-BF4CE4A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829-729A-4B54-94A8-EE1A37C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BD5-776C-45A0-8BD0-1A737A8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F45-EF5C-4C2F-A4E7-7E9EFE7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B9E-7BF8-435C-9FC7-805925B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3612-92A1-4BCA-B58D-A4DD6D24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B3A9-D28B-4EB7-B5CC-CE78C25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A0D-7F85-4041-B10C-E53ADE1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EF68-CD2C-401C-BC36-4EE236E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1846-EFBB-4B54-999C-2735C73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9E35-16B9-4176-8046-A37983A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3FF-B5F7-4679-BE45-EEE828F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EFB-0F9D-44A3-A449-81433BE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32C-08F3-4359-A309-84551CCA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B3BC-FC82-4B0A-91AA-0F50E210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0AAF-DE8D-4E9E-994A-9680343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92FC-D9EE-4A5B-AAEA-AA2E6F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932-4BA5-4E7B-860C-A425C74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A14-EBA1-4504-AD5C-FEBD672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399B-4A76-4DC1-B81B-4C7B389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387E-179B-4C50-8749-1C3B4B3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391D-02C3-4166-8987-F0111E7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82FF-EDE6-48FE-8059-9639EA47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BBB2-1667-4BA3-91B3-FCC407D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EB50-A54A-4B23-B060-D289964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C36F-6F9B-4D9B-A4BC-BC41040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E0D-CD8F-426D-96F8-1EE0508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5FF3-E417-4BA0-8F5A-BDEAA49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3556-BFB4-45B8-B282-B64C7AA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F078-E592-4E0E-800E-6BD833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E62C-5EA0-4E97-B40F-E6BA915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4B52-4225-426D-A1CD-7213C1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0950-B3D4-4361-9275-469E899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D6E1-782B-4914-8792-07A82C5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E117-814E-4F62-842D-AB70C7D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03CB-498D-411D-8702-90540FE5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20AD-A951-448E-9822-6DDAA27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BA8-4691-4786-8405-14FC0A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77EF-82D8-40D2-AFA2-51CD31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6EF-8A55-42E0-B7B4-B9FAEF7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C16C-7933-4D1D-958D-4F07B54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9B07-3AD9-4EF7-A085-5AE94436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4AA6-5AF7-4C32-B391-9033F5F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66A1-5127-4E43-A6B6-D37BDD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A7A2-21D6-4B23-AB70-6410F8B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7A97-3D05-4C38-8B40-6D1C42A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581C-85B9-4165-8D49-35DBA7F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168F-1E6C-4461-8690-A694723E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984-5D96-49C2-8EB9-FAF75F06D87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05BB-D19A-4A1D-A50A-C0AD7457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7B4-22D3-48A7-A743-C0E9FC83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aoml.noaa.gov/hrd/hurdat/All_U.S._Hurrican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jse.amstat.org/v14n3/datasets.kern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EBCC79-9C68-4122-AFBB-09971A97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Predictive Inference </a:t>
            </a:r>
            <a:br>
              <a:rPr lang="en-US" sz="6100">
                <a:solidFill>
                  <a:schemeClr val="bg1"/>
                </a:solidFill>
              </a:rPr>
            </a:br>
            <a:r>
              <a:rPr lang="en-US" sz="6100">
                <a:solidFill>
                  <a:schemeClr val="bg1"/>
                </a:solidFill>
              </a:rPr>
              <a:t>Tools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C046-914D-4323-BF4E-8D2ED359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by Gabe Harris</a:t>
            </a:r>
          </a:p>
        </p:txBody>
      </p:sp>
    </p:spTree>
    <p:extLst>
      <p:ext uri="{BB962C8B-B14F-4D97-AF65-F5344CB8AC3E}">
        <p14:creationId xmlns:p14="http://schemas.microsoft.com/office/powerpoint/2010/main" val="18652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Example:  </a:t>
            </a:r>
            <a:br>
              <a:rPr lang="en-US" dirty="0"/>
            </a:br>
            <a:r>
              <a:rPr lang="en-US" dirty="0"/>
              <a:t>Pass The Pigs®: Big Pigs</a:t>
            </a:r>
            <a:r>
              <a:rPr lang="en-US" baseline="30000" dirty="0"/>
              <a:t>TM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Big Pigs</a:t>
                </a:r>
                <a:r>
                  <a:rPr lang="en-US" sz="1800" baseline="30000" dirty="0"/>
                  <a:t>TM</a:t>
                </a:r>
                <a:r>
                  <a:rPr lang="en-US" sz="1800" dirty="0"/>
                  <a:t> are not a perfect scale-up of the original, and they are made of a softer material.  These considerations are reflected in the choice of prior parameters.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/>
                  <a:t> Razorbacks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tosses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(2,8)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Predicting number of Razorbacks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future tosses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  <a:blipFill>
                <a:blip r:embed="rId2"/>
                <a:stretch>
                  <a:fillRect l="-97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86AF258-57C9-4B76-80F5-B00E8FB5C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957277"/>
            <a:ext cx="5107412" cy="5076031"/>
          </a:xfr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D5F2-F90C-402B-92A8-F6E7C193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1" y="4362831"/>
            <a:ext cx="2973304" cy="2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Exponential-Gamma Model: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to Event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(Allowing Censoring)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3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fully observed realizations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censored  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We obtain overall exponential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(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)</a:t>
                </a:r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09723"/>
                <a:ext cx="6498193" cy="60960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Draws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𝐺𝑎𝑚𝑚𝑎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(posterior) and then</a:t>
                          </a:r>
                          <a:r>
                            <a:rPr lang="en-US" sz="1800" baseline="0" dirty="0"/>
                            <a:t> draws predictions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90776"/>
                  </p:ext>
                </p:extLst>
              </p:nvPr>
            </p:nvGraphicFramePr>
            <p:xfrm>
              <a:off x="602695" y="2449140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log()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98" t="-221905" r="-482" b="-6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a vector of N survival times, d observed, N-d censored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survival time(s) in future experiments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= an indicator vector of length N.  c[</a:t>
                </a:r>
                <a:r>
                  <a:rPr lang="en-US" dirty="0" err="1"/>
                  <a:t>i</a:t>
                </a:r>
                <a:r>
                  <a:rPr lang="en-US" dirty="0"/>
                  <a:t>] = 1 if the corresponding data element y[</a:t>
                </a:r>
                <a:r>
                  <a:rPr lang="en-US" dirty="0" err="1"/>
                  <a:t>i</a:t>
                </a:r>
                <a:r>
                  <a:rPr lang="en-US" dirty="0"/>
                  <a:t>] is fully observed.  Otherwise c[</a:t>
                </a:r>
                <a:r>
                  <a:rPr lang="en-US" dirty="0" err="1"/>
                  <a:t>i</a:t>
                </a:r>
                <a:r>
                  <a:rPr lang="en-US" dirty="0"/>
                  <a:t>] =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(dt, gm)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468748"/>
                <a:ext cx="11184493" cy="2126864"/>
              </a:xfrm>
              <a:prstGeom prst="rect">
                <a:avLst/>
              </a:prstGeom>
              <a:blipFill>
                <a:blip r:embed="rId4"/>
                <a:stretch>
                  <a:fillRect l="-490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3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Exponential-Gamma Example:  </a:t>
            </a:r>
            <a:br>
              <a:rPr lang="en-US" sz="3600" dirty="0"/>
            </a:br>
            <a:r>
              <a:rPr lang="en-US" sz="3600" dirty="0"/>
              <a:t>Machine Tool Lifetime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F2FD5-2FD1-44E8-A5CB-4CB9DA2DE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= lifetime in minutes of 24 machine tools of a particular type (taken from </a:t>
            </a:r>
            <a:r>
              <a:rPr lang="en-US" sz="2800" i="1" dirty="0"/>
              <a:t>Statistical Prediction Analysis </a:t>
            </a:r>
            <a:br>
              <a:rPr lang="en-US" sz="2800" i="1" dirty="0"/>
            </a:br>
            <a:r>
              <a:rPr lang="en-US" sz="2800" dirty="0"/>
              <a:t>by Aitchison &amp; Dunsmore)</a:t>
            </a:r>
            <a:endParaRPr lang="en-US" dirty="0"/>
          </a:p>
          <a:p>
            <a:r>
              <a:rPr lang="en-US" dirty="0"/>
              <a:t>Lifetimes range from 4 to 180 minutes, with mean 72.21 (gray horizontal line)</a:t>
            </a:r>
          </a:p>
          <a:p>
            <a:r>
              <a:rPr lang="en-US" dirty="0"/>
              <a:t>3 observations were censored at 180 minutes and are 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DAA09B-803D-4A70-8690-F34AC01CE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1" y="1825625"/>
            <a:ext cx="4512498" cy="4351338"/>
          </a:xfrm>
        </p:spPr>
      </p:pic>
    </p:spTree>
    <p:extLst>
      <p:ext uri="{BB962C8B-B14F-4D97-AF65-F5344CB8AC3E}">
        <p14:creationId xmlns:p14="http://schemas.microsoft.com/office/powerpoint/2010/main" val="161834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650449"/>
          </a:xfrm>
        </p:spPr>
        <p:txBody>
          <a:bodyPr>
            <a:normAutofit fontScale="90000"/>
          </a:bodyPr>
          <a:lstStyle/>
          <a:p>
            <a:r>
              <a:rPr lang="en-US"/>
              <a:t>Exponential-Gamma Example, continued:  </a:t>
            </a:r>
            <a:br>
              <a:rPr lang="en-US"/>
            </a:br>
            <a:r>
              <a:rPr lang="en-US"/>
              <a:t>Machine Tool Lifetime (Aitchison &amp; Dunsmore)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Prior knowledge: average survival time is around 80 minutes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≈80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endParaRPr lang="en-US" sz="2000" dirty="0"/>
              </a:p>
              <a:p>
                <a:r>
                  <a:rPr lang="en-US" sz="2000" dirty="0"/>
                  <a:t>Reasonable to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=375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This gives a median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of 1/80 and assigns 20% probability to values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1600" dirty="0"/>
                  <a:t> less than 1/120</a:t>
                </a:r>
              </a:p>
              <a:p>
                <a:r>
                  <a:rPr lang="en-US" sz="2000" dirty="0"/>
                  <a:t>Note: predictive mean = 86.85, noticeably larger than the data mean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171217"/>
                <a:ext cx="5362575" cy="3321658"/>
              </a:xfrm>
              <a:blipFill>
                <a:blip r:embed="rId2"/>
                <a:stretch>
                  <a:fillRect l="-1024" t="-1835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37B39A40-D7B5-409B-96C4-9885283A36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443611"/>
            <a:ext cx="5781870" cy="5733352"/>
          </a:xfrm>
        </p:spPr>
      </p:pic>
    </p:spTree>
    <p:extLst>
      <p:ext uri="{BB962C8B-B14F-4D97-AF65-F5344CB8AC3E}">
        <p14:creationId xmlns:p14="http://schemas.microsoft.com/office/powerpoint/2010/main" val="206057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Poisson-Gamma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Count Prediction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4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𝛽𝜃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The Predictive Distribution for future count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𝛽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4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Model:</a:t>
            </a:r>
            <a:br>
              <a:rPr lang="en-US" dirty="0"/>
            </a:br>
            <a:r>
              <a:rPr lang="en-US" dirty="0"/>
              <a:t>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NB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9034463" cy="609600"/>
              </a:xfrm>
              <a:blipFill>
                <a:blip r:embed="rId2"/>
                <a:stretch>
                  <a:fillRect l="-742" t="-65000" b="-1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73057"/>
              </p:ext>
            </p:extLst>
          </p:nvPr>
        </p:nvGraphicFramePr>
        <p:xfrm>
          <a:off x="602695" y="2534868"/>
          <a:ext cx="110844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dnbinom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ypred,y,alpha,beta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cumulative sum of the results of </a:t>
                      </a:r>
                      <a:r>
                        <a:rPr lang="en-US" dirty="0" err="1"/>
                        <a:t>dpredPG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rpredPG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S,y,alpha,beta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Establishes appropriate support, then employs the inverse transform method and output of </a:t>
                      </a:r>
                      <a:r>
                        <a:rPr lang="en-US" dirty="0" err="1"/>
                        <a:t>ppredPG</a:t>
                      </a:r>
                      <a:r>
                        <a:rPr lang="en-US" dirty="0"/>
                        <a:t>()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count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future count(s)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(alpha, beta)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554476"/>
                <a:ext cx="11184493" cy="1711366"/>
              </a:xfrm>
              <a:prstGeom prst="rect">
                <a:avLst/>
              </a:prstGeom>
              <a:blipFill>
                <a:blip r:embed="rId3"/>
                <a:stretch>
                  <a:fillRect l="-490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98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19192-A036-4428-BB3F-3487706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= number of large (category 3,4,5) hurricanes to make landfall each decade from 1851 through 2020 (National Hurricane Center): </a:t>
            </a:r>
            <a:r>
              <a:rPr lang="en-US" sz="2400" dirty="0">
                <a:hlinkClick r:id="rId2"/>
              </a:rPr>
              <a:t>http://www.aoml.noaa.gov/hrd/hurdat/All_U.S._Hurricanes.html</a:t>
            </a:r>
            <a:endParaRPr lang="en-US" sz="2400" dirty="0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DB35E32-3E05-4547-83F6-B24B0C39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20" y="3188298"/>
            <a:ext cx="8107759" cy="34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Inference?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A195E-9303-4CCF-9488-8B543C0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may be judged by the quality of the predictions it makes</a:t>
            </a:r>
          </a:p>
          <a:p>
            <a:r>
              <a:rPr lang="en-US" dirty="0"/>
              <a:t>Prediction is the main purpose of statistics</a:t>
            </a:r>
          </a:p>
          <a:p>
            <a:r>
              <a:rPr lang="en-US" dirty="0"/>
              <a:t>Bayesian predictive inference</a:t>
            </a:r>
          </a:p>
          <a:p>
            <a:pPr lvl="1"/>
            <a:r>
              <a:rPr lang="en-US" dirty="0"/>
              <a:t>Connects subjective and objective reality (Nate Silver)</a:t>
            </a:r>
          </a:p>
          <a:p>
            <a:pPr lvl="1"/>
            <a:r>
              <a:rPr lang="en-US" dirty="0"/>
              <a:t>Emphasizes concrete observed data over hypothetical parameters</a:t>
            </a:r>
          </a:p>
          <a:p>
            <a:pPr lvl="1"/>
            <a:r>
              <a:rPr lang="en-US" dirty="0"/>
              <a:t>Facilitates discrimination between competing statistical models</a:t>
            </a:r>
          </a:p>
          <a:p>
            <a:pPr lvl="1"/>
            <a:r>
              <a:rPr lang="en-US" dirty="0"/>
              <a:t>Improves scientific accuracy and reproducibility (Dean </a:t>
            </a:r>
            <a:r>
              <a:rPr lang="en-US" dirty="0" err="1"/>
              <a:t>Billheimer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Expert opinion:  average number of large hurricanes to make landfall each decade is around 4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≈4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en-US" dirty="0"/>
                  <a:t>.5 are reasonable choices for Gamma prior parameters</a:t>
                </a:r>
              </a:p>
              <a:p>
                <a:pPr lvl="1"/>
                <a:r>
                  <a:rPr lang="en-US" dirty="0"/>
                  <a:t>These prior values give about 95% probability that the Poisson mean is between 1.8 and 6.8</a:t>
                </a:r>
              </a:p>
              <a:p>
                <a:r>
                  <a:rPr lang="en-US" dirty="0"/>
                  <a:t>Note:  Predictive analysis suggest around 5 large hurricanes can be expected to make landfall in the next decade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E4CCA017-379A-4629-AF71-237838079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81" y="718405"/>
            <a:ext cx="5722069" cy="5634770"/>
          </a:xfrm>
        </p:spPr>
      </p:pic>
    </p:spTree>
    <p:extLst>
      <p:ext uri="{BB962C8B-B14F-4D97-AF65-F5344CB8AC3E}">
        <p14:creationId xmlns:p14="http://schemas.microsoft.com/office/powerpoint/2010/main" val="857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1-Sample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61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Distributions, informed by previous knowledge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3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 previous knowledge, 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The Predictive Distribution can be approximated by means of Monte Carlo sampling</a:t>
                </a:r>
                <a:r>
                  <a:rPr lang="en-US" dirty="0"/>
                  <a:t> </a:t>
                </a:r>
              </a:p>
              <a:p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Generate marginal samples from the joint posterior distribution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1495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9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Derivation (without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Distribution, uninfluenced by previous knowledge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(Jeffrey’s prior)</a:t>
                </a:r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This joint posterior can be integrated to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200" dirty="0"/>
                  <a:t>The Predictive Distribution</a:t>
                </a:r>
              </a:p>
              <a:p>
                <a:pPr lvl="1"/>
                <a:r>
                  <a:rPr lang="en-US" sz="2000" dirty="0"/>
                  <a:t>Option 1 (Monte Carlo): draw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then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Option 2: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 b="-7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3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Normal-Inverse Gamma Model, 1-Sample:</a:t>
            </a:r>
            <a:br>
              <a:rPr lang="en-US" dirty="0"/>
            </a:br>
            <a:r>
              <a:rPr lang="en-US" dirty="0"/>
              <a:t>R functions (with previous knowledge)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 or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99000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5366"/>
              </p:ext>
            </p:extLst>
          </p:nvPr>
        </p:nvGraphicFramePr>
        <p:xfrm>
          <a:off x="602695" y="2534868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0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272088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4471987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dpredNormIG1(ypred,y,mu0,k0,sig20,nu0,S,Jeffreys)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a kernel density estimation (KDE) method and the R function density()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ppredNormIG1 (ypred,y,mu0,k0,sig20,nu0,S,Jeffreys)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ecdf</a:t>
                      </a:r>
                      <a:r>
                        <a:rPr lang="en-US" dirty="0"/>
                        <a:t>() with a predictive sample generated by rpredNormIG1()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rpredNormIG1 (</a:t>
                      </a:r>
                      <a:r>
                        <a:rPr lang="pl-PL" dirty="0"/>
                        <a:t>S,y,mu0,k0,sig20,nu0,Jeffreys)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Monte </a:t>
                      </a:r>
                      <a:r>
                        <a:rPr lang="en-US" sz="1800" dirty="0" err="1"/>
                        <a:t>carlo</a:t>
                      </a:r>
                      <a:r>
                        <a:rPr lang="en-US" sz="1800" dirty="0"/>
                        <a:t> sampling using R functions </a:t>
                      </a:r>
                      <a:r>
                        <a:rPr lang="en-US" sz="1800" dirty="0" err="1"/>
                        <a:t>rgamma</a:t>
                      </a:r>
                      <a:r>
                        <a:rPr lang="en-US" sz="1800" dirty="0"/>
                        <a:t>() and </a:t>
                      </a:r>
                      <a:r>
                        <a:rPr lang="en-US" sz="1800" dirty="0" err="1"/>
                        <a:t>rnorm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/>
                  <a:t>y =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/>
                  <a:t>ypred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/>
                  <a:t>, values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(mu0, k0)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Normal prior distribution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(sig20, nu0)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parameters of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S = the desired predictive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Jeffreys = FALSE, indicating user wants to use Monte Carlo method (Note:  if Jeffreys=TRUE the R functions dt(), </a:t>
                </a:r>
                <a:r>
                  <a:rPr lang="en-US" sz="1400" dirty="0" err="1"/>
                  <a:t>pt</a:t>
                </a:r>
                <a:r>
                  <a:rPr lang="en-US" sz="1400" dirty="0"/>
                  <a:t>(), and rt() are implemented)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754506"/>
                <a:ext cx="11184493" cy="2004203"/>
              </a:xfrm>
              <a:prstGeom prst="rect">
                <a:avLst/>
              </a:prstGeom>
              <a:blipFill>
                <a:blip r:embed="rId3"/>
                <a:stretch>
                  <a:fillRect l="-16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42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Midge Wing Length (Hoff)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Data (Grogan and Wirth, 1981):  Midge wing length measurements, in mm: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1.64, 1.7, 1.72, 1.74, 1.82, 1.82, 1.82, 1.90, 2.08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8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Selection of prior parameter values: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 (previous studies)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(minimizing influence of prior information)</a:t>
                </a:r>
              </a:p>
              <a:p>
                <a:r>
                  <a:rPr lang="en-US" sz="1800" dirty="0"/>
                  <a:t>Note:  predictive distribution is robust to the choice of prior mean</a:t>
                </a:r>
              </a:p>
              <a:p>
                <a:pPr lvl="1"/>
                <a:r>
                  <a:rPr lang="en-US" sz="1400" dirty="0"/>
                  <a:t>Substantial overlap in location</a:t>
                </a:r>
              </a:p>
              <a:p>
                <a:pPr lvl="1"/>
                <a:r>
                  <a:rPr lang="en-US" sz="1400" dirty="0"/>
                  <a:t>Bigger effect on predictive sample variance</a:t>
                </a: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911353"/>
                <a:ext cx="5105401" cy="4351338"/>
              </a:xfrm>
              <a:blipFill>
                <a:blip r:embed="rId2"/>
                <a:stretch>
                  <a:fillRect l="-716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E7A502E-7C31-42FB-8484-901EC9994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822" y="1401096"/>
            <a:ext cx="5635178" cy="5496153"/>
          </a:xfrm>
        </p:spPr>
      </p:pic>
    </p:spTree>
    <p:extLst>
      <p:ext uri="{BB962C8B-B14F-4D97-AF65-F5344CB8AC3E}">
        <p14:creationId xmlns:p14="http://schemas.microsoft.com/office/powerpoint/2010/main" val="1135363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>
                <a:solidFill>
                  <a:srgbClr val="FFFFFF"/>
                </a:solidFill>
              </a:rPr>
              <a:t>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Two-level data, groups and units within groups, each group assumed exchangeable</a:t>
                </a:r>
              </a:p>
              <a:p>
                <a:pPr lvl="1"/>
                <a:r>
                  <a:rPr lang="en-US" sz="2000" b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conditionally </a:t>
                </a:r>
                <a:r>
                  <a:rPr lang="en-US" sz="2000" dirty="0" err="1"/>
                  <a:t>i.i.d.</a:t>
                </a:r>
                <a:r>
                  <a:rPr lang="en-US" sz="2000" dirty="0"/>
                  <a:t> with respect to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also assumed exchangeable </a:t>
                </a:r>
                <a:r>
                  <a:rPr lang="en-US" sz="2000" dirty="0">
                    <a:sym typeface="Wingdings" panose="05000000000000000000" pitchFamily="2" charset="2"/>
                  </a:rPr>
                  <a:t> conditionally </a:t>
                </a:r>
                <a:r>
                  <a:rPr lang="en-US" sz="2000" dirty="0" err="1">
                    <a:sym typeface="Wingdings" panose="05000000000000000000" pitchFamily="2" charset="2"/>
                  </a:rPr>
                  <a:t>i.i.d.</a:t>
                </a:r>
                <a:r>
                  <a:rPr lang="en-US" sz="2000" dirty="0">
                    <a:sym typeface="Wingdings" panose="05000000000000000000" pitchFamily="2" charset="2"/>
                  </a:rPr>
                  <a:t> with respect to some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Hierarchical Normal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(within-group model)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𝜓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1600" dirty="0"/>
                  <a:t> (between-groups model)</a:t>
                </a:r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6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		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is the sum of squared residuals across all groups, conditional on the within-group means.  As a result the probability is concentrated around a pooled-sample estimate of the variance.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3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6015D-F42E-4F00-9409-EFEFF62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the lack of suitable computing tools presents an obstacle to employment of Bayesian predictive inference in research</a:t>
            </a:r>
          </a:p>
          <a:p>
            <a:r>
              <a:rPr lang="en-US" dirty="0"/>
              <a:t>Purpose of this thesis: to address that problem by providing a set of software tools for some useful predictive models</a:t>
            </a:r>
          </a:p>
          <a:p>
            <a:pPr lvl="1"/>
            <a:r>
              <a:rPr lang="en-US" dirty="0"/>
              <a:t>Documentation and derivation of models</a:t>
            </a:r>
          </a:p>
          <a:p>
            <a:pPr lvl="1"/>
            <a:r>
              <a:rPr lang="en-US" dirty="0"/>
              <a:t>Creation of R functions for Bayesian predictive analysis</a:t>
            </a:r>
          </a:p>
          <a:p>
            <a:r>
              <a:rPr lang="en-US" dirty="0"/>
              <a:t>Primary Sources</a:t>
            </a:r>
          </a:p>
          <a:p>
            <a:pPr lvl="1"/>
            <a:r>
              <a:rPr lang="en-US" dirty="0"/>
              <a:t>Seymour </a:t>
            </a:r>
            <a:r>
              <a:rPr lang="en-US" dirty="0" err="1"/>
              <a:t>Geisser’s</a:t>
            </a:r>
            <a:r>
              <a:rPr lang="en-US" dirty="0"/>
              <a:t> Predictive Inference: An Introduction (1993) </a:t>
            </a:r>
          </a:p>
          <a:p>
            <a:pPr lvl="1"/>
            <a:r>
              <a:rPr lang="en-US" dirty="0"/>
              <a:t>Peter D. Hoff’s A First Course in Bayesian Statistical Methods 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k-Sample: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Predictive Distribution:  Gibbs Sampler</a:t>
                </a:r>
              </a:p>
              <a:p>
                <a:pPr lvl="1"/>
                <a:r>
                  <a:rPr lang="en-US" sz="2000" dirty="0"/>
                  <a:t>Set prior parameter values: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Set initial states for the unknown parameters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sample from the full conditional distributions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generate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773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 t="-101000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88951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rpredNormIGk(S,Y,nu0,s20,eta0,t20,mu0,g20)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the k sets of observed data (one column of data and one column of group indices)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nu0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weight given to the prior distribution as equivalent sample size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s20 =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within-sample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eta0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</a:t>
                </a:r>
                <a:r>
                  <a:rPr lang="en-US" dirty="0"/>
                  <a:t>the weight given to the prior distribution as equivalent sample size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t20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between-sample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mu0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mean of the pooled average from prior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g20)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prior parameter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representing the variance of the pooled average from prior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271630"/>
                <a:ext cx="11184493" cy="3397981"/>
              </a:xfrm>
              <a:prstGeom prst="rect">
                <a:avLst/>
              </a:prstGeom>
              <a:blipFill>
                <a:blip r:embed="rId3"/>
                <a:stretch>
                  <a:fillRect l="-490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7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 (Hoff)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2D817-C33C-4AFE-B8ED-8992FFEB1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0969"/>
          </a:xfrm>
        </p:spPr>
        <p:txBody>
          <a:bodyPr>
            <a:normAutofit/>
          </a:bodyPr>
          <a:lstStyle/>
          <a:p>
            <a:r>
              <a:rPr lang="en-US" dirty="0"/>
              <a:t>Data:  Math scores from 100 U.S. public high schools</a:t>
            </a:r>
          </a:p>
          <a:p>
            <a:r>
              <a:rPr lang="en-US" dirty="0"/>
              <a:t>Comparison of school averages: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73D3A62-7ED3-4CBC-B5DD-F5DB887579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8" y="1825625"/>
            <a:ext cx="4373463" cy="4351338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8FA2B7-A837-44E9-9594-3BDEFC3E2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80109"/>
              </p:ext>
            </p:extLst>
          </p:nvPr>
        </p:nvGraphicFramePr>
        <p:xfrm>
          <a:off x="967373" y="3436374"/>
          <a:ext cx="492325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640">
                  <a:extLst>
                    <a:ext uri="{9D8B030D-6E8A-4147-A177-3AD203B41FA5}">
                      <a16:colId xmlns:a16="http://schemas.microsoft.com/office/drawing/2014/main" val="2332699589"/>
                    </a:ext>
                  </a:extLst>
                </a:gridCol>
                <a:gridCol w="1495722">
                  <a:extLst>
                    <a:ext uri="{9D8B030D-6E8A-4147-A177-3AD203B41FA5}">
                      <a16:colId xmlns:a16="http://schemas.microsoft.com/office/drawing/2014/main" val="111862914"/>
                    </a:ext>
                  </a:extLst>
                </a:gridCol>
                <a:gridCol w="1185891">
                  <a:extLst>
                    <a:ext uri="{9D8B030D-6E8A-4147-A177-3AD203B41FA5}">
                      <a16:colId xmlns:a16="http://schemas.microsoft.com/office/drawing/2014/main" val="41178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Minimum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Maximum individual school mean score: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School 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65.02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0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Overall mean score (all schools):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4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Closest to overall mean: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School 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1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40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k-Sample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Prediction:  the sampler returns a single draw from the predictive distribution of math scores for each school</a:t>
                </a:r>
              </a:p>
              <a:p>
                <a:r>
                  <a:rPr lang="en-US" dirty="0"/>
                  <a:t>Predictive sample size: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Prior parameters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(within-school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(prior sample size)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(between-school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(average of school means)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/>
                  <a:t> (variance of school means)</a:t>
                </a:r>
              </a:p>
              <a:p>
                <a:r>
                  <a:rPr lang="en-US" dirty="0"/>
                  <a:t>Note that the predictive densities are “pulled” toward the overall mean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2D817-C33C-4AFE-B8ED-8992FFEB1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C8141C4-EEA4-408E-B2D8-CBA02E39E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23" y="1696474"/>
            <a:ext cx="4918298" cy="4796401"/>
          </a:xfrm>
        </p:spPr>
      </p:pic>
    </p:spTree>
    <p:extLst>
      <p:ext uri="{BB962C8B-B14F-4D97-AF65-F5344CB8AC3E}">
        <p14:creationId xmlns:p14="http://schemas.microsoft.com/office/powerpoint/2010/main" val="2082281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24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</a:t>
                </a:r>
              </a:p>
              <a:p>
                <a:r>
                  <a:rPr lang="en-US" dirty="0"/>
                  <a:t>We compute ordinary least squares estimates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(which minimizes the Sum of Squared Residuals,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𝑜𝑙𝑠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𝑜𝑙𝑠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77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 prior information)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Prior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38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 prior information, 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Predictive Distribution can be approximated using a Gibbs sampler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Choose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Generate new values from the joint posterior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𝑆𝑆𝑅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for the predictive sample,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4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(using Zellner’s “g-prior”)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Prior Distributions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Zellner’s “g-prior”: 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,</a:t>
                </a:r>
                <a:r>
                  <a:rPr lang="en-US" b="1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9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Regression Model:</a:t>
            </a:r>
            <a:br>
              <a:rPr lang="en-US" dirty="0"/>
            </a:br>
            <a:r>
              <a:rPr lang="en-US" dirty="0"/>
              <a:t>Derivation (without prior information, 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Predictive Distribution can be approximated using Monte Carlo sampling: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Draw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𝑆𝑆𝑅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𝑀𝑢𝑙𝑡𝑖𝑣𝑎𝑟𝑖𝑎𝑡𝑒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Draw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Then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77559D-B8F3-466F-900E-5A3AD514B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Illustration:  Pass the Pigs®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4BD347D-45DB-4697-BB48-3535193228F7}"/>
              </a:ext>
            </a:extLst>
          </p:cNvPr>
          <p:cNvSpPr txBox="1">
            <a:spLocks/>
          </p:cNvSpPr>
          <p:nvPr/>
        </p:nvSpPr>
        <p:spPr>
          <a:xfrm>
            <a:off x="804623" y="2038987"/>
            <a:ext cx="3543298" cy="431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Classic press-your-luck dice game where the “dice” are pigs!</a:t>
            </a:r>
          </a:p>
          <a:p>
            <a:r>
              <a:rPr lang="en-US" sz="2000" dirty="0"/>
              <a:t>Toss the pig dice and accumulate points (or lose everything) depending on how they land</a:t>
            </a:r>
          </a:p>
          <a:p>
            <a:r>
              <a:rPr lang="en-US" sz="2000" dirty="0"/>
              <a:t>Prediction problem:  having just observed 4 razorbacks out of 10 tosses of a single pig, how many razorbacks will I see in the next 10 tosses?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4931E-1A72-40D8-B0B6-BF16250C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3" y="130837"/>
            <a:ext cx="846709" cy="1069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88B78-F075-4791-8478-ADC431B1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05" y="121242"/>
            <a:ext cx="917089" cy="10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44634-DAB8-4479-8C80-695F979C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9" y="112005"/>
            <a:ext cx="1070008" cy="1087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9CF309-B655-41AF-86BF-981A8777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4" y="121241"/>
            <a:ext cx="909349" cy="1079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944E8-B536-4A3F-B1FE-9DA7E654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0" y="120601"/>
            <a:ext cx="1109916" cy="108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0F0D9-0CFE-4B62-9C39-D70383E8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0" y="139715"/>
            <a:ext cx="895753" cy="10600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D85EF-6F90-4076-86A6-5C5802A7E202}"/>
              </a:ext>
            </a:extLst>
          </p:cNvPr>
          <p:cNvGrpSpPr/>
          <p:nvPr/>
        </p:nvGrpSpPr>
        <p:grpSpPr>
          <a:xfrm>
            <a:off x="742303" y="5863621"/>
            <a:ext cx="3778824" cy="501679"/>
            <a:chOff x="751379" y="6019193"/>
            <a:chExt cx="3778824" cy="501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/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D03660-2E91-44B9-814C-5DDF6682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8941" y="6034368"/>
              <a:ext cx="719018" cy="48650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DB18CA-260E-49B0-BC00-957616FC7D6A}"/>
              </a:ext>
            </a:extLst>
          </p:cNvPr>
          <p:cNvGrpSpPr/>
          <p:nvPr/>
        </p:nvGrpSpPr>
        <p:grpSpPr>
          <a:xfrm>
            <a:off x="5005622" y="1761735"/>
            <a:ext cx="3159928" cy="2824106"/>
            <a:chOff x="4968695" y="1445975"/>
            <a:chExt cx="3159928" cy="2824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/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/>
                    <a:t>Plug-in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u="sng" dirty="0"/>
                    <a:t>Bayesian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Assign prior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>
                      <a:sym typeface="Wingdings" panose="05000000000000000000" pitchFamily="2" charset="2"/>
                    </a:rPr>
                    <a:t>Posterior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/>
                    <a:t>Predictive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blipFill>
                  <a:blip r:embed="rId10"/>
                  <a:stretch>
                    <a:fillRect l="-5405" t="-1296" r="-193" b="-27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1B9562-2BF9-4B7E-8DBB-07A2BEAE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73686" y="1509046"/>
              <a:ext cx="382069" cy="25851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CB747A-B6E6-4287-8878-74B67B26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67653" y="2731791"/>
              <a:ext cx="382069" cy="25851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9CE656-D522-47FF-A7CC-4FBDC1C2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539" y="3549855"/>
              <a:ext cx="382069" cy="25851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248D59F-0DAC-4434-AA74-13A44273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4314" y="3909420"/>
              <a:ext cx="382069" cy="25851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264655A-12C6-4A59-BD21-AE29B633265E}"/>
              </a:ext>
            </a:extLst>
          </p:cNvPr>
          <p:cNvSpPr txBox="1"/>
          <p:nvPr/>
        </p:nvSpPr>
        <p:spPr>
          <a:xfrm>
            <a:off x="4993070" y="6153947"/>
            <a:ext cx="707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parameters selection reflects expectation from experience that the average number of Razorbacks should be near 22% of the tosses.  Reference Duquesne University Pass the Pigs® experiment:  see </a:t>
            </a:r>
            <a:r>
              <a:rPr lang="en-US" sz="1200" i="1" dirty="0"/>
              <a:t>Journal of Statistics Education</a:t>
            </a:r>
            <a:r>
              <a:rPr lang="en-US" sz="1200" dirty="0"/>
              <a:t> Volume 14, Number 3, 2006 (</a:t>
            </a:r>
            <a:r>
              <a:rPr lang="en-US" sz="1200" dirty="0">
                <a:hlinkClick r:id="rId11"/>
              </a:rPr>
              <a:t>http://jse.amstat.org/v14n3/datasets.kern.html</a:t>
            </a:r>
            <a:r>
              <a:rPr lang="en-US" sz="1200" dirty="0"/>
              <a:t>)</a:t>
            </a:r>
          </a:p>
        </p:txBody>
      </p:sp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81E46295-AD63-4371-A438-11D6A0CA6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165550" y="1492383"/>
            <a:ext cx="3890325" cy="383421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C45B2C68-15EB-454A-9EB8-26BA00CE7346}"/>
              </a:ext>
            </a:extLst>
          </p:cNvPr>
          <p:cNvSpPr/>
          <p:nvPr/>
        </p:nvSpPr>
        <p:spPr>
          <a:xfrm>
            <a:off x="5146972" y="27500"/>
            <a:ext cx="910815" cy="910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AC275-D2F6-4FEB-82E1-AF79CD0A7369}"/>
              </a:ext>
            </a:extLst>
          </p:cNvPr>
          <p:cNvSpPr txBox="1"/>
          <p:nvPr/>
        </p:nvSpPr>
        <p:spPr>
          <a:xfrm>
            <a:off x="5409215" y="5095791"/>
            <a:ext cx="542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location difference between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parameter selection affects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371699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m:rPr>
                        <m:nor/>
                      </m:rPr>
                      <a:rPr lang="en-US" sz="2000" dirty="0"/>
                      <m:t> +</m:t>
                    </m:r>
                    <m:r>
                      <m:rPr>
                        <m:nor/>
                      </m:rPr>
                      <a:rPr lang="el-GR" sz="20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0992"/>
              </p:ext>
            </p:extLst>
          </p:nvPr>
        </p:nvGraphicFramePr>
        <p:xfrm>
          <a:off x="602695" y="2534868"/>
          <a:ext cx="110844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18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5633884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428078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rpredNormReg</a:t>
                      </a:r>
                      <a:r>
                        <a:rPr lang="en-US" dirty="0"/>
                        <a:t>(S,Xpred,X,y,beta0,Sigma0,nu0,s20,gprior)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 (if </a:t>
                      </a:r>
                      <a:r>
                        <a:rPr lang="en-US" sz="1800" dirty="0" err="1"/>
                        <a:t>gprior</a:t>
                      </a:r>
                      <a:r>
                        <a:rPr lang="en-US" sz="1800" dirty="0"/>
                        <a:t> = 0) or Monte Carlo sampling (if </a:t>
                      </a:r>
                      <a:r>
                        <a:rPr lang="en-US" sz="1800" dirty="0" err="1"/>
                        <a:t>gprior</a:t>
                      </a:r>
                      <a:r>
                        <a:rPr lang="en-US" sz="1800" dirty="0"/>
                        <a:t> =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905804"/>
                <a:ext cx="11184493" cy="296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Xpred = the vector(s) of explanatory variables upon which to base prediction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X = the design matrix associated with the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y = the observed response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beta0, Sigma0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location vector and covariance matrix for the multivariate normal prior distribution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nu0, s20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prior parameter values for the Inverse Gamma prior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gprior</a:t>
                </a:r>
                <a:r>
                  <a:rPr lang="en-US" dirty="0"/>
                  <a:t> = a flag controlling the decision to use Zellner’s location-invariant “g-prior”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905804"/>
                <a:ext cx="11184493" cy="2966068"/>
              </a:xfrm>
              <a:prstGeom prst="rect">
                <a:avLst/>
              </a:prstGeom>
              <a:blipFill>
                <a:blip r:embed="rId3"/>
                <a:stretch>
                  <a:fillRect l="-490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60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 (Hoff)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Data:  Maximum oxygen uptake of 12 healthy men after random assignment to different exercise regimens</a:t>
                </a:r>
              </a:p>
              <a:p>
                <a:pPr lvl="1"/>
                <a:r>
                  <a:rPr lang="en-US" sz="1800" dirty="0"/>
                  <a:t>6 men:  12-week flat-terrain running program</a:t>
                </a:r>
              </a:p>
              <a:p>
                <a:pPr lvl="1"/>
                <a:r>
                  <a:rPr lang="en-US" sz="1800" dirty="0"/>
                  <a:t>6 men:  12-week step aerobics program</a:t>
                </a:r>
              </a:p>
              <a:p>
                <a:r>
                  <a:rPr lang="en-US" sz="2400" dirty="0"/>
                  <a:t>Regression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for each subject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(running),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(aerobic)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age of subject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 linear in age for both groups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401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5A72B75-00F8-454E-AC67-863E5CE16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3" y="1171626"/>
            <a:ext cx="5717458" cy="5622642"/>
          </a:xfrm>
        </p:spPr>
      </p:pic>
    </p:spTree>
    <p:extLst>
      <p:ext uri="{BB962C8B-B14F-4D97-AF65-F5344CB8AC3E}">
        <p14:creationId xmlns:p14="http://schemas.microsoft.com/office/powerpoint/2010/main" val="2989556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 (Hoff)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4626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Prediction</a:t>
                </a:r>
              </a:p>
              <a:p>
                <a:r>
                  <a:rPr lang="en-US" sz="2000" dirty="0"/>
                  <a:t>Prior parameter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−51.29,13.11,2.09,−0.32</m:t>
                        </m:r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(sampling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𝑜𝑙𝑠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/>
                  <a:t>(prior sample size)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(variance of the residuals)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 5000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 The predicted distributions using Zellner’s g-prior shrink toward 0, and have greater variance than those predicted using Hoff’s semi-conjugate prior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08AF93-F864-46FF-AB04-B75E07D29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46260" cy="4351338"/>
              </a:xfrm>
              <a:blipFill>
                <a:blip r:embed="rId2"/>
                <a:stretch>
                  <a:fillRect l="-1232" t="-1401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4C68489-4F3C-4D5D-9626-C63BF1A3D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1002890"/>
            <a:ext cx="5446261" cy="5353003"/>
          </a:xfrm>
        </p:spPr>
      </p:pic>
    </p:spTree>
    <p:extLst>
      <p:ext uri="{BB962C8B-B14F-4D97-AF65-F5344CB8AC3E}">
        <p14:creationId xmlns:p14="http://schemas.microsoft.com/office/powerpoint/2010/main" val="760711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3EC-E556-4213-8EB8-327A314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F9D4E-CCEA-46A9-8ACC-8F70699C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inference is important, but hampered by a lack of tools</a:t>
            </a:r>
          </a:p>
          <a:p>
            <a:r>
              <a:rPr lang="en-US" dirty="0"/>
              <a:t>I have developed a set of functions for some standard models to make prediction easier</a:t>
            </a:r>
          </a:p>
          <a:p>
            <a:r>
              <a:rPr lang="en-US" dirty="0"/>
              <a:t>These tools will be available on CRAN in a forthcoming R package</a:t>
            </a:r>
          </a:p>
        </p:txBody>
      </p:sp>
    </p:spTree>
    <p:extLst>
      <p:ext uri="{BB962C8B-B14F-4D97-AF65-F5344CB8AC3E}">
        <p14:creationId xmlns:p14="http://schemas.microsoft.com/office/powerpoint/2010/main" val="1792296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AFC-9524-4118-A2A7-AE72AEA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A34-2C8E-4EE9-98EB-F49A07E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 and de </a:t>
            </a:r>
            <a:r>
              <a:rPr lang="en-US" dirty="0" err="1"/>
              <a:t>Finetti’s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said to be </a:t>
                </a:r>
                <a:r>
                  <a:rPr lang="en-US" i="1" dirty="0"/>
                  <a:t>exchangeable</a:t>
                </a:r>
                <a:r>
                  <a:rPr lang="en-US" dirty="0"/>
                  <a:t> if their order does not convey any information affecting the distribution of the data.  That is,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blipFill>
                <a:blip r:embed="rId2"/>
                <a:stretch>
                  <a:fillRect l="-1202" t="-1157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/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dirty="0"/>
                  <a:t>(de </a:t>
                </a:r>
                <a:r>
                  <a:rPr lang="en-US" dirty="0" err="1"/>
                  <a:t>Finetti</a:t>
                </a:r>
                <a:r>
                  <a:rPr lang="en-US" dirty="0"/>
                  <a:t>):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US" dirty="0"/>
                  <a:t>.  Suppose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exchangeable.  Then our model can be written as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some,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and some sampling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blipFill>
                <a:blip r:embed="rId3"/>
                <a:stretch>
                  <a:fillRect l="-925" t="-10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9F5E51-820F-45D2-86B0-1F0A3C66DCF5}"/>
              </a:ext>
            </a:extLst>
          </p:cNvPr>
          <p:cNvCxnSpPr>
            <a:cxnSpLocks/>
          </p:cNvCxnSpPr>
          <p:nvPr/>
        </p:nvCxnSpPr>
        <p:spPr>
          <a:xfrm>
            <a:off x="1013534" y="4545367"/>
            <a:ext cx="10164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/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Hoff notes that  de </a:t>
                </a:r>
                <a:r>
                  <a:rPr lang="en-US" dirty="0" err="1"/>
                  <a:t>Finetti’s</a:t>
                </a:r>
                <a:r>
                  <a:rPr lang="en-US" dirty="0"/>
                  <a:t>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reasonable under conditions such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outcomes of a repeatable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 finite population with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an infinite population without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and sampled from a finite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without replacement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blipFill>
                <a:blip r:embed="rId4"/>
                <a:stretch>
                  <a:fillRect l="-50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6A631-A1FC-4158-AEBE-1A29880E46E5}"/>
              </a:ext>
            </a:extLst>
          </p:cNvPr>
          <p:cNvSpPr txBox="1"/>
          <p:nvPr/>
        </p:nvSpPr>
        <p:spPr>
          <a:xfrm>
            <a:off x="3240538" y="6400351"/>
            <a:ext cx="596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 exchangeability of the data throughout this thesis.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D19C-B152-48CD-9FF3-43CAA19B8BDC}"/>
              </a:ext>
            </a:extLst>
          </p:cNvPr>
          <p:cNvSpPr txBox="1"/>
          <p:nvPr/>
        </p:nvSpPr>
        <p:spPr>
          <a:xfrm>
            <a:off x="34005" y="14143"/>
            <a:ext cx="16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Backup Section</a:t>
            </a:r>
          </a:p>
        </p:txBody>
      </p:sp>
    </p:spTree>
    <p:extLst>
      <p:ext uri="{BB962C8B-B14F-4D97-AF65-F5344CB8AC3E}">
        <p14:creationId xmlns:p14="http://schemas.microsoft.com/office/powerpoint/2010/main" val="285914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Normal-Inverse Gamma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2-Sample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00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The Data:  two exchangeable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dirty="0"/>
                  <a:t>Sampling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Distributions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Joint Posterior Distribution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663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Derivation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Predictive Distribution can be approximated by means of a Gibbs sampler, as follows.  </a:t>
                </a:r>
              </a:p>
              <a:p>
                <a:pPr lvl="1"/>
                <a:r>
                  <a:rPr lang="en-US" sz="2800" dirty="0"/>
                  <a:t>Set initial values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/>
                <a:r>
                  <a:rPr lang="en-US" dirty="0"/>
                  <a:t>Note: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half the population difference in means,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the pooled average </a:t>
                </a:r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𝐼𝑛𝑣𝑒𝑟𝑠𝑒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updated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6B8A085-C5EB-478E-B6CC-981355358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34712" cy="4889500"/>
              </a:xfrm>
              <a:blipFill>
                <a:blip r:embed="rId2"/>
                <a:stretch>
                  <a:fillRect l="-1271" t="-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09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Model, 2-Sample:</a:t>
            </a:r>
            <a:br>
              <a:rPr lang="en-US" dirty="0"/>
            </a:br>
            <a:r>
              <a:rPr lang="en-US" dirty="0"/>
              <a:t>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95451"/>
                <a:ext cx="11084480" cy="609600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11616"/>
              </p:ext>
            </p:extLst>
          </p:nvPr>
        </p:nvGraphicFramePr>
        <p:xfrm>
          <a:off x="602695" y="2534868"/>
          <a:ext cx="110844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130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4762807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3752543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rpredNormIG2(S,y1,y2,mu0,g20,d0,t20,nu0,s20)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Implements a Gibbs sampler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y1, y2 = the two sets of observed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(mu0, g20)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(d0, t20)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prior mean and variance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(nu0, s20)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prior parameters for the variance of the Normal data error terms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 = the desired predictive sample size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3743571"/>
                <a:ext cx="11184493" cy="2837956"/>
              </a:xfrm>
              <a:prstGeom prst="rect">
                <a:avLst/>
              </a:prstGeom>
              <a:blipFill>
                <a:blip r:embed="rId3"/>
                <a:stretch>
                  <a:fillRect l="-872" b="-3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Parametric Prediction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Goal:  predict future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*If we can assume </a:t>
                </a:r>
                <a:r>
                  <a:rPr lang="en-US" dirty="0"/>
                  <a:t>the observed data are conditionally </a:t>
                </a:r>
                <a:r>
                  <a:rPr lang="en-US" dirty="0" err="1"/>
                  <a:t>i.i.d.</a:t>
                </a:r>
                <a:r>
                  <a:rPr lang="en-US" dirty="0"/>
                  <a:t> with respect to some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we can write: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blipFill>
                <a:blip r:embed="rId2"/>
                <a:stretch>
                  <a:fillRect l="-561"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/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0F57008-9903-4096-B9BE-123A4C70A5C6}"/>
              </a:ext>
            </a:extLst>
          </p:cNvPr>
          <p:cNvSpPr txBox="1"/>
          <p:nvPr/>
        </p:nvSpPr>
        <p:spPr>
          <a:xfrm>
            <a:off x="3788413" y="5912068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this assumption, we need </a:t>
            </a:r>
            <a:r>
              <a:rPr lang="en-US" i="1" dirty="0"/>
              <a:t>exchangeability.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 (Hoff)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Data:  Math score samples from two public high schools</a:t>
                </a:r>
              </a:p>
              <a:p>
                <a:r>
                  <a:rPr lang="en-US" dirty="0"/>
                  <a:t>Exam designed to produce a nationwide mean of 50 and standard deviation of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=50.81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=46.15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=11.3,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t-test result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=0.087) </m:t>
                    </m:r>
                  </m:oMath>
                </a14:m>
                <a:r>
                  <a:rPr lang="en-US" dirty="0"/>
                  <a:t>would have us treat the population means as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DE884-0BD6-455A-B79F-BA984D5B1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31CC94-AFF1-40AF-9580-755C3D7FC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05022"/>
            <a:ext cx="5181600" cy="4192544"/>
          </a:xfrm>
        </p:spPr>
      </p:pic>
    </p:spTree>
    <p:extLst>
      <p:ext uri="{BB962C8B-B14F-4D97-AF65-F5344CB8AC3E}">
        <p14:creationId xmlns:p14="http://schemas.microsoft.com/office/powerpoint/2010/main" val="2614359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2-Sample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prediction, assume sampling model: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Prior parameters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=50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=100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 shared variance but different means between the schools results in predictive densities with similar shapes but offset in location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7CF64C0-6199-47D3-9C73-AF5D153F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11353"/>
                <a:ext cx="5181600" cy="4351338"/>
              </a:xfrm>
              <a:blipFill>
                <a:blip r:embed="rId2"/>
                <a:stretch>
                  <a:fillRect l="-1412" t="-294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54D64021-82B6-4A56-9EAE-40C5B7E82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0" y="1690688"/>
            <a:ext cx="5030029" cy="4842785"/>
          </a:xfrm>
        </p:spPr>
      </p:pic>
    </p:spTree>
    <p:extLst>
      <p:ext uri="{BB962C8B-B14F-4D97-AF65-F5344CB8AC3E}">
        <p14:creationId xmlns:p14="http://schemas.microsoft.com/office/powerpoint/2010/main" val="4261380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D025-1565-424E-8917-8239009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Zellner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A84-1E5E-423C-9439-241DD1F3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33-7879-4A0A-98DC-2B8ED7C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4AA-56FA-410D-A094-456B7F9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/>
                  <a:t>Models Using Conjugate Priors</a:t>
                </a:r>
              </a:p>
              <a:p>
                <a:pPr lvl="1"/>
                <a:r>
                  <a:rPr lang="en-US" sz="2800" dirty="0"/>
                  <a:t>Beta-Binomial:  Prediction of Future Successes</a:t>
                </a:r>
              </a:p>
              <a:p>
                <a:pPr lvl="1"/>
                <a:r>
                  <a:rPr lang="en-US" sz="2800" dirty="0"/>
                  <a:t>Exponential-Gamma:  Survival Time</a:t>
                </a:r>
              </a:p>
              <a:p>
                <a:pPr lvl="1"/>
                <a:r>
                  <a:rPr lang="en-US" sz="2800" dirty="0"/>
                  <a:t>Poisson-Gamma:  Count Data</a:t>
                </a:r>
              </a:p>
              <a:p>
                <a:pPr lvl="1"/>
                <a:r>
                  <a:rPr lang="en-US" sz="2800" dirty="0"/>
                  <a:t>Normal-Inverse Gamma</a:t>
                </a:r>
              </a:p>
              <a:p>
                <a:pPr lvl="2"/>
                <a:r>
                  <a:rPr lang="en-US" dirty="0"/>
                  <a:t>One-sample</a:t>
                </a:r>
              </a:p>
              <a:p>
                <a:pPr lvl="2"/>
                <a:r>
                  <a:rPr lang="en-US" dirty="0"/>
                  <a:t>Two-sample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-sample</a:t>
                </a:r>
              </a:p>
              <a:p>
                <a:r>
                  <a:rPr lang="en-US" sz="3600" dirty="0"/>
                  <a:t>Normal Regression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  <a:blipFill>
                <a:blip r:embed="rId2"/>
                <a:stretch>
                  <a:fillRect l="-216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3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B28-3815-4194-A58E-FF5B8E6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Beta-Binomial Model: 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of Future Successes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74970-5315-4D26-A3F4-52B32370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6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400" dirty="0"/>
                  <a:t> successes out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sz="2400" dirty="0"/>
                  <a:t> future binary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Model:</a:t>
            </a:r>
            <a:br>
              <a:rPr lang="en-US" dirty="0"/>
            </a:br>
            <a:r>
              <a:rPr lang="en-US" dirty="0"/>
              <a:t>R functions: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anchor="ctr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652587"/>
                <a:ext cx="9034463" cy="609600"/>
              </a:xfrm>
              <a:blipFill>
                <a:blip r:embed="rId3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22574"/>
              </p:ext>
            </p:extLst>
          </p:nvPr>
        </p:nvGraphicFramePr>
        <p:xfrm>
          <a:off x="602695" y="2449140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lgamma</a:t>
                      </a:r>
                      <a:r>
                        <a:rPr lang="en-US" dirty="0"/>
                        <a:t>() for each factor then exponentiates.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</a:t>
                      </a:r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() and returns the cumulative sum of that discrete set of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inverse transform method and output of </a:t>
                      </a:r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 = the number of success out of the N observations in the data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tpred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the number of successes in a future experiment involving M binary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(a, b)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Beta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size; that is, the number of future experiments of size M for which a predictive number of successes is desired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blipFill>
                <a:blip r:embed="rId4"/>
                <a:stretch>
                  <a:fillRect l="-59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11238</TotalTime>
  <Words>4293</Words>
  <Application>Microsoft Office PowerPoint</Application>
  <PresentationFormat>Widescreen</PresentationFormat>
  <Paragraphs>476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Wingdings</vt:lpstr>
      <vt:lpstr>Office Theme</vt:lpstr>
      <vt:lpstr>Predictive Inference  Tools for Researchers</vt:lpstr>
      <vt:lpstr>Why Predictive Inference?</vt:lpstr>
      <vt:lpstr>Overview</vt:lpstr>
      <vt:lpstr>Illustration:  Pass the Pigs®</vt:lpstr>
      <vt:lpstr>The Bayesian Parametric Prediction Format</vt:lpstr>
      <vt:lpstr>The Models</vt:lpstr>
      <vt:lpstr>Beta-Binomial Model:   Prediction of Future Successes</vt:lpstr>
      <vt:lpstr>Beta-Binomial Model: Derivation</vt:lpstr>
      <vt:lpstr>Beta-Binomial Model: R functions:  </vt:lpstr>
      <vt:lpstr>Beta-Binomial Example:   Pass The Pigs®: Big PigsTM </vt:lpstr>
      <vt:lpstr>Exponential-Gamma Model: Time to Event (Allowing Censoring)</vt:lpstr>
      <vt:lpstr>Exponential-Gamma Model: Derivation</vt:lpstr>
      <vt:lpstr>Exponential-Gamma Model: R functions</vt:lpstr>
      <vt:lpstr>Exponential-Gamma Example:   Machine Tool Lifetime</vt:lpstr>
      <vt:lpstr>Exponential-Gamma Example, continued:   Machine Tool Lifetime (Aitchison &amp; Dunsmore)</vt:lpstr>
      <vt:lpstr>Poisson-Gamma Model:   Count Prediction</vt:lpstr>
      <vt:lpstr>Poisson-Gamma Model: Derivation</vt:lpstr>
      <vt:lpstr>Poisson-Gamma Model: R functions</vt:lpstr>
      <vt:lpstr>Poisson-Gamma Example: Large Hurricane Count</vt:lpstr>
      <vt:lpstr>Poisson-Gamma Example: Large Hurricane Count</vt:lpstr>
      <vt:lpstr>Normal-Inverse Gamma Model:   1-Sample</vt:lpstr>
      <vt:lpstr>Normal-Inverse Gamma Model, 1-Sample: Derivation (with previous knowledge)</vt:lpstr>
      <vt:lpstr>Normal-Inverse Gamma Model, 1-Sample: Derivation (with previous knowledge, continued)</vt:lpstr>
      <vt:lpstr>Normal-Inverse Gamma Model, 1-Sample: Derivation (without previous knowledge)</vt:lpstr>
      <vt:lpstr>Normal-Inverse Gamma Model, 1-Sample: R functions (with previous knowledge)</vt:lpstr>
      <vt:lpstr>Normal-Inverse Gamma Example: Midge Wing Length (Hoff)</vt:lpstr>
      <vt:lpstr>Normal-Inverse Gamma Model:   k-Sample</vt:lpstr>
      <vt:lpstr>Normal-Inverse Gamma Model, k-Sample: Derivation (continued)</vt:lpstr>
      <vt:lpstr>Normal-Inverse Gamma Model, k-Sample: Derivation (continued)</vt:lpstr>
      <vt:lpstr>Normal-Inverse Gamma Model, k-Sample: Derivation (continued)</vt:lpstr>
      <vt:lpstr>Normal-Inverse Gamma Model, 2-Sample: R function</vt:lpstr>
      <vt:lpstr>Normal-Inverse Gamma k-Sample Example: Math Scores, Comparing 100 Schools (Hoff)</vt:lpstr>
      <vt:lpstr>Normal-Inverse Gamma k-Sample Example: Math Scores, Comparing 100 Schools</vt:lpstr>
      <vt:lpstr>Normal Regression Model</vt:lpstr>
      <vt:lpstr>Normal Regression Model: Derivation</vt:lpstr>
      <vt:lpstr>Normal Regression Model: Derivation (with prior information)</vt:lpstr>
      <vt:lpstr>Normal Regression Model: Derivation (with prior information, continued)</vt:lpstr>
      <vt:lpstr>Normal Regression Model: Derivation (using Zellner’s “g-prior”)</vt:lpstr>
      <vt:lpstr>Normal Regression Model: Derivation (without prior information, continued)</vt:lpstr>
      <vt:lpstr>Normal-Inverse Gamma Model, 2-Sample: R function</vt:lpstr>
      <vt:lpstr>Normal Regression Example: Oxygen Uptake (Hoff)</vt:lpstr>
      <vt:lpstr>Normal Regression Example: Oxygen Uptake (Hoff)</vt:lpstr>
      <vt:lpstr>Conclusions</vt:lpstr>
      <vt:lpstr>Backup</vt:lpstr>
      <vt:lpstr>Exchangeability and de Finetti’s theorem</vt:lpstr>
      <vt:lpstr>Normal-Inverse Gamma Model:   2-Sample</vt:lpstr>
      <vt:lpstr>Normal-Inverse Gamma Model, 2-Sample: Derivation</vt:lpstr>
      <vt:lpstr>Normal-Inverse Gamma Model, 2-Sample: Derivation (continued)</vt:lpstr>
      <vt:lpstr>Normal-Inverse Gamma Model, 2-Sample: R function</vt:lpstr>
      <vt:lpstr>Normal-Inverse Gamma 2-Sample Example: Math Scores, Comparing Two Schools (Hoff)</vt:lpstr>
      <vt:lpstr>Normal-Inverse Gamma 2-Sample Example: Math Scores, Comparing Two Schools</vt:lpstr>
      <vt:lpstr>Zellner</vt:lpstr>
      <vt:lpstr>Gibbs Sampler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93</cp:revision>
  <cp:lastPrinted>2022-04-07T17:33:24Z</cp:lastPrinted>
  <dcterms:created xsi:type="dcterms:W3CDTF">2022-03-29T13:45:03Z</dcterms:created>
  <dcterms:modified xsi:type="dcterms:W3CDTF">2022-04-07T17:44:08Z</dcterms:modified>
</cp:coreProperties>
</file>