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323" r:id="rId3"/>
    <p:sldId id="349" r:id="rId4"/>
    <p:sldId id="257" r:id="rId5"/>
    <p:sldId id="277" r:id="rId6"/>
    <p:sldId id="324" r:id="rId7"/>
    <p:sldId id="325" r:id="rId8"/>
    <p:sldId id="259" r:id="rId9"/>
    <p:sldId id="326" r:id="rId10"/>
    <p:sldId id="260" r:id="rId11"/>
    <p:sldId id="288" r:id="rId12"/>
    <p:sldId id="278" r:id="rId13"/>
    <p:sldId id="327" r:id="rId14"/>
    <p:sldId id="328" r:id="rId15"/>
    <p:sldId id="289" r:id="rId16"/>
    <p:sldId id="279" r:id="rId17"/>
    <p:sldId id="290" r:id="rId18"/>
    <p:sldId id="329" r:id="rId19"/>
    <p:sldId id="330" r:id="rId20"/>
    <p:sldId id="294" r:id="rId21"/>
    <p:sldId id="280" r:id="rId22"/>
    <p:sldId id="295" r:id="rId23"/>
    <p:sldId id="331" r:id="rId24"/>
    <p:sldId id="332" r:id="rId25"/>
    <p:sldId id="333" r:id="rId26"/>
    <p:sldId id="335" r:id="rId27"/>
    <p:sldId id="299" r:id="rId28"/>
    <p:sldId id="301" r:id="rId29"/>
    <p:sldId id="336" r:id="rId30"/>
    <p:sldId id="334" r:id="rId31"/>
    <p:sldId id="339" r:id="rId32"/>
    <p:sldId id="340" r:id="rId33"/>
    <p:sldId id="311" r:id="rId34"/>
    <p:sldId id="283" r:id="rId35"/>
    <p:sldId id="312" r:id="rId36"/>
    <p:sldId id="337" r:id="rId37"/>
    <p:sldId id="338" r:id="rId38"/>
    <p:sldId id="341" r:id="rId39"/>
    <p:sldId id="342" r:id="rId40"/>
    <p:sldId id="343" r:id="rId41"/>
    <p:sldId id="344" r:id="rId42"/>
    <p:sldId id="318" r:id="rId43"/>
    <p:sldId id="321" r:id="rId44"/>
    <p:sldId id="320" r:id="rId45"/>
    <p:sldId id="348" r:id="rId46"/>
    <p:sldId id="267" r:id="rId47"/>
    <p:sldId id="286" r:id="rId48"/>
    <p:sldId id="345" r:id="rId49"/>
    <p:sldId id="346" r:id="rId50"/>
    <p:sldId id="347" r:id="rId51"/>
    <p:sldId id="310" r:id="rId52"/>
    <p:sldId id="282" r:id="rId53"/>
    <p:sldId id="306" r:id="rId54"/>
    <p:sldId id="268" r:id="rId55"/>
    <p:sldId id="26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06E"/>
    <a:srgbClr val="EEEEEC"/>
    <a:srgbClr val="F6F6F4"/>
    <a:srgbClr val="2432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5" autoAdjust="0"/>
    <p:restoredTop sz="74501" autoAdjust="0"/>
  </p:normalViewPr>
  <p:slideViewPr>
    <p:cSldViewPr snapToGrid="0">
      <p:cViewPr>
        <p:scale>
          <a:sx n="75" d="100"/>
          <a:sy n="75" d="100"/>
        </p:scale>
        <p:origin x="1782" y="204"/>
      </p:cViewPr>
      <p:guideLst/>
    </p:cSldViewPr>
  </p:slideViewPr>
  <p:notesTextViewPr>
    <p:cViewPr>
      <p:scale>
        <a:sx n="1" d="1"/>
        <a:sy n="1" d="1"/>
      </p:scale>
      <p:origin x="0" y="0"/>
    </p:cViewPr>
  </p:notesTextViewPr>
  <p:sorterViewPr>
    <p:cViewPr>
      <p:scale>
        <a:sx n="50" d="100"/>
        <a:sy n="50" d="100"/>
      </p:scale>
      <p:origin x="0" y="-10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C0C9B-2687-41A0-8721-BD1D8D762EDC}"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1EFC5-36F7-42DA-A9B7-53327AD5947C}" type="slidenum">
              <a:rPr lang="en-US" smtClean="0"/>
              <a:t>‹#›</a:t>
            </a:fld>
            <a:endParaRPr lang="en-US"/>
          </a:p>
        </p:txBody>
      </p:sp>
    </p:spTree>
    <p:extLst>
      <p:ext uri="{BB962C8B-B14F-4D97-AF65-F5344CB8AC3E}">
        <p14:creationId xmlns:p14="http://schemas.microsoft.com/office/powerpoint/2010/main" val="368531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Non-parametric_statistics" TargetMode="External"/><Relationship Id="rId7" Type="http://schemas.openxmlformats.org/officeDocument/2006/relationships/hyperlink" Target="https://en.wikipedia.org/wiki/Statistical_sampl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Random_variable" TargetMode="External"/><Relationship Id="rId5" Type="http://schemas.openxmlformats.org/officeDocument/2006/relationships/hyperlink" Target="https://en.wikipedia.org/wiki/Probability_density_function" TargetMode="External"/><Relationship Id="rId4" Type="http://schemas.openxmlformats.org/officeDocument/2006/relationships/hyperlink" Target="https://en.wikipedia.org/wiki/Density_estimation"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thesis defense.  My presentation should take about ?? Minutes, after which there will be some time for questions.  At 2pm the public part of the defense will be over, and everyone will be asked to leave accept for me and the members of my committee.</a:t>
            </a:r>
          </a:p>
          <a:p>
            <a:endParaRPr lang="en-US" dirty="0"/>
          </a:p>
          <a:p>
            <a:r>
              <a:rPr lang="en-US" dirty="0"/>
              <a:t>During the presentation, mute your audio.  Thank you!</a:t>
            </a:r>
          </a:p>
          <a:p>
            <a:endParaRPr lang="en-US" dirty="0"/>
          </a:p>
          <a:p>
            <a:r>
              <a:rPr lang="en-US" dirty="0"/>
              <a:t>The title of my thesis is “Predictive Inference Tools for Researchers.”</a:t>
            </a:r>
          </a:p>
          <a:p>
            <a:endParaRPr lang="en-US"/>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1</a:t>
            </a:fld>
            <a:endParaRPr lang="en-US"/>
          </a:p>
        </p:txBody>
      </p:sp>
    </p:spTree>
    <p:extLst>
      <p:ext uri="{BB962C8B-B14F-4D97-AF65-F5344CB8AC3E}">
        <p14:creationId xmlns:p14="http://schemas.microsoft.com/office/powerpoint/2010/main" val="1026987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are assumed to be distributed exponentially.  We’re observing time to an event, and allowing for censoring.  All that means is that we have a time window for observation, so if the event doesn’t occur within the window, we censor that event and assign the full window length to its time.</a:t>
            </a:r>
          </a:p>
          <a:p>
            <a:endParaRPr lang="en-US" dirty="0"/>
          </a:p>
          <a:p>
            <a:r>
              <a:rPr lang="en-US" dirty="0"/>
              <a:t>In this case we assume the first d observations are fully realized, and the rest are censored.</a:t>
            </a:r>
          </a:p>
          <a:p>
            <a:endParaRPr lang="en-US" dirty="0"/>
          </a:p>
          <a:p>
            <a:r>
              <a:rPr lang="en-US" dirty="0"/>
              <a:t>We assign a Gamma prior to the Exponential parameter, which yields a Gamma posterior distribution.</a:t>
            </a:r>
          </a:p>
          <a:p>
            <a:endParaRPr lang="en-US" dirty="0"/>
          </a:p>
          <a:p>
            <a:r>
              <a:rPr lang="en-US" dirty="0"/>
              <a:t>The predictive distribution is a closed form, shown here.</a:t>
            </a:r>
          </a:p>
        </p:txBody>
      </p:sp>
      <p:sp>
        <p:nvSpPr>
          <p:cNvPr id="4" name="Slide Number Placeholder 3"/>
          <p:cNvSpPr>
            <a:spLocks noGrp="1"/>
          </p:cNvSpPr>
          <p:nvPr>
            <p:ph type="sldNum" sz="quarter" idx="5"/>
          </p:nvPr>
        </p:nvSpPr>
        <p:spPr/>
        <p:txBody>
          <a:bodyPr/>
          <a:lstStyle/>
          <a:p>
            <a:fld id="{FC51EFC5-36F7-42DA-A9B7-53327AD5947C}" type="slidenum">
              <a:rPr lang="en-US" smtClean="0"/>
              <a:t>13</a:t>
            </a:fld>
            <a:endParaRPr lang="en-US"/>
          </a:p>
        </p:txBody>
      </p:sp>
    </p:spTree>
    <p:extLst>
      <p:ext uri="{BB962C8B-B14F-4D97-AF65-F5344CB8AC3E}">
        <p14:creationId xmlns:p14="http://schemas.microsoft.com/office/powerpoint/2010/main" val="164383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density function </a:t>
            </a:r>
            <a:r>
              <a:rPr lang="en-US" dirty="0" err="1"/>
              <a:t>dpredEG</a:t>
            </a:r>
            <a:r>
              <a:rPr lang="en-US" dirty="0"/>
              <a:t>() applies the R function log() to each factor and then exponentiates, again avoiding numerical issues.</a:t>
            </a:r>
          </a:p>
          <a:p>
            <a:endParaRPr lang="en-US" dirty="0"/>
          </a:p>
          <a:p>
            <a:r>
              <a:rPr lang="en-US" dirty="0"/>
              <a:t>The probability function </a:t>
            </a:r>
            <a:r>
              <a:rPr lang="en-US" dirty="0" err="1"/>
              <a:t>ppredEG</a:t>
            </a:r>
            <a:r>
              <a:rPr lang="en-US" dirty="0"/>
              <a:t>() integrates </a:t>
            </a:r>
            <a:r>
              <a:rPr lang="en-US" dirty="0" err="1"/>
              <a:t>dpredEG</a:t>
            </a:r>
            <a:r>
              <a:rPr lang="en-US" dirty="0"/>
              <a:t>() using the R function integrate().</a:t>
            </a:r>
          </a:p>
          <a:p>
            <a:endParaRPr lang="en-US" dirty="0"/>
          </a:p>
          <a:p>
            <a:r>
              <a:rPr lang="en-US" dirty="0"/>
              <a:t>The predictive sampler </a:t>
            </a:r>
            <a:r>
              <a:rPr lang="en-US" dirty="0" err="1"/>
              <a:t>rpredEG</a:t>
            </a:r>
            <a:r>
              <a:rPr lang="en-US" dirty="0"/>
              <a:t>() draws theta from the posterior and then draws predictions from the exponential distribution with the drawn theta as its parameter.</a:t>
            </a:r>
          </a:p>
          <a:p>
            <a:endParaRPr lang="en-US" dirty="0"/>
          </a:p>
          <a:p>
            <a:r>
              <a:rPr lang="en-US" dirty="0"/>
              <a:t>The user supplies the data, the desired event time for predictions, and the Gamma prior parameters.</a:t>
            </a:r>
          </a:p>
        </p:txBody>
      </p:sp>
      <p:sp>
        <p:nvSpPr>
          <p:cNvPr id="4" name="Slide Number Placeholder 3"/>
          <p:cNvSpPr>
            <a:spLocks noGrp="1"/>
          </p:cNvSpPr>
          <p:nvPr>
            <p:ph type="sldNum" sz="quarter" idx="5"/>
          </p:nvPr>
        </p:nvSpPr>
        <p:spPr/>
        <p:txBody>
          <a:bodyPr/>
          <a:lstStyle/>
          <a:p>
            <a:fld id="{FC51EFC5-36F7-42DA-A9B7-53327AD5947C}" type="slidenum">
              <a:rPr lang="en-US" smtClean="0"/>
              <a:t>14</a:t>
            </a:fld>
            <a:endParaRPr lang="en-US"/>
          </a:p>
        </p:txBody>
      </p:sp>
    </p:spTree>
    <p:extLst>
      <p:ext uri="{BB962C8B-B14F-4D97-AF65-F5344CB8AC3E}">
        <p14:creationId xmlns:p14="http://schemas.microsoft.com/office/powerpoint/2010/main" val="178310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this example was taken from </a:t>
            </a:r>
            <a:r>
              <a:rPr lang="en-US" u="sng" dirty="0"/>
              <a:t>Statistical </a:t>
            </a:r>
            <a:r>
              <a:rPr lang="en-US" u="sng" dirty="0" err="1"/>
              <a:t>Predictioin</a:t>
            </a:r>
            <a:r>
              <a:rPr lang="en-US" u="sng" dirty="0"/>
              <a:t> Analysis</a:t>
            </a:r>
            <a:r>
              <a:rPr lang="en-US" u="none" dirty="0"/>
              <a:t> by Aitchison &amp; Dunsmore.</a:t>
            </a:r>
          </a:p>
          <a:p>
            <a:endParaRPr lang="en-US" u="none" dirty="0"/>
          </a:p>
          <a:p>
            <a:r>
              <a:rPr lang="en-US" u="none" dirty="0"/>
              <a:t>It consists of machine tool lifetimes in minutes for 24 tools of a particular type.</a:t>
            </a:r>
          </a:p>
          <a:p>
            <a:endParaRPr lang="en-US" u="none" dirty="0"/>
          </a:p>
          <a:p>
            <a:r>
              <a:rPr lang="en-US" u="none" dirty="0"/>
              <a:t>The lifetimes ranged from 4 to 180 minutes, with a mean of 72.21.</a:t>
            </a:r>
          </a:p>
          <a:p>
            <a:endParaRPr lang="en-US" u="none" dirty="0"/>
          </a:p>
          <a:p>
            <a:r>
              <a:rPr lang="en-US" u="none" dirty="0"/>
              <a:t>3 observations were censored at the end of the experiment window, and are shown on the plot in red.</a:t>
            </a:r>
          </a:p>
          <a:p>
            <a:endParaRPr lang="en-US" u="none"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15</a:t>
            </a:fld>
            <a:endParaRPr lang="en-US"/>
          </a:p>
        </p:txBody>
      </p:sp>
    </p:spTree>
    <p:extLst>
      <p:ext uri="{BB962C8B-B14F-4D97-AF65-F5344CB8AC3E}">
        <p14:creationId xmlns:p14="http://schemas.microsoft.com/office/powerpoint/2010/main" val="306173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have prior knowledge from an expert that says average survival time for these tools is around 80 minutes.  </a:t>
            </a:r>
          </a:p>
          <a:p>
            <a:endParaRPr lang="en-US" dirty="0"/>
          </a:p>
          <a:p>
            <a:r>
              <a:rPr lang="en-US" dirty="0"/>
              <a:t>For the exponentially distributed data that means the parameter theta is 1/80.</a:t>
            </a:r>
          </a:p>
          <a:p>
            <a:endParaRPr lang="en-US" dirty="0"/>
          </a:p>
          <a:p>
            <a:r>
              <a:rPr lang="en-US" dirty="0"/>
              <a:t>After some consideration, prior parameters delta = 5 and gamma = 375 were chosen, because</a:t>
            </a:r>
          </a:p>
          <a:p>
            <a:r>
              <a:rPr lang="en-US" dirty="0"/>
              <a:t>	- this gives a median value of 1/80 to the exponential parameter theta, and</a:t>
            </a:r>
          </a:p>
          <a:p>
            <a:r>
              <a:rPr lang="en-US" dirty="0"/>
              <a:t>	- this gives only 20% probability to values of theta less than 1/120</a:t>
            </a:r>
          </a:p>
          <a:p>
            <a:endParaRPr lang="en-US" dirty="0"/>
          </a:p>
          <a:p>
            <a:r>
              <a:rPr lang="en-US" dirty="0"/>
              <a:t>The predictive density and cumulative probability curves, along with a histogram of a predictive sample, are shown here.</a:t>
            </a:r>
          </a:p>
          <a:p>
            <a:endParaRPr lang="en-US" dirty="0"/>
          </a:p>
          <a:p>
            <a:r>
              <a:rPr lang="en-US" dirty="0"/>
              <a:t>The mean of the predictive sample is 86.85, a bit larger than the data mean and the expert’s suggestion.</a:t>
            </a:r>
          </a:p>
        </p:txBody>
      </p:sp>
      <p:sp>
        <p:nvSpPr>
          <p:cNvPr id="4" name="Slide Number Placeholder 3"/>
          <p:cNvSpPr>
            <a:spLocks noGrp="1"/>
          </p:cNvSpPr>
          <p:nvPr>
            <p:ph type="sldNum" sz="quarter" idx="5"/>
          </p:nvPr>
        </p:nvSpPr>
        <p:spPr/>
        <p:txBody>
          <a:bodyPr/>
          <a:lstStyle/>
          <a:p>
            <a:fld id="{FC51EFC5-36F7-42DA-A9B7-53327AD5947C}" type="slidenum">
              <a:rPr lang="en-US" smtClean="0"/>
              <a:t>16</a:t>
            </a:fld>
            <a:endParaRPr lang="en-US"/>
          </a:p>
        </p:txBody>
      </p:sp>
    </p:spTree>
    <p:extLst>
      <p:ext uri="{BB962C8B-B14F-4D97-AF65-F5344CB8AC3E}">
        <p14:creationId xmlns:p14="http://schemas.microsoft.com/office/powerpoint/2010/main" val="721574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Poisson data (a list of counts), and a Gamma prior on the parameter, theta.</a:t>
            </a:r>
          </a:p>
          <a:p>
            <a:endParaRPr lang="en-US" dirty="0"/>
          </a:p>
          <a:p>
            <a:r>
              <a:rPr lang="en-US" dirty="0"/>
              <a:t>The posterior is a Gamma distribution.</a:t>
            </a:r>
          </a:p>
          <a:p>
            <a:endParaRPr lang="en-US" dirty="0"/>
          </a:p>
          <a:p>
            <a:r>
              <a:rPr lang="en-US" dirty="0"/>
              <a:t>The predictive distribution is negative binomial.</a:t>
            </a:r>
          </a:p>
        </p:txBody>
      </p:sp>
      <p:sp>
        <p:nvSpPr>
          <p:cNvPr id="4" name="Slide Number Placeholder 3"/>
          <p:cNvSpPr>
            <a:spLocks noGrp="1"/>
          </p:cNvSpPr>
          <p:nvPr>
            <p:ph type="sldNum" sz="quarter" idx="5"/>
          </p:nvPr>
        </p:nvSpPr>
        <p:spPr/>
        <p:txBody>
          <a:bodyPr/>
          <a:lstStyle/>
          <a:p>
            <a:fld id="{FC51EFC5-36F7-42DA-A9B7-53327AD5947C}" type="slidenum">
              <a:rPr lang="en-US" smtClean="0"/>
              <a:t>18</a:t>
            </a:fld>
            <a:endParaRPr lang="en-US"/>
          </a:p>
        </p:txBody>
      </p:sp>
    </p:spTree>
    <p:extLst>
      <p:ext uri="{BB962C8B-B14F-4D97-AF65-F5344CB8AC3E}">
        <p14:creationId xmlns:p14="http://schemas.microsoft.com/office/powerpoint/2010/main" val="94717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mass function </a:t>
            </a:r>
            <a:r>
              <a:rPr lang="en-US" dirty="0" err="1"/>
              <a:t>dpredPG</a:t>
            </a:r>
            <a:r>
              <a:rPr lang="en-US" dirty="0"/>
              <a:t>(), the negative binomial predictive distribution enables the straightforward use of the R function </a:t>
            </a:r>
            <a:r>
              <a:rPr lang="en-US" dirty="0" err="1"/>
              <a:t>dnbinom</a:t>
            </a:r>
            <a:r>
              <a:rPr lang="en-US" dirty="0"/>
              <a:t>().</a:t>
            </a:r>
          </a:p>
          <a:p>
            <a:endParaRPr lang="en-US" dirty="0"/>
          </a:p>
          <a:p>
            <a:r>
              <a:rPr lang="en-US" dirty="0"/>
              <a:t>The probability function </a:t>
            </a:r>
            <a:r>
              <a:rPr lang="en-US" dirty="0" err="1"/>
              <a:t>ppredPG</a:t>
            </a:r>
            <a:r>
              <a:rPr lang="en-US" dirty="0"/>
              <a:t>() returns a cumulative sum of the results of </a:t>
            </a:r>
            <a:r>
              <a:rPr lang="en-US" dirty="0" err="1"/>
              <a:t>dpredPG</a:t>
            </a:r>
            <a:r>
              <a:rPr lang="en-US" dirty="0"/>
              <a:t>() for the sequence 0,…,</a:t>
            </a:r>
            <a:r>
              <a:rPr lang="en-US" dirty="0" err="1"/>
              <a:t>ypred</a:t>
            </a:r>
            <a:endParaRPr lang="en-US" dirty="0"/>
          </a:p>
          <a:p>
            <a:endParaRPr lang="en-US" dirty="0"/>
          </a:p>
          <a:p>
            <a:r>
              <a:rPr lang="en-US" dirty="0"/>
              <a:t>The predictive sampler uses a bisection method to establish an appropriate upper end to the negative binomial support, and then employs the inverse transform method.</a:t>
            </a:r>
          </a:p>
          <a:p>
            <a:endParaRPr lang="en-US" dirty="0"/>
          </a:p>
          <a:p>
            <a:r>
              <a:rPr lang="en-US" dirty="0"/>
              <a:t>The user supplies the observed data, the desired prediction count values, and the parameters of the Gamma prior.</a:t>
            </a:r>
          </a:p>
        </p:txBody>
      </p:sp>
      <p:sp>
        <p:nvSpPr>
          <p:cNvPr id="4" name="Slide Number Placeholder 3"/>
          <p:cNvSpPr>
            <a:spLocks noGrp="1"/>
          </p:cNvSpPr>
          <p:nvPr>
            <p:ph type="sldNum" sz="quarter" idx="5"/>
          </p:nvPr>
        </p:nvSpPr>
        <p:spPr/>
        <p:txBody>
          <a:bodyPr/>
          <a:lstStyle/>
          <a:p>
            <a:fld id="{FC51EFC5-36F7-42DA-A9B7-53327AD5947C}" type="slidenum">
              <a:rPr lang="en-US" smtClean="0"/>
              <a:t>19</a:t>
            </a:fld>
            <a:endParaRPr lang="en-US"/>
          </a:p>
        </p:txBody>
      </p:sp>
    </p:spTree>
    <p:extLst>
      <p:ext uri="{BB962C8B-B14F-4D97-AF65-F5344CB8AC3E}">
        <p14:creationId xmlns:p14="http://schemas.microsoft.com/office/powerpoint/2010/main" val="1837224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bar here represents the number of large hurricanes to make landfall in the United States each decade since 1851, as reported by the National Hurricane Center.</a:t>
            </a:r>
          </a:p>
          <a:p>
            <a:endParaRPr lang="en-US" dirty="0"/>
          </a:p>
          <a:p>
            <a:r>
              <a:rPr lang="en-US" dirty="0"/>
              <a:t>A “large hurricane” here means category 3, 4, or 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20</a:t>
            </a:fld>
            <a:endParaRPr lang="en-US"/>
          </a:p>
        </p:txBody>
      </p:sp>
    </p:spTree>
    <p:extLst>
      <p:ext uri="{BB962C8B-B14F-4D97-AF65-F5344CB8AC3E}">
        <p14:creationId xmlns:p14="http://schemas.microsoft.com/office/powerpoint/2010/main" val="4084082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predict the number of large hurricanes we can expect to make landfall in a future decade?</a:t>
            </a:r>
          </a:p>
          <a:p>
            <a:endParaRPr lang="en-US" dirty="0"/>
          </a:p>
          <a:p>
            <a:r>
              <a:rPr lang="en-US" dirty="0"/>
              <a:t>Suppose further a hurricane expert has told us the average should be about 4.</a:t>
            </a:r>
          </a:p>
          <a:p>
            <a:endParaRPr lang="en-US" dirty="0"/>
          </a:p>
          <a:p>
            <a:r>
              <a:rPr lang="en-US" dirty="0"/>
              <a:t>Choosing alpha = 10 and beta = 2.5 for the Gamma prior, our predictive analysis suggests we might see more like 5 such events in the 2020s.</a:t>
            </a:r>
          </a:p>
        </p:txBody>
      </p:sp>
      <p:sp>
        <p:nvSpPr>
          <p:cNvPr id="4" name="Slide Number Placeholder 3"/>
          <p:cNvSpPr>
            <a:spLocks noGrp="1"/>
          </p:cNvSpPr>
          <p:nvPr>
            <p:ph type="sldNum" sz="quarter" idx="5"/>
          </p:nvPr>
        </p:nvSpPr>
        <p:spPr/>
        <p:txBody>
          <a:bodyPr/>
          <a:lstStyle/>
          <a:p>
            <a:fld id="{FC51EFC5-36F7-42DA-A9B7-53327AD5947C}" type="slidenum">
              <a:rPr lang="en-US" smtClean="0"/>
              <a:t>21</a:t>
            </a:fld>
            <a:endParaRPr lang="en-US"/>
          </a:p>
        </p:txBody>
      </p:sp>
    </p:spTree>
    <p:extLst>
      <p:ext uri="{BB962C8B-B14F-4D97-AF65-F5344CB8AC3E}">
        <p14:creationId xmlns:p14="http://schemas.microsoft.com/office/powerpoint/2010/main" val="3098729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two different options for Normal, depending on whether we want to rely on previous knowledge.  First, we’ll assume we have previous knowledge on which to formulate a prior. </a:t>
            </a:r>
          </a:p>
          <a:p>
            <a:endParaRPr lang="en-US" dirty="0"/>
          </a:p>
          <a:p>
            <a:r>
              <a:rPr lang="en-US" dirty="0"/>
              <a:t>For Normal data we need to supply priors to two parameters:  we have Normal prior for the mean and an Inverse Gamma prior for the variance.  </a:t>
            </a:r>
          </a:p>
          <a:p>
            <a:endParaRPr lang="en-US" dirty="0"/>
          </a:p>
          <a:p>
            <a:r>
              <a:rPr lang="en-US" dirty="0"/>
              <a:t>The Joint Posterior consists of a Normal conditional distribution for the mean and an Inverse Gamma conditional for the variance.</a:t>
            </a:r>
          </a:p>
          <a:p>
            <a:endParaRPr lang="en-US" dirty="0"/>
          </a:p>
          <a:p>
            <a:endParaRPr lang="en-US" dirty="0"/>
          </a:p>
          <a:p>
            <a:r>
              <a:rPr lang="en-US" dirty="0"/>
              <a:t>(reciprocal of variance is precision)</a:t>
            </a:r>
          </a:p>
        </p:txBody>
      </p:sp>
      <p:sp>
        <p:nvSpPr>
          <p:cNvPr id="4" name="Slide Number Placeholder 3"/>
          <p:cNvSpPr>
            <a:spLocks noGrp="1"/>
          </p:cNvSpPr>
          <p:nvPr>
            <p:ph type="sldNum" sz="quarter" idx="5"/>
          </p:nvPr>
        </p:nvSpPr>
        <p:spPr/>
        <p:txBody>
          <a:bodyPr/>
          <a:lstStyle/>
          <a:p>
            <a:fld id="{FC51EFC5-36F7-42DA-A9B7-53327AD5947C}" type="slidenum">
              <a:rPr lang="en-US" smtClean="0"/>
              <a:t>23</a:t>
            </a:fld>
            <a:endParaRPr lang="en-US"/>
          </a:p>
        </p:txBody>
      </p:sp>
    </p:spTree>
    <p:extLst>
      <p:ext uri="{BB962C8B-B14F-4D97-AF65-F5344CB8AC3E}">
        <p14:creationId xmlns:p14="http://schemas.microsoft.com/office/powerpoint/2010/main" val="3669465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prediction, we approximate the distribution using Monte Carlo sampling on the joint posterior.</a:t>
            </a:r>
          </a:p>
          <a:p>
            <a:endParaRPr lang="en-US" dirty="0"/>
          </a:p>
          <a:p>
            <a:r>
              <a:rPr lang="en-US" dirty="0"/>
              <a:t>First sample a variance, then sample a mean.</a:t>
            </a:r>
          </a:p>
          <a:p>
            <a:endParaRPr lang="en-US" dirty="0"/>
          </a:p>
          <a:p>
            <a:r>
              <a:rPr lang="en-US" dirty="0"/>
              <a:t>Then draw y~ from the Normal predictive distribution having those drawn parameter values.</a:t>
            </a:r>
          </a:p>
        </p:txBody>
      </p:sp>
      <p:sp>
        <p:nvSpPr>
          <p:cNvPr id="4" name="Slide Number Placeholder 3"/>
          <p:cNvSpPr>
            <a:spLocks noGrp="1"/>
          </p:cNvSpPr>
          <p:nvPr>
            <p:ph type="sldNum" sz="quarter" idx="5"/>
          </p:nvPr>
        </p:nvSpPr>
        <p:spPr/>
        <p:txBody>
          <a:bodyPr/>
          <a:lstStyle/>
          <a:p>
            <a:fld id="{FC51EFC5-36F7-42DA-A9B7-53327AD5947C}" type="slidenum">
              <a:rPr lang="en-US" smtClean="0"/>
              <a:t>24</a:t>
            </a:fld>
            <a:endParaRPr lang="en-US"/>
          </a:p>
        </p:txBody>
      </p:sp>
    </p:spTree>
    <p:extLst>
      <p:ext uri="{BB962C8B-B14F-4D97-AF65-F5344CB8AC3E}">
        <p14:creationId xmlns:p14="http://schemas.microsoft.com/office/powerpoint/2010/main" val="263672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so many people to acknowledge.  I don’t want to abbreviate this, so I’ll just read through it.</a:t>
            </a:r>
          </a:p>
          <a:p>
            <a:endParaRPr lang="en-US" dirty="0"/>
          </a:p>
          <a:p>
            <a:r>
              <a:rPr lang="en-US" dirty="0"/>
              <a:t>[read it]</a:t>
            </a:r>
          </a:p>
          <a:p>
            <a:endParaRPr lang="en-US" dirty="0"/>
          </a:p>
          <a:p>
            <a:r>
              <a:rPr lang="en-US" dirty="0"/>
              <a:t>Now to the thesis.</a:t>
            </a:r>
          </a:p>
        </p:txBody>
      </p:sp>
      <p:sp>
        <p:nvSpPr>
          <p:cNvPr id="4" name="Slide Number Placeholder 3"/>
          <p:cNvSpPr>
            <a:spLocks noGrp="1"/>
          </p:cNvSpPr>
          <p:nvPr>
            <p:ph type="sldNum" sz="quarter" idx="5"/>
          </p:nvPr>
        </p:nvSpPr>
        <p:spPr/>
        <p:txBody>
          <a:bodyPr/>
          <a:lstStyle/>
          <a:p>
            <a:fld id="{FC51EFC5-36F7-42DA-A9B7-53327AD5947C}" type="slidenum">
              <a:rPr lang="en-US" smtClean="0"/>
              <a:t>2</a:t>
            </a:fld>
            <a:endParaRPr lang="en-US"/>
          </a:p>
        </p:txBody>
      </p:sp>
    </p:spTree>
    <p:extLst>
      <p:ext uri="{BB962C8B-B14F-4D97-AF65-F5344CB8AC3E}">
        <p14:creationId xmlns:p14="http://schemas.microsoft.com/office/powerpoint/2010/main" val="1850940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we don’t want our prediction to be informed by previous information, we can assign a so-called non-informative prior to the parameters.  In this case, we’ll use “Jeffrey’s prior”, 1/the variance, (which is not, as it happens, a probability density).</a:t>
            </a:r>
          </a:p>
          <a:p>
            <a:endParaRPr lang="en-US" dirty="0"/>
          </a:p>
          <a:p>
            <a:r>
              <a:rPr lang="en-US" dirty="0"/>
              <a:t>The resulting conditionals are Normal for the mean and Inverse Gamma for the variance.</a:t>
            </a:r>
          </a:p>
          <a:p>
            <a:endParaRPr lang="en-US" dirty="0"/>
          </a:p>
          <a:p>
            <a:r>
              <a:rPr lang="en-US" dirty="0"/>
              <a:t>Integrating the joint posterior has the happy result of yielding a t-distribution for prediction.</a:t>
            </a:r>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25</a:t>
            </a:fld>
            <a:endParaRPr lang="en-US"/>
          </a:p>
        </p:txBody>
      </p:sp>
    </p:spTree>
    <p:extLst>
      <p:ext uri="{BB962C8B-B14F-4D97-AF65-F5344CB8AC3E}">
        <p14:creationId xmlns:p14="http://schemas.microsoft.com/office/powerpoint/2010/main" val="2195974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using Jeffrey’s prior, the functions simply implement the basic R functions dt(), </a:t>
            </a:r>
            <a:r>
              <a:rPr lang="en-US" dirty="0" err="1"/>
              <a:t>pt</a:t>
            </a:r>
            <a:r>
              <a:rPr lang="en-US" dirty="0"/>
              <a:t>(), and rt() for the t-distribution.</a:t>
            </a:r>
          </a:p>
          <a:p>
            <a:endParaRPr lang="en-US" dirty="0"/>
          </a:p>
          <a:p>
            <a:r>
              <a:rPr lang="en-US" dirty="0"/>
              <a:t>If using informative priors, the density function dpreNormIG1() implements a kernel density estimator and the R function density(),</a:t>
            </a:r>
          </a:p>
          <a:p>
            <a:endParaRPr lang="en-US" dirty="0"/>
          </a:p>
          <a:p>
            <a:r>
              <a:rPr lang="en-US" dirty="0"/>
              <a:t>…the probability function ppredNormIG1() uses the empirical CDF R function </a:t>
            </a:r>
            <a:r>
              <a:rPr lang="en-US" dirty="0" err="1"/>
              <a:t>ecdf</a:t>
            </a:r>
            <a:r>
              <a:rPr lang="en-US" dirty="0"/>
              <a:t>() with a predictive sample generated by rpredNormIG1(), and</a:t>
            </a:r>
          </a:p>
          <a:p>
            <a:endParaRPr lang="en-US" dirty="0"/>
          </a:p>
          <a:p>
            <a:r>
              <a:rPr lang="en-US" dirty="0"/>
              <a:t>…the predictive sampler rpredNormIG1() implements Monte Carlo sampling as described on the previous page, using the R functions </a:t>
            </a:r>
            <a:r>
              <a:rPr lang="en-US" dirty="0" err="1"/>
              <a:t>rgamma</a:t>
            </a:r>
            <a:r>
              <a:rPr lang="en-US" dirty="0"/>
              <a:t>() and </a:t>
            </a:r>
            <a:r>
              <a:rPr lang="en-US" dirty="0" err="1"/>
              <a:t>rnorm</a:t>
            </a:r>
            <a:r>
              <a:rPr lang="en-US" dirty="0"/>
              <a:t>()</a:t>
            </a:r>
          </a:p>
          <a:p>
            <a:endParaRPr lang="en-US" dirty="0"/>
          </a:p>
          <a:p>
            <a:r>
              <a:rPr lang="en-US" dirty="0"/>
              <a:t>The user supplies the data, the values for desired prediction, the prior parameter values, and a 1 or 0 for Jeffrey’s.</a:t>
            </a:r>
          </a:p>
          <a:p>
            <a:endParaRPr lang="en-US" dirty="0"/>
          </a:p>
          <a:p>
            <a:r>
              <a:rPr lang="en-US" dirty="0"/>
              <a:t>IF ASKED:  Kernel Density Estimation is a</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Non-parametric statistics"/>
              </a:rPr>
              <a:t>non-parametric</a:t>
            </a:r>
            <a:r>
              <a:rPr lang="en-US" b="0" i="0" dirty="0">
                <a:solidFill>
                  <a:srgbClr val="202122"/>
                </a:solidFill>
                <a:effectLst/>
                <a:latin typeface="Arial" panose="020B0604020202020204" pitchFamily="34" charset="0"/>
              </a:rPr>
              <a:t> way implementing data smoothing, to </a:t>
            </a:r>
            <a:r>
              <a:rPr lang="en-US" b="0" i="0" u="none" strike="noStrike" dirty="0">
                <a:solidFill>
                  <a:srgbClr val="0645AD"/>
                </a:solidFill>
                <a:effectLst/>
                <a:latin typeface="Arial" panose="020B0604020202020204" pitchFamily="34" charset="0"/>
                <a:hlinkClick r:id="rId4" tooltip="Density estimation"/>
              </a:rPr>
              <a:t>estimate</a:t>
            </a:r>
            <a:r>
              <a:rPr lang="en-US" b="0" i="0" dirty="0">
                <a:solidFill>
                  <a:srgbClr val="202122"/>
                </a:solidFill>
                <a:effectLst/>
                <a:latin typeface="Arial" panose="020B0604020202020204" pitchFamily="34" charset="0"/>
              </a:rPr>
              <a:t> the </a:t>
            </a:r>
            <a:r>
              <a:rPr lang="en-US" b="0" i="0" u="none" strike="noStrike" dirty="0">
                <a:solidFill>
                  <a:srgbClr val="0645AD"/>
                </a:solidFill>
                <a:effectLst/>
                <a:latin typeface="Arial" panose="020B0604020202020204" pitchFamily="34" charset="0"/>
                <a:hlinkClick r:id="rId5" tooltip="Probability density function"/>
              </a:rPr>
              <a:t>probability density function</a:t>
            </a:r>
            <a:r>
              <a:rPr lang="en-US" b="0" i="0" dirty="0">
                <a:solidFill>
                  <a:srgbClr val="202122"/>
                </a:solidFill>
                <a:effectLst/>
                <a:latin typeface="Arial" panose="020B0604020202020204" pitchFamily="34" charset="0"/>
              </a:rPr>
              <a:t> of a </a:t>
            </a:r>
            <a:r>
              <a:rPr lang="en-US" b="0" i="0" u="none" strike="noStrike" dirty="0">
                <a:solidFill>
                  <a:srgbClr val="0645AD"/>
                </a:solidFill>
                <a:effectLst/>
                <a:latin typeface="Arial" panose="020B0604020202020204" pitchFamily="34" charset="0"/>
                <a:hlinkClick r:id="rId6" tooltip="Random variable"/>
              </a:rPr>
              <a:t>random variable</a:t>
            </a:r>
            <a:r>
              <a:rPr lang="en-US" b="0" i="0" dirty="0">
                <a:solidFill>
                  <a:srgbClr val="202122"/>
                </a:solidFill>
                <a:effectLst/>
                <a:latin typeface="Arial" panose="020B0604020202020204" pitchFamily="34" charset="0"/>
              </a:rPr>
              <a:t> based on a finite data </a:t>
            </a:r>
            <a:r>
              <a:rPr lang="en-US" b="0" i="0" u="none" strike="noStrike" dirty="0">
                <a:solidFill>
                  <a:srgbClr val="0645AD"/>
                </a:solidFill>
                <a:effectLst/>
                <a:latin typeface="Arial" panose="020B0604020202020204" pitchFamily="34" charset="0"/>
                <a:hlinkClick r:id="rId7" tooltip="Statistical sample"/>
              </a:rPr>
              <a:t>sample</a:t>
            </a:r>
            <a:r>
              <a:rPr lang="en-US" b="0" i="0" dirty="0">
                <a:solidFill>
                  <a:srgbClr val="202122"/>
                </a:solidFill>
                <a:effectLst/>
                <a:latin typeface="Arial" panose="020B0604020202020204" pitchFamily="34" charset="0"/>
              </a:rPr>
              <a:t>.  See Wikipedia.</a:t>
            </a:r>
          </a:p>
          <a:p>
            <a:r>
              <a:rPr lang="en-US" b="0" i="0" dirty="0">
                <a:solidFill>
                  <a:srgbClr val="202122"/>
                </a:solidFill>
                <a:effectLst/>
                <a:latin typeface="Arial" panose="020B0604020202020204" pitchFamily="34" charset="0"/>
              </a:rPr>
              <a:t>IF ASKED:  An Empirical CDF is an estimate of the cumulative density function of a data set based on the data.  See Wikipedia.</a:t>
            </a:r>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26</a:t>
            </a:fld>
            <a:endParaRPr lang="en-US"/>
          </a:p>
        </p:txBody>
      </p:sp>
    </p:spTree>
    <p:extLst>
      <p:ext uri="{BB962C8B-B14F-4D97-AF65-F5344CB8AC3E}">
        <p14:creationId xmlns:p14="http://schemas.microsoft.com/office/powerpoint/2010/main" val="3072288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Hoff presents this example using recorded midge wing lengths (in millimeters) from Grogan and Wirth.</a:t>
            </a:r>
          </a:p>
          <a:p>
            <a:endParaRPr lang="en-US" dirty="0"/>
          </a:p>
          <a:p>
            <a:r>
              <a:rPr lang="en-US" dirty="0"/>
              <a:t>Choosing prior parameter values based on previous studies, we have mu0 = 1.9mm (mean wing length) and sig_0^2 = 0.01 (variance).  The kappa0 and nu0 values of 1 minimize the influence of the prior information.  (if asked—they can be thought of as reflecting the sample size of the prior information).</a:t>
            </a:r>
          </a:p>
          <a:p>
            <a:endParaRPr lang="en-US" dirty="0"/>
          </a:p>
          <a:p>
            <a:r>
              <a:rPr lang="en-US" dirty="0"/>
              <a:t>The red dashed curve on the top plot is the predictive density resulting from Jeffrey’s prior.  </a:t>
            </a:r>
          </a:p>
          <a:p>
            <a:endParaRPr lang="en-US" dirty="0"/>
          </a:p>
          <a:p>
            <a:r>
              <a:rPr lang="en-US" dirty="0"/>
              <a:t>The other three curves correspond to various choices of m0, comparing the expert knowledge (1.9mm) to choices above and below the whole range of the observed data.  Notice the predictive model is robust to the choice of prior, with substantial overlap in location.</a:t>
            </a:r>
          </a:p>
        </p:txBody>
      </p:sp>
      <p:sp>
        <p:nvSpPr>
          <p:cNvPr id="4" name="Slide Number Placeholder 3"/>
          <p:cNvSpPr>
            <a:spLocks noGrp="1"/>
          </p:cNvSpPr>
          <p:nvPr>
            <p:ph type="sldNum" sz="quarter" idx="5"/>
          </p:nvPr>
        </p:nvSpPr>
        <p:spPr/>
        <p:txBody>
          <a:bodyPr/>
          <a:lstStyle/>
          <a:p>
            <a:fld id="{FC51EFC5-36F7-42DA-A9B7-53327AD5947C}" type="slidenum">
              <a:rPr lang="en-US" smtClean="0"/>
              <a:t>27</a:t>
            </a:fld>
            <a:endParaRPr lang="en-US"/>
          </a:p>
        </p:txBody>
      </p:sp>
    </p:spTree>
    <p:extLst>
      <p:ext uri="{BB962C8B-B14F-4D97-AF65-F5344CB8AC3E}">
        <p14:creationId xmlns:p14="http://schemas.microsoft.com/office/powerpoint/2010/main" val="382129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two-level data setting up a Hierarchical Normal model.</a:t>
            </a:r>
          </a:p>
          <a:p>
            <a:endParaRPr lang="en-US" dirty="0"/>
          </a:p>
          <a:p>
            <a:r>
              <a:rPr lang="en-US" dirty="0"/>
              <a:t>Note the data (the </a:t>
            </a:r>
            <a:r>
              <a:rPr lang="en-US" dirty="0" err="1"/>
              <a:t>Yj’s</a:t>
            </a:r>
            <a:r>
              <a:rPr lang="en-US" dirty="0"/>
              <a:t>) are exchangeable, and also their parameters (the phi’s) are also exchangeable.</a:t>
            </a:r>
          </a:p>
          <a:p>
            <a:endParaRPr lang="en-US" dirty="0"/>
          </a:p>
          <a:p>
            <a:r>
              <a:rPr lang="en-US" dirty="0"/>
              <a:t>The data is normal, with all the groups having different means, but sharing the same variance.  This is the within-groups model.</a:t>
            </a:r>
          </a:p>
          <a:p>
            <a:endParaRPr lang="en-US" dirty="0"/>
          </a:p>
          <a:p>
            <a:r>
              <a:rPr lang="en-US" dirty="0"/>
              <a:t>The group means are conditionally independent with respect to a shared mean and variance.  This is the between groups model.</a:t>
            </a:r>
          </a:p>
          <a:p>
            <a:endParaRPr lang="en-US" dirty="0"/>
          </a:p>
          <a:p>
            <a:r>
              <a:rPr lang="en-US" dirty="0"/>
              <a:t>The priors are Normal for the between-groups mean, and Inverse Gamma for the variances.</a:t>
            </a:r>
          </a:p>
        </p:txBody>
      </p:sp>
      <p:sp>
        <p:nvSpPr>
          <p:cNvPr id="4" name="Slide Number Placeholder 3"/>
          <p:cNvSpPr>
            <a:spLocks noGrp="1"/>
          </p:cNvSpPr>
          <p:nvPr>
            <p:ph type="sldNum" sz="quarter" idx="5"/>
          </p:nvPr>
        </p:nvSpPr>
        <p:spPr/>
        <p:txBody>
          <a:bodyPr/>
          <a:lstStyle/>
          <a:p>
            <a:fld id="{FC51EFC5-36F7-42DA-A9B7-53327AD5947C}" type="slidenum">
              <a:rPr lang="en-US" smtClean="0"/>
              <a:t>29</a:t>
            </a:fld>
            <a:endParaRPr lang="en-US"/>
          </a:p>
        </p:txBody>
      </p:sp>
    </p:spTree>
    <p:extLst>
      <p:ext uri="{BB962C8B-B14F-4D97-AF65-F5344CB8AC3E}">
        <p14:creationId xmlns:p14="http://schemas.microsoft.com/office/powerpoint/2010/main" val="80491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conditional distributions for the means are Normal (both within and between-groups),</a:t>
            </a:r>
          </a:p>
          <a:p>
            <a:endParaRPr lang="en-US" dirty="0"/>
          </a:p>
          <a:p>
            <a:r>
              <a:rPr lang="en-US" dirty="0"/>
              <a:t>…and the for the variances they are Inverse Gamma.</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30</a:t>
            </a:fld>
            <a:endParaRPr lang="en-US"/>
          </a:p>
        </p:txBody>
      </p:sp>
    </p:spTree>
    <p:extLst>
      <p:ext uri="{BB962C8B-B14F-4D97-AF65-F5344CB8AC3E}">
        <p14:creationId xmlns:p14="http://schemas.microsoft.com/office/powerpoint/2010/main" val="3308133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is accomplished in this case by means of a Gibbs sampler.</a:t>
            </a:r>
          </a:p>
          <a:p>
            <a:endParaRPr lang="en-US" dirty="0"/>
          </a:p>
          <a:p>
            <a:r>
              <a:rPr lang="en-US" dirty="0"/>
              <a:t>First set prior parameter values.</a:t>
            </a:r>
          </a:p>
          <a:p>
            <a:endParaRPr lang="en-US" dirty="0"/>
          </a:p>
          <a:p>
            <a:r>
              <a:rPr lang="en-US" dirty="0"/>
              <a:t>Then set initial states for the unknown parameters [IF ASKED:  theta&lt;-</a:t>
            </a:r>
            <a:r>
              <a:rPr lang="en-US" dirty="0" err="1"/>
              <a:t>ybar</a:t>
            </a:r>
            <a:r>
              <a:rPr lang="en-US" dirty="0"/>
              <a:t>, sigma2&lt;-mean(</a:t>
            </a:r>
            <a:r>
              <a:rPr lang="en-US" dirty="0" err="1"/>
              <a:t>sv</a:t>
            </a:r>
            <a:r>
              <a:rPr lang="en-US" dirty="0"/>
              <a:t>),  mu&lt;-mean(theta),  tau2&lt;-var(theta)]</a:t>
            </a:r>
          </a:p>
          <a:p>
            <a:endParaRPr lang="en-US" dirty="0"/>
          </a:p>
          <a:p>
            <a:r>
              <a:rPr lang="en-US" dirty="0"/>
              <a:t>Then sample from the full conditional distributions, in </a:t>
            </a:r>
            <a:r>
              <a:rPr lang="en-US" dirty="0" err="1"/>
              <a:t>thish</a:t>
            </a:r>
            <a:r>
              <a:rPr lang="en-US" dirty="0"/>
              <a:t> order.</a:t>
            </a:r>
          </a:p>
          <a:p>
            <a:endParaRPr lang="en-US" dirty="0"/>
          </a:p>
          <a:p>
            <a:r>
              <a:rPr lang="en-US" dirty="0"/>
              <a:t>Finally, generate a sample from the Normal predictive distribution using the sampled mean and variance.</a:t>
            </a:r>
          </a:p>
        </p:txBody>
      </p:sp>
      <p:sp>
        <p:nvSpPr>
          <p:cNvPr id="4" name="Slide Number Placeholder 3"/>
          <p:cNvSpPr>
            <a:spLocks noGrp="1"/>
          </p:cNvSpPr>
          <p:nvPr>
            <p:ph type="sldNum" sz="quarter" idx="5"/>
          </p:nvPr>
        </p:nvSpPr>
        <p:spPr/>
        <p:txBody>
          <a:bodyPr/>
          <a:lstStyle/>
          <a:p>
            <a:fld id="{FC51EFC5-36F7-42DA-A9B7-53327AD5947C}" type="slidenum">
              <a:rPr lang="en-US" smtClean="0"/>
              <a:t>31</a:t>
            </a:fld>
            <a:endParaRPr lang="en-US"/>
          </a:p>
        </p:txBody>
      </p:sp>
    </p:spTree>
    <p:extLst>
      <p:ext uri="{BB962C8B-B14F-4D97-AF65-F5344CB8AC3E}">
        <p14:creationId xmlns:p14="http://schemas.microsoft.com/office/powerpoint/2010/main" val="2805543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sampler, </a:t>
            </a:r>
            <a:r>
              <a:rPr lang="en-US" dirty="0" err="1"/>
              <a:t>rpredNormIGk</a:t>
            </a:r>
            <a:r>
              <a:rPr lang="en-US" dirty="0"/>
              <a:t>() implements a Gibbs sampler, as described.</a:t>
            </a:r>
          </a:p>
          <a:p>
            <a:endParaRPr lang="en-US" dirty="0"/>
          </a:p>
          <a:p>
            <a:r>
              <a:rPr lang="en-US" dirty="0"/>
              <a:t>The user supplies the prior parameter values.</a:t>
            </a:r>
          </a:p>
        </p:txBody>
      </p:sp>
      <p:sp>
        <p:nvSpPr>
          <p:cNvPr id="4" name="Slide Number Placeholder 3"/>
          <p:cNvSpPr>
            <a:spLocks noGrp="1"/>
          </p:cNvSpPr>
          <p:nvPr>
            <p:ph type="sldNum" sz="quarter" idx="5"/>
          </p:nvPr>
        </p:nvSpPr>
        <p:spPr/>
        <p:txBody>
          <a:bodyPr/>
          <a:lstStyle/>
          <a:p>
            <a:fld id="{FC51EFC5-36F7-42DA-A9B7-53327AD5947C}" type="slidenum">
              <a:rPr lang="en-US" smtClean="0"/>
              <a:t>32</a:t>
            </a:fld>
            <a:endParaRPr lang="en-US"/>
          </a:p>
        </p:txBody>
      </p:sp>
    </p:spTree>
    <p:extLst>
      <p:ext uri="{BB962C8B-B14F-4D97-AF65-F5344CB8AC3E}">
        <p14:creationId xmlns:p14="http://schemas.microsoft.com/office/powerpoint/2010/main" val="921429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in this example consists of math scores from 100 public US high schools, resulting from a test that was intended to produce a mean of 50 and a standard deviation of 10 points.</a:t>
            </a:r>
          </a:p>
          <a:p>
            <a:endParaRPr lang="en-US" dirty="0"/>
          </a:p>
          <a:p>
            <a:r>
              <a:rPr lang="en-US" dirty="0"/>
              <a:t>The vertical segments on the plot show the range of scores for each school.  The segments are arranged from left to right in order of ascending mean.</a:t>
            </a:r>
          </a:p>
          <a:p>
            <a:endParaRPr lang="en-US" dirty="0"/>
          </a:p>
          <a:p>
            <a:r>
              <a:rPr lang="en-US" dirty="0"/>
              <a:t>The grand mean of all the scores is 48.18.  The minimum and maximum school means, and the closest to the grand mean, are shown in the table.  </a:t>
            </a:r>
          </a:p>
          <a:p>
            <a:endParaRPr lang="en-US" dirty="0"/>
          </a:p>
          <a:p>
            <a:r>
              <a:rPr lang="en-US" dirty="0"/>
              <a:t>Predictions are made for these schools on the next slide.</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33</a:t>
            </a:fld>
            <a:endParaRPr lang="en-US"/>
          </a:p>
        </p:txBody>
      </p:sp>
    </p:spTree>
    <p:extLst>
      <p:ext uri="{BB962C8B-B14F-4D97-AF65-F5344CB8AC3E}">
        <p14:creationId xmlns:p14="http://schemas.microsoft.com/office/powerpoint/2010/main" val="4283207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sampler returns a single draw from the predictive distribution of math scores for each school.</a:t>
            </a:r>
          </a:p>
          <a:p>
            <a:endParaRPr lang="en-US" dirty="0"/>
          </a:p>
          <a:p>
            <a:r>
              <a:rPr lang="en-US" dirty="0"/>
              <a:t>The prior parameter values reflect the test design.</a:t>
            </a:r>
          </a:p>
          <a:p>
            <a:endParaRPr lang="en-US" dirty="0"/>
          </a:p>
          <a:p>
            <a:r>
              <a:rPr lang="en-US" dirty="0"/>
              <a:t>The plot shows estimated data densities (in solid curves) and predictive densities (in dashed curves) for the three schools from the table on the previous slide.</a:t>
            </a:r>
          </a:p>
          <a:p>
            <a:endParaRPr lang="en-US" dirty="0"/>
          </a:p>
          <a:p>
            <a:r>
              <a:rPr lang="en-US" dirty="0"/>
              <a:t>The dotted vertical gray line indicates the grand mean math score.</a:t>
            </a:r>
          </a:p>
          <a:p>
            <a:endParaRPr lang="en-US" dirty="0"/>
          </a:p>
          <a:p>
            <a:r>
              <a:rPr lang="en-US" dirty="0"/>
              <a:t>Note that the predictive densities are “pulled” toward the overall mean, reflecting the shared mean of the prior on the group means.</a:t>
            </a:r>
          </a:p>
        </p:txBody>
      </p:sp>
      <p:sp>
        <p:nvSpPr>
          <p:cNvPr id="4" name="Slide Number Placeholder 3"/>
          <p:cNvSpPr>
            <a:spLocks noGrp="1"/>
          </p:cNvSpPr>
          <p:nvPr>
            <p:ph type="sldNum" sz="quarter" idx="5"/>
          </p:nvPr>
        </p:nvSpPr>
        <p:spPr/>
        <p:txBody>
          <a:bodyPr/>
          <a:lstStyle/>
          <a:p>
            <a:fld id="{FC51EFC5-36F7-42DA-A9B7-53327AD5947C}" type="slidenum">
              <a:rPr lang="en-US" smtClean="0"/>
              <a:t>34</a:t>
            </a:fld>
            <a:endParaRPr lang="en-US"/>
          </a:p>
        </p:txBody>
      </p:sp>
    </p:spTree>
    <p:extLst>
      <p:ext uri="{BB962C8B-B14F-4D97-AF65-F5344CB8AC3E}">
        <p14:creationId xmlns:p14="http://schemas.microsoft.com/office/powerpoint/2010/main" val="152798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standard Normal regression setup, with Multivariate Normal data, </a:t>
            </a:r>
          </a:p>
          <a:p>
            <a:endParaRPr lang="en-US" dirty="0"/>
          </a:p>
          <a:p>
            <a:r>
              <a:rPr lang="en-US" dirty="0"/>
              <a:t>design matrix, </a:t>
            </a:r>
          </a:p>
          <a:p>
            <a:endParaRPr lang="en-US" dirty="0"/>
          </a:p>
          <a:p>
            <a:r>
              <a:rPr lang="en-US" dirty="0"/>
              <a:t>coefficients, </a:t>
            </a:r>
          </a:p>
          <a:p>
            <a:endParaRPr lang="en-US" dirty="0"/>
          </a:p>
          <a:p>
            <a:r>
              <a:rPr lang="en-US" dirty="0"/>
              <a:t>and least squares estimates.</a:t>
            </a:r>
          </a:p>
          <a:p>
            <a:endParaRPr lang="en-US" dirty="0"/>
          </a:p>
          <a:p>
            <a:endParaRPr lang="en-US" dirty="0"/>
          </a:p>
          <a:p>
            <a:r>
              <a:rPr lang="en-US" dirty="0"/>
              <a:t>[IF ASKED:  residuals are the differences between the data values and the regression line values.  The coefficients </a:t>
            </a:r>
            <a:r>
              <a:rPr lang="en-US" dirty="0" err="1"/>
              <a:t>beta^hat_ols</a:t>
            </a:r>
            <a:r>
              <a:rPr lang="en-US" dirty="0"/>
              <a:t> minimize these differences giving us our regression line.]</a:t>
            </a:r>
          </a:p>
        </p:txBody>
      </p:sp>
      <p:sp>
        <p:nvSpPr>
          <p:cNvPr id="4" name="Slide Number Placeholder 3"/>
          <p:cNvSpPr>
            <a:spLocks noGrp="1"/>
          </p:cNvSpPr>
          <p:nvPr>
            <p:ph type="sldNum" sz="quarter" idx="5"/>
          </p:nvPr>
        </p:nvSpPr>
        <p:spPr/>
        <p:txBody>
          <a:bodyPr/>
          <a:lstStyle/>
          <a:p>
            <a:fld id="{FC51EFC5-36F7-42DA-A9B7-53327AD5947C}" type="slidenum">
              <a:rPr lang="en-US" smtClean="0"/>
              <a:t>36</a:t>
            </a:fld>
            <a:endParaRPr lang="en-US"/>
          </a:p>
        </p:txBody>
      </p:sp>
    </p:spTree>
    <p:extLst>
      <p:ext uri="{BB962C8B-B14F-4D97-AF65-F5344CB8AC3E}">
        <p14:creationId xmlns:p14="http://schemas.microsoft.com/office/powerpoint/2010/main" val="7549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idea underlying this thesis is that prediction is important, and moreover good predictions are desirable.  </a:t>
            </a:r>
          </a:p>
          <a:p>
            <a:endParaRPr lang="en-US" dirty="0"/>
          </a:p>
          <a:p>
            <a:r>
              <a:rPr lang="en-US" dirty="0"/>
              <a:t>Indeed I’m persuaded that the pursuit of good predictions is the main point of statistics.</a:t>
            </a:r>
          </a:p>
          <a:p>
            <a:endParaRPr lang="en-US" dirty="0"/>
          </a:p>
          <a:p>
            <a:r>
              <a:rPr lang="en-US" dirty="0"/>
              <a:t>Bayesian predictive inference brings subjectivity into play while at the same time giving strong emphasis to concrete, objective data when making predictions.</a:t>
            </a:r>
          </a:p>
          <a:p>
            <a:endParaRPr lang="en-US" dirty="0"/>
          </a:p>
          <a:p>
            <a:r>
              <a:rPr lang="en-US" dirty="0"/>
              <a:t>Some of the resulting benefits include those listed here:  </a:t>
            </a:r>
          </a:p>
          <a:p>
            <a:r>
              <a:rPr lang="en-US" dirty="0"/>
              <a:t>	- better ability to compare statistical models</a:t>
            </a:r>
          </a:p>
          <a:p>
            <a:r>
              <a:rPr lang="en-US" dirty="0"/>
              <a:t>	- improved scientific accuracy and reproducibility</a:t>
            </a:r>
          </a:p>
        </p:txBody>
      </p:sp>
      <p:sp>
        <p:nvSpPr>
          <p:cNvPr id="4" name="Slide Number Placeholder 3"/>
          <p:cNvSpPr>
            <a:spLocks noGrp="1"/>
          </p:cNvSpPr>
          <p:nvPr>
            <p:ph type="sldNum" sz="quarter" idx="5"/>
          </p:nvPr>
        </p:nvSpPr>
        <p:spPr/>
        <p:txBody>
          <a:bodyPr/>
          <a:lstStyle/>
          <a:p>
            <a:fld id="{FC51EFC5-36F7-42DA-A9B7-53327AD5947C}" type="slidenum">
              <a:rPr lang="en-US" smtClean="0"/>
              <a:t>3</a:t>
            </a:fld>
            <a:endParaRPr lang="en-US"/>
          </a:p>
        </p:txBody>
      </p:sp>
    </p:spTree>
    <p:extLst>
      <p:ext uri="{BB962C8B-B14F-4D97-AF65-F5344CB8AC3E}">
        <p14:creationId xmlns:p14="http://schemas.microsoft.com/office/powerpoint/2010/main" val="533538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assign a prior Multivariate Normal distribution to beta (the coefficient vector)</a:t>
            </a:r>
          </a:p>
          <a:p>
            <a:endParaRPr lang="en-US" dirty="0"/>
          </a:p>
          <a:p>
            <a:r>
              <a:rPr lang="en-US" dirty="0"/>
              <a:t>…and an inverse gamma distribution to the variance.</a:t>
            </a:r>
          </a:p>
          <a:p>
            <a:endParaRPr lang="en-US" dirty="0"/>
          </a:p>
          <a:p>
            <a:r>
              <a:rPr lang="en-US" dirty="0"/>
              <a:t>The beta posterior is Normal,</a:t>
            </a:r>
          </a:p>
          <a:p>
            <a:endParaRPr lang="en-US" dirty="0"/>
          </a:p>
          <a:p>
            <a:r>
              <a:rPr lang="en-US" dirty="0"/>
              <a:t>…and the variance posterior is again Inverse Gamma.</a:t>
            </a:r>
          </a:p>
        </p:txBody>
      </p:sp>
      <p:sp>
        <p:nvSpPr>
          <p:cNvPr id="4" name="Slide Number Placeholder 3"/>
          <p:cNvSpPr>
            <a:spLocks noGrp="1"/>
          </p:cNvSpPr>
          <p:nvPr>
            <p:ph type="sldNum" sz="quarter" idx="5"/>
          </p:nvPr>
        </p:nvSpPr>
        <p:spPr/>
        <p:txBody>
          <a:bodyPr/>
          <a:lstStyle/>
          <a:p>
            <a:fld id="{FC51EFC5-36F7-42DA-A9B7-53327AD5947C}" type="slidenum">
              <a:rPr lang="en-US" smtClean="0"/>
              <a:t>37</a:t>
            </a:fld>
            <a:endParaRPr lang="en-US"/>
          </a:p>
        </p:txBody>
      </p:sp>
    </p:spTree>
    <p:extLst>
      <p:ext uri="{BB962C8B-B14F-4D97-AF65-F5344CB8AC3E}">
        <p14:creationId xmlns:p14="http://schemas.microsoft.com/office/powerpoint/2010/main" val="2369158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Distribution is approximated with a Gibbs Sampler:  First choose initial values for beta and sigma^2.</a:t>
            </a:r>
          </a:p>
          <a:p>
            <a:endParaRPr lang="en-US" dirty="0"/>
          </a:p>
          <a:p>
            <a:r>
              <a:rPr lang="en-US" dirty="0"/>
              <a:t>Generate new values for m and V from the joint posterior and sample a beta using these values.</a:t>
            </a:r>
          </a:p>
          <a:p>
            <a:endParaRPr lang="en-US" dirty="0"/>
          </a:p>
          <a:p>
            <a:r>
              <a:rPr lang="en-US" dirty="0"/>
              <a:t>Compute the sum of squared residuals at the generated beta.  Then sample a sigma^2 value using the beta and SSR.</a:t>
            </a:r>
          </a:p>
          <a:p>
            <a:endParaRPr lang="en-US" dirty="0"/>
          </a:p>
          <a:p>
            <a:r>
              <a:rPr lang="en-US" dirty="0"/>
              <a:t>For the predictive sample, draw an error term from the normal distribution centered at 0 and generated variance.</a:t>
            </a:r>
          </a:p>
          <a:p>
            <a:endParaRPr lang="en-US" dirty="0"/>
          </a:p>
          <a:p>
            <a:r>
              <a:rPr lang="en-US" dirty="0"/>
              <a:t>Then compute y~</a:t>
            </a:r>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38</a:t>
            </a:fld>
            <a:endParaRPr lang="en-US"/>
          </a:p>
        </p:txBody>
      </p:sp>
    </p:spTree>
    <p:extLst>
      <p:ext uri="{BB962C8B-B14F-4D97-AF65-F5344CB8AC3E}">
        <p14:creationId xmlns:p14="http://schemas.microsoft.com/office/powerpoint/2010/main" val="691782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“default and weakly informative” prior is offered by Zellner, limiting the needed prior parameter specification.</a:t>
            </a:r>
          </a:p>
          <a:p>
            <a:endParaRPr lang="en-US" dirty="0"/>
          </a:p>
          <a:p>
            <a:r>
              <a:rPr lang="en-US" dirty="0"/>
              <a:t>Set the initial coefficients vector and variance-covariance matrix to these values, and the expressions of M and V reduce to the ones shown here.</a:t>
            </a:r>
          </a:p>
          <a:p>
            <a:endParaRPr lang="en-US" dirty="0"/>
          </a:p>
          <a:p>
            <a:r>
              <a:rPr lang="en-US" dirty="0"/>
              <a:t>The posterior for the variance is this Inverse Gamma, and</a:t>
            </a:r>
          </a:p>
          <a:p>
            <a:endParaRPr lang="en-US" dirty="0"/>
          </a:p>
          <a:p>
            <a:r>
              <a:rPr lang="en-US" dirty="0"/>
              <a:t>…the posterior for the coefficients is this Multivariate Normal</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39</a:t>
            </a:fld>
            <a:endParaRPr lang="en-US"/>
          </a:p>
        </p:txBody>
      </p:sp>
    </p:spTree>
    <p:extLst>
      <p:ext uri="{BB962C8B-B14F-4D97-AF65-F5344CB8AC3E}">
        <p14:creationId xmlns:p14="http://schemas.microsoft.com/office/powerpoint/2010/main" val="3144652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distribution can be approximated using Monte Carlo sampling:</a:t>
            </a:r>
          </a:p>
          <a:p>
            <a:endParaRPr lang="en-US" dirty="0"/>
          </a:p>
          <a:p>
            <a:r>
              <a:rPr lang="en-US" dirty="0"/>
              <a:t>Draw sigma^2</a:t>
            </a:r>
          </a:p>
          <a:p>
            <a:r>
              <a:rPr lang="en-US" dirty="0"/>
              <a:t>Draw Beta</a:t>
            </a:r>
          </a:p>
          <a:p>
            <a:r>
              <a:rPr lang="en-US" dirty="0"/>
              <a:t>Draw the error term.</a:t>
            </a:r>
          </a:p>
          <a:p>
            <a:endParaRPr lang="en-US" dirty="0"/>
          </a:p>
          <a:p>
            <a:r>
              <a:rPr lang="en-US" dirty="0"/>
              <a:t>Compute y~</a:t>
            </a:r>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40</a:t>
            </a:fld>
            <a:endParaRPr lang="en-US"/>
          </a:p>
        </p:txBody>
      </p:sp>
    </p:spTree>
    <p:extLst>
      <p:ext uri="{BB962C8B-B14F-4D97-AF65-F5344CB8AC3E}">
        <p14:creationId xmlns:p14="http://schemas.microsoft.com/office/powerpoint/2010/main" val="848301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predictive sampler </a:t>
            </a:r>
            <a:r>
              <a:rPr lang="en-US" dirty="0" err="1"/>
              <a:t>rpredNormReg</a:t>
            </a:r>
            <a:r>
              <a:rPr lang="en-US" dirty="0"/>
              <a:t>() implements a Gibbs sampler, OR simple Monte Carlo if the </a:t>
            </a:r>
            <a:r>
              <a:rPr lang="en-US" dirty="0" err="1"/>
              <a:t>gprior</a:t>
            </a:r>
            <a:r>
              <a:rPr lang="en-US" dirty="0"/>
              <a:t> flag is set to 1.</a:t>
            </a:r>
          </a:p>
          <a:p>
            <a:endParaRPr lang="en-US" dirty="0"/>
          </a:p>
          <a:p>
            <a:r>
              <a:rPr lang="en-US" dirty="0"/>
              <a:t>The user provides the data, the value(s) for which prediction is desired, the prior parameter values, and a 1 or 0 for the flag “</a:t>
            </a:r>
            <a:r>
              <a:rPr lang="en-US" dirty="0" err="1"/>
              <a:t>gprior</a:t>
            </a:r>
            <a:r>
              <a:rPr lang="en-US" dirty="0"/>
              <a:t>” depending on which method is desired.</a:t>
            </a:r>
          </a:p>
        </p:txBody>
      </p:sp>
      <p:sp>
        <p:nvSpPr>
          <p:cNvPr id="4" name="Slide Number Placeholder 3"/>
          <p:cNvSpPr>
            <a:spLocks noGrp="1"/>
          </p:cNvSpPr>
          <p:nvPr>
            <p:ph type="sldNum" sz="quarter" idx="5"/>
          </p:nvPr>
        </p:nvSpPr>
        <p:spPr/>
        <p:txBody>
          <a:bodyPr/>
          <a:lstStyle/>
          <a:p>
            <a:fld id="{FC51EFC5-36F7-42DA-A9B7-53327AD5947C}" type="slidenum">
              <a:rPr lang="en-US" smtClean="0"/>
              <a:t>41</a:t>
            </a:fld>
            <a:endParaRPr lang="en-US"/>
          </a:p>
        </p:txBody>
      </p:sp>
    </p:spTree>
    <p:extLst>
      <p:ext uri="{BB962C8B-B14F-4D97-AF65-F5344CB8AC3E}">
        <p14:creationId xmlns:p14="http://schemas.microsoft.com/office/powerpoint/2010/main" val="1125029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also from Hoff.</a:t>
            </a:r>
          </a:p>
          <a:p>
            <a:endParaRPr lang="en-US" dirty="0"/>
          </a:p>
          <a:p>
            <a:r>
              <a:rPr lang="en-US" dirty="0"/>
              <a:t>12 men were assigned to exercise programs, randomly split:  6 to a running program and 6 to a step-aerobics program, each for 12 weeks.</a:t>
            </a:r>
          </a:p>
          <a:p>
            <a:endParaRPr lang="en-US" dirty="0"/>
          </a:p>
          <a:p>
            <a:r>
              <a:rPr lang="en-US" dirty="0"/>
              <a:t>At the beginning and end of the program, oxygen uptake was measured for each of  the subjects.</a:t>
            </a:r>
          </a:p>
          <a:p>
            <a:endParaRPr lang="en-US" dirty="0"/>
          </a:p>
          <a:p>
            <a:r>
              <a:rPr lang="en-US" dirty="0"/>
              <a:t>Hoff’s regression model incorporates age, and accounts for exercise program.</a:t>
            </a:r>
          </a:p>
          <a:p>
            <a:endParaRPr lang="en-US" dirty="0"/>
          </a:p>
          <a:p>
            <a:r>
              <a:rPr lang="en-US" dirty="0"/>
              <a:t>A plot of the change in oxygen uptake versus age is shown here.</a:t>
            </a:r>
          </a:p>
        </p:txBody>
      </p:sp>
      <p:sp>
        <p:nvSpPr>
          <p:cNvPr id="4" name="Slide Number Placeholder 3"/>
          <p:cNvSpPr>
            <a:spLocks noGrp="1"/>
          </p:cNvSpPr>
          <p:nvPr>
            <p:ph type="sldNum" sz="quarter" idx="5"/>
          </p:nvPr>
        </p:nvSpPr>
        <p:spPr/>
        <p:txBody>
          <a:bodyPr/>
          <a:lstStyle/>
          <a:p>
            <a:fld id="{FC51EFC5-36F7-42DA-A9B7-53327AD5947C}" type="slidenum">
              <a:rPr lang="en-US" smtClean="0"/>
              <a:t>42</a:t>
            </a:fld>
            <a:endParaRPr lang="en-US"/>
          </a:p>
        </p:txBody>
      </p:sp>
    </p:spTree>
    <p:extLst>
      <p:ext uri="{BB962C8B-B14F-4D97-AF65-F5344CB8AC3E}">
        <p14:creationId xmlns:p14="http://schemas.microsoft.com/office/powerpoint/2010/main" val="1500308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Hoff uses the ordinary least squares estimator for the initial beta0 value, and its sampling variance for Sigma0.</a:t>
            </a:r>
          </a:p>
          <a:p>
            <a:endParaRPr lang="en-US" dirty="0"/>
          </a:p>
          <a:p>
            <a:r>
              <a:rPr lang="en-US" dirty="0"/>
              <a:t>nu0 = 1, which Hoff refers to as prior sample size, and sigma_0^2 is set to the variance of the residuals.</a:t>
            </a:r>
          </a:p>
          <a:p>
            <a:endParaRPr lang="en-US" dirty="0"/>
          </a:p>
          <a:p>
            <a:r>
              <a:rPr lang="en-US" dirty="0"/>
              <a:t>The plot shows predictive distributions for future subjects of ages 23 and 27, for both exercise programs.</a:t>
            </a:r>
          </a:p>
          <a:p>
            <a:endParaRPr lang="en-US" dirty="0"/>
          </a:p>
          <a:p>
            <a:r>
              <a:rPr lang="en-US" dirty="0"/>
              <a:t>Solid curves represent Hoff’s semi-conjugate priors using previous knowledge.</a:t>
            </a:r>
          </a:p>
          <a:p>
            <a:endParaRPr lang="en-US" dirty="0"/>
          </a:p>
          <a:p>
            <a:r>
              <a:rPr lang="en-US" dirty="0"/>
              <a:t>Dashed curves represent predictive distributions based on Zellner’s g-prior.</a:t>
            </a:r>
          </a:p>
          <a:p>
            <a:endParaRPr lang="en-US" dirty="0"/>
          </a:p>
          <a:p>
            <a:r>
              <a:rPr lang="en-US" dirty="0"/>
              <a:t>Note that Zellner’s g-prior distributions shrink toward 0, and have greater variance than those predicted using Hoff’s semi-conjugate prior.</a:t>
            </a:r>
          </a:p>
        </p:txBody>
      </p:sp>
      <p:sp>
        <p:nvSpPr>
          <p:cNvPr id="4" name="Slide Number Placeholder 3"/>
          <p:cNvSpPr>
            <a:spLocks noGrp="1"/>
          </p:cNvSpPr>
          <p:nvPr>
            <p:ph type="sldNum" sz="quarter" idx="5"/>
          </p:nvPr>
        </p:nvSpPr>
        <p:spPr/>
        <p:txBody>
          <a:bodyPr/>
          <a:lstStyle/>
          <a:p>
            <a:fld id="{FC51EFC5-36F7-42DA-A9B7-53327AD5947C}" type="slidenum">
              <a:rPr lang="en-US" smtClean="0"/>
              <a:t>43</a:t>
            </a:fld>
            <a:endParaRPr lang="en-US"/>
          </a:p>
        </p:txBody>
      </p:sp>
    </p:spTree>
    <p:extLst>
      <p:ext uri="{BB962C8B-B14F-4D97-AF65-F5344CB8AC3E}">
        <p14:creationId xmlns:p14="http://schemas.microsoft.com/office/powerpoint/2010/main" val="404522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the work I’ve done is the lack of suitable tools for Bayesian prediction.</a:t>
            </a:r>
          </a:p>
          <a:p>
            <a:endParaRPr lang="en-US" dirty="0"/>
          </a:p>
          <a:p>
            <a:r>
              <a:rPr lang="en-US" dirty="0"/>
              <a:t>So with this thesis I address that problem for several useful established models.</a:t>
            </a:r>
          </a:p>
          <a:p>
            <a:endParaRPr lang="en-US" dirty="0"/>
          </a:p>
          <a:p>
            <a:r>
              <a:rPr lang="en-US" dirty="0"/>
              <a:t>I will be presenting top-level derivations of the models and descriptions of the R functions I’ve created, illustrated with examples.</a:t>
            </a:r>
          </a:p>
          <a:p>
            <a:endParaRPr lang="en-US" dirty="0"/>
          </a:p>
          <a:p>
            <a:r>
              <a:rPr lang="en-US" dirty="0"/>
              <a:t>For the models and some of the examples I relied heavily on Seymour </a:t>
            </a:r>
            <a:r>
              <a:rPr lang="en-US" dirty="0" err="1"/>
              <a:t>Geisser’s</a:t>
            </a:r>
            <a:r>
              <a:rPr lang="en-US" dirty="0"/>
              <a:t> </a:t>
            </a:r>
            <a:r>
              <a:rPr lang="en-US" u="sng" dirty="0"/>
              <a:t>Predictive Inference:  An Introduction</a:t>
            </a:r>
            <a:r>
              <a:rPr lang="en-US" u="none" dirty="0"/>
              <a:t> </a:t>
            </a:r>
            <a:r>
              <a:rPr lang="en-US" dirty="0"/>
              <a:t>and Peter Hoff’s </a:t>
            </a:r>
            <a:r>
              <a:rPr lang="en-US" u="sng" dirty="0"/>
              <a:t>A First Course in Bayesian Statistical Methods</a:t>
            </a:r>
            <a:r>
              <a:rPr lang="en-US" dirty="0"/>
              <a:t>.</a:t>
            </a:r>
          </a:p>
        </p:txBody>
      </p:sp>
      <p:sp>
        <p:nvSpPr>
          <p:cNvPr id="4" name="Slide Number Placeholder 3"/>
          <p:cNvSpPr>
            <a:spLocks noGrp="1"/>
          </p:cNvSpPr>
          <p:nvPr>
            <p:ph type="sldNum" sz="quarter" idx="5"/>
          </p:nvPr>
        </p:nvSpPr>
        <p:spPr/>
        <p:txBody>
          <a:bodyPr/>
          <a:lstStyle/>
          <a:p>
            <a:fld id="{FC51EFC5-36F7-42DA-A9B7-53327AD5947C}" type="slidenum">
              <a:rPr lang="en-US" smtClean="0"/>
              <a:t>4</a:t>
            </a:fld>
            <a:endParaRPr lang="en-US"/>
          </a:p>
        </p:txBody>
      </p:sp>
    </p:spTree>
    <p:extLst>
      <p:ext uri="{BB962C8B-B14F-4D97-AF65-F5344CB8AC3E}">
        <p14:creationId xmlns:p14="http://schemas.microsoft.com/office/powerpoint/2010/main" val="293997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to illustrate the potential difference between Bayesian prediction and the use of a plug-in estimator.</a:t>
            </a:r>
          </a:p>
          <a:p>
            <a:endParaRPr lang="en-US" dirty="0"/>
          </a:p>
          <a:p>
            <a:r>
              <a:rPr lang="en-US" dirty="0"/>
              <a:t>Pass the Pigs® is a game published in the late 1970’s involving dice that are actually little pig figurines.  Players toss the pig dice and score points depending on how the pigs come to rest.</a:t>
            </a:r>
          </a:p>
          <a:p>
            <a:endParaRPr lang="en-US" dirty="0"/>
          </a:p>
          <a:p>
            <a:r>
              <a:rPr lang="en-US" dirty="0"/>
              <a:t>Some of the possible positions and associated scores are shown here at the top.  For this example, we’re interested in the probability that a single pig will end up in the razorback position with all four legs in the air.  </a:t>
            </a:r>
          </a:p>
          <a:p>
            <a:endParaRPr lang="en-US" dirty="0"/>
          </a:p>
          <a:p>
            <a:r>
              <a:rPr lang="en-US" dirty="0"/>
              <a:t>Suppose after 10 tosses of a single pig, 4 razorbacks have resulted.  We could model this binomial data using the estimated parameter 4/10 and make a prediction based on that. </a:t>
            </a:r>
          </a:p>
          <a:p>
            <a:endParaRPr lang="en-US" dirty="0"/>
          </a:p>
          <a:p>
            <a:r>
              <a:rPr lang="en-US" dirty="0"/>
              <a:t>If we assign a Beta prior to the Binomial probability, harnessing the knowledge and experience of Pass the Pigs® experts, we may realize a different result.</a:t>
            </a:r>
          </a:p>
          <a:p>
            <a:endParaRPr lang="en-US" dirty="0"/>
          </a:p>
          <a:p>
            <a:r>
              <a:rPr lang="en-US" dirty="0"/>
              <a:t>In this case we have the benefit of an experiment performed at Duquesne University in which almost 12,000 pig tosses were undertaken, and end-state frequencies were computed.  I used that information to inform my prior parameter selection.</a:t>
            </a:r>
          </a:p>
          <a:p>
            <a:endParaRPr lang="en-US" dirty="0"/>
          </a:p>
          <a:p>
            <a:r>
              <a:rPr lang="en-US" dirty="0"/>
              <a:t>The red curve is the plug-in binomial distribution.  The black ones are predictive Beta-Binomial distributions.  The differences between the three black curves result from selection of prior parameter values, which vary the amount of weight the predictive models give to the “expert” knowledge.</a:t>
            </a:r>
          </a:p>
        </p:txBody>
      </p:sp>
      <p:sp>
        <p:nvSpPr>
          <p:cNvPr id="4" name="Slide Number Placeholder 3"/>
          <p:cNvSpPr>
            <a:spLocks noGrp="1"/>
          </p:cNvSpPr>
          <p:nvPr>
            <p:ph type="sldNum" sz="quarter" idx="5"/>
          </p:nvPr>
        </p:nvSpPr>
        <p:spPr/>
        <p:txBody>
          <a:bodyPr/>
          <a:lstStyle/>
          <a:p>
            <a:fld id="{FC51EFC5-36F7-42DA-A9B7-53327AD5947C}" type="slidenum">
              <a:rPr lang="en-US" smtClean="0"/>
              <a:t>5</a:t>
            </a:fld>
            <a:endParaRPr lang="en-US"/>
          </a:p>
        </p:txBody>
      </p:sp>
    </p:spTree>
    <p:extLst>
      <p:ext uri="{BB962C8B-B14F-4D97-AF65-F5344CB8AC3E}">
        <p14:creationId xmlns:p14="http://schemas.microsoft.com/office/powerpoint/2010/main" val="45434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presentation, a tilde surmounting a variable indicates a prediction.  </a:t>
            </a:r>
          </a:p>
          <a:p>
            <a:endParaRPr lang="en-US" dirty="0"/>
          </a:p>
          <a:p>
            <a:r>
              <a:rPr lang="en-US" dirty="0"/>
              <a:t>Having observed data y1 through </a:t>
            </a:r>
            <a:r>
              <a:rPr lang="en-US" dirty="0" err="1"/>
              <a:t>yN</a:t>
            </a:r>
            <a:r>
              <a:rPr lang="en-US" dirty="0"/>
              <a:t>, we want to predict future y~.</a:t>
            </a:r>
          </a:p>
          <a:p>
            <a:endParaRPr lang="en-US" dirty="0"/>
          </a:p>
          <a:p>
            <a:r>
              <a:rPr lang="en-US" dirty="0"/>
              <a:t>The predictive models depend on the assumption that the data are exchangeable, which means essentially that the order in which they are labeled doesn’t matter in terms of their distribution.  De </a:t>
            </a:r>
            <a:r>
              <a:rPr lang="en-US" dirty="0" err="1"/>
              <a:t>Finnetti</a:t>
            </a:r>
            <a:r>
              <a:rPr lang="en-US" dirty="0"/>
              <a:t> showed that exchangeability gives us conditional independence and identical distribution with respect to some parameter with a prior distribution.</a:t>
            </a:r>
          </a:p>
          <a:p>
            <a:endParaRPr lang="en-US" dirty="0"/>
          </a:p>
          <a:p>
            <a:r>
              <a:rPr lang="en-US" dirty="0"/>
              <a:t>If we have that, we can model the predictive distribution by multiplying the data distribution by the posterior distribution of the parameter, and then integrating out the parameter.</a:t>
            </a:r>
          </a:p>
        </p:txBody>
      </p:sp>
      <p:sp>
        <p:nvSpPr>
          <p:cNvPr id="4" name="Slide Number Placeholder 3"/>
          <p:cNvSpPr>
            <a:spLocks noGrp="1"/>
          </p:cNvSpPr>
          <p:nvPr>
            <p:ph type="sldNum" sz="quarter" idx="5"/>
          </p:nvPr>
        </p:nvSpPr>
        <p:spPr/>
        <p:txBody>
          <a:bodyPr/>
          <a:lstStyle/>
          <a:p>
            <a:fld id="{FC51EFC5-36F7-42DA-A9B7-53327AD5947C}" type="slidenum">
              <a:rPr lang="en-US" smtClean="0"/>
              <a:t>6</a:t>
            </a:fld>
            <a:endParaRPr lang="en-US"/>
          </a:p>
        </p:txBody>
      </p:sp>
    </p:spTree>
    <p:extLst>
      <p:ext uri="{BB962C8B-B14F-4D97-AF65-F5344CB8AC3E}">
        <p14:creationId xmlns:p14="http://schemas.microsoft.com/office/powerpoint/2010/main" val="1316789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observed data T is the total number of successes out of N Bernoulli trials, so T has a binomial distribution</a:t>
            </a:r>
          </a:p>
          <a:p>
            <a:endParaRPr lang="en-US" dirty="0"/>
          </a:p>
          <a:p>
            <a:r>
              <a:rPr lang="en-US" dirty="0"/>
              <a:t>We assign to theta a prior Beta distribution.</a:t>
            </a:r>
          </a:p>
          <a:p>
            <a:endParaRPr lang="en-US" dirty="0"/>
          </a:p>
          <a:p>
            <a:r>
              <a:rPr lang="en-US" dirty="0"/>
              <a:t>The posterior distribution of theta is another Beta distribution,</a:t>
            </a:r>
          </a:p>
          <a:p>
            <a:endParaRPr lang="en-US" dirty="0"/>
          </a:p>
          <a:p>
            <a:r>
              <a:rPr lang="en-US" dirty="0"/>
              <a:t>…and the predictive distribution for T~ successes out of M future binary observations is this rather impressive rational combination of Gamma functions.</a:t>
            </a:r>
          </a:p>
        </p:txBody>
      </p:sp>
      <p:sp>
        <p:nvSpPr>
          <p:cNvPr id="4" name="Slide Number Placeholder 3"/>
          <p:cNvSpPr>
            <a:spLocks noGrp="1"/>
          </p:cNvSpPr>
          <p:nvPr>
            <p:ph type="sldNum" sz="quarter" idx="5"/>
          </p:nvPr>
        </p:nvSpPr>
        <p:spPr/>
        <p:txBody>
          <a:bodyPr/>
          <a:lstStyle/>
          <a:p>
            <a:fld id="{FC51EFC5-36F7-42DA-A9B7-53327AD5947C}" type="slidenum">
              <a:rPr lang="en-US" smtClean="0"/>
              <a:t>9</a:t>
            </a:fld>
            <a:endParaRPr lang="en-US"/>
          </a:p>
        </p:txBody>
      </p:sp>
    </p:spTree>
    <p:extLst>
      <p:ext uri="{BB962C8B-B14F-4D97-AF65-F5344CB8AC3E}">
        <p14:creationId xmlns:p14="http://schemas.microsoft.com/office/powerpoint/2010/main" val="232674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density function I created (in this case technically a mass function), </a:t>
            </a:r>
            <a:r>
              <a:rPr lang="en-US" dirty="0" err="1"/>
              <a:t>dpredBB</a:t>
            </a:r>
            <a:r>
              <a:rPr lang="en-US" dirty="0"/>
              <a:t>() uses the R function </a:t>
            </a:r>
            <a:r>
              <a:rPr lang="en-US" dirty="0" err="1"/>
              <a:t>lgamma</a:t>
            </a:r>
            <a:r>
              <a:rPr lang="en-US" dirty="0"/>
              <a:t>() for each factor in the predictive expression, then exponentiates for the result.  This is done to avoid potential numerical problems arising from enormous products.</a:t>
            </a:r>
          </a:p>
          <a:p>
            <a:endParaRPr lang="en-US" dirty="0"/>
          </a:p>
          <a:p>
            <a:r>
              <a:rPr lang="en-US" dirty="0"/>
              <a:t>The probability function </a:t>
            </a:r>
            <a:r>
              <a:rPr lang="en-US" dirty="0" err="1"/>
              <a:t>ppredBB</a:t>
            </a:r>
            <a:r>
              <a:rPr lang="en-US" dirty="0"/>
              <a:t>() calls </a:t>
            </a:r>
            <a:r>
              <a:rPr lang="en-US" dirty="0" err="1"/>
              <a:t>dpredBB</a:t>
            </a:r>
            <a:r>
              <a:rPr lang="en-US" dirty="0"/>
              <a:t>() for each integer from 1 to the desired predicted value and returns the cumulative sum of that discrete set of results.</a:t>
            </a:r>
          </a:p>
          <a:p>
            <a:endParaRPr lang="en-US" dirty="0"/>
          </a:p>
          <a:p>
            <a:r>
              <a:rPr lang="en-US" dirty="0"/>
              <a:t>The predictive sampler </a:t>
            </a:r>
            <a:r>
              <a:rPr lang="en-US" dirty="0" err="1"/>
              <a:t>rpredBB</a:t>
            </a:r>
            <a:r>
              <a:rPr lang="en-US" dirty="0"/>
              <a:t>() uses the inverse transform method and the output of </a:t>
            </a:r>
            <a:r>
              <a:rPr lang="en-US" dirty="0" err="1"/>
              <a:t>ppredBB</a:t>
            </a:r>
            <a:r>
              <a:rPr lang="en-US" dirty="0"/>
              <a:t>() to generate a sample.</a:t>
            </a:r>
          </a:p>
          <a:p>
            <a:endParaRPr lang="en-US" dirty="0"/>
          </a:p>
          <a:p>
            <a:r>
              <a:rPr lang="en-US" dirty="0"/>
              <a:t>The user provides the observed data, the desired quantity for prediction, the number of observations in the future experiment, and the Beta Prior parameters.</a:t>
            </a:r>
          </a:p>
          <a:p>
            <a:endParaRPr lang="en-US" dirty="0"/>
          </a:p>
          <a:p>
            <a:endParaRPr lang="en-US" dirty="0"/>
          </a:p>
          <a:p>
            <a:r>
              <a:rPr lang="en-US" dirty="0"/>
              <a:t>IF ASKED: Inverse transform method:  </a:t>
            </a:r>
          </a:p>
          <a:p>
            <a:pPr marL="228600" indent="-228600">
              <a:buAutoNum type="arabicPeriod"/>
            </a:pPr>
            <a:r>
              <a:rPr lang="en-US" dirty="0"/>
              <a:t>Take a sample, u, from a uniform distribution</a:t>
            </a:r>
          </a:p>
          <a:p>
            <a:pPr marL="228600" indent="-228600">
              <a:buAutoNum type="arabicPeriod"/>
            </a:pPr>
            <a:r>
              <a:rPr lang="en-US" b="0" i="0" dirty="0">
                <a:solidFill>
                  <a:srgbClr val="202122"/>
                </a:solidFill>
                <a:effectLst/>
                <a:latin typeface="Arial" panose="020B0604020202020204" pitchFamily="34" charset="0"/>
              </a:rPr>
              <a:t>return the largest number x from the domain of the distribution P(X) such that P(-∞ &lt;X&lt;x) ≤ u</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C51EFC5-36F7-42DA-A9B7-53327AD5947C}" type="slidenum">
              <a:rPr lang="en-US" smtClean="0"/>
              <a:t>10</a:t>
            </a:fld>
            <a:endParaRPr lang="en-US"/>
          </a:p>
        </p:txBody>
      </p:sp>
    </p:spTree>
    <p:extLst>
      <p:ext uri="{BB962C8B-B14F-4D97-AF65-F5344CB8AC3E}">
        <p14:creationId xmlns:p14="http://schemas.microsoft.com/office/powerpoint/2010/main" val="307286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 to the Pass the Pigs®, say we want to make a prediction but we’re playing with the Big Pigs™ variant.  The picture shows the approximate size difference.</a:t>
            </a:r>
          </a:p>
          <a:p>
            <a:endParaRPr lang="en-US" dirty="0"/>
          </a:p>
          <a:p>
            <a:r>
              <a:rPr lang="en-US" dirty="0"/>
              <a:t>The bigger dice are not a perfect scale model of the originals, and they’re made out of a softer, cushiony material.</a:t>
            </a:r>
          </a:p>
          <a:p>
            <a:endParaRPr lang="en-US" dirty="0"/>
          </a:p>
          <a:p>
            <a:r>
              <a:rPr lang="en-US" dirty="0"/>
              <a:t>Supposed we’ve tossed the pigs 10 times resulting in 7 razorbacks.  We choose prior parameters alpha=2 and beta=8, not giving too much weight to the prior knowledge</a:t>
            </a:r>
          </a:p>
          <a:p>
            <a:endParaRPr lang="en-US" dirty="0"/>
          </a:p>
          <a:p>
            <a:r>
              <a:rPr lang="en-US" dirty="0"/>
              <a:t>Plots of the predictive mass function and the cumulative probability, and a histogram of a predictive sample are shown to the right.</a:t>
            </a:r>
          </a:p>
          <a:p>
            <a:endParaRPr lang="en-US" dirty="0"/>
          </a:p>
          <a:p>
            <a:r>
              <a:rPr lang="en-US" dirty="0"/>
              <a:t>Our prediction looks like the expectation is somewhere around 4 razorbacks out of the next 10.</a:t>
            </a:r>
          </a:p>
        </p:txBody>
      </p:sp>
      <p:sp>
        <p:nvSpPr>
          <p:cNvPr id="4" name="Slide Number Placeholder 3"/>
          <p:cNvSpPr>
            <a:spLocks noGrp="1"/>
          </p:cNvSpPr>
          <p:nvPr>
            <p:ph type="sldNum" sz="quarter" idx="5"/>
          </p:nvPr>
        </p:nvSpPr>
        <p:spPr/>
        <p:txBody>
          <a:bodyPr/>
          <a:lstStyle/>
          <a:p>
            <a:fld id="{FC51EFC5-36F7-42DA-A9B7-53327AD5947C}" type="slidenum">
              <a:rPr lang="en-US" smtClean="0"/>
              <a:t>11</a:t>
            </a:fld>
            <a:endParaRPr lang="en-US"/>
          </a:p>
        </p:txBody>
      </p:sp>
    </p:spTree>
    <p:extLst>
      <p:ext uri="{BB962C8B-B14F-4D97-AF65-F5344CB8AC3E}">
        <p14:creationId xmlns:p14="http://schemas.microsoft.com/office/powerpoint/2010/main" val="106798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E19-5A10-4B1D-8FD5-906112C906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0E3DE-C852-4576-8881-B54440451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92A4F-8E63-45FC-9784-A4949F5EF537}"/>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367980E9-EF95-403B-8993-469403EBA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5113C-2DE1-42DA-805B-AD362797B23B}"/>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36332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C61E-78BE-4EBD-87ED-D4DCECE5AE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470535-C998-46FC-B50F-9AB2E52B6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743E2-EAF1-42B9-A48F-679FE909866D}"/>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69FF0D97-CE57-443E-B45C-FFC432B07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0F0FE-A78C-4BDA-83BC-3C8FF08ED249}"/>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322308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3EBC5-944D-4A41-89F6-C208E5221B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35CF94-8419-44B9-8E29-B5DFCE6D9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2C987-124A-4944-9999-FFC668F82FDA}"/>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01B2486C-5D07-4592-BA67-BF4CE4A3F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52829-729A-4B54-94A8-EE1A37C9CBFF}"/>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57200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E597-898F-48F2-9183-B5BC0ED85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86C15-B985-481A-842E-80F0DB74C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83203-1B8B-4552-8739-479A136BD901}"/>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CC3FA076-AA89-4C90-B396-055C599D7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2062E-823E-4D03-A901-6A55BA1D52A9}"/>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330852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3DB8-17FC-4ED9-9D05-A02AE84CC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1EDE9-A6B8-4D35-B6FF-7B04A66F0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6FED3-3982-450E-9CDD-88A82B64FD9C}"/>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ADB6F057-479C-488B-A07A-4A04972CA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FEB61-3140-4DB7-8E31-BB6E5EE09CC7}"/>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220820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4AD1-FB36-42E0-9923-35EA5BF45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8C15A-2AFA-4BB9-99E2-84D51FD49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43820-734D-456F-822A-C1975EAB628E}"/>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191F64C0-A686-46FE-B752-ED3C32937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23760-218D-4747-A0A0-E19B098CDEB2}"/>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2940859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6DD-845B-4DF8-B8AB-1C69DE8F5E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601D7-9E11-4EDF-B6A5-AFCA0B2676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C1C45-E1D7-471C-92EE-3C826CC73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ED6326-614F-43B7-A01C-D6548FD69C94}"/>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6" name="Footer Placeholder 5">
            <a:extLst>
              <a:ext uri="{FF2B5EF4-FFF2-40B4-BE49-F238E27FC236}">
                <a16:creationId xmlns:a16="http://schemas.microsoft.com/office/drawing/2014/main" id="{A4E3EB9B-29B3-434B-973F-3EE826A9C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00AB7-951A-4D11-8293-41BCAC5B9001}"/>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235194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69C6-33C0-4CD0-AA99-6D3413600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E18D33-1D76-4245-B64C-A0CD030B34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48D3E-0B85-4A60-AA63-0D72CD1FB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A0984-0EC8-4E49-8293-62D5CAB74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0970A0-D6A9-4818-8023-74B06569A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ABAE5-7CF0-45A4-A072-304DECC2799F}"/>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8" name="Footer Placeholder 7">
            <a:extLst>
              <a:ext uri="{FF2B5EF4-FFF2-40B4-BE49-F238E27FC236}">
                <a16:creationId xmlns:a16="http://schemas.microsoft.com/office/drawing/2014/main" id="{EFF0F391-8276-4ED9-827B-B20B6EE6F7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7D614B-329C-4AE5-9320-BB571E4B6F9D}"/>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02913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5DB7-7408-4794-8E4F-B3326D0E0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E1E03-0423-4769-B805-63AD1C2B69A8}"/>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4" name="Footer Placeholder 3">
            <a:extLst>
              <a:ext uri="{FF2B5EF4-FFF2-40B4-BE49-F238E27FC236}">
                <a16:creationId xmlns:a16="http://schemas.microsoft.com/office/drawing/2014/main" id="{B0C1CC79-7653-4EBF-A582-DFF52CBC5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9678A7-3135-4528-A9A5-12BA79C0D25C}"/>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304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B02302-3B43-473A-878A-D7AEFD5077EB}"/>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3" name="Footer Placeholder 2">
            <a:extLst>
              <a:ext uri="{FF2B5EF4-FFF2-40B4-BE49-F238E27FC236}">
                <a16:creationId xmlns:a16="http://schemas.microsoft.com/office/drawing/2014/main" id="{984BC4CE-59A6-4233-8C81-C0D7BF677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CCD7DC-6E00-49A9-BE9E-41C2187F7F62}"/>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77307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24CC-F6AF-4A80-A055-6BB941858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1335C8-6F9A-46A9-8B8F-08A89E5D1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91F22-2911-4BA9-B0E8-EE6869B5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D9B5F-21BC-464C-A716-575600BAD8CC}"/>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6" name="Footer Placeholder 5">
            <a:extLst>
              <a:ext uri="{FF2B5EF4-FFF2-40B4-BE49-F238E27FC236}">
                <a16:creationId xmlns:a16="http://schemas.microsoft.com/office/drawing/2014/main" id="{8A3A1A6B-C361-40D2-9A66-7DB90218F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6A59C-DFE4-496F-8003-86D14DF1E859}"/>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39255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2BD5-776C-45A0-8BD0-1A737A811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FF4F45-EF5C-4C2F-A4E7-7E9EFE7DE2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6BB9E-7BF8-435C-9FC7-805925B468A5}"/>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AAB03612-92A1-4BCA-B58D-A4DD6D245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CB3A9-D28B-4EB7-B5CC-CE78C25245E2}"/>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404132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2F34-F1FA-4A2C-8C02-B81D5EC6F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C7D82-9228-4B9F-A546-C8CD92F70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F6FDD0-8595-4D26-A6A1-58095CA20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DDBFF-5854-4BBB-9A4F-60CB9A9B6078}"/>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6" name="Footer Placeholder 5">
            <a:extLst>
              <a:ext uri="{FF2B5EF4-FFF2-40B4-BE49-F238E27FC236}">
                <a16:creationId xmlns:a16="http://schemas.microsoft.com/office/drawing/2014/main" id="{5AE58A36-3FED-4294-B9D8-C78243C18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B4EDB-C264-4DA2-92AB-AD82A85F55D7}"/>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2385643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2B56-4A9F-40D9-B276-51C2047408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44190-3874-4C40-BF78-8594D09E3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7F0B9-5836-4AB0-A03C-B6B7DB6DD87A}"/>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59BACE9B-19C9-44FE-BC94-E22DCB294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A656D-DA7C-4D36-A66F-70A0C30F6093}"/>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163521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043AD-AC1D-46A7-A562-898959AD1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026AB-8652-418E-B162-7B9949806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FA2C9-CCFC-44F7-98D7-1D73D93A2BA4}"/>
              </a:ext>
            </a:extLst>
          </p:cNvPr>
          <p:cNvSpPr>
            <a:spLocks noGrp="1"/>
          </p:cNvSpPr>
          <p:nvPr>
            <p:ph type="dt" sz="half" idx="10"/>
          </p:nvPr>
        </p:nvSpPr>
        <p:spPr/>
        <p:txBody>
          <a:body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58EC5C13-8796-4DC2-830D-A5E876CA8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5FA76-A63F-4187-8C64-1C92F8ADF774}"/>
              </a:ext>
            </a:extLst>
          </p:cNvPr>
          <p:cNvSpPr>
            <a:spLocks noGrp="1"/>
          </p:cNvSpPr>
          <p:nvPr>
            <p:ph type="sldNum" sz="quarter" idx="12"/>
          </p:nvPr>
        </p:nvSpPr>
        <p:spPr/>
        <p:txBody>
          <a:bodyPr/>
          <a:lstStyle/>
          <a:p>
            <a:fld id="{25B9340A-074C-4E76-89DB-29CF482A6FF6}" type="slidenum">
              <a:rPr lang="en-US" smtClean="0"/>
              <a:t>‹#›</a:t>
            </a:fld>
            <a:endParaRPr lang="en-US"/>
          </a:p>
        </p:txBody>
      </p:sp>
    </p:spTree>
    <p:extLst>
      <p:ext uri="{BB962C8B-B14F-4D97-AF65-F5344CB8AC3E}">
        <p14:creationId xmlns:p14="http://schemas.microsoft.com/office/powerpoint/2010/main" val="61231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5A0D-7F85-4041-B10C-E53ADE186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2EF68-CD2C-401C-BC36-4EE236EF5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E1846-EFBB-4B54-999C-2735C73EFF09}"/>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FF879E35-16B9-4176-8046-A37983AC3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2A3FF-B5F7-4679-BE45-EEE828F1D6D5}"/>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78817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5EFB-0F9D-44A3-A449-81433BEF6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DD32C-08F3-4359-A309-84551CCA6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2B3BC-FC82-4B0A-91AA-0F50E2109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970AAF-DE8D-4E9E-994A-96803430BD53}"/>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6" name="Footer Placeholder 5">
            <a:extLst>
              <a:ext uri="{FF2B5EF4-FFF2-40B4-BE49-F238E27FC236}">
                <a16:creationId xmlns:a16="http://schemas.microsoft.com/office/drawing/2014/main" id="{6AD592FC-D9EE-4A5B-AAEA-AA2E6FD26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88932-4BA5-4E7B-860C-A425C7418F3B}"/>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362060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6A14-EBA1-4504-AD5C-FEBD672493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2A399B-4A76-4DC1-B81B-4C7B3890C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387E-179B-4C50-8749-1C3B4B3A0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9391D-02C3-4166-8987-F0111E7FC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782FF-EDE6-48FE-8059-9639EA47B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2BBB2-1667-4BA3-91B3-FCC407D29A0D}"/>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8" name="Footer Placeholder 7">
            <a:extLst>
              <a:ext uri="{FF2B5EF4-FFF2-40B4-BE49-F238E27FC236}">
                <a16:creationId xmlns:a16="http://schemas.microsoft.com/office/drawing/2014/main" id="{5BFFEB50-A54A-4B23-B060-D289964072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85C36F-6F9B-4D9B-A4BC-BC4104089ACD}"/>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415916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DE0D-CD8F-426D-96F8-1EE0508F65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255FF3-E417-4BA0-8F5A-BDEAA4916C2B}"/>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4" name="Footer Placeholder 3">
            <a:extLst>
              <a:ext uri="{FF2B5EF4-FFF2-40B4-BE49-F238E27FC236}">
                <a16:creationId xmlns:a16="http://schemas.microsoft.com/office/drawing/2014/main" id="{80A03556-BFB4-45B8-B282-B64C7AA0C9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3EF078-E592-4E0E-800E-6BD8339BCB68}"/>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81637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BE62C-5EA0-4E97-B40F-E6BA9158D956}"/>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3" name="Footer Placeholder 2">
            <a:extLst>
              <a:ext uri="{FF2B5EF4-FFF2-40B4-BE49-F238E27FC236}">
                <a16:creationId xmlns:a16="http://schemas.microsoft.com/office/drawing/2014/main" id="{378D4B52-4225-426D-A1CD-7213C1787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E0950-B3D4-4361-9275-469E899C1F11}"/>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41493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D6E1-782B-4914-8792-07A82C5FD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39E117-814E-4F62-842D-AB70C7D6F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D03CB-498D-411D-8702-90540FE5E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920AD-A951-448E-9822-6DDAA27CC176}"/>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6" name="Footer Placeholder 5">
            <a:extLst>
              <a:ext uri="{FF2B5EF4-FFF2-40B4-BE49-F238E27FC236}">
                <a16:creationId xmlns:a16="http://schemas.microsoft.com/office/drawing/2014/main" id="{051FEBA8-4691-4786-8405-14FC0A1D8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D77EF-82D8-40D2-AFA2-51CD3101D988}"/>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338573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26EF-8A55-42E0-B7B4-B9FAEF790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3C16C-7933-4D1D-958D-4F07B5491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79B07-3AD9-4EF7-A085-5AE94436B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44AA6-5AF7-4C32-B391-9033F5FD8BEA}"/>
              </a:ext>
            </a:extLst>
          </p:cNvPr>
          <p:cNvSpPr>
            <a:spLocks noGrp="1"/>
          </p:cNvSpPr>
          <p:nvPr>
            <p:ph type="dt" sz="half" idx="10"/>
          </p:nvPr>
        </p:nvSpPr>
        <p:spPr/>
        <p:txBody>
          <a:bodyPr/>
          <a:lstStyle/>
          <a:p>
            <a:fld id="{320B8984-5D96-49C2-8EB9-FAF75F06D873}" type="datetimeFigureOut">
              <a:rPr lang="en-US" smtClean="0"/>
              <a:t>4/5/2022</a:t>
            </a:fld>
            <a:endParaRPr lang="en-US"/>
          </a:p>
        </p:txBody>
      </p:sp>
      <p:sp>
        <p:nvSpPr>
          <p:cNvPr id="6" name="Footer Placeholder 5">
            <a:extLst>
              <a:ext uri="{FF2B5EF4-FFF2-40B4-BE49-F238E27FC236}">
                <a16:creationId xmlns:a16="http://schemas.microsoft.com/office/drawing/2014/main" id="{0DF666A1-5127-4E43-A6B6-D37BDD5EB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DA7A2-21D6-4B23-AB70-6410F8B0C6CA}"/>
              </a:ext>
            </a:extLst>
          </p:cNvPr>
          <p:cNvSpPr>
            <a:spLocks noGrp="1"/>
          </p:cNvSpPr>
          <p:nvPr>
            <p:ph type="sldNum" sz="quarter" idx="12"/>
          </p:nvPr>
        </p:nvSpPr>
        <p:spPr/>
        <p:txBody>
          <a:bodyPr/>
          <a:lstStyle/>
          <a:p>
            <a:fld id="{B967BF06-7F37-4BF7-B25F-A35148514110}" type="slidenum">
              <a:rPr lang="en-US" smtClean="0"/>
              <a:t>‹#›</a:t>
            </a:fld>
            <a:endParaRPr lang="en-US"/>
          </a:p>
        </p:txBody>
      </p:sp>
    </p:spTree>
    <p:extLst>
      <p:ext uri="{BB962C8B-B14F-4D97-AF65-F5344CB8AC3E}">
        <p14:creationId xmlns:p14="http://schemas.microsoft.com/office/powerpoint/2010/main" val="193834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E7A97-3D05-4C38-8B40-6D1C42AA3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48581C-85B9-4165-8D49-35DBA7FF9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5168F-1E6C-4461-8690-A694723EE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B8984-5D96-49C2-8EB9-FAF75F06D873}" type="datetimeFigureOut">
              <a:rPr lang="en-US" smtClean="0"/>
              <a:t>4/5/2022</a:t>
            </a:fld>
            <a:endParaRPr lang="en-US"/>
          </a:p>
        </p:txBody>
      </p:sp>
      <p:sp>
        <p:nvSpPr>
          <p:cNvPr id="5" name="Footer Placeholder 4">
            <a:extLst>
              <a:ext uri="{FF2B5EF4-FFF2-40B4-BE49-F238E27FC236}">
                <a16:creationId xmlns:a16="http://schemas.microsoft.com/office/drawing/2014/main" id="{C7A505BB-D19A-4A1D-A50A-C0AD74573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9C37B4-22D3-48A7-A743-C0E9FC830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7BF06-7F37-4BF7-B25F-A35148514110}" type="slidenum">
              <a:rPr lang="en-US" smtClean="0"/>
              <a:t>‹#›</a:t>
            </a:fld>
            <a:endParaRPr lang="en-US"/>
          </a:p>
        </p:txBody>
      </p:sp>
    </p:spTree>
    <p:extLst>
      <p:ext uri="{BB962C8B-B14F-4D97-AF65-F5344CB8AC3E}">
        <p14:creationId xmlns:p14="http://schemas.microsoft.com/office/powerpoint/2010/main" val="1179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7A199D-91F7-40A5-9A07-D58C5230173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8018"/>
            <a:ext cx="12192000" cy="6841964"/>
          </a:xfrm>
          <a:prstGeom prst="rect">
            <a:avLst/>
          </a:prstGeom>
        </p:spPr>
      </p:pic>
      <p:sp>
        <p:nvSpPr>
          <p:cNvPr id="2" name="Title Placeholder 1">
            <a:extLst>
              <a:ext uri="{FF2B5EF4-FFF2-40B4-BE49-F238E27FC236}">
                <a16:creationId xmlns:a16="http://schemas.microsoft.com/office/drawing/2014/main" id="{0157B75B-AAAB-4977-A5D0-D05DA6F6D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8130B-312B-4421-A338-F989225D846A}"/>
              </a:ext>
            </a:extLst>
          </p:cNvPr>
          <p:cNvSpPr>
            <a:spLocks noGrp="1"/>
          </p:cNvSpPr>
          <p:nvPr>
            <p:ph type="body" idx="1"/>
          </p:nvPr>
        </p:nvSpPr>
        <p:spPr>
          <a:xfrm>
            <a:off x="838200" y="2962275"/>
            <a:ext cx="10515600" cy="32146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46C0A-FF6B-451B-BDAF-7304DD340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FF1B3-B118-437C-83D7-96C464DE990C}" type="datetimeFigureOut">
              <a:rPr lang="en-US" smtClean="0"/>
              <a:t>4/6/2022</a:t>
            </a:fld>
            <a:endParaRPr lang="en-US"/>
          </a:p>
        </p:txBody>
      </p:sp>
      <p:sp>
        <p:nvSpPr>
          <p:cNvPr id="5" name="Footer Placeholder 4">
            <a:extLst>
              <a:ext uri="{FF2B5EF4-FFF2-40B4-BE49-F238E27FC236}">
                <a16:creationId xmlns:a16="http://schemas.microsoft.com/office/drawing/2014/main" id="{116C936D-4FFA-4C41-8802-E93DB16F9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F1F1C-D17A-41C5-B73E-466910C80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9340A-074C-4E76-89DB-29CF482A6FF6}" type="slidenum">
              <a:rPr lang="en-US" smtClean="0"/>
              <a:t>‹#›</a:t>
            </a:fld>
            <a:endParaRPr lang="en-US"/>
          </a:p>
        </p:txBody>
      </p:sp>
    </p:spTree>
    <p:extLst>
      <p:ext uri="{BB962C8B-B14F-4D97-AF65-F5344CB8AC3E}">
        <p14:creationId xmlns:p14="http://schemas.microsoft.com/office/powerpoint/2010/main" val="2936781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oml.noaa.gov/hrd/hurdat/All_U.S._Hurricanes.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0.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6.xml"/><Relationship Id="rId4" Type="http://schemas.openxmlformats.org/officeDocument/2006/relationships/image" Target="../media/image150.PNG"/></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jse.amstat.org/v14n3/datasets.ker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9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7021513" cy="2308324"/>
          </a:xfrm>
        </p:spPr>
        <p:txBody>
          <a:bodyPr>
            <a:normAutofit/>
          </a:bodyPr>
          <a:lstStyle/>
          <a:p>
            <a:pPr algn="l"/>
            <a:r>
              <a:rPr lang="en-US" sz="6100">
                <a:solidFill>
                  <a:schemeClr val="bg1"/>
                </a:solidFill>
              </a:rPr>
              <a:t>Predictive Inference </a:t>
            </a:r>
            <a:br>
              <a:rPr lang="en-US" sz="6100">
                <a:solidFill>
                  <a:schemeClr val="bg1"/>
                </a:solidFill>
              </a:rPr>
            </a:br>
            <a:r>
              <a:rPr lang="en-US" sz="6100">
                <a:solidFill>
                  <a:schemeClr val="bg1"/>
                </a:solidFill>
              </a:rPr>
              <a:t>Tools for Researchers</a:t>
            </a:r>
          </a:p>
        </p:txBody>
      </p:sp>
      <p:sp>
        <p:nvSpPr>
          <p:cNvPr id="3" name="Subtitle 2">
            <a:extLst>
              <a:ext uri="{FF2B5EF4-FFF2-40B4-BE49-F238E27FC236}">
                <a16:creationId xmlns:a16="http://schemas.microsoft.com/office/drawing/2014/main" id="{5438C046-914D-4323-BF4E-8D2ED35960BA}"/>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by Gabe Harris</a:t>
            </a:r>
          </a:p>
        </p:txBody>
      </p:sp>
    </p:spTree>
    <p:extLst>
      <p:ext uri="{BB962C8B-B14F-4D97-AF65-F5344CB8AC3E}">
        <p14:creationId xmlns:p14="http://schemas.microsoft.com/office/powerpoint/2010/main" val="148144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Beta-Binomial Model:</a:t>
            </a:r>
            <a:br>
              <a:rPr lang="en-US" dirty="0"/>
            </a:br>
            <a:r>
              <a:rPr lang="en-US" dirty="0"/>
              <a:t>R functions  </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52587"/>
                <a:ext cx="9034463" cy="609600"/>
              </a:xfrm>
              <a:solidFill>
                <a:schemeClr val="accent6">
                  <a:lumMod val="20000"/>
                  <a:lumOff val="80000"/>
                </a:schemeClr>
              </a:solidFill>
            </p:spPr>
            <p:txBody>
              <a:bodyPr anchor="ctr" anchorCtr="0">
                <a:normAutofit/>
              </a:bodyPr>
              <a:lstStyle/>
              <a:p>
                <a:pPr marL="0" indent="0">
                  <a:buNone/>
                </a:pPr>
                <a:r>
                  <a:rPr lang="en-US" sz="2000" dirty="0"/>
                  <a:t>Predictive distribution:</a:t>
                </a:r>
                <a14:m>
                  <m:oMath xmlns:m="http://schemas.openxmlformats.org/officeDocument/2006/math">
                    <m:r>
                      <a:rPr lang="en-US" sz="2000" b="0" i="1" smtClean="0">
                        <a:latin typeface="Cambria Math" panose="02040503050406030204" pitchFamily="18" charset="0"/>
                        <a:sym typeface="Wingdings" panose="05000000000000000000" pitchFamily="2" charset="2"/>
                      </a:rPr>
                      <m:t> </m:t>
                    </m:r>
                    <m:r>
                      <a:rPr lang="en-US" sz="2000" i="1">
                        <a:latin typeface="Cambria Math" panose="02040503050406030204" pitchFamily="18" charset="0"/>
                        <a:sym typeface="Wingdings" panose="05000000000000000000" pitchFamily="2" charset="2"/>
                      </a:rPr>
                      <m:t>𝑝</m:t>
                    </m:r>
                    <m:d>
                      <m:dPr>
                        <m:ctrlPr>
                          <a:rPr lang="en-US" sz="2000" i="1">
                            <a:latin typeface="Cambria Math" panose="02040503050406030204" pitchFamily="18" charset="0"/>
                            <a:sym typeface="Wingdings" panose="05000000000000000000" pitchFamily="2" charset="2"/>
                          </a:rPr>
                        </m:ctrlPr>
                      </m:dPr>
                      <m:e>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𝑇</m:t>
                            </m:r>
                          </m:e>
                        </m:acc>
                        <m:r>
                          <a:rPr lang="en-US" sz="2000" i="1">
                            <a:latin typeface="Cambria Math" panose="02040503050406030204" pitchFamily="18" charset="0"/>
                            <a:sym typeface="Wingdings" panose="05000000000000000000" pitchFamily="2" charset="2"/>
                          </a:rPr>
                          <m:t>=</m:t>
                        </m:r>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e>
                      <m:e>
                        <m:r>
                          <a:rPr lang="en-US" sz="2000" i="1">
                            <a:latin typeface="Cambria Math" panose="02040503050406030204" pitchFamily="18" charset="0"/>
                            <a:sym typeface="Wingdings" panose="05000000000000000000" pitchFamily="2" charset="2"/>
                          </a:rPr>
                          <m:t>𝑇</m:t>
                        </m:r>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sym typeface="Wingdings" panose="05000000000000000000" pitchFamily="2" charset="2"/>
                          </a:rPr>
                          <m:t>𝑡</m:t>
                        </m:r>
                      </m:e>
                    </m:d>
                    <m:r>
                      <a:rPr lang="en-US" sz="2000" i="1">
                        <a:latin typeface="Cambria Math" panose="02040503050406030204" pitchFamily="18" charset="0"/>
                        <a:sym typeface="Wingdings" panose="05000000000000000000" pitchFamily="2" charset="2"/>
                      </a:rPr>
                      <m:t>=</m:t>
                    </m:r>
                    <m:f>
                      <m:fPr>
                        <m:ctrlPr>
                          <a:rPr lang="en-US" sz="2000" i="1">
                            <a:latin typeface="Cambria Math" panose="02040503050406030204" pitchFamily="18" charset="0"/>
                            <a:sym typeface="Wingdings" panose="05000000000000000000" pitchFamily="2" charset="2"/>
                          </a:rPr>
                        </m:ctrlPr>
                      </m:fPr>
                      <m:num>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l-GR" sz="2000" i="1">
                                <a:latin typeface="Cambria Math" panose="02040503050406030204" pitchFamily="18" charset="0"/>
                                <a:ea typeface="Cambria Math" panose="02040503050406030204" pitchFamily="18" charset="0"/>
                                <a:sym typeface="Wingdings" panose="05000000000000000000" pitchFamily="2" charset="2"/>
                              </a:rPr>
                              <m:t>𝛼</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l-GR" sz="2000" i="1">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num>
                      <m:den>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i="1">
                                    <a:latin typeface="Cambria Math" panose="02040503050406030204" pitchFamily="18" charset="0"/>
                                    <a:sym typeface="Wingdings" panose="05000000000000000000" pitchFamily="2" charset="2"/>
                                  </a:rPr>
                                </m:ctrlPr>
                              </m:accPr>
                              <m:e>
                                <m:r>
                                  <a:rPr lang="en-US" sz="2000" i="1">
                                    <a:latin typeface="Cambria Math" panose="02040503050406030204" pitchFamily="18" charset="0"/>
                                    <a:sym typeface="Wingdings" panose="05000000000000000000" pitchFamily="2" charset="2"/>
                                  </a:rPr>
                                  <m:t>𝑡</m:t>
                                </m:r>
                              </m:e>
                            </m:acc>
                            <m:r>
                              <a:rPr lang="en-US" sz="2000" i="1">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l-GR" sz="2000" i="1">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𝑡</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i="1">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a:latin typeface="Cambria Math" panose="02040503050406030204" pitchFamily="18" charset="0"/>
                                <a:ea typeface="Cambria Math" panose="02040503050406030204" pitchFamily="18" charset="0"/>
                                <a:sym typeface="Wingdings" panose="05000000000000000000" pitchFamily="2" charset="2"/>
                              </a:rPr>
                            </m:ctrlPr>
                          </m:dPr>
                          <m:e>
                            <m:r>
                              <a:rPr lang="en-US" sz="2000" i="1">
                                <a:latin typeface="Cambria Math" panose="02040503050406030204" pitchFamily="18" charset="0"/>
                                <a:ea typeface="Cambria Math" panose="02040503050406030204" pitchFamily="18" charset="0"/>
                                <a:sym typeface="Wingdings" panose="05000000000000000000" pitchFamily="2" charset="2"/>
                              </a:rPr>
                              <m:t>𝑀</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𝑁</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𝛼</m:t>
                            </m:r>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i="1">
                                <a:latin typeface="Cambria Math" panose="02040503050406030204" pitchFamily="18" charset="0"/>
                                <a:ea typeface="Cambria Math" panose="02040503050406030204" pitchFamily="18" charset="0"/>
                                <a:sym typeface="Wingdings" panose="05000000000000000000" pitchFamily="2" charset="2"/>
                              </a:rPr>
                              <m:t>𝛽</m:t>
                            </m:r>
                          </m:e>
                        </m:d>
                      </m:den>
                    </m:f>
                  </m:oMath>
                </a14:m>
                <a:endParaRPr lang="en-US" sz="2000" dirty="0"/>
              </a:p>
            </p:txBody>
          </p:sp>
        </mc:Choice>
        <mc:Fallback>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52587"/>
                <a:ext cx="9034463" cy="609600"/>
              </a:xfrm>
              <a:blipFill>
                <a:blip r:embed="rId3"/>
                <a:stretch>
                  <a:fillRect l="-742"/>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2674088371"/>
              </p:ext>
            </p:extLst>
          </p:nvPr>
        </p:nvGraphicFramePr>
        <p:xfrm>
          <a:off x="602695" y="2449140"/>
          <a:ext cx="11084480" cy="229108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err="1"/>
                        <a:t>dpredBB</a:t>
                      </a:r>
                      <a:r>
                        <a:rPr lang="en-US" dirty="0"/>
                        <a:t>(</a:t>
                      </a:r>
                      <a:r>
                        <a:rPr lang="en-US" dirty="0" err="1"/>
                        <a:t>tpred,N,t,M,a,b</a:t>
                      </a:r>
                      <a:r>
                        <a:rPr lang="en-US" dirty="0"/>
                        <a:t>)</a:t>
                      </a:r>
                    </a:p>
                  </a:txBody>
                  <a:tcPr anchor="ctr"/>
                </a:tc>
                <a:tc>
                  <a:txBody>
                    <a:bodyPr/>
                    <a:lstStyle/>
                    <a:p>
                      <a:r>
                        <a:rPr lang="en-US" dirty="0"/>
                        <a:t>Uses R function </a:t>
                      </a:r>
                      <a:r>
                        <a:rPr lang="en-US" dirty="0" err="1"/>
                        <a:t>lgamma</a:t>
                      </a:r>
                      <a:r>
                        <a:rPr lang="en-US" dirty="0"/>
                        <a:t>() for each factor then exponentiates.</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ppredBB</a:t>
                      </a:r>
                      <a:r>
                        <a:rPr lang="en-US" dirty="0"/>
                        <a:t>(</a:t>
                      </a:r>
                      <a:r>
                        <a:rPr lang="en-US" dirty="0" err="1"/>
                        <a:t>tpred,N,t,M,a,b</a:t>
                      </a:r>
                      <a:r>
                        <a:rPr lang="en-US" dirty="0"/>
                        <a:t>)</a:t>
                      </a:r>
                    </a:p>
                  </a:txBody>
                  <a:tcPr anchor="ctr"/>
                </a:tc>
                <a:tc>
                  <a:txBody>
                    <a:bodyPr/>
                    <a:lstStyle/>
                    <a:p>
                      <a:r>
                        <a:rPr lang="en-US" dirty="0"/>
                        <a:t>Calls </a:t>
                      </a:r>
                      <a:r>
                        <a:rPr lang="en-US" dirty="0" err="1"/>
                        <a:t>dpredBB</a:t>
                      </a:r>
                      <a:r>
                        <a:rPr lang="en-US" dirty="0"/>
                        <a:t>() for 1,…,</a:t>
                      </a:r>
                      <a:r>
                        <a:rPr lang="en-US" dirty="0" err="1"/>
                        <a:t>tpred</a:t>
                      </a:r>
                      <a:r>
                        <a:rPr lang="en-US" dirty="0"/>
                        <a:t> and returns the cumulative sum of that discrete set of results</a:t>
                      </a:r>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err="1"/>
                        <a:t>rpredBB</a:t>
                      </a:r>
                      <a:r>
                        <a:rPr lang="en-US" dirty="0"/>
                        <a:t>(</a:t>
                      </a:r>
                      <a:r>
                        <a:rPr lang="en-US" dirty="0" err="1"/>
                        <a:t>S,N,t,M,a,b</a:t>
                      </a:r>
                      <a:r>
                        <a:rPr lang="en-US" dirty="0"/>
                        <a:t>)</a:t>
                      </a:r>
                    </a:p>
                  </a:txBody>
                  <a:tcPr anchor="ctr"/>
                </a:tc>
                <a:tc>
                  <a:txBody>
                    <a:bodyPr/>
                    <a:lstStyle/>
                    <a:p>
                      <a:r>
                        <a:rPr lang="en-US" dirty="0"/>
                        <a:t>Uses inverse transform method and output of </a:t>
                      </a:r>
                      <a:r>
                        <a:rPr lang="en-US" dirty="0" err="1"/>
                        <a:t>ppredBB</a:t>
                      </a:r>
                      <a:r>
                        <a:rPr lang="en-US" dirty="0"/>
                        <a:t>()</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5" y="4683068"/>
                <a:ext cx="9215438" cy="2126864"/>
              </a:xfrm>
              <a:prstGeom prst="rect">
                <a:avLst/>
              </a:prstGeom>
              <a:noFill/>
            </p:spPr>
            <p:txBody>
              <a:bodyPr wrap="square" rtlCol="0">
                <a:spAutoFit/>
              </a:bodyPr>
              <a:lstStyle/>
              <a:p>
                <a:pPr>
                  <a:lnSpc>
                    <a:spcPct val="150000"/>
                  </a:lnSpc>
                </a:pPr>
                <a:r>
                  <a:rPr lang="en-US" dirty="0"/>
                  <a:t>t = the number of success out of the N observations in the data set</a:t>
                </a:r>
              </a:p>
              <a:p>
                <a:pPr>
                  <a:lnSpc>
                    <a:spcPct val="150000"/>
                  </a:lnSpc>
                </a:pPr>
                <a:r>
                  <a:rPr lang="en-US" dirty="0" err="1"/>
                  <a:t>tpred</a:t>
                </a:r>
                <a:r>
                  <a:rPr lang="en-US" dirty="0"/>
                  <a:t> =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𝑡</m:t>
                        </m:r>
                      </m:e>
                    </m:acc>
                  </m:oMath>
                </a14:m>
                <a:r>
                  <a:rPr lang="en-US" dirty="0"/>
                  <a:t>, the number of successes in a future experiment involving M binary observations</a:t>
                </a:r>
              </a:p>
              <a:p>
                <a:pPr>
                  <a:lnSpc>
                    <a:spcPct val="150000"/>
                  </a:lnSpc>
                </a:pPr>
                <a:r>
                  <a:rPr lang="en-US" dirty="0"/>
                  <a:t>(a, b)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𝛽</m:t>
                    </m:r>
                    <m:r>
                      <a:rPr lang="en-US" sz="1800" i="1" smtClean="0">
                        <a:latin typeface="Cambria Math" panose="02040503050406030204" pitchFamily="18" charset="0"/>
                        <a:ea typeface="Cambria Math" panose="02040503050406030204" pitchFamily="18" charset="0"/>
                      </a:rPr>
                      <m:t>)</m:t>
                    </m:r>
                  </m:oMath>
                </a14:m>
                <a:r>
                  <a:rPr lang="en-US" dirty="0"/>
                  <a:t>, the parameters of the Beta prior</a:t>
                </a:r>
              </a:p>
              <a:p>
                <a:pPr>
                  <a:lnSpc>
                    <a:spcPct val="150000"/>
                  </a:lnSpc>
                </a:pPr>
                <a:r>
                  <a:rPr lang="en-US" dirty="0"/>
                  <a:t>S = the desired predictive sample size; that is, the number of future experiments of size M for which a predictive number of successes is desired</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4683068"/>
                <a:ext cx="9215438" cy="2126864"/>
              </a:xfrm>
              <a:prstGeom prst="rect">
                <a:avLst/>
              </a:prstGeom>
              <a:blipFill>
                <a:blip r:embed="rId4"/>
                <a:stretch>
                  <a:fillRect l="-595" b="-3725"/>
                </a:stretch>
              </a:blipFill>
            </p:spPr>
            <p:txBody>
              <a:bodyPr/>
              <a:lstStyle/>
              <a:p>
                <a:r>
                  <a:rPr lang="en-US">
                    <a:noFill/>
                  </a:rPr>
                  <a:t> </a:t>
                </a:r>
              </a:p>
            </p:txBody>
          </p:sp>
        </mc:Fallback>
      </mc:AlternateContent>
    </p:spTree>
    <p:extLst>
      <p:ext uri="{BB962C8B-B14F-4D97-AF65-F5344CB8AC3E}">
        <p14:creationId xmlns:p14="http://schemas.microsoft.com/office/powerpoint/2010/main" val="90540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Beta-Binomial Example:  </a:t>
            </a:r>
            <a:br>
              <a:rPr lang="en-US" dirty="0"/>
            </a:br>
            <a:r>
              <a:rPr lang="en-US" dirty="0"/>
              <a:t>Pass The Pigs®: Big Pigs</a:t>
            </a:r>
            <a:r>
              <a:rPr lang="en-US" baseline="30000" dirty="0"/>
              <a:t>™</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15E38-0895-4D73-8891-ADE3DF1D3A17}"/>
                  </a:ext>
                </a:extLst>
              </p:cNvPr>
              <p:cNvSpPr>
                <a:spLocks noGrp="1"/>
              </p:cNvSpPr>
              <p:nvPr>
                <p:ph sz="half" idx="1"/>
              </p:nvPr>
            </p:nvSpPr>
            <p:spPr>
              <a:xfrm>
                <a:off x="838200" y="1900237"/>
                <a:ext cx="5651378" cy="4276725"/>
              </a:xfrm>
            </p:spPr>
            <p:txBody>
              <a:bodyPr/>
              <a:lstStyle/>
              <a:p>
                <a:pPr marL="0" indent="0">
                  <a:buNone/>
                </a:pPr>
                <a:r>
                  <a:rPr lang="en-US" sz="1800" dirty="0"/>
                  <a:t>The Big Pigs</a:t>
                </a:r>
                <a:r>
                  <a:rPr lang="en-US" sz="1800" baseline="30000" dirty="0"/>
                  <a:t>TM</a:t>
                </a:r>
                <a:r>
                  <a:rPr lang="en-US" sz="1800" dirty="0"/>
                  <a:t> are not a perfect scale-up of the original, and they are made of a softer material.  These considerations are reflected in the choice of prior parameters.</a:t>
                </a:r>
              </a:p>
              <a:p>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=7</m:t>
                    </m:r>
                  </m:oMath>
                </a14:m>
                <a:r>
                  <a:rPr lang="en-US" sz="1800" dirty="0"/>
                  <a:t> Razorbacks out of </a:t>
                </a:r>
                <a14:m>
                  <m:oMath xmlns:m="http://schemas.openxmlformats.org/officeDocument/2006/math">
                    <m:r>
                      <a:rPr lang="en-US" sz="1800" b="0" i="1" smtClean="0">
                        <a:latin typeface="Cambria Math" panose="02040503050406030204" pitchFamily="18" charset="0"/>
                      </a:rPr>
                      <m:t>𝑁</m:t>
                    </m:r>
                    <m:r>
                      <a:rPr lang="en-US" sz="1800" b="0" i="1" smtClean="0">
                        <a:latin typeface="Cambria Math" panose="02040503050406030204" pitchFamily="18" charset="0"/>
                      </a:rPr>
                      <m:t>=10</m:t>
                    </m:r>
                  </m:oMath>
                </a14:m>
                <a:r>
                  <a:rPr lang="en-US" sz="1800" dirty="0"/>
                  <a:t> tosses</a:t>
                </a:r>
              </a:p>
              <a:p>
                <a14:m>
                  <m:oMath xmlns:m="http://schemas.openxmlformats.org/officeDocument/2006/math">
                    <m:r>
                      <a:rPr lang="en-US" sz="1800" i="1" smtClean="0">
                        <a:latin typeface="Cambria Math" panose="02040503050406030204" pitchFamily="18" charset="0"/>
                        <a:ea typeface="Cambria Math" panose="02040503050406030204" pitchFamily="18" charset="0"/>
                      </a:rPr>
                      <m:t>𝜃</m:t>
                    </m:r>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𝐵𝑒𝑡𝑎</m:t>
                    </m:r>
                    <m:r>
                      <a:rPr lang="en-US" sz="1800" b="0" i="1" smtClean="0">
                        <a:latin typeface="Cambria Math" panose="02040503050406030204" pitchFamily="18" charset="0"/>
                        <a:ea typeface="Cambria Math" panose="02040503050406030204" pitchFamily="18" charset="0"/>
                      </a:rPr>
                      <m:t>(2,8)</m:t>
                    </m:r>
                  </m:oMath>
                </a14:m>
                <a:endParaRPr lang="en-US" sz="1800" dirty="0"/>
              </a:p>
              <a:p>
                <a:r>
                  <a:rPr lang="en-US" sz="1800" dirty="0"/>
                  <a:t>Predicting number of Razorbacks </a:t>
                </a:r>
                <a14:m>
                  <m:oMath xmlns:m="http://schemas.openxmlformats.org/officeDocument/2006/math">
                    <m:acc>
                      <m:accPr>
                        <m:chr m:val="̃"/>
                        <m:ctrlPr>
                          <a:rPr lang="en-US" sz="1800" b="0" i="1" smtClean="0">
                            <a:latin typeface="Cambria Math" panose="02040503050406030204" pitchFamily="18" charset="0"/>
                            <a:sym typeface="Wingdings" panose="05000000000000000000" pitchFamily="2" charset="2"/>
                          </a:rPr>
                        </m:ctrlPr>
                      </m:accPr>
                      <m:e>
                        <m:r>
                          <a:rPr lang="en-US" sz="1800" b="0" i="1" smtClean="0">
                            <a:latin typeface="Cambria Math" panose="02040503050406030204" pitchFamily="18" charset="0"/>
                            <a:sym typeface="Wingdings" panose="05000000000000000000" pitchFamily="2" charset="2"/>
                          </a:rPr>
                          <m:t>𝑇</m:t>
                        </m:r>
                      </m:e>
                    </m:acc>
                  </m:oMath>
                </a14:m>
                <a:r>
                  <a:rPr lang="en-US" sz="1800" dirty="0"/>
                  <a:t> out of </a:t>
                </a:r>
                <a14:m>
                  <m:oMath xmlns:m="http://schemas.openxmlformats.org/officeDocument/2006/math">
                    <m:r>
                      <a:rPr lang="en-US" sz="1800" b="0" i="1" smtClean="0">
                        <a:latin typeface="Cambria Math" panose="02040503050406030204" pitchFamily="18" charset="0"/>
                      </a:rPr>
                      <m:t>𝑀</m:t>
                    </m:r>
                    <m:r>
                      <a:rPr lang="en-US" sz="1800" b="0" i="1" smtClean="0">
                        <a:latin typeface="Cambria Math" panose="02040503050406030204" pitchFamily="18" charset="0"/>
                      </a:rPr>
                      <m:t>=10</m:t>
                    </m:r>
                  </m:oMath>
                </a14:m>
                <a:r>
                  <a:rPr lang="en-US" sz="1800" dirty="0"/>
                  <a:t> future tosses</a:t>
                </a:r>
              </a:p>
              <a:p>
                <a:endParaRPr lang="en-US" sz="28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015E38-0895-4D73-8891-ADE3DF1D3A17}"/>
                  </a:ext>
                </a:extLst>
              </p:cNvPr>
              <p:cNvSpPr>
                <a:spLocks noGrp="1" noRot="1" noChangeAspect="1" noMove="1" noResize="1" noEditPoints="1" noAdjustHandles="1" noChangeArrowheads="1" noChangeShapeType="1" noTextEdit="1"/>
              </p:cNvSpPr>
              <p:nvPr>
                <p:ph sz="half" idx="1"/>
              </p:nvPr>
            </p:nvSpPr>
            <p:spPr>
              <a:xfrm>
                <a:off x="838200" y="1900237"/>
                <a:ext cx="5651378" cy="4276725"/>
              </a:xfrm>
              <a:blipFill>
                <a:blip r:embed="rId3"/>
                <a:stretch>
                  <a:fillRect l="-971" t="-1427"/>
                </a:stretch>
              </a:blipFill>
            </p:spPr>
            <p:txBody>
              <a:bodyPr/>
              <a:lstStyle/>
              <a:p>
                <a:r>
                  <a:rPr lang="en-US">
                    <a:noFill/>
                  </a:rPr>
                  <a:t> </a:t>
                </a:r>
              </a:p>
            </p:txBody>
          </p:sp>
        </mc:Fallback>
      </mc:AlternateContent>
      <p:pic>
        <p:nvPicPr>
          <p:cNvPr id="7" name="Content Placeholder 6" descr="Chart&#10;&#10;Description automatically generated">
            <a:extLst>
              <a:ext uri="{FF2B5EF4-FFF2-40B4-BE49-F238E27FC236}">
                <a16:creationId xmlns:a16="http://schemas.microsoft.com/office/drawing/2014/main" id="{586AF258-57C9-4B76-80F5-B00E8FB5C4F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16258" y="957277"/>
            <a:ext cx="5107412" cy="5076031"/>
          </a:xfrm>
        </p:spPr>
      </p:pic>
      <p:pic>
        <p:nvPicPr>
          <p:cNvPr id="12" name="Picture 11" descr="Diagram&#10;&#10;Description automatically generated with low confidence">
            <a:extLst>
              <a:ext uri="{FF2B5EF4-FFF2-40B4-BE49-F238E27FC236}">
                <a16:creationId xmlns:a16="http://schemas.microsoft.com/office/drawing/2014/main" id="{9F3AD5F2-F90C-402B-92A8-F6E7C1938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441" y="4362831"/>
            <a:ext cx="2973304" cy="2023680"/>
          </a:xfrm>
          <a:prstGeom prst="rect">
            <a:avLst/>
          </a:prstGeom>
        </p:spPr>
      </p:pic>
    </p:spTree>
    <p:extLst>
      <p:ext uri="{BB962C8B-B14F-4D97-AF65-F5344CB8AC3E}">
        <p14:creationId xmlns:p14="http://schemas.microsoft.com/office/powerpoint/2010/main" val="169317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fontScale="90000"/>
          </a:bodyPr>
          <a:lstStyle/>
          <a:p>
            <a:pPr algn="l"/>
            <a:r>
              <a:rPr lang="en-US" sz="6600" dirty="0">
                <a:solidFill>
                  <a:srgbClr val="FFFFFF"/>
                </a:solidFill>
              </a:rPr>
              <a:t>Exponential-Gamma Model:  </a:t>
            </a:r>
            <a:br>
              <a:rPr lang="en-US" sz="6600" dirty="0">
                <a:solidFill>
                  <a:srgbClr val="FFFFFF"/>
                </a:solidFill>
              </a:rPr>
            </a:br>
            <a:r>
              <a:rPr lang="en-US" sz="6600" dirty="0">
                <a:solidFill>
                  <a:srgbClr val="FFFFFF"/>
                </a:solidFill>
              </a:rPr>
              <a:t>Time to Event </a:t>
            </a:r>
            <a:r>
              <a:rPr lang="en-US" sz="5300" dirty="0">
                <a:solidFill>
                  <a:srgbClr val="FFFFFF"/>
                </a:solidFill>
              </a:rPr>
              <a:t>(Allowing Censoring)</a:t>
            </a:r>
            <a:endParaRPr lang="en-US" sz="6100" dirty="0">
              <a:solidFill>
                <a:schemeClr val="bg1"/>
              </a:solidFill>
            </a:endParaRPr>
          </a:p>
        </p:txBody>
      </p:sp>
    </p:spTree>
    <p:extLst>
      <p:ext uri="{BB962C8B-B14F-4D97-AF65-F5344CB8AC3E}">
        <p14:creationId xmlns:p14="http://schemas.microsoft.com/office/powerpoint/2010/main" val="111071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Exponential-Gamma Model:</a:t>
            </a:r>
            <a:br>
              <a:rPr lang="en-US" dirty="0"/>
            </a:br>
            <a:r>
              <a:rPr lang="en-US" dirty="0"/>
              <a:t>Derivation</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536700"/>
            <a:ext cx="12192001" cy="2420937"/>
          </a:xfrm>
          <a:prstGeom prst="rect">
            <a:avLst/>
          </a:prstGeom>
        </p:spPr>
      </p:pic>
      <mc:AlternateContent xmlns:mc="http://schemas.openxmlformats.org/markup-compatibility/2006">
        <mc:Choice xmlns:a14="http://schemas.microsoft.com/office/drawing/2010/main" Requires="a14">
          <p:sp>
            <p:nvSpPr>
              <p:cNvPr id="6" name="Content Placeholder 1">
                <a:extLst>
                  <a:ext uri="{FF2B5EF4-FFF2-40B4-BE49-F238E27FC236}">
                    <a16:creationId xmlns:a16="http://schemas.microsoft.com/office/drawing/2014/main" id="{79D35F1B-1698-4589-88F5-872B0AB98477}"/>
                  </a:ext>
                </a:extLst>
              </p:cNvPr>
              <p:cNvSpPr txBox="1">
                <a:spLocks/>
              </p:cNvSpPr>
              <p:nvPr/>
            </p:nvSpPr>
            <p:spPr>
              <a:xfrm>
                <a:off x="795236" y="2092325"/>
                <a:ext cx="10601528" cy="4889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Data:  </a:t>
                </a:r>
              </a:p>
              <a:p>
                <a:pPr lvl="1"/>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𝑁</m:t>
                        </m:r>
                      </m:sub>
                    </m:s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𝐸𝑥𝑝</m:t>
                    </m:r>
                    <m:d>
                      <m:dPr>
                        <m:ctrlPr>
                          <a:rPr lang="en-US" sz="2000" i="1" smtClean="0">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𝜃</m:t>
                        </m:r>
                      </m:e>
                    </m:d>
                  </m:oMath>
                </a14:m>
                <a:r>
                  <a:rPr lang="en-US" sz="2000" dirty="0">
                    <a:sym typeface="Wingdings" panose="05000000000000000000" pitchFamily="2" charset="2"/>
                  </a:rPr>
                  <a:t> , with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𝑑</m:t>
                        </m:r>
                      </m:sub>
                    </m:sSub>
                  </m:oMath>
                </a14:m>
                <a:r>
                  <a:rPr lang="en-US" sz="2000" dirty="0">
                    <a:sym typeface="Wingdings" panose="05000000000000000000" pitchFamily="2" charset="2"/>
                  </a:rPr>
                  <a:t> fully observed realizations and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𝑑</m:t>
                        </m:r>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𝑌</m:t>
                        </m:r>
                      </m:e>
                      <m:sub>
                        <m:r>
                          <a:rPr lang="en-US" sz="2000" i="1" smtClean="0">
                            <a:latin typeface="Cambria Math" panose="02040503050406030204" pitchFamily="18" charset="0"/>
                          </a:rPr>
                          <m:t>𝑁</m:t>
                        </m:r>
                      </m:sub>
                    </m:sSub>
                  </m:oMath>
                </a14:m>
                <a:r>
                  <a:rPr lang="en-US" sz="2000" dirty="0">
                    <a:sym typeface="Wingdings" panose="05000000000000000000" pitchFamily="2" charset="2"/>
                  </a:rPr>
                  <a:t> censored  </a:t>
                </a:r>
              </a:p>
              <a:p>
                <a:pPr lvl="1"/>
                <a:r>
                  <a:rPr lang="en-US" sz="2000" dirty="0">
                    <a:sym typeface="Wingdings" panose="05000000000000000000" pitchFamily="2" charset="2"/>
                  </a:rPr>
                  <a:t>We obtain overall exponential likelihood </a:t>
                </a:r>
                <a14:m>
                  <m:oMath xmlns:m="http://schemas.openxmlformats.org/officeDocument/2006/math">
                    <m:r>
                      <a:rPr lang="en-US" sz="2000" i="1" smtClean="0">
                        <a:latin typeface="Cambria Math" panose="02040503050406030204" pitchFamily="18" charset="0"/>
                        <a:sym typeface="Wingdings" panose="05000000000000000000" pitchFamily="2" charset="2"/>
                      </a:rPr>
                      <m:t>𝐿</m:t>
                    </m:r>
                    <m:d>
                      <m:dPr>
                        <m:ctrlPr>
                          <a:rPr lang="en-US" sz="2000" i="1" smtClean="0">
                            <a:latin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𝑁</m:t>
                            </m:r>
                          </m:sub>
                        </m:sSub>
                      </m:e>
                    </m:d>
                    <m:r>
                      <a:rPr lang="en-US" sz="2000" i="1" smtClean="0">
                        <a:latin typeface="Cambria Math" panose="02040503050406030204" pitchFamily="18" charset="0"/>
                        <a:sym typeface="Wingdings" panose="05000000000000000000" pitchFamily="2" charset="2"/>
                      </a:rPr>
                      <m:t>= </m:t>
                    </m:r>
                    <m:nary>
                      <m:naryPr>
                        <m:chr m:val="∏"/>
                        <m:ctrlPr>
                          <a:rPr lang="en-US" sz="2000" i="1" smtClean="0">
                            <a:latin typeface="Cambria Math" panose="02040503050406030204" pitchFamily="18" charset="0"/>
                            <a:sym typeface="Wingdings" panose="05000000000000000000" pitchFamily="2" charset="2"/>
                          </a:rPr>
                        </m:ctrlPr>
                      </m:naryPr>
                      <m:sub>
                        <m:r>
                          <m:rPr>
                            <m:brk m:alnAt="23"/>
                          </m:rPr>
                          <a:rPr lang="en-US" sz="2000" i="1" smtClean="0">
                            <a:latin typeface="Cambria Math" panose="02040503050406030204" pitchFamily="18" charset="0"/>
                            <a:sym typeface="Wingdings" panose="05000000000000000000" pitchFamily="2" charset="2"/>
                          </a:rPr>
                          <m:t>𝑖</m:t>
                        </m:r>
                        <m:r>
                          <a:rPr lang="en-US" sz="2000" i="1" smtClean="0">
                            <a:latin typeface="Cambria Math" panose="02040503050406030204" pitchFamily="18" charset="0"/>
                            <a:sym typeface="Wingdings" panose="05000000000000000000" pitchFamily="2" charset="2"/>
                          </a:rPr>
                          <m:t>=1</m:t>
                        </m:r>
                      </m:sub>
                      <m:sup>
                        <m:r>
                          <a:rPr lang="en-US" sz="2000" i="1" smtClean="0">
                            <a:latin typeface="Cambria Math" panose="02040503050406030204" pitchFamily="18" charset="0"/>
                            <a:sym typeface="Wingdings" panose="05000000000000000000" pitchFamily="2" charset="2"/>
                          </a:rPr>
                          <m:t>𝑑</m:t>
                        </m:r>
                      </m:sup>
                      <m:e>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i="1" smtClean="0">
                                <a:latin typeface="Cambria Math" panose="02040503050406030204" pitchFamily="18" charset="0"/>
                                <a:sym typeface="Wingdings" panose="05000000000000000000" pitchFamily="2" charset="2"/>
                              </a:rPr>
                              <m:t>𝑑</m:t>
                            </m:r>
                          </m:sup>
                        </m:sSup>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𝑒</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sup>
                        </m:sSup>
                      </m:e>
                    </m:nary>
                  </m:oMath>
                </a14:m>
                <a:endParaRPr lang="en-US" sz="2000" dirty="0"/>
              </a:p>
              <a:p>
                <a:pPr lvl="2"/>
                <a:r>
                  <a:rPr lang="en-US" sz="1600" dirty="0"/>
                  <a:t>( with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rPr>
                          <m:t>𝑦</m:t>
                        </m:r>
                      </m:e>
                    </m:acc>
                    <m:r>
                      <a:rPr lang="en-US" sz="160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i="1" smtClean="0">
                            <a:latin typeface="Cambria Math" panose="02040503050406030204" pitchFamily="18" charset="0"/>
                          </a:rPr>
                          <m:t>1</m:t>
                        </m:r>
                      </m:num>
                      <m:den>
                        <m:r>
                          <a:rPr lang="en-US" sz="1600" i="1" smtClean="0">
                            <a:latin typeface="Cambria Math" panose="02040503050406030204" pitchFamily="18" charset="0"/>
                          </a:rPr>
                          <m:t>𝑁</m:t>
                        </m:r>
                      </m:den>
                    </m:f>
                    <m:nary>
                      <m:naryPr>
                        <m:chr m:val="∑"/>
                        <m:limLoc m:val="subSup"/>
                        <m:ctrlPr>
                          <a:rPr lang="en-US" sz="1600" i="1" smtClean="0">
                            <a:latin typeface="Cambria Math" panose="02040503050406030204" pitchFamily="18" charset="0"/>
                          </a:rPr>
                        </m:ctrlPr>
                      </m:naryPr>
                      <m:sub>
                        <m:r>
                          <m:rPr>
                            <m:brk m:alnAt="25"/>
                          </m:rPr>
                          <a:rPr lang="en-US" sz="1600" i="1" smtClean="0">
                            <a:latin typeface="Cambria Math" panose="02040503050406030204" pitchFamily="18" charset="0"/>
                          </a:rPr>
                          <m:t>𝑖</m:t>
                        </m:r>
                        <m:r>
                          <a:rPr lang="en-US" sz="1600" i="1" smtClean="0">
                            <a:latin typeface="Cambria Math" panose="02040503050406030204" pitchFamily="18" charset="0"/>
                          </a:rPr>
                          <m:t>=1</m:t>
                        </m:r>
                      </m:sub>
                      <m:sup>
                        <m:r>
                          <a:rPr lang="en-US" sz="1600" i="1" smtClean="0">
                            <a:latin typeface="Cambria Math" panose="02040503050406030204" pitchFamily="18" charset="0"/>
                          </a:rPr>
                          <m:t>𝑁</m:t>
                        </m:r>
                      </m:sup>
                      <m:e>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𝑦</m:t>
                            </m:r>
                          </m:e>
                          <m:sub>
                            <m:r>
                              <a:rPr lang="en-US" sz="1600" i="1" smtClean="0">
                                <a:latin typeface="Cambria Math" panose="02040503050406030204" pitchFamily="18" charset="0"/>
                              </a:rPr>
                              <m:t>𝑖</m:t>
                            </m:r>
                          </m:sub>
                        </m:sSub>
                      </m:e>
                    </m:nary>
                  </m:oMath>
                </a14:m>
                <a:r>
                  <a:rPr lang="en-US" sz="1600" dirty="0"/>
                  <a:t> )</a:t>
                </a:r>
              </a:p>
              <a:p>
                <a:r>
                  <a:rPr lang="en-US" sz="2400" dirty="0"/>
                  <a:t>The Prior Distribution</a:t>
                </a:r>
              </a:p>
              <a:p>
                <a:pPr lvl="1"/>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𝐺𝑎𝑚𝑚𝑎</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m:t>
                    </m:r>
                  </m:oMath>
                </a14:m>
                <a:r>
                  <a:rPr lang="en-US" sz="2000" dirty="0">
                    <a:sym typeface="Wingdings" panose="05000000000000000000" pitchFamily="2" charset="2"/>
                  </a:rPr>
                  <a:t> 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𝜋</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fPr>
                      <m:num>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𝛾</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sup>
                        </m:sSup>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sym typeface="Wingdings" panose="05000000000000000000" pitchFamily="2" charset="2"/>
                              </a:rPr>
                              <m:t>𝑒</m:t>
                            </m:r>
                          </m:e>
                          <m:sup>
                            <m:r>
                              <a:rPr lang="en-US" sz="2000" i="1" smtClean="0">
                                <a:latin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𝛾𝜃</m:t>
                            </m:r>
                          </m:sup>
                        </m:sSup>
                      </m:num>
                      <m:den>
                        <m:r>
                          <m:rPr>
                            <m:sty m:val="p"/>
                          </m:rPr>
                          <a:rPr lang="el-GR" sz="200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𝛿</m:t>
                            </m:r>
                          </m:e>
                        </m:d>
                      </m:den>
                    </m:f>
                  </m:oMath>
                </a14:m>
                <a:endParaRPr lang="en-US" sz="2000" dirty="0"/>
              </a:p>
              <a:p>
                <a:r>
                  <a:rPr lang="en-US" sz="2400" dirty="0"/>
                  <a:t>The Posterior Distribution</a:t>
                </a:r>
              </a:p>
              <a:p>
                <a:pPr lvl="1"/>
                <a14:m>
                  <m:oMath xmlns:m="http://schemas.openxmlformats.org/officeDocument/2006/math">
                    <m:r>
                      <a:rPr lang="en-US" sz="2000" i="1" smtClean="0">
                        <a:latin typeface="Cambria Math" panose="02040503050406030204" pitchFamily="18" charset="0"/>
                        <a:sym typeface="Wingdings" panose="05000000000000000000" pitchFamily="2" charset="2"/>
                      </a:rPr>
                      <m:t>𝑝</m:t>
                    </m:r>
                    <m:d>
                      <m:dPr>
                        <m:ctrlPr>
                          <a:rPr lang="en-US" sz="2000" i="1" smtClean="0">
                            <a:latin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𝑁</m:t>
                            </m:r>
                          </m:sub>
                        </m:sSub>
                      </m:e>
                    </m:d>
                    <m:r>
                      <a:rPr lang="en-US" sz="2000" i="1" smtClean="0">
                        <a:latin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sym typeface="Wingdings" panose="05000000000000000000" pitchFamily="2" charset="2"/>
                          </a:rPr>
                        </m:ctrlPr>
                      </m:fPr>
                      <m:num>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e>
                            </m:d>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sup>
                        </m:sSup>
                      </m:num>
                      <m:den>
                        <m:r>
                          <m:rPr>
                            <m:sty m:val="p"/>
                          </m:rPr>
                          <a:rPr lang="el-GR" sz="200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e>
                        </m:d>
                      </m:den>
                    </m:f>
                  </m:oMath>
                </a14:m>
                <a:r>
                  <a:rPr lang="en-US" sz="2000" dirty="0">
                    <a:sym typeface="Wingdings" panose="05000000000000000000" pitchFamily="2" charset="2"/>
                  </a:rPr>
                  <a:t> </a:t>
                </a:r>
                <a14:m>
                  <m:oMath xmlns:m="http://schemas.openxmlformats.org/officeDocument/2006/math">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i="1" smtClean="0">
                            <a:latin typeface="Cambria Math" panose="02040503050406030204" pitchFamily="18" charset="0"/>
                            <a:sym typeface="Wingdings" panose="05000000000000000000" pitchFamily="2" charset="2"/>
                          </a:rPr>
                          <m:t>𝑑</m:t>
                        </m:r>
                        <m:r>
                          <a:rPr lang="en-US" sz="2000" i="1" smtClean="0">
                            <a:latin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i="1" smtClean="0">
                            <a:latin typeface="Cambria Math" panose="02040503050406030204" pitchFamily="18" charset="0"/>
                            <a:sym typeface="Wingdings" panose="05000000000000000000" pitchFamily="2" charset="2"/>
                          </a:rPr>
                        </m:ctrlPr>
                      </m:sSupPr>
                      <m:e>
                        <m:r>
                          <a:rPr lang="en-US" sz="2000" i="1" smtClean="0">
                            <a:latin typeface="Cambria Math" panose="02040503050406030204" pitchFamily="18" charset="0"/>
                            <a:sym typeface="Wingdings" panose="05000000000000000000" pitchFamily="2" charset="2"/>
                          </a:rPr>
                          <m:t>𝑒</m:t>
                        </m:r>
                      </m:e>
                      <m:sup>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e>
                        </m:d>
                      </m:sup>
                    </m:sSup>
                    <m:r>
                      <a:rPr lang="en-US" sz="2000" i="1" smtClean="0">
                        <a:latin typeface="Cambria Math" panose="02040503050406030204" pitchFamily="18" charset="0"/>
                      </a:rPr>
                      <m:t>=</m:t>
                    </m:r>
                    <m:r>
                      <a:rPr lang="en-US" sz="2000" i="1" smtClean="0">
                        <a:latin typeface="Cambria Math" panose="02040503050406030204" pitchFamily="18" charset="0"/>
                      </a:rPr>
                      <m:t>𝐺𝑎𝑚𝑚𝑎</m:t>
                    </m:r>
                    <m:r>
                      <a:rPr lang="en-US" sz="200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rPr>
                      <m:t>,</m:t>
                    </m:r>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2000" i="1" smtClean="0">
                        <a:latin typeface="Cambria Math" panose="02040503050406030204" pitchFamily="18" charset="0"/>
                        <a:ea typeface="Cambria Math" panose="02040503050406030204" pitchFamily="18" charset="0"/>
                      </a:rPr>
                      <m:t>)</m:t>
                    </m:r>
                  </m:oMath>
                </a14:m>
                <a:endParaRPr lang="en-US" sz="2000" dirty="0"/>
              </a:p>
              <a:p>
                <a:r>
                  <a:rPr lang="en-US" sz="2400" dirty="0"/>
                  <a:t>The Predictive Distribution for future survival time </a:t>
                </a:r>
                <a14:m>
                  <m:oMath xmlns:m="http://schemas.openxmlformats.org/officeDocument/2006/math">
                    <m:acc>
                      <m:accPr>
                        <m:chr m:val="̃"/>
                        <m:ctrlPr>
                          <a:rPr lang="en-US" sz="2400" i="1" smtClean="0">
                            <a:latin typeface="Cambria Math" panose="02040503050406030204" pitchFamily="18" charset="0"/>
                            <a:sym typeface="Wingdings" panose="05000000000000000000" pitchFamily="2" charset="2"/>
                          </a:rPr>
                        </m:ctrlPr>
                      </m:accPr>
                      <m:e>
                        <m:r>
                          <a:rPr lang="en-US" sz="2400" i="1" smtClean="0">
                            <a:latin typeface="Cambria Math" panose="02040503050406030204" pitchFamily="18" charset="0"/>
                            <a:sym typeface="Wingdings" panose="05000000000000000000" pitchFamily="2" charset="2"/>
                          </a:rPr>
                          <m:t>𝑦</m:t>
                        </m:r>
                      </m:e>
                    </m:acc>
                  </m:oMath>
                </a14:m>
                <a:r>
                  <a:rPr lang="en-US" sz="2400" dirty="0"/>
                  <a:t> is</a:t>
                </a:r>
              </a:p>
              <a:p>
                <a:pPr lvl="1"/>
                <a14:m>
                  <m:oMath xmlns:m="http://schemas.openxmlformats.org/officeDocument/2006/math">
                    <m:r>
                      <a:rPr lang="en-US" sz="2000" i="1" smtClean="0">
                        <a:latin typeface="Cambria Math" panose="02040503050406030204" pitchFamily="18" charset="0"/>
                        <a:sym typeface="Wingdings" panose="05000000000000000000" pitchFamily="2" charset="2"/>
                      </a:rPr>
                      <m:t>𝑝</m:t>
                    </m:r>
                    <m:d>
                      <m:dPr>
                        <m:ctrlPr>
                          <a:rPr lang="en-US" sz="2000" i="1" smtClean="0">
                            <a:latin typeface="Cambria Math" panose="02040503050406030204" pitchFamily="18" charset="0"/>
                            <a:sym typeface="Wingdings" panose="05000000000000000000" pitchFamily="2" charset="2"/>
                          </a:rPr>
                        </m:ctrlPr>
                      </m:dPr>
                      <m:e>
                        <m:acc>
                          <m:accPr>
                            <m:chr m:val="̃"/>
                            <m:ctrlPr>
                              <a:rPr lang="en-US" sz="2000" i="1" smtClean="0">
                                <a:latin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sym typeface="Wingdings" panose="05000000000000000000" pitchFamily="2" charset="2"/>
                              </a:rPr>
                              <m:t>𝑌</m:t>
                            </m:r>
                          </m:e>
                        </m:acc>
                        <m:r>
                          <a:rPr lang="en-US" sz="2000" i="1" smtClean="0">
                            <a:latin typeface="Cambria Math" panose="02040503050406030204" pitchFamily="18" charset="0"/>
                            <a:sym typeface="Wingdings" panose="05000000000000000000" pitchFamily="2" charset="2"/>
                          </a:rPr>
                          <m:t>=</m:t>
                        </m:r>
                        <m:acc>
                          <m:accPr>
                            <m:chr m:val="̃"/>
                            <m:ctrlPr>
                              <a:rPr lang="en-US" sz="2000" i="1" smtClean="0">
                                <a:latin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sym typeface="Wingdings" panose="05000000000000000000" pitchFamily="2" charset="2"/>
                              </a:rPr>
                              <m:t>𝑦</m:t>
                            </m:r>
                          </m:e>
                        </m:acc>
                      </m:e>
                      <m:e>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1</m:t>
                            </m:r>
                          </m:sub>
                        </m:sSub>
                        <m:r>
                          <a:rPr lang="en-US" sz="200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𝑦</m:t>
                            </m:r>
                          </m:e>
                          <m:sub>
                            <m:r>
                              <a:rPr lang="en-US" sz="2000" i="1" smtClean="0">
                                <a:latin typeface="Cambria Math" panose="02040503050406030204" pitchFamily="18" charset="0"/>
                              </a:rPr>
                              <m:t>𝑁</m:t>
                            </m:r>
                          </m:sub>
                        </m:sSub>
                      </m:e>
                    </m:d>
                    <m:r>
                      <a:rPr lang="en-US" sz="2000" i="1" smtClean="0">
                        <a:latin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sym typeface="Wingdings" panose="05000000000000000000" pitchFamily="2" charset="2"/>
                          </a:rPr>
                        </m:ctrlPr>
                      </m:fPr>
                      <m:num>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e>
                        </m:d>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e>
                            </m:d>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sup>
                        </m:sSup>
                      </m:num>
                      <m:den>
                        <m:sSup>
                          <m:sSup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200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i="1" smtClean="0">
                                        <a:latin typeface="Cambria Math" panose="02040503050406030204" pitchFamily="18" charset="0"/>
                                        <a:sym typeface="Wingdings" panose="05000000000000000000" pitchFamily="2" charset="2"/>
                                      </a:rPr>
                                    </m:ctrlPr>
                                  </m:accPr>
                                  <m:e>
                                    <m:r>
                                      <a:rPr lang="en-US" sz="2000" i="1" smtClean="0">
                                        <a:latin typeface="Cambria Math" panose="02040503050406030204" pitchFamily="18" charset="0"/>
                                        <a:sym typeface="Wingdings" panose="05000000000000000000" pitchFamily="2" charset="2"/>
                                      </a:rPr>
                                      <m:t>𝑦</m:t>
                                    </m:r>
                                  </m:e>
                                </m:acc>
                              </m:e>
                            </m:d>
                          </m:e>
                          <m:sup>
                            <m:r>
                              <a:rPr lang="en-US" sz="200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i="1" smtClean="0">
                                <a:latin typeface="Cambria Math" panose="02040503050406030204" pitchFamily="18" charset="0"/>
                                <a:ea typeface="Cambria Math" panose="02040503050406030204" pitchFamily="18" charset="0"/>
                                <a:sym typeface="Wingdings" panose="05000000000000000000" pitchFamily="2" charset="2"/>
                              </a:rPr>
                              <m:t>+</m:t>
                            </m:r>
                            <m:r>
                              <a:rPr lang="en-US" sz="200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i="1" smtClean="0">
                                <a:latin typeface="Cambria Math" panose="02040503050406030204" pitchFamily="18" charset="0"/>
                                <a:ea typeface="Cambria Math" panose="02040503050406030204" pitchFamily="18" charset="0"/>
                                <a:sym typeface="Wingdings" panose="05000000000000000000" pitchFamily="2" charset="2"/>
                              </a:rPr>
                              <m:t>+1</m:t>
                            </m:r>
                          </m:sup>
                        </m:sSup>
                      </m:den>
                    </m:f>
                  </m:oMath>
                </a14:m>
                <a:endParaRPr lang="en-US" sz="2000" dirty="0"/>
              </a:p>
            </p:txBody>
          </p:sp>
        </mc:Choice>
        <mc:Fallback>
          <p:sp>
            <p:nvSpPr>
              <p:cNvPr id="6" name="Content Placeholder 1">
                <a:extLst>
                  <a:ext uri="{FF2B5EF4-FFF2-40B4-BE49-F238E27FC236}">
                    <a16:creationId xmlns:a16="http://schemas.microsoft.com/office/drawing/2014/main" id="{79D35F1B-1698-4589-88F5-872B0AB98477}"/>
                  </a:ext>
                </a:extLst>
              </p:cNvPr>
              <p:cNvSpPr txBox="1">
                <a:spLocks noRot="1" noChangeAspect="1" noMove="1" noResize="1" noEditPoints="1" noAdjustHandles="1" noChangeArrowheads="1" noChangeShapeType="1" noTextEdit="1"/>
              </p:cNvSpPr>
              <p:nvPr/>
            </p:nvSpPr>
            <p:spPr>
              <a:xfrm>
                <a:off x="795236" y="2092325"/>
                <a:ext cx="10601528" cy="4889500"/>
              </a:xfrm>
              <a:prstGeom prst="rect">
                <a:avLst/>
              </a:prstGeom>
              <a:blipFill>
                <a:blip r:embed="rId4"/>
                <a:stretch>
                  <a:fillRect l="-747" t="-1746"/>
                </a:stretch>
              </a:blipFill>
            </p:spPr>
            <p:txBody>
              <a:bodyPr/>
              <a:lstStyle/>
              <a:p>
                <a:r>
                  <a:rPr lang="en-US">
                    <a:noFill/>
                  </a:rPr>
                  <a:t> </a:t>
                </a:r>
              </a:p>
            </p:txBody>
          </p:sp>
        </mc:Fallback>
      </mc:AlternateContent>
    </p:spTree>
    <p:extLst>
      <p:ext uri="{BB962C8B-B14F-4D97-AF65-F5344CB8AC3E}">
        <p14:creationId xmlns:p14="http://schemas.microsoft.com/office/powerpoint/2010/main" val="7556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Exponential-Gamma Model:</a:t>
            </a:r>
            <a:br>
              <a:rPr lang="en-US" dirty="0"/>
            </a:br>
            <a:r>
              <a:rPr lang="en-US" dirty="0"/>
              <a:t>R functions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09723"/>
                <a:ext cx="6498193" cy="609600"/>
              </a:xfrm>
              <a:solidFill>
                <a:schemeClr val="accent6">
                  <a:lumMod val="20000"/>
                  <a:lumOff val="80000"/>
                </a:schemeClr>
              </a:solidFill>
            </p:spPr>
            <p:txBody>
              <a:bodyPr anchor="ctr" anchorCtr="0">
                <a:normAutofit fontScale="92500"/>
              </a:bodyPr>
              <a:lstStyle/>
              <a:p>
                <a:pPr marL="0" indent="0">
                  <a:buNone/>
                </a:pPr>
                <a:r>
                  <a:rPr lang="en-US" sz="2000" dirty="0"/>
                  <a:t>Predictive distribution: </a:t>
                </a:r>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𝑌</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𝛿</m:t>
                            </m:r>
                          </m:e>
                        </m:d>
                        <m:sSup>
                          <m:sSup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𝑦</m:t>
                                    </m:r>
                                  </m:e>
                                </m:acc>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𝛿</m:t>
                            </m:r>
                          </m:sup>
                        </m:sSup>
                      </m:num>
                      <m:den>
                        <m:sSup>
                          <m:sSup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sSupPr>
                          <m:e>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𝛾</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𝛿</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den>
                    </m:f>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09723"/>
                <a:ext cx="6498193" cy="609600"/>
              </a:xfrm>
              <a:blipFill>
                <a:blip r:embed="rId3"/>
                <a:stretch>
                  <a:fillRect l="-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279990776"/>
                  </p:ext>
                </p:extLst>
              </p:nvPr>
            </p:nvGraphicFramePr>
            <p:xfrm>
              <a:off x="602695" y="2449140"/>
              <a:ext cx="11084480" cy="202184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err="1"/>
                            <a:t>dpredEG</a:t>
                          </a:r>
                          <a:r>
                            <a:rPr lang="en-US" dirty="0"/>
                            <a:t>(</a:t>
                          </a:r>
                          <a:r>
                            <a:rPr lang="en-US" dirty="0" err="1"/>
                            <a:t>ypred,y,c,dt,gm</a:t>
                          </a:r>
                          <a:r>
                            <a:rPr lang="en-US" dirty="0"/>
                            <a:t>)</a:t>
                          </a:r>
                        </a:p>
                      </a:txBody>
                      <a:tcPr anchor="ctr"/>
                    </a:tc>
                    <a:tc>
                      <a:txBody>
                        <a:bodyPr/>
                        <a:lstStyle/>
                        <a:p>
                          <a:r>
                            <a:rPr lang="en-US" dirty="0"/>
                            <a:t>Uses R function log() for each factor then exponentiates.</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ppredEG</a:t>
                          </a:r>
                          <a:r>
                            <a:rPr lang="en-US" dirty="0"/>
                            <a:t> (</a:t>
                          </a:r>
                          <a:r>
                            <a:rPr lang="en-US" dirty="0" err="1"/>
                            <a:t>ypred,y,c,dt,gm</a:t>
                          </a:r>
                          <a:r>
                            <a:rPr lang="en-US" dirty="0"/>
                            <a:t>)</a:t>
                          </a:r>
                        </a:p>
                      </a:txBody>
                      <a:tcPr anchor="ctr"/>
                    </a:tc>
                    <a:tc>
                      <a:txBody>
                        <a:bodyPr/>
                        <a:lstStyle/>
                        <a:p>
                          <a:r>
                            <a:rPr lang="en-US" dirty="0"/>
                            <a:t>Integrates </a:t>
                          </a:r>
                          <a:r>
                            <a:rPr lang="en-US" dirty="0" err="1"/>
                            <a:t>dpredEG</a:t>
                          </a:r>
                          <a:r>
                            <a:rPr lang="en-US" dirty="0"/>
                            <a:t>() using the R function integrate()</a:t>
                          </a:r>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err="1"/>
                            <a:t>rpredEG</a:t>
                          </a:r>
                          <a:r>
                            <a:rPr lang="en-US" dirty="0"/>
                            <a:t> (</a:t>
                          </a:r>
                          <a:r>
                            <a:rPr lang="en-US" dirty="0" err="1"/>
                            <a:t>S,y,c,dt,gm</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Draws </a:t>
                          </a:r>
                          <a14:m>
                            <m:oMath xmlns:m="http://schemas.openxmlformats.org/officeDocument/2006/math">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𝑁</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𝐺𝑎𝑚𝑚𝑎</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sym typeface="Wingdings" panose="05000000000000000000" pitchFamily="2" charset="2"/>
                                </a:rPr>
                                <m:t>𝑑</m:t>
                              </m:r>
                              <m:r>
                                <a:rPr lang="en-US" sz="1800" b="0" i="1" smtClean="0">
                                  <a:latin typeface="Cambria Math" panose="02040503050406030204" pitchFamily="18" charset="0"/>
                                  <a:ea typeface="Cambria Math" panose="02040503050406030204" pitchFamily="18" charset="0"/>
                                  <a:sym typeface="Wingdings" panose="05000000000000000000" pitchFamily="2" charset="2"/>
                                </a:rPr>
                                <m:t>+</m:t>
                              </m:r>
                              <m:r>
                                <a:rPr lang="en-US" sz="1800" b="0" i="1" smtClean="0">
                                  <a:latin typeface="Cambria Math" panose="02040503050406030204" pitchFamily="18" charset="0"/>
                                  <a:ea typeface="Cambria Math" panose="02040503050406030204" pitchFamily="18" charset="0"/>
                                  <a:sym typeface="Wingdings" panose="05000000000000000000" pitchFamily="2" charset="2"/>
                                </a:rPr>
                                <m:t>𝛿</m:t>
                              </m:r>
                              <m:r>
                                <a:rPr lang="en-US" sz="1800" b="0" i="1" smtClean="0">
                                  <a:latin typeface="Cambria Math" panose="02040503050406030204" pitchFamily="18" charset="0"/>
                                  <a:ea typeface="Cambria Math" panose="02040503050406030204" pitchFamily="18" charset="0"/>
                                </a:rPr>
                                <m:t>,</m:t>
                              </m:r>
                              <m:r>
                                <a:rPr lang="el-GR" sz="1800" b="0" i="1" smtClean="0">
                                  <a:latin typeface="Cambria Math" panose="02040503050406030204" pitchFamily="18" charset="0"/>
                                  <a:ea typeface="Cambria Math" panose="02040503050406030204" pitchFamily="18" charset="0"/>
                                  <a:sym typeface="Wingdings" panose="05000000000000000000" pitchFamily="2" charset="2"/>
                                </a:rPr>
                                <m:t>𝛾</m:t>
                              </m:r>
                              <m:r>
                                <a:rPr lang="en-US" sz="1800" b="0" i="1" smtClean="0">
                                  <a:latin typeface="Cambria Math" panose="02040503050406030204" pitchFamily="18" charset="0"/>
                                  <a:ea typeface="Cambria Math" panose="02040503050406030204" pitchFamily="18" charset="0"/>
                                  <a:sym typeface="Wingdings" panose="05000000000000000000" pitchFamily="2" charset="2"/>
                                </a:rPr>
                                <m:t>+</m:t>
                              </m:r>
                              <m:r>
                                <a:rPr lang="en-US" sz="1800" b="0" i="1" smtClean="0">
                                  <a:latin typeface="Cambria Math" panose="02040503050406030204" pitchFamily="18" charset="0"/>
                                  <a:ea typeface="Cambria Math" panose="02040503050406030204" pitchFamily="18" charset="0"/>
                                  <a:sym typeface="Wingdings" panose="05000000000000000000" pitchFamily="2" charset="2"/>
                                </a:rPr>
                                <m:t>𝑁</m:t>
                              </m:r>
                              <m:acc>
                                <m:accPr>
                                  <m:chr m:val="̅"/>
                                  <m:ctrlPr>
                                    <a:rPr lang="en-US" sz="1800" b="0" i="1" smtClean="0">
                                      <a:latin typeface="Cambria Math" panose="02040503050406030204" pitchFamily="18" charset="0"/>
                                      <a:ea typeface="Cambria Math" panose="02040503050406030204" pitchFamily="18" charset="0"/>
                                      <a:sym typeface="Wingdings" panose="05000000000000000000" pitchFamily="2" charset="2"/>
                                    </a:rPr>
                                  </m:ctrlPr>
                                </m:accPr>
                                <m:e>
                                  <m:r>
                                    <a:rPr lang="en-US" sz="1800" b="0" i="1" smtClean="0">
                                      <a:latin typeface="Cambria Math" panose="02040503050406030204" pitchFamily="18" charset="0"/>
                                      <a:ea typeface="Cambria Math" panose="02040503050406030204" pitchFamily="18" charset="0"/>
                                      <a:sym typeface="Wingdings" panose="05000000000000000000" pitchFamily="2" charset="2"/>
                                    </a:rPr>
                                    <m:t>𝑦</m:t>
                                  </m:r>
                                </m:e>
                              </m:acc>
                              <m:r>
                                <a:rPr lang="en-US" sz="1800" b="0" i="1" smtClean="0">
                                  <a:latin typeface="Cambria Math" panose="02040503050406030204" pitchFamily="18" charset="0"/>
                                  <a:ea typeface="Cambria Math" panose="02040503050406030204" pitchFamily="18" charset="0"/>
                                </a:rPr>
                                <m:t>)</m:t>
                              </m:r>
                            </m:oMath>
                          </a14:m>
                          <a:r>
                            <a:rPr lang="en-US" sz="1800" dirty="0"/>
                            <a:t> (posterior) and then</a:t>
                          </a:r>
                          <a:r>
                            <a:rPr lang="en-US" sz="1800" baseline="0" dirty="0"/>
                            <a:t> draws predictions from </a:t>
                          </a:r>
                          <a14:m>
                            <m:oMath xmlns:m="http://schemas.openxmlformats.org/officeDocument/2006/math">
                              <m:r>
                                <a:rPr lang="en-US" sz="1800" b="0" i="1" baseline="0" smtClean="0">
                                  <a:latin typeface="Cambria Math" panose="02040503050406030204" pitchFamily="18" charset="0"/>
                                </a:rPr>
                                <m:t>𝐸𝑥𝑝</m:t>
                              </m:r>
                              <m:d>
                                <m:dPr>
                                  <m:ctrlPr>
                                    <a:rPr lang="en-US" sz="1800" b="0" i="1" baseline="0" smtClean="0">
                                      <a:latin typeface="Cambria Math" panose="02040503050406030204" pitchFamily="18" charset="0"/>
                                    </a:rPr>
                                  </m:ctrlPr>
                                </m:dPr>
                                <m:e>
                                  <m:r>
                                    <a:rPr lang="en-US" sz="1800" b="0" i="1" baseline="0" smtClean="0">
                                      <a:latin typeface="Cambria Math" panose="02040503050406030204" pitchFamily="18" charset="0"/>
                                      <a:ea typeface="Cambria Math" panose="02040503050406030204" pitchFamily="18" charset="0"/>
                                    </a:rPr>
                                    <m:t>𝜃</m:t>
                                  </m:r>
                                </m:e>
                              </m:d>
                            </m:oMath>
                          </a14:m>
                          <a:endParaRPr lang="en-US" sz="1800" dirty="0"/>
                        </a:p>
                      </a:txBody>
                      <a:tcPr anchor="ctr"/>
                    </a:tc>
                    <a:extLst>
                      <a:ext uri="{0D108BD9-81ED-4DB2-BD59-A6C34878D82A}">
                        <a16:rowId xmlns:a16="http://schemas.microsoft.com/office/drawing/2014/main" val="1378080600"/>
                      </a:ext>
                    </a:extLst>
                  </a:tr>
                </a:tbl>
              </a:graphicData>
            </a:graphic>
          </p:graphicFrame>
        </mc:Choice>
        <mc:Fallback xmlns="">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279990776"/>
                  </p:ext>
                </p:extLst>
              </p:nvPr>
            </p:nvGraphicFramePr>
            <p:xfrm>
              <a:off x="602695" y="2449140"/>
              <a:ext cx="11084480" cy="202184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640080">
                    <a:tc>
                      <a:txBody>
                        <a:bodyPr/>
                        <a:lstStyle/>
                        <a:p>
                          <a:r>
                            <a:rPr lang="en-US" dirty="0"/>
                            <a:t>Density</a:t>
                          </a:r>
                        </a:p>
                      </a:txBody>
                      <a:tcPr anchor="ctr"/>
                    </a:tc>
                    <a:tc>
                      <a:txBody>
                        <a:bodyPr/>
                        <a:lstStyle/>
                        <a:p>
                          <a:r>
                            <a:rPr lang="en-US" dirty="0" err="1"/>
                            <a:t>dpredEG</a:t>
                          </a:r>
                          <a:r>
                            <a:rPr lang="en-US" dirty="0"/>
                            <a:t>(</a:t>
                          </a:r>
                          <a:r>
                            <a:rPr lang="en-US" dirty="0" err="1"/>
                            <a:t>ypred,y,c,dt,gm</a:t>
                          </a:r>
                          <a:r>
                            <a:rPr lang="en-US" dirty="0"/>
                            <a:t>)</a:t>
                          </a:r>
                        </a:p>
                      </a:txBody>
                      <a:tcPr anchor="ctr"/>
                    </a:tc>
                    <a:tc>
                      <a:txBody>
                        <a:bodyPr/>
                        <a:lstStyle/>
                        <a:p>
                          <a:r>
                            <a:rPr lang="en-US" dirty="0"/>
                            <a:t>Uses R function log() for each factor then exponentiates.</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ppredEG</a:t>
                          </a:r>
                          <a:r>
                            <a:rPr lang="en-US" dirty="0"/>
                            <a:t> (</a:t>
                          </a:r>
                          <a:r>
                            <a:rPr lang="en-US" dirty="0" err="1"/>
                            <a:t>ypred,y,c,dt,gm</a:t>
                          </a:r>
                          <a:r>
                            <a:rPr lang="en-US" dirty="0"/>
                            <a:t>)</a:t>
                          </a:r>
                        </a:p>
                      </a:txBody>
                      <a:tcPr anchor="ctr"/>
                    </a:tc>
                    <a:tc>
                      <a:txBody>
                        <a:bodyPr/>
                        <a:lstStyle/>
                        <a:p>
                          <a:r>
                            <a:rPr lang="en-US" dirty="0"/>
                            <a:t>Integrates </a:t>
                          </a:r>
                          <a:r>
                            <a:rPr lang="en-US" dirty="0" err="1"/>
                            <a:t>dpredEG</a:t>
                          </a:r>
                          <a:r>
                            <a:rPr lang="en-US" dirty="0"/>
                            <a:t>() using the R function integrate()</a:t>
                          </a:r>
                        </a:p>
                      </a:txBody>
                      <a:tcPr anchor="ctr"/>
                    </a:tc>
                    <a:extLst>
                      <a:ext uri="{0D108BD9-81ED-4DB2-BD59-A6C34878D82A}">
                        <a16:rowId xmlns:a16="http://schemas.microsoft.com/office/drawing/2014/main" val="421703148"/>
                      </a:ext>
                    </a:extLst>
                  </a:tr>
                  <a:tr h="640080">
                    <a:tc>
                      <a:txBody>
                        <a:bodyPr/>
                        <a:lstStyle/>
                        <a:p>
                          <a:r>
                            <a:rPr lang="en-US" dirty="0"/>
                            <a:t>Predictive Sampler</a:t>
                          </a:r>
                        </a:p>
                      </a:txBody>
                      <a:tcPr anchor="ctr"/>
                    </a:tc>
                    <a:tc>
                      <a:txBody>
                        <a:bodyPr/>
                        <a:lstStyle/>
                        <a:p>
                          <a:r>
                            <a:rPr lang="en-US" dirty="0" err="1"/>
                            <a:t>rpredEG</a:t>
                          </a:r>
                          <a:r>
                            <a:rPr lang="en-US" dirty="0"/>
                            <a:t> (</a:t>
                          </a:r>
                          <a:r>
                            <a:rPr lang="en-US" dirty="0" err="1"/>
                            <a:t>S,y,c,dt,gm</a:t>
                          </a:r>
                          <a:r>
                            <a:rPr lang="en-US" dirty="0"/>
                            <a:t>)</a:t>
                          </a:r>
                        </a:p>
                      </a:txBody>
                      <a:tcPr anchor="ctr"/>
                    </a:tc>
                    <a:tc>
                      <a:txBody>
                        <a:bodyPr/>
                        <a:lstStyle/>
                        <a:p>
                          <a:endParaRPr lang="en-US"/>
                        </a:p>
                      </a:txBody>
                      <a:tcPr anchor="ctr">
                        <a:blipFill>
                          <a:blip r:embed="rId4"/>
                          <a:stretch>
                            <a:fillRect l="-119398" t="-221905" r="-482" b="-63810"/>
                          </a:stretch>
                        </a:blipFill>
                      </a:tcPr>
                    </a:tc>
                    <a:extLst>
                      <a:ext uri="{0D108BD9-81ED-4DB2-BD59-A6C34878D82A}">
                        <a16:rowId xmlns:a16="http://schemas.microsoft.com/office/drawing/2014/main" val="1378080600"/>
                      </a:ext>
                    </a:extLst>
                  </a:tr>
                </a:tbl>
              </a:graphicData>
            </a:graphic>
          </p:graphicFrame>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52AD65-044F-4305-9DAA-5A65741A2723}"/>
                  </a:ext>
                </a:extLst>
              </p:cNvPr>
              <p:cNvSpPr txBox="1"/>
              <p:nvPr/>
            </p:nvSpPr>
            <p:spPr>
              <a:xfrm>
                <a:off x="602694" y="4468748"/>
                <a:ext cx="11184493" cy="2126864"/>
              </a:xfrm>
              <a:prstGeom prst="rect">
                <a:avLst/>
              </a:prstGeom>
              <a:noFill/>
            </p:spPr>
            <p:txBody>
              <a:bodyPr wrap="square" rtlCol="0">
                <a:spAutoFit/>
              </a:bodyPr>
              <a:lstStyle/>
              <a:p>
                <a:pPr>
                  <a:lnSpc>
                    <a:spcPct val="150000"/>
                  </a:lnSpc>
                </a:pPr>
                <a:r>
                  <a:rPr lang="en-US" dirty="0"/>
                  <a:t>y = a vector of N event times, d observed, N-d censored</a:t>
                </a:r>
              </a:p>
              <a:p>
                <a:pPr>
                  <a:lnSpc>
                    <a:spcPct val="150000"/>
                  </a:lnSpc>
                </a:pPr>
                <a:r>
                  <a:rPr lang="en-US" dirty="0" err="1"/>
                  <a:t>ypred</a:t>
                </a:r>
                <a:r>
                  <a:rPr lang="en-US" dirty="0"/>
                  <a:t> =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𝑦</m:t>
                        </m:r>
                      </m:e>
                    </m:acc>
                  </m:oMath>
                </a14:m>
                <a:r>
                  <a:rPr lang="en-US" dirty="0"/>
                  <a:t>, the event time(s) in future experiments for which prediction is desired</a:t>
                </a:r>
              </a:p>
              <a:p>
                <a:pPr>
                  <a:lnSpc>
                    <a:spcPct val="150000"/>
                  </a:lnSpc>
                </a:pPr>
                <a:r>
                  <a:rPr lang="en-US" dirty="0"/>
                  <a:t>c = an indicator vector of length N.  c[</a:t>
                </a:r>
                <a:r>
                  <a:rPr lang="en-US" dirty="0" err="1"/>
                  <a:t>i</a:t>
                </a:r>
                <a:r>
                  <a:rPr lang="en-US" dirty="0"/>
                  <a:t>] = 1 if the corresponding data element y[</a:t>
                </a:r>
                <a:r>
                  <a:rPr lang="en-US" dirty="0" err="1"/>
                  <a:t>i</a:t>
                </a:r>
                <a:r>
                  <a:rPr lang="en-US" dirty="0"/>
                  <a:t>] is fully observed.  Otherwise c[</a:t>
                </a:r>
                <a:r>
                  <a:rPr lang="en-US" dirty="0" err="1"/>
                  <a:t>i</a:t>
                </a:r>
                <a:r>
                  <a:rPr lang="en-US" dirty="0"/>
                  <a:t>] = 0.</a:t>
                </a:r>
              </a:p>
              <a:p>
                <a:pPr>
                  <a:lnSpc>
                    <a:spcPct val="150000"/>
                  </a:lnSpc>
                </a:pPr>
                <a:r>
                  <a:rPr lang="en-US" dirty="0"/>
                  <a:t>(dt, gm)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𝛿</m:t>
                    </m:r>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𝛾</m:t>
                    </m:r>
                    <m:r>
                      <a:rPr lang="en-US" sz="1800" i="1" smtClean="0">
                        <a:latin typeface="Cambria Math" panose="02040503050406030204" pitchFamily="18" charset="0"/>
                        <a:ea typeface="Cambria Math" panose="02040503050406030204" pitchFamily="18" charset="0"/>
                      </a:rPr>
                      <m:t>)</m:t>
                    </m:r>
                  </m:oMath>
                </a14:m>
                <a:r>
                  <a:rPr lang="en-US" dirty="0"/>
                  <a:t>, the parameters of the Gamma prior</a:t>
                </a:r>
              </a:p>
              <a:p>
                <a:pPr>
                  <a:lnSpc>
                    <a:spcPct val="150000"/>
                  </a:lnSpc>
                </a:pPr>
                <a:r>
                  <a:rPr lang="en-US" dirty="0"/>
                  <a:t>S = the desired predictive sample size</a:t>
                </a:r>
              </a:p>
            </p:txBody>
          </p:sp>
        </mc:Choice>
        <mc:Fallback>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4" y="4468748"/>
                <a:ext cx="11184493" cy="2126864"/>
              </a:xfrm>
              <a:prstGeom prst="rect">
                <a:avLst/>
              </a:prstGeom>
              <a:blipFill>
                <a:blip r:embed="rId5"/>
                <a:stretch>
                  <a:fillRect l="-490" b="-3725"/>
                </a:stretch>
              </a:blipFill>
            </p:spPr>
            <p:txBody>
              <a:bodyPr/>
              <a:lstStyle/>
              <a:p>
                <a:r>
                  <a:rPr lang="en-US">
                    <a:noFill/>
                  </a:rPr>
                  <a:t> </a:t>
                </a:r>
              </a:p>
            </p:txBody>
          </p:sp>
        </mc:Fallback>
      </mc:AlternateContent>
    </p:spTree>
    <p:extLst>
      <p:ext uri="{BB962C8B-B14F-4D97-AF65-F5344CB8AC3E}">
        <p14:creationId xmlns:p14="http://schemas.microsoft.com/office/powerpoint/2010/main" val="1576932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Autofit/>
          </a:bodyPr>
          <a:lstStyle/>
          <a:p>
            <a:r>
              <a:rPr lang="en-US" sz="3600" dirty="0"/>
              <a:t>Exponential-Gamma Example:  </a:t>
            </a:r>
            <a:br>
              <a:rPr lang="en-US" sz="3600" dirty="0"/>
            </a:br>
            <a:r>
              <a:rPr lang="en-US" sz="3600" dirty="0"/>
              <a:t>Machine Tool Lifetime</a:t>
            </a:r>
          </a:p>
        </p:txBody>
      </p:sp>
      <p:sp>
        <p:nvSpPr>
          <p:cNvPr id="2" name="Content Placeholder 1">
            <a:extLst>
              <a:ext uri="{FF2B5EF4-FFF2-40B4-BE49-F238E27FC236}">
                <a16:creationId xmlns:a16="http://schemas.microsoft.com/office/drawing/2014/main" id="{F15F2FD5-2FD1-44E8-A5CB-4CB9DA2DE481}"/>
              </a:ext>
            </a:extLst>
          </p:cNvPr>
          <p:cNvSpPr>
            <a:spLocks noGrp="1"/>
          </p:cNvSpPr>
          <p:nvPr>
            <p:ph sz="half" idx="1"/>
          </p:nvPr>
        </p:nvSpPr>
        <p:spPr/>
        <p:txBody>
          <a:bodyPr>
            <a:normAutofit lnSpcReduction="10000"/>
          </a:bodyPr>
          <a:lstStyle/>
          <a:p>
            <a:r>
              <a:rPr lang="en-US" dirty="0"/>
              <a:t>Data = lifetime in minutes of 24 machine tools of a particular type (taken from </a:t>
            </a:r>
            <a:r>
              <a:rPr lang="en-US" sz="2800" i="1" dirty="0"/>
              <a:t>Statistical Prediction Analysis </a:t>
            </a:r>
            <a:br>
              <a:rPr lang="en-US" sz="2800" i="1" dirty="0"/>
            </a:br>
            <a:r>
              <a:rPr lang="en-US" sz="2800" dirty="0"/>
              <a:t>by Aitchison &amp; Dunsmore)</a:t>
            </a:r>
            <a:endParaRPr lang="en-US" dirty="0"/>
          </a:p>
          <a:p>
            <a:r>
              <a:rPr lang="en-US" dirty="0"/>
              <a:t>Lifetimes range from 4 to 180 minutes, with mean 72.21 (gray horizontal line)</a:t>
            </a:r>
          </a:p>
          <a:p>
            <a:r>
              <a:rPr lang="en-US" dirty="0"/>
              <a:t>3 observations were censored at 180 minutes and are shown in </a:t>
            </a:r>
            <a:r>
              <a:rPr lang="en-US" dirty="0">
                <a:solidFill>
                  <a:srgbClr val="FF0000"/>
                </a:solidFill>
              </a:rPr>
              <a:t>red</a:t>
            </a:r>
          </a:p>
        </p:txBody>
      </p:sp>
      <p:pic>
        <p:nvPicPr>
          <p:cNvPr id="6" name="Content Placeholder 5" descr="Chart, scatter chart&#10;&#10;Description automatically generated">
            <a:extLst>
              <a:ext uri="{FF2B5EF4-FFF2-40B4-BE49-F238E27FC236}">
                <a16:creationId xmlns:a16="http://schemas.microsoft.com/office/drawing/2014/main" id="{A4DAA09B-803D-4A70-8690-F34AC01CEF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06751" y="1825625"/>
            <a:ext cx="4512498" cy="4351338"/>
          </a:xfrm>
        </p:spPr>
      </p:pic>
    </p:spTree>
    <p:extLst>
      <p:ext uri="{BB962C8B-B14F-4D97-AF65-F5344CB8AC3E}">
        <p14:creationId xmlns:p14="http://schemas.microsoft.com/office/powerpoint/2010/main" val="161834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838200" y="365125"/>
            <a:ext cx="5257800" cy="2650449"/>
          </a:xfrm>
        </p:spPr>
        <p:txBody>
          <a:bodyPr>
            <a:normAutofit fontScale="90000"/>
          </a:bodyPr>
          <a:lstStyle/>
          <a:p>
            <a:r>
              <a:rPr lang="en-US"/>
              <a:t>Exponential-Gamma Example, continued:  </a:t>
            </a:r>
            <a:br>
              <a:rPr lang="en-US"/>
            </a:br>
            <a:r>
              <a:rPr lang="en-US"/>
              <a:t>Machine Tool Lifetime (Aitchison &amp; Dunsmore)</a:t>
            </a:r>
            <a:endParaRPr lang="en-US" dirty="0"/>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15F2FD5-2FD1-44E8-A5CB-4CB9DA2DE481}"/>
                  </a:ext>
                </a:extLst>
              </p:cNvPr>
              <p:cNvSpPr>
                <a:spLocks noGrp="1"/>
              </p:cNvSpPr>
              <p:nvPr>
                <p:ph sz="half" idx="1"/>
              </p:nvPr>
            </p:nvSpPr>
            <p:spPr>
              <a:xfrm>
                <a:off x="838200" y="3171217"/>
                <a:ext cx="5362575" cy="3321658"/>
              </a:xfrm>
            </p:spPr>
            <p:txBody>
              <a:bodyPr>
                <a:noAutofit/>
              </a:bodyPr>
              <a:lstStyle/>
              <a:p>
                <a:r>
                  <a:rPr lang="en-US" sz="2000" dirty="0"/>
                  <a:t>For prediction, assume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𝐸𝑥𝑝</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oMath>
                </a14:m>
                <a:r>
                  <a:rPr lang="en-US" sz="2000" dirty="0"/>
                  <a:t> for some </a:t>
                </a:r>
                <a14:m>
                  <m:oMath xmlns:m="http://schemas.openxmlformats.org/officeDocument/2006/math">
                    <m:r>
                      <a:rPr lang="en-US" sz="2000" i="1">
                        <a:latin typeface="Cambria Math" panose="02040503050406030204" pitchFamily="18" charset="0"/>
                        <a:ea typeface="Cambria Math" panose="02040503050406030204" pitchFamily="18" charset="0"/>
                      </a:rPr>
                      <m:t>𝜃</m:t>
                    </m:r>
                  </m:oMath>
                </a14:m>
                <a:endParaRPr lang="en-US" sz="2000" dirty="0"/>
              </a:p>
              <a:p>
                <a:r>
                  <a:rPr lang="en-US" sz="2000" dirty="0"/>
                  <a:t>Prior knowledge: average survival time is around 80 minutes</a:t>
                </a:r>
              </a:p>
              <a:p>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𝐸</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𝑦</m:t>
                        </m:r>
                      </m:e>
                    </m:d>
                    <m:r>
                      <a:rPr lang="en-US" sz="2000" b="0" i="1" smtClean="0">
                        <a:latin typeface="Cambria Math" panose="02040503050406030204" pitchFamily="18" charset="0"/>
                        <a:sym typeface="Wingdings" panose="05000000000000000000" pitchFamily="2" charset="2"/>
                      </a:rPr>
                      <m:t>=</m:t>
                    </m:r>
                    <m:f>
                      <m:fPr>
                        <m:type m:val="skw"/>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1</m:t>
                        </m:r>
                      </m:num>
                      <m:den>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den>
                    </m:f>
                    <m:r>
                      <a:rPr lang="en-US" sz="2000" b="0" i="1" smtClean="0">
                        <a:latin typeface="Cambria Math" panose="02040503050406030204" pitchFamily="18" charset="0"/>
                        <a:ea typeface="Cambria Math" panose="02040503050406030204" pitchFamily="18" charset="0"/>
                        <a:sym typeface="Wingdings" panose="05000000000000000000" pitchFamily="2" charset="2"/>
                      </a:rPr>
                      <m:t>≈80</m:t>
                    </m:r>
                  </m:oMath>
                </a14:m>
                <a:r>
                  <a:rPr lang="en-US" sz="2000" dirty="0">
                    <a:sym typeface="Wingdings" panose="05000000000000000000" pitchFamily="2" charset="2"/>
                  </a:rPr>
                  <a:t> </a:t>
                </a:r>
                <a:endParaRPr lang="en-US" sz="2000" dirty="0"/>
              </a:p>
              <a:p>
                <a:r>
                  <a:rPr lang="en-US" sz="2000" dirty="0"/>
                  <a:t>Reasonable to choose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=5, </m:t>
                    </m:r>
                    <m:r>
                      <a:rPr lang="en-US" sz="2000" b="0" i="1" smtClean="0">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=375</m:t>
                    </m:r>
                  </m:oMath>
                </a14:m>
                <a:endParaRPr lang="en-US" sz="2000" dirty="0"/>
              </a:p>
              <a:p>
                <a:pPr lvl="1"/>
                <a:r>
                  <a:rPr lang="en-US" sz="1600" dirty="0"/>
                  <a:t>This gives a median value of </a:t>
                </a:r>
                <a14:m>
                  <m:oMath xmlns:m="http://schemas.openxmlformats.org/officeDocument/2006/math">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oMath>
                </a14:m>
                <a:r>
                  <a:rPr lang="en-US" sz="1600" dirty="0"/>
                  <a:t> of 1/80 and assigns 20% probability to values of </a:t>
                </a:r>
                <a14:m>
                  <m:oMath xmlns:m="http://schemas.openxmlformats.org/officeDocument/2006/math">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oMath>
                </a14:m>
                <a:r>
                  <a:rPr lang="en-US" sz="1600" dirty="0"/>
                  <a:t> less than 1/120</a:t>
                </a:r>
              </a:p>
              <a:p>
                <a:r>
                  <a:rPr lang="en-US" sz="2000" dirty="0"/>
                  <a:t>Note: predictive sample mean is 86.85, noticeably larger than the data mean</a:t>
                </a:r>
              </a:p>
              <a:p>
                <a:endParaRPr lang="en-US" sz="2000" dirty="0"/>
              </a:p>
            </p:txBody>
          </p:sp>
        </mc:Choice>
        <mc:Fallback>
          <p:sp>
            <p:nvSpPr>
              <p:cNvPr id="2" name="Content Placeholder 1">
                <a:extLst>
                  <a:ext uri="{FF2B5EF4-FFF2-40B4-BE49-F238E27FC236}">
                    <a16:creationId xmlns:a16="http://schemas.microsoft.com/office/drawing/2014/main" id="{F15F2FD5-2FD1-44E8-A5CB-4CB9DA2DE481}"/>
                  </a:ext>
                </a:extLst>
              </p:cNvPr>
              <p:cNvSpPr>
                <a:spLocks noGrp="1" noRot="1" noChangeAspect="1" noMove="1" noResize="1" noEditPoints="1" noAdjustHandles="1" noChangeArrowheads="1" noChangeShapeType="1" noTextEdit="1"/>
              </p:cNvSpPr>
              <p:nvPr>
                <p:ph sz="half" idx="1"/>
              </p:nvPr>
            </p:nvSpPr>
            <p:spPr>
              <a:xfrm>
                <a:off x="838200" y="3171217"/>
                <a:ext cx="5362575" cy="3321658"/>
              </a:xfrm>
              <a:blipFill>
                <a:blip r:embed="rId3"/>
                <a:stretch>
                  <a:fillRect l="-1024" t="-1835" b="-2752"/>
                </a:stretch>
              </a:blipFill>
            </p:spPr>
            <p:txBody>
              <a:bodyPr/>
              <a:lstStyle/>
              <a:p>
                <a:r>
                  <a:rPr lang="en-US">
                    <a:noFill/>
                  </a:rPr>
                  <a:t> </a:t>
                </a:r>
              </a:p>
            </p:txBody>
          </p:sp>
        </mc:Fallback>
      </mc:AlternateContent>
      <p:pic>
        <p:nvPicPr>
          <p:cNvPr id="7" name="Content Placeholder 6" descr="Chart&#10;&#10;Description automatically generated with low confidence">
            <a:extLst>
              <a:ext uri="{FF2B5EF4-FFF2-40B4-BE49-F238E27FC236}">
                <a16:creationId xmlns:a16="http://schemas.microsoft.com/office/drawing/2014/main" id="{37B39A40-D7B5-409B-96C4-9885283A36F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15075" y="443611"/>
            <a:ext cx="5781870" cy="5733352"/>
          </a:xfrm>
        </p:spPr>
      </p:pic>
    </p:spTree>
    <p:extLst>
      <p:ext uri="{BB962C8B-B14F-4D97-AF65-F5344CB8AC3E}">
        <p14:creationId xmlns:p14="http://schemas.microsoft.com/office/powerpoint/2010/main" val="206057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a:bodyPr>
          <a:lstStyle/>
          <a:p>
            <a:pPr algn="l"/>
            <a:r>
              <a:rPr lang="en-US" sz="6600" dirty="0">
                <a:solidFill>
                  <a:srgbClr val="FFFFFF"/>
                </a:solidFill>
              </a:rPr>
              <a:t>Poisson-Gamma Model:  </a:t>
            </a:r>
            <a:br>
              <a:rPr lang="en-US" sz="6600" dirty="0">
                <a:solidFill>
                  <a:srgbClr val="FFFFFF"/>
                </a:solidFill>
              </a:rPr>
            </a:br>
            <a:r>
              <a:rPr lang="en-US" sz="6600" dirty="0">
                <a:solidFill>
                  <a:srgbClr val="FFFFFF"/>
                </a:solidFill>
              </a:rPr>
              <a:t>Count Prediction</a:t>
            </a:r>
            <a:endParaRPr lang="en-US" sz="6100" dirty="0">
              <a:solidFill>
                <a:schemeClr val="bg1"/>
              </a:solidFill>
            </a:endParaRPr>
          </a:p>
        </p:txBody>
      </p:sp>
    </p:spTree>
    <p:extLst>
      <p:ext uri="{BB962C8B-B14F-4D97-AF65-F5344CB8AC3E}">
        <p14:creationId xmlns:p14="http://schemas.microsoft.com/office/powerpoint/2010/main" val="208794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Poisson-Gamma Model:</a:t>
            </a:r>
            <a:br>
              <a:rPr lang="en-US" dirty="0"/>
            </a:br>
            <a:r>
              <a:rPr lang="en-US" dirty="0"/>
              <a:t>Derivation</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536700"/>
            <a:ext cx="12192001" cy="2420937"/>
          </a:xfrm>
          <a:prstGeom prst="rect">
            <a:avLst/>
          </a:prstGeom>
        </p:spPr>
      </p:pic>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9C09FFD8-4106-442C-8AFE-FCED13177F45}"/>
                  </a:ext>
                </a:extLst>
              </p:cNvPr>
              <p:cNvSpPr>
                <a:spLocks noGrp="1"/>
              </p:cNvSpPr>
              <p:nvPr>
                <p:ph idx="1"/>
              </p:nvPr>
            </p:nvSpPr>
            <p:spPr>
              <a:xfrm>
                <a:off x="838201" y="2320925"/>
                <a:ext cx="10601528" cy="4889500"/>
              </a:xfrm>
            </p:spPr>
            <p:txBody>
              <a:bodyPr>
                <a:normAutofit/>
              </a:bodyPr>
              <a:lstStyle/>
              <a:p>
                <a:r>
                  <a:rPr lang="en-US" sz="2400" dirty="0"/>
                  <a:t>The Data:  </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𝑃𝑜𝑖𝑠𝑠𝑜𝑛</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oMath>
                </a14:m>
                <a:r>
                  <a:rPr lang="en-US" sz="2000" dirty="0"/>
                  <a:t> </a:t>
                </a:r>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𝑃𝑟</m:t>
                    </m:r>
                    <m:d>
                      <m:dPr>
                        <m:ctrlPr>
                          <a:rPr lang="en-US" sz="2000" b="0" i="1" smtClean="0">
                            <a:latin typeface="Cambria Math" panose="02040503050406030204" pitchFamily="18" charset="0"/>
                            <a:sym typeface="Wingdings" panose="05000000000000000000" pitchFamily="2" charset="2"/>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sym typeface="Wingdings" panose="05000000000000000000" pitchFamily="2" charset="2"/>
                      </a:rPr>
                      <m:t>=</m:t>
                    </m:r>
                    <m:d>
                      <m:dPr>
                        <m:ctrlPr>
                          <a:rPr lang="en-US" sz="2000" b="0" i="1" smtClean="0">
                            <a:latin typeface="Cambria Math" panose="02040503050406030204" pitchFamily="18" charset="0"/>
                            <a:sym typeface="Wingdings" panose="05000000000000000000" pitchFamily="2" charset="2"/>
                          </a:rPr>
                        </m:ctrlPr>
                      </m:dPr>
                      <m:e>
                        <m:nary>
                          <m:naryPr>
                            <m:chr m:val="∏"/>
                            <m:ctrlPr>
                              <a:rPr lang="en-US" sz="2000" b="0" i="1" smtClean="0">
                                <a:latin typeface="Cambria Math" panose="02040503050406030204" pitchFamily="18" charset="0"/>
                                <a:sym typeface="Wingdings" panose="05000000000000000000" pitchFamily="2" charset="2"/>
                              </a:rPr>
                            </m:ctrlPr>
                          </m:naryPr>
                          <m:sub>
                            <m:r>
                              <m:rPr>
                                <m:brk m:alnAt="23"/>
                              </m:rPr>
                              <a:rPr lang="en-US" sz="2000" b="0" i="1" smtClean="0">
                                <a:latin typeface="Cambria Math" panose="02040503050406030204" pitchFamily="18" charset="0"/>
                                <a:sym typeface="Wingdings" panose="05000000000000000000" pitchFamily="2" charset="2"/>
                              </a:rPr>
                              <m:t>𝑖</m:t>
                            </m:r>
                            <m:r>
                              <a:rPr lang="en-US" sz="2000" b="0" i="1" smtClean="0">
                                <a:latin typeface="Cambria Math" panose="02040503050406030204" pitchFamily="18" charset="0"/>
                                <a:sym typeface="Wingdings" panose="05000000000000000000" pitchFamily="2" charset="2"/>
                              </a:rPr>
                              <m:t>=1</m:t>
                            </m:r>
                          </m:sub>
                          <m:sup>
                            <m:r>
                              <a:rPr lang="en-US" sz="2000" b="0" i="1" smtClean="0">
                                <a:latin typeface="Cambria Math" panose="02040503050406030204" pitchFamily="18" charset="0"/>
                                <a:sym typeface="Wingdings" panose="05000000000000000000" pitchFamily="2" charset="2"/>
                              </a:rPr>
                              <m:t>𝑁</m:t>
                            </m:r>
                          </m:sup>
                          <m:e>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1</m:t>
                                </m:r>
                              </m:num>
                              <m:den>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den>
                            </m:f>
                          </m:e>
                        </m:nary>
                      </m:e>
                    </m:d>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𝑒</m:t>
                                </m:r>
                              </m:e>
                              <m:sup>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sup>
                            </m:sSup>
                          </m:e>
                        </m:nary>
                      </m:sup>
                    </m:sSup>
                  </m:oMath>
                </a14:m>
                <a:endParaRPr lang="en-US" sz="2000" dirty="0"/>
              </a:p>
              <a:p>
                <a:r>
                  <a:rPr lang="en-US" sz="2400" dirty="0"/>
                  <a:t>The Prior Distribution</a:t>
                </a:r>
              </a:p>
              <a:p>
                <a:pPr lvl="1"/>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𝐺𝑎𝑚𝑚𝑎</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𝛽</m:t>
                    </m:r>
                    <m:r>
                      <a:rPr lang="en-US" sz="2000" i="1">
                        <a:latin typeface="Cambria Math" panose="02040503050406030204" pitchFamily="18" charset="0"/>
                        <a:ea typeface="Cambria Math" panose="02040503050406030204" pitchFamily="18" charset="0"/>
                      </a:rPr>
                      <m:t>)</m:t>
                    </m:r>
                  </m:oMath>
                </a14:m>
                <a:r>
                  <a:rPr lang="en-US" sz="2000" dirty="0">
                    <a:sym typeface="Wingdings" panose="05000000000000000000" pitchFamily="2" charset="2"/>
                  </a:rPr>
                  <a:t> 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𝜋</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fPr>
                      <m:num>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sup>
                        </m:sSup>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den>
                    </m:f>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oMath>
                </a14:m>
                <a:r>
                  <a:rPr lang="en-US" sz="2000" b="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𝑒</m:t>
                        </m:r>
                      </m:e>
                      <m:sup>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𝛽𝜃</m:t>
                        </m:r>
                      </m:sup>
                    </m:sSup>
                  </m:oMath>
                </a14:m>
                <a:endParaRPr lang="en-US" sz="2000" dirty="0"/>
              </a:p>
              <a:p>
                <a:r>
                  <a:rPr lang="en-US" sz="2400" dirty="0"/>
                  <a:t>The Posterior Distribution</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sSup>
                          <m:sSup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sSupPr>
                          <m:e>
                            <m:nary>
                              <m:naryPr>
                                <m:chr m:val="∏"/>
                                <m:limLoc m:val="subSup"/>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naryPr>
                              <m:sub>
                                <m:r>
                                  <m:rPr>
                                    <m:brk m:alnAt="25"/>
                                  </m:rPr>
                                  <a:rPr lang="en-US" sz="2000" b="0" i="1" smtClean="0">
                                    <a:latin typeface="Cambria Math" panose="02040503050406030204" pitchFamily="18" charset="0"/>
                                    <a:ea typeface="Cambria Math" panose="02040503050406030204" pitchFamily="18" charset="0"/>
                                    <a:sym typeface="Wingdings" panose="05000000000000000000" pitchFamily="2" charset="2"/>
                                  </a:rPr>
                                  <m:t>𝑖</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sup>
                        </m:sSup>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e>
                        </m:d>
                      </m:den>
                    </m:f>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𝑒</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d>
                          <m:d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sup>
                    </m:sSup>
                    <m:r>
                      <a:rPr lang="en-US" sz="2000" i="1">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rPr>
                      <m:t>𝐺𝑎𝑚𝑚𝑎</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ea typeface="Cambria Math" panose="02040503050406030204" pitchFamily="18" charset="0"/>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rPr>
                      <m:t>)</m:t>
                    </m:r>
                  </m:oMath>
                </a14:m>
                <a:endParaRPr lang="en-US" sz="1600" dirty="0"/>
              </a:p>
              <a:p>
                <a:r>
                  <a:rPr lang="en-US" sz="2400" dirty="0"/>
                  <a:t>The Predictive Distribution for future count </a:t>
                </a:r>
                <a14:m>
                  <m:oMath xmlns:m="http://schemas.openxmlformats.org/officeDocument/2006/math">
                    <m:acc>
                      <m:accPr>
                        <m:chr m:val="̃"/>
                        <m:ctrlPr>
                          <a:rPr lang="en-US" sz="2400" b="0" i="1" smtClean="0">
                            <a:latin typeface="Cambria Math" panose="02040503050406030204" pitchFamily="18" charset="0"/>
                            <a:sym typeface="Wingdings" panose="05000000000000000000" pitchFamily="2" charset="2"/>
                          </a:rPr>
                        </m:ctrlPr>
                      </m:accPr>
                      <m:e>
                        <m:r>
                          <a:rPr lang="en-US" sz="2400" b="0" i="1" smtClean="0">
                            <a:latin typeface="Cambria Math" panose="02040503050406030204" pitchFamily="18" charset="0"/>
                            <a:sym typeface="Wingdings" panose="05000000000000000000" pitchFamily="2" charset="2"/>
                          </a:rPr>
                          <m:t>𝑦</m:t>
                        </m:r>
                      </m:e>
                    </m:acc>
                  </m:oMath>
                </a14:m>
                <a:r>
                  <a:rPr lang="en-US" sz="2400" dirty="0"/>
                  <a:t> is</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𝑌</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d>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r>
                              <a:rPr lang="en-US" sz="2000" b="0" i="1" smtClean="0">
                                <a:latin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e>
                        </m:d>
                      </m:den>
                    </m:f>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num>
                              <m:den>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den>
                            </m:f>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sup>
                    </m:sSup>
                  </m:oMath>
                </a14:m>
                <a:r>
                  <a:rPr lang="en-US" sz="2000" b="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num>
                              <m:den>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den>
                            </m:f>
                          </m:e>
                        </m:d>
                      </m:e>
                      <m:sup>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sup>
                    </m:sSup>
                    <m:r>
                      <a:rPr lang="en-US" sz="2000" b="0" i="0" smtClean="0">
                        <a:latin typeface="Cambria Math" panose="02040503050406030204" pitchFamily="18" charset="0"/>
                        <a:sym typeface="Wingdings" panose="05000000000000000000" pitchFamily="2" charset="2"/>
                      </a:rPr>
                      <m:t>=</m:t>
                    </m:r>
                    <m:r>
                      <m:rPr>
                        <m:sty m:val="p"/>
                      </m:rPr>
                      <a:rPr lang="en-US" sz="2000" b="0" i="0" smtClean="0">
                        <a:latin typeface="Cambria Math" panose="02040503050406030204" pitchFamily="18" charset="0"/>
                        <a:sym typeface="Wingdings" panose="05000000000000000000" pitchFamily="2" charset="2"/>
                      </a:rPr>
                      <m:t>NB</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oMath>
                </a14:m>
                <a:endParaRPr lang="en-US" sz="2000" dirty="0"/>
              </a:p>
            </p:txBody>
          </p:sp>
        </mc:Choice>
        <mc:Fallback>
          <p:sp>
            <p:nvSpPr>
              <p:cNvPr id="5" name="Content Placeholder 1">
                <a:extLst>
                  <a:ext uri="{FF2B5EF4-FFF2-40B4-BE49-F238E27FC236}">
                    <a16:creationId xmlns:a16="http://schemas.microsoft.com/office/drawing/2014/main" id="{9C09FFD8-4106-442C-8AFE-FCED13177F45}"/>
                  </a:ext>
                </a:extLst>
              </p:cNvPr>
              <p:cNvSpPr>
                <a:spLocks noGrp="1" noRot="1" noChangeAspect="1" noMove="1" noResize="1" noEditPoints="1" noAdjustHandles="1" noChangeArrowheads="1" noChangeShapeType="1" noTextEdit="1"/>
              </p:cNvSpPr>
              <p:nvPr>
                <p:ph idx="1"/>
              </p:nvPr>
            </p:nvSpPr>
            <p:spPr>
              <a:xfrm>
                <a:off x="838201" y="2320925"/>
                <a:ext cx="10601528" cy="4889500"/>
              </a:xfrm>
              <a:blipFill>
                <a:blip r:embed="rId4"/>
                <a:stretch>
                  <a:fillRect l="-805" t="-1746"/>
                </a:stretch>
              </a:blipFill>
            </p:spPr>
            <p:txBody>
              <a:bodyPr/>
              <a:lstStyle/>
              <a:p>
                <a:r>
                  <a:rPr lang="en-US">
                    <a:noFill/>
                  </a:rPr>
                  <a:t> </a:t>
                </a:r>
              </a:p>
            </p:txBody>
          </p:sp>
        </mc:Fallback>
      </mc:AlternateContent>
    </p:spTree>
    <p:extLst>
      <p:ext uri="{BB962C8B-B14F-4D97-AF65-F5344CB8AC3E}">
        <p14:creationId xmlns:p14="http://schemas.microsoft.com/office/powerpoint/2010/main" val="335467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Poisson-Gamma Model:</a:t>
            </a:r>
            <a:br>
              <a:rPr lang="en-US" dirty="0"/>
            </a:br>
            <a:r>
              <a:rPr lang="en-US" dirty="0"/>
              <a:t>R functions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9034463"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𝑌</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𝑦</m:t>
                            </m:r>
                          </m:e>
                        </m:acc>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0" smtClean="0">
                        <a:latin typeface="Cambria Math" panose="02040503050406030204" pitchFamily="18" charset="0"/>
                        <a:sym typeface="Wingdings" panose="05000000000000000000" pitchFamily="2" charset="2"/>
                      </a:rPr>
                      <m:t>=</m:t>
                    </m:r>
                    <m:r>
                      <m:rPr>
                        <m:sty m:val="p"/>
                      </m:rPr>
                      <a:rPr lang="en-US" sz="2000" b="0" i="0" smtClean="0">
                        <a:latin typeface="Cambria Math" panose="02040503050406030204" pitchFamily="18" charset="0"/>
                        <a:sym typeface="Wingdings" panose="05000000000000000000" pitchFamily="2" charset="2"/>
                      </a:rPr>
                      <m:t>NB</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sym typeface="Wingdings" panose="05000000000000000000" pitchFamily="2" charset="2"/>
                          </a:rPr>
                          <m:t>+</m:t>
                        </m:r>
                        <m:nary>
                          <m:naryPr>
                            <m:chr m:val="∑"/>
                            <m:subHide m:val="on"/>
                            <m:supHide m:val="on"/>
                            <m:ctrlPr>
                              <a:rPr lang="en-US" sz="2000" b="0" i="1" smtClean="0">
                                <a:latin typeface="Cambria Math" panose="02040503050406030204" pitchFamily="18" charset="0"/>
                                <a:sym typeface="Wingdings" panose="05000000000000000000" pitchFamily="2" charset="2"/>
                              </a:rPr>
                            </m:ctrlPr>
                          </m:naryPr>
                          <m:sub/>
                          <m:sup/>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nary>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e>
                    </m:d>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9034463" cy="609600"/>
              </a:xfrm>
              <a:blipFill>
                <a:blip r:embed="rId3"/>
                <a:stretch>
                  <a:fillRect l="-742" t="-65000" b="-102000"/>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3967306786"/>
              </p:ext>
            </p:extLst>
          </p:nvPr>
        </p:nvGraphicFramePr>
        <p:xfrm>
          <a:off x="602695" y="2534868"/>
          <a:ext cx="11084480" cy="2021840"/>
        </p:xfrm>
        <a:graphic>
          <a:graphicData uri="http://schemas.openxmlformats.org/drawingml/2006/table">
            <a:tbl>
              <a:tblPr firstRow="1" bandRow="1">
                <a:tableStyleId>{5C22544A-7EE6-4342-B048-85BDC9FD1C3A}</a:tableStyleId>
              </a:tblPr>
              <a:tblGrid>
                <a:gridCol w="2540555">
                  <a:extLst>
                    <a:ext uri="{9D8B030D-6E8A-4147-A177-3AD203B41FA5}">
                      <a16:colId xmlns:a16="http://schemas.microsoft.com/office/drawing/2014/main" val="716773054"/>
                    </a:ext>
                  </a:extLst>
                </a:gridCol>
                <a:gridCol w="3486150">
                  <a:extLst>
                    <a:ext uri="{9D8B030D-6E8A-4147-A177-3AD203B41FA5}">
                      <a16:colId xmlns:a16="http://schemas.microsoft.com/office/drawing/2014/main" val="459932613"/>
                    </a:ext>
                  </a:extLst>
                </a:gridCol>
                <a:gridCol w="50577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err="1"/>
                        <a:t>dpredPG</a:t>
                      </a:r>
                      <a:r>
                        <a:rPr lang="en-US" dirty="0"/>
                        <a:t>(</a:t>
                      </a:r>
                      <a:r>
                        <a:rPr lang="en-US" dirty="0" err="1"/>
                        <a:t>ypred,y,alpha,beta</a:t>
                      </a:r>
                      <a:r>
                        <a:rPr lang="en-US" dirty="0"/>
                        <a:t>)</a:t>
                      </a:r>
                    </a:p>
                  </a:txBody>
                  <a:tcPr anchor="ctr"/>
                </a:tc>
                <a:tc>
                  <a:txBody>
                    <a:bodyPr/>
                    <a:lstStyle/>
                    <a:p>
                      <a:r>
                        <a:rPr lang="en-US" dirty="0"/>
                        <a:t>Uses R function </a:t>
                      </a:r>
                      <a:r>
                        <a:rPr lang="en-US" dirty="0" err="1"/>
                        <a:t>dnbinom</a:t>
                      </a:r>
                      <a:r>
                        <a:rPr lang="en-US" dirty="0"/>
                        <a:t>()</a:t>
                      </a:r>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err="1"/>
                        <a:t>ppredPG</a:t>
                      </a:r>
                      <a:r>
                        <a:rPr lang="en-US" dirty="0"/>
                        <a:t> (</a:t>
                      </a:r>
                      <a:r>
                        <a:rPr lang="en-US" dirty="0" err="1"/>
                        <a:t>ypred,y,alpha,beta</a:t>
                      </a:r>
                      <a:r>
                        <a:rPr lang="en-US" dirty="0"/>
                        <a:t>)</a:t>
                      </a:r>
                    </a:p>
                  </a:txBody>
                  <a:tcPr anchor="ctr"/>
                </a:tc>
                <a:tc>
                  <a:txBody>
                    <a:bodyPr/>
                    <a:lstStyle/>
                    <a:p>
                      <a:r>
                        <a:rPr lang="en-US" dirty="0"/>
                        <a:t>Returns a cumulative sum of the results of </a:t>
                      </a:r>
                      <a:r>
                        <a:rPr lang="en-US" dirty="0" err="1"/>
                        <a:t>dpredPG</a:t>
                      </a:r>
                      <a:r>
                        <a:rPr lang="en-US" dirty="0"/>
                        <a:t>() for the sequence 0,…,</a:t>
                      </a:r>
                      <a:r>
                        <a:rPr lang="en-US" dirty="0" err="1"/>
                        <a:t>ypred</a:t>
                      </a:r>
                      <a:endParaRPr lang="en-US" dirty="0"/>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err="1"/>
                        <a:t>rpredPG</a:t>
                      </a:r>
                      <a:r>
                        <a:rPr lang="en-US" dirty="0"/>
                        <a:t> (</a:t>
                      </a:r>
                      <a:r>
                        <a:rPr lang="en-US" dirty="0" err="1"/>
                        <a:t>S,y,alpha,beta</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Establishes appropriate support, then employs the inverse transform method and output of </a:t>
                      </a:r>
                      <a:r>
                        <a:rPr lang="en-US" dirty="0" err="1"/>
                        <a:t>ppredPG</a:t>
                      </a:r>
                      <a:r>
                        <a:rPr lang="en-US" dirty="0"/>
                        <a:t>()</a:t>
                      </a:r>
                      <a:endParaRPr lang="en-US" sz="1800" dirty="0"/>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4" y="4554476"/>
                <a:ext cx="11184493" cy="1711366"/>
              </a:xfrm>
              <a:prstGeom prst="rect">
                <a:avLst/>
              </a:prstGeom>
              <a:noFill/>
            </p:spPr>
            <p:txBody>
              <a:bodyPr wrap="square" rtlCol="0">
                <a:spAutoFit/>
              </a:bodyPr>
              <a:lstStyle/>
              <a:p>
                <a:pPr>
                  <a:lnSpc>
                    <a:spcPct val="150000"/>
                  </a:lnSpc>
                </a:pPr>
                <a:r>
                  <a:rPr lang="en-US" dirty="0"/>
                  <a:t>y = the observed count data</a:t>
                </a:r>
              </a:p>
              <a:p>
                <a:pPr>
                  <a:lnSpc>
                    <a:spcPct val="150000"/>
                  </a:lnSpc>
                </a:pPr>
                <a:r>
                  <a:rPr lang="en-US" dirty="0" err="1"/>
                  <a:t>ypred</a:t>
                </a:r>
                <a:r>
                  <a:rPr lang="en-US" dirty="0"/>
                  <a:t> =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𝑦</m:t>
                        </m:r>
                      </m:e>
                    </m:acc>
                  </m:oMath>
                </a14:m>
                <a:r>
                  <a:rPr lang="en-US" dirty="0"/>
                  <a:t>, future count(s) for which prediction is desired</a:t>
                </a:r>
              </a:p>
              <a:p>
                <a:pPr>
                  <a:lnSpc>
                    <a:spcPct val="150000"/>
                  </a:lnSpc>
                </a:pPr>
                <a:r>
                  <a:rPr lang="en-US" dirty="0"/>
                  <a:t>(alpha, beta) =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𝛽</m:t>
                    </m:r>
                    <m:r>
                      <a:rPr lang="en-US" sz="1800" i="1" smtClean="0">
                        <a:latin typeface="Cambria Math" panose="02040503050406030204" pitchFamily="18" charset="0"/>
                        <a:ea typeface="Cambria Math" panose="02040503050406030204" pitchFamily="18" charset="0"/>
                      </a:rPr>
                      <m:t>)</m:t>
                    </m:r>
                  </m:oMath>
                </a14:m>
                <a:r>
                  <a:rPr lang="en-US" dirty="0"/>
                  <a:t>, the parameters of the Gamma prior</a:t>
                </a:r>
              </a:p>
              <a:p>
                <a:pPr>
                  <a:lnSpc>
                    <a:spcPct val="150000"/>
                  </a:lnSpc>
                </a:pPr>
                <a:r>
                  <a:rPr lang="en-US" dirty="0"/>
                  <a:t>S = the desired predictive sample size</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4" y="4554476"/>
                <a:ext cx="11184493" cy="1711366"/>
              </a:xfrm>
              <a:prstGeom prst="rect">
                <a:avLst/>
              </a:prstGeom>
              <a:blipFill>
                <a:blip r:embed="rId4"/>
                <a:stretch>
                  <a:fillRect l="-490" b="-4626"/>
                </a:stretch>
              </a:blipFill>
            </p:spPr>
            <p:txBody>
              <a:bodyPr/>
              <a:lstStyle/>
              <a:p>
                <a:r>
                  <a:rPr lang="en-US">
                    <a:noFill/>
                  </a:rPr>
                  <a:t> </a:t>
                </a:r>
              </a:p>
            </p:txBody>
          </p:sp>
        </mc:Fallback>
      </mc:AlternateContent>
    </p:spTree>
    <p:extLst>
      <p:ext uri="{BB962C8B-B14F-4D97-AF65-F5344CB8AC3E}">
        <p14:creationId xmlns:p14="http://schemas.microsoft.com/office/powerpoint/2010/main" val="230498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D5A2-07F9-4F22-94D3-3D20E1F494AD}"/>
              </a:ext>
            </a:extLst>
          </p:cNvPr>
          <p:cNvSpPr>
            <a:spLocks noGrp="1"/>
          </p:cNvSpPr>
          <p:nvPr>
            <p:ph type="title"/>
          </p:nvPr>
        </p:nvSpPr>
        <p:spPr>
          <a:xfrm>
            <a:off x="3517900" y="188119"/>
            <a:ext cx="5156200" cy="611981"/>
          </a:xfrm>
        </p:spPr>
        <p:txBody>
          <a:bodyPr>
            <a:normAutofit fontScale="90000"/>
          </a:bodyPr>
          <a:lstStyle/>
          <a:p>
            <a:pPr algn="ctr"/>
            <a:r>
              <a:rPr lang="en-US" sz="4800" dirty="0">
                <a:solidFill>
                  <a:srgbClr val="44506E"/>
                </a:solidFill>
              </a:rPr>
              <a:t>Acknowledgements</a:t>
            </a:r>
          </a:p>
        </p:txBody>
      </p:sp>
      <p:sp>
        <p:nvSpPr>
          <p:cNvPr id="4" name="TextBox 3">
            <a:extLst>
              <a:ext uri="{FF2B5EF4-FFF2-40B4-BE49-F238E27FC236}">
                <a16:creationId xmlns:a16="http://schemas.microsoft.com/office/drawing/2014/main" id="{71762F54-BEA0-4132-A199-0EDE9CA1A111}"/>
              </a:ext>
            </a:extLst>
          </p:cNvPr>
          <p:cNvSpPr txBox="1"/>
          <p:nvPr/>
        </p:nvSpPr>
        <p:spPr>
          <a:xfrm>
            <a:off x="400050" y="774700"/>
            <a:ext cx="11391900" cy="6001643"/>
          </a:xfrm>
          <a:prstGeom prst="rect">
            <a:avLst/>
          </a:prstGeom>
          <a:noFill/>
        </p:spPr>
        <p:txBody>
          <a:bodyPr wrap="square" rtlCol="0">
            <a:spAutoFit/>
          </a:bodyPr>
          <a:lstStyle/>
          <a:p>
            <a:r>
              <a:rPr lang="en-US" sz="1600" dirty="0"/>
              <a:t>This thesis is the culmination of an unusually long master’s program, which would not have been possible without the support of many people.  </a:t>
            </a:r>
          </a:p>
          <a:p>
            <a:endParaRPr lang="en-US" sz="1600" dirty="0"/>
          </a:p>
          <a:p>
            <a:r>
              <a:rPr lang="en-US" sz="1600" dirty="0"/>
              <a:t>First I want to thank my thesis advisor, Dr. Dean </a:t>
            </a:r>
            <a:r>
              <a:rPr lang="en-US" sz="1600" dirty="0" err="1"/>
              <a:t>Billheimer</a:t>
            </a:r>
            <a:r>
              <a:rPr lang="en-US" sz="1600" dirty="0"/>
              <a:t>, for the many, many hours spent consulting, guiding, reading, and re-reading.  Also my committee members, Dr. Edward </a:t>
            </a:r>
            <a:r>
              <a:rPr lang="en-US" sz="1600" dirty="0" err="1"/>
              <a:t>Bedrick</a:t>
            </a:r>
            <a:r>
              <a:rPr lang="en-US" sz="1600" dirty="0"/>
              <a:t> and Dr. Walter </a:t>
            </a:r>
            <a:r>
              <a:rPr lang="en-US" sz="1600" dirty="0" err="1"/>
              <a:t>Piegorsch</a:t>
            </a:r>
            <a:r>
              <a:rPr lang="en-US" sz="1600" dirty="0"/>
              <a:t>, whose classes I survived, and who always encouraged me.  </a:t>
            </a:r>
          </a:p>
          <a:p>
            <a:endParaRPr lang="en-US" sz="1600" dirty="0"/>
          </a:p>
          <a:p>
            <a:r>
              <a:rPr lang="en-US" sz="1600" dirty="0"/>
              <a:t>I also owe my thanks to the University of Arizona, the Math Department, and specifically the Statistics and Data Science Graduate Interdisciplinary program, for offering this program and allowing me to participate.</a:t>
            </a:r>
          </a:p>
          <a:p>
            <a:endParaRPr lang="en-US" sz="1600" dirty="0"/>
          </a:p>
          <a:p>
            <a:r>
              <a:rPr lang="en-US" sz="1600" dirty="0"/>
              <a:t>Thank you to my employer, Raytheon, who encourages ongoing growth and education, and makes it possible by means of flexible work scheduling, and by funding.  Thank you to my professional colleagues who rooted for me, especially John </a:t>
            </a:r>
            <a:r>
              <a:rPr lang="en-US" sz="1600" dirty="0" err="1"/>
              <a:t>Rascon</a:t>
            </a:r>
            <a:r>
              <a:rPr lang="en-US" sz="1600" dirty="0"/>
              <a:t>, Mitch </a:t>
            </a:r>
            <a:r>
              <a:rPr lang="en-US" sz="1600" dirty="0" err="1"/>
              <a:t>Moffet</a:t>
            </a:r>
            <a:r>
              <a:rPr lang="en-US" sz="1600" dirty="0"/>
              <a:t>, Kim Christianson, John Leach, Hahn Kim, Greg Paine, Dan Bentz, Ryan Ziegler, Ariel Boston, Chris Turner, Terrill Hurst, Al </a:t>
            </a:r>
            <a:r>
              <a:rPr lang="en-US" sz="1600" dirty="0" err="1"/>
              <a:t>Mense</a:t>
            </a:r>
            <a:r>
              <a:rPr lang="en-US" sz="1600" dirty="0"/>
              <a:t>, and Gary Garcia.</a:t>
            </a:r>
          </a:p>
          <a:p>
            <a:endParaRPr lang="en-US" sz="1600" dirty="0"/>
          </a:p>
          <a:p>
            <a:r>
              <a:rPr lang="en-US" sz="1600" dirty="0"/>
              <a:t>My dear friends Amy Duncan, Jenna Perryman, Dan Manship, Alex Swindle, and Danny </a:t>
            </a:r>
            <a:r>
              <a:rPr lang="en-US" sz="1600" dirty="0" err="1"/>
              <a:t>Reckart</a:t>
            </a:r>
            <a:r>
              <a:rPr lang="en-US" sz="1600" dirty="0"/>
              <a:t> showed me love and support I did not look for.</a:t>
            </a:r>
          </a:p>
          <a:p>
            <a:endParaRPr lang="en-US" sz="1600" dirty="0"/>
          </a:p>
          <a:p>
            <a:r>
              <a:rPr lang="en-US" sz="1600" dirty="0"/>
              <a:t>My parents and my sister always cheer for me.</a:t>
            </a:r>
          </a:p>
          <a:p>
            <a:endParaRPr lang="en-US" sz="1600" dirty="0"/>
          </a:p>
          <a:p>
            <a:r>
              <a:rPr lang="en-US" sz="1600" dirty="0"/>
              <a:t>My children challenge and inspire me, and they celebrate my every milestone with their smiling support and enthusiasm.</a:t>
            </a:r>
          </a:p>
          <a:p>
            <a:endParaRPr lang="en-US" sz="1600" dirty="0"/>
          </a:p>
          <a:p>
            <a:r>
              <a:rPr lang="en-US" sz="1600" dirty="0"/>
              <a:t>And finally, I don’t have words to express my deep gratitude to my wonderful wife, Trish, who has endured my long hours and late nights for several years, who wants me in her life, and whose constant words of loving affirmation and sweet affection are a gift I can never repay.</a:t>
            </a:r>
          </a:p>
        </p:txBody>
      </p:sp>
    </p:spTree>
    <p:extLst>
      <p:ext uri="{BB962C8B-B14F-4D97-AF65-F5344CB8AC3E}">
        <p14:creationId xmlns:p14="http://schemas.microsoft.com/office/powerpoint/2010/main" val="300222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Poisson-Gamma Example:</a:t>
            </a:r>
            <a:br>
              <a:rPr lang="en-US" dirty="0"/>
            </a:br>
            <a:r>
              <a:rPr lang="en-US" dirty="0"/>
              <a:t>Large Hurricane Count</a:t>
            </a:r>
          </a:p>
        </p:txBody>
      </p:sp>
      <p:sp>
        <p:nvSpPr>
          <p:cNvPr id="2" name="Content Placeholder 1">
            <a:extLst>
              <a:ext uri="{FF2B5EF4-FFF2-40B4-BE49-F238E27FC236}">
                <a16:creationId xmlns:a16="http://schemas.microsoft.com/office/drawing/2014/main" id="{FB419192-A036-4428-BB3F-3487706977B6}"/>
              </a:ext>
            </a:extLst>
          </p:cNvPr>
          <p:cNvSpPr>
            <a:spLocks noGrp="1"/>
          </p:cNvSpPr>
          <p:nvPr>
            <p:ph idx="1"/>
          </p:nvPr>
        </p:nvSpPr>
        <p:spPr/>
        <p:txBody>
          <a:bodyPr>
            <a:normAutofit/>
          </a:bodyPr>
          <a:lstStyle/>
          <a:p>
            <a:r>
              <a:rPr lang="en-US" sz="2400" dirty="0"/>
              <a:t>Data = number of large (category 3,4,5) hurricanes to make landfall each decade from 1851 through 2020 (National Hurricane Center): </a:t>
            </a:r>
            <a:r>
              <a:rPr lang="en-US" sz="2400" dirty="0">
                <a:hlinkClick r:id="rId3"/>
              </a:rPr>
              <a:t>http://www.aoml.noaa.gov/hrd/hurdat/All_U.S._Hurricanes.html</a:t>
            </a:r>
            <a:endParaRPr lang="en-US" sz="2400" dirty="0"/>
          </a:p>
        </p:txBody>
      </p:sp>
      <p:pic>
        <p:nvPicPr>
          <p:cNvPr id="14" name="Picture 13" descr="Chart, bar chart&#10;&#10;Description automatically generated">
            <a:extLst>
              <a:ext uri="{FF2B5EF4-FFF2-40B4-BE49-F238E27FC236}">
                <a16:creationId xmlns:a16="http://schemas.microsoft.com/office/drawing/2014/main" id="{CDB35E32-3E05-4547-83F6-B24B0C39E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120" y="3188298"/>
            <a:ext cx="8107759" cy="3477525"/>
          </a:xfrm>
          <a:prstGeom prst="rect">
            <a:avLst/>
          </a:prstGeom>
        </p:spPr>
      </p:pic>
    </p:spTree>
    <p:extLst>
      <p:ext uri="{BB962C8B-B14F-4D97-AF65-F5344CB8AC3E}">
        <p14:creationId xmlns:p14="http://schemas.microsoft.com/office/powerpoint/2010/main" val="179515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Poisson-Gamma Example:</a:t>
            </a:r>
            <a:br>
              <a:rPr lang="en-US" dirty="0"/>
            </a:br>
            <a:r>
              <a:rPr lang="en-US" dirty="0"/>
              <a:t>Large Hurricane Count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7CF64C0-6199-47D3-9C73-AF5D153FFEB9}"/>
                  </a:ext>
                </a:extLst>
              </p:cNvPr>
              <p:cNvSpPr>
                <a:spLocks noGrp="1"/>
              </p:cNvSpPr>
              <p:nvPr>
                <p:ph sz="half" idx="1"/>
              </p:nvPr>
            </p:nvSpPr>
            <p:spPr>
              <a:xfrm>
                <a:off x="838200" y="1911353"/>
                <a:ext cx="5181600" cy="4351338"/>
              </a:xfrm>
            </p:spPr>
            <p:txBody>
              <a:bodyPr>
                <a:normAutofit fontScale="77500" lnSpcReduction="20000"/>
              </a:bodyPr>
              <a:lstStyle/>
              <a:p>
                <a:r>
                  <a:rPr lang="en-US" dirty="0"/>
                  <a:t>For prediction, assume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𝑃𝑜𝑖</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𝜃</m:t>
                        </m:r>
                      </m:e>
                    </m:d>
                  </m:oMath>
                </a14:m>
                <a:r>
                  <a:rPr lang="en-US" dirty="0"/>
                  <a:t> for some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r>
                  <a:rPr lang="en-US" dirty="0"/>
                  <a:t>Expert opinion:  average number of large hurricanes to make landfall each decade is around 4</a:t>
                </a:r>
              </a:p>
              <a:p>
                <a:r>
                  <a:rPr lang="en-US" sz="2800" dirty="0">
                    <a:sym typeface="Wingdings" panose="05000000000000000000" pitchFamily="2" charset="2"/>
                  </a:rPr>
                  <a:t> </a:t>
                </a:r>
                <a14:m>
                  <m:oMath xmlns:m="http://schemas.openxmlformats.org/officeDocument/2006/math">
                    <m:r>
                      <a:rPr lang="en-US" sz="2800" b="0" i="1" smtClean="0">
                        <a:latin typeface="Cambria Math" panose="02040503050406030204" pitchFamily="18" charset="0"/>
                        <a:sym typeface="Wingdings" panose="05000000000000000000" pitchFamily="2" charset="2"/>
                      </a:rPr>
                      <m:t>𝐸</m:t>
                    </m:r>
                    <m:d>
                      <m:dPr>
                        <m:ctrlPr>
                          <a:rPr lang="en-US" sz="2800" b="0" i="1" smtClean="0">
                            <a:latin typeface="Cambria Math" panose="02040503050406030204" pitchFamily="18" charset="0"/>
                            <a:sym typeface="Wingdings" panose="05000000000000000000" pitchFamily="2" charset="2"/>
                          </a:rPr>
                        </m:ctrlPr>
                      </m:dPr>
                      <m:e>
                        <m:r>
                          <a:rPr lang="en-US" sz="2800" b="0" i="1" smtClean="0">
                            <a:latin typeface="Cambria Math" panose="02040503050406030204" pitchFamily="18" charset="0"/>
                            <a:sym typeface="Wingdings" panose="05000000000000000000" pitchFamily="2" charset="2"/>
                          </a:rPr>
                          <m:t>𝑦</m:t>
                        </m:r>
                      </m:e>
                    </m:d>
                    <m:r>
                      <a:rPr lang="en-US" sz="2800" b="0" i="1" smtClean="0">
                        <a:latin typeface="Cambria Math" panose="02040503050406030204" pitchFamily="18" charset="0"/>
                        <a:sym typeface="Wingdings" panose="05000000000000000000" pitchFamily="2" charset="2"/>
                      </a:rPr>
                      <m:t>=</m:t>
                    </m:r>
                    <m:r>
                      <a:rPr lang="en-US" sz="2800" b="0" i="1" smtClean="0">
                        <a:latin typeface="Cambria Math" panose="02040503050406030204" pitchFamily="18" charset="0"/>
                        <a:ea typeface="Cambria Math" panose="02040503050406030204" pitchFamily="18" charset="0"/>
                        <a:sym typeface="Wingdings" panose="05000000000000000000" pitchFamily="2" charset="2"/>
                      </a:rPr>
                      <m:t>𝜃</m:t>
                    </m:r>
                    <m:r>
                      <a:rPr lang="en-US" sz="2800" b="0" i="1" smtClean="0">
                        <a:latin typeface="Cambria Math" panose="02040503050406030204" pitchFamily="18" charset="0"/>
                        <a:ea typeface="Cambria Math" panose="02040503050406030204" pitchFamily="18" charset="0"/>
                        <a:sym typeface="Wingdings" panose="05000000000000000000" pitchFamily="2" charset="2"/>
                      </a:rPr>
                      <m:t>≈4</m:t>
                    </m:r>
                  </m:oMath>
                </a14:m>
                <a:endParaRPr lang="en-US" dirty="0"/>
              </a:p>
              <a:p>
                <a:r>
                  <a:rPr lang="en-US" dirty="0">
                    <a:sym typeface="Wingdings" panose="05000000000000000000" pitchFamily="2" charset="2"/>
                  </a:rPr>
                  <a:t> </a:t>
                </a:r>
                <a14:m>
                  <m:oMath xmlns:m="http://schemas.openxmlformats.org/officeDocument/2006/math">
                    <m:f>
                      <m:fPr>
                        <m:type m:val="skw"/>
                        <m:ctrlPr>
                          <a:rPr lang="en-US" i="1" smtClean="0">
                            <a:latin typeface="Cambria Math" panose="02040503050406030204" pitchFamily="18" charset="0"/>
                            <a:sym typeface="Wingdings" panose="05000000000000000000" pitchFamily="2" charset="2"/>
                          </a:rPr>
                        </m:ctrlPr>
                      </m:fPr>
                      <m:num>
                        <m:r>
                          <a:rPr lang="en-US" i="1" smtClean="0">
                            <a:latin typeface="Cambria Math" panose="02040503050406030204" pitchFamily="18" charset="0"/>
                            <a:ea typeface="Cambria Math" panose="02040503050406030204" pitchFamily="18" charset="0"/>
                            <a:sym typeface="Wingdings" panose="05000000000000000000" pitchFamily="2" charset="2"/>
                          </a:rPr>
                          <m:t>𝛼</m:t>
                        </m:r>
                      </m:num>
                      <m:den>
                        <m:r>
                          <a:rPr lang="en-US" i="1" smtClean="0">
                            <a:latin typeface="Cambria Math" panose="02040503050406030204" pitchFamily="18" charset="0"/>
                            <a:ea typeface="Cambria Math" panose="02040503050406030204" pitchFamily="18" charset="0"/>
                            <a:sym typeface="Wingdings" panose="05000000000000000000" pitchFamily="2" charset="2"/>
                          </a:rPr>
                          <m:t>𝛽</m:t>
                        </m:r>
                      </m:den>
                    </m:f>
                    <m:r>
                      <a:rPr lang="en-US" i="1">
                        <a:latin typeface="Cambria Math" panose="02040503050406030204" pitchFamily="18" charset="0"/>
                        <a:ea typeface="Cambria Math" panose="02040503050406030204" pitchFamily="18" charset="0"/>
                        <a:sym typeface="Wingdings" panose="05000000000000000000" pitchFamily="2" charset="2"/>
                      </a:rPr>
                      <m:t>≈</m:t>
                    </m:r>
                    <m:r>
                      <a:rPr lang="en-US" b="0" i="0" smtClean="0">
                        <a:latin typeface="Cambria Math" panose="02040503050406030204" pitchFamily="18" charset="0"/>
                        <a:ea typeface="Cambria Math" panose="02040503050406030204" pitchFamily="18" charset="0"/>
                        <a:sym typeface="Wingdings" panose="05000000000000000000" pitchFamily="2" charset="2"/>
                      </a:rPr>
                      <m:t>4</m:t>
                    </m:r>
                  </m:oMath>
                </a14:m>
                <a:endParaRPr lang="en-US" b="0" dirty="0">
                  <a:ea typeface="Cambria Math" panose="02040503050406030204" pitchFamily="18" charset="0"/>
                  <a:sym typeface="Wingdings" panose="05000000000000000000" pitchFamily="2" charset="2"/>
                </a:endParaRPr>
              </a:p>
              <a:p>
                <a:r>
                  <a:rPr lang="en-US" dirty="0">
                    <a:sym typeface="Wingdings" panose="05000000000000000000" pitchFamily="2" charset="2"/>
                  </a:rPr>
                  <a:t> </a:t>
                </a:r>
                <a14:m>
                  <m:oMath xmlns:m="http://schemas.openxmlformats.org/officeDocument/2006/math">
                    <m:r>
                      <a:rPr lang="en-US" i="1" smtClean="0">
                        <a:latin typeface="Cambria Math" panose="02040503050406030204" pitchFamily="18" charset="0"/>
                        <a:ea typeface="Cambria Math" panose="02040503050406030204" pitchFamily="18" charset="0"/>
                        <a:sym typeface="Wingdings" panose="05000000000000000000" pitchFamily="2" charset="2"/>
                      </a:rPr>
                      <m:t>𝛼</m:t>
                    </m:r>
                    <m:r>
                      <a:rPr lang="en-US" b="0" i="1" smtClean="0">
                        <a:latin typeface="Cambria Math" panose="02040503050406030204" pitchFamily="18" charset="0"/>
                        <a:ea typeface="Cambria Math" panose="02040503050406030204" pitchFamily="18" charset="0"/>
                        <a:sym typeface="Wingdings" panose="05000000000000000000" pitchFamily="2" charset="2"/>
                      </a:rPr>
                      <m:t>=10, </m:t>
                    </m:r>
                    <m:r>
                      <a:rPr lang="en-US" b="0" i="1" smtClean="0">
                        <a:latin typeface="Cambria Math" panose="02040503050406030204" pitchFamily="18" charset="0"/>
                        <a:ea typeface="Cambria Math" panose="02040503050406030204" pitchFamily="18" charset="0"/>
                        <a:sym typeface="Wingdings" panose="05000000000000000000" pitchFamily="2" charset="2"/>
                      </a:rPr>
                      <m:t>𝛽</m:t>
                    </m:r>
                    <m:r>
                      <a:rPr lang="en-US" b="0" i="1" smtClean="0">
                        <a:latin typeface="Cambria Math" panose="02040503050406030204" pitchFamily="18" charset="0"/>
                        <a:ea typeface="Cambria Math" panose="02040503050406030204" pitchFamily="18" charset="0"/>
                        <a:sym typeface="Wingdings" panose="05000000000000000000" pitchFamily="2" charset="2"/>
                      </a:rPr>
                      <m:t>=2</m:t>
                    </m:r>
                  </m:oMath>
                </a14:m>
                <a:r>
                  <a:rPr lang="en-US" dirty="0"/>
                  <a:t>.5 are reasonable choices for Gamma prior parameters</a:t>
                </a:r>
              </a:p>
              <a:p>
                <a:pPr lvl="1"/>
                <a:r>
                  <a:rPr lang="en-US" dirty="0"/>
                  <a:t>These prior values give about 95% probability that the Poisson mean is between 1.8 and 6.8</a:t>
                </a:r>
              </a:p>
              <a:p>
                <a:r>
                  <a:rPr lang="en-US" dirty="0"/>
                  <a:t>Note:  Predictive analysis suggest around 5 large hurricanes can be expected to make landfall in the next decade</a:t>
                </a:r>
              </a:p>
              <a:p>
                <a:endParaRPr lang="en-US" dirty="0"/>
              </a:p>
              <a:p>
                <a:endParaRPr lang="en-US" dirty="0"/>
              </a:p>
              <a:p>
                <a:endParaRPr lang="en-US" dirty="0"/>
              </a:p>
              <a:p>
                <a:endParaRPr lang="en-US" dirty="0"/>
              </a:p>
            </p:txBody>
          </p:sp>
        </mc:Choice>
        <mc:Fallback xmlns="">
          <p:sp>
            <p:nvSpPr>
              <p:cNvPr id="6" name="Content Placeholder 5">
                <a:extLst>
                  <a:ext uri="{FF2B5EF4-FFF2-40B4-BE49-F238E27FC236}">
                    <a16:creationId xmlns:a16="http://schemas.microsoft.com/office/drawing/2014/main" id="{37CF64C0-6199-47D3-9C73-AF5D153FFEB9}"/>
                  </a:ext>
                </a:extLst>
              </p:cNvPr>
              <p:cNvSpPr>
                <a:spLocks noGrp="1" noRot="1" noChangeAspect="1" noMove="1" noResize="1" noEditPoints="1" noAdjustHandles="1" noChangeArrowheads="1" noChangeShapeType="1" noTextEdit="1"/>
              </p:cNvSpPr>
              <p:nvPr>
                <p:ph sz="half" idx="1"/>
              </p:nvPr>
            </p:nvSpPr>
            <p:spPr>
              <a:xfrm>
                <a:off x="838200" y="1911353"/>
                <a:ext cx="5181600" cy="4351338"/>
              </a:xfrm>
              <a:blipFill>
                <a:blip r:embed="rId3"/>
                <a:stretch>
                  <a:fillRect l="-1412" t="-2945" b="-842"/>
                </a:stretch>
              </a:blipFill>
            </p:spPr>
            <p:txBody>
              <a:bodyPr/>
              <a:lstStyle/>
              <a:p>
                <a:r>
                  <a:rPr lang="en-US">
                    <a:noFill/>
                  </a:rPr>
                  <a:t> </a:t>
                </a:r>
              </a:p>
            </p:txBody>
          </p:sp>
        </mc:Fallback>
      </mc:AlternateContent>
      <p:pic>
        <p:nvPicPr>
          <p:cNvPr id="13" name="Content Placeholder 12" descr="Chart&#10;&#10;Description automatically generated">
            <a:extLst>
              <a:ext uri="{FF2B5EF4-FFF2-40B4-BE49-F238E27FC236}">
                <a16:creationId xmlns:a16="http://schemas.microsoft.com/office/drawing/2014/main" id="{E4CCA017-379A-4629-AF71-237838079D0C}"/>
              </a:ext>
            </a:extLst>
          </p:cNvPr>
          <p:cNvPicPr>
            <a:picLocks noGrp="1" noChangeAspect="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74681" y="718405"/>
            <a:ext cx="5722069" cy="5634770"/>
          </a:xfrm>
        </p:spPr>
      </p:pic>
    </p:spTree>
    <p:extLst>
      <p:ext uri="{BB962C8B-B14F-4D97-AF65-F5344CB8AC3E}">
        <p14:creationId xmlns:p14="http://schemas.microsoft.com/office/powerpoint/2010/main" val="857017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fontScale="90000"/>
          </a:bodyPr>
          <a:lstStyle/>
          <a:p>
            <a:pPr algn="l"/>
            <a:r>
              <a:rPr lang="en-US" sz="6600" dirty="0">
                <a:solidFill>
                  <a:srgbClr val="FFFFFF"/>
                </a:solidFill>
              </a:rPr>
              <a:t>Normal-Inverse Gamma Model:  </a:t>
            </a:r>
            <a:br>
              <a:rPr lang="en-US" sz="6600" dirty="0">
                <a:solidFill>
                  <a:srgbClr val="FFFFFF"/>
                </a:solidFill>
              </a:rPr>
            </a:br>
            <a:r>
              <a:rPr lang="en-US" sz="6600" dirty="0">
                <a:solidFill>
                  <a:srgbClr val="FFFFFF"/>
                </a:solidFill>
              </a:rPr>
              <a:t>1-Sample</a:t>
            </a:r>
            <a:endParaRPr lang="en-US" sz="6100" dirty="0">
              <a:solidFill>
                <a:schemeClr val="bg1"/>
              </a:solidFill>
            </a:endParaRPr>
          </a:p>
        </p:txBody>
      </p:sp>
    </p:spTree>
    <p:extLst>
      <p:ext uri="{BB962C8B-B14F-4D97-AF65-F5344CB8AC3E}">
        <p14:creationId xmlns:p14="http://schemas.microsoft.com/office/powerpoint/2010/main" val="41240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Normal-Inverse Gamma Model, 1-Sample:</a:t>
            </a:r>
            <a:br>
              <a:rPr lang="en-US" dirty="0"/>
            </a:br>
            <a:r>
              <a:rPr lang="en-US" dirty="0"/>
              <a:t>Derivation (with previous knowledge)</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mc:AlternateContent xmlns:mc="http://schemas.openxmlformats.org/markup-compatibility/2006">
        <mc:Choice xmlns:a14="http://schemas.microsoft.com/office/drawing/2010/main" Requires="a14">
          <p:sp>
            <p:nvSpPr>
              <p:cNvPr id="7" name="Content Placeholder 1">
                <a:extLst>
                  <a:ext uri="{FF2B5EF4-FFF2-40B4-BE49-F238E27FC236}">
                    <a16:creationId xmlns:a16="http://schemas.microsoft.com/office/drawing/2014/main" id="{AC3E747D-B406-4FB8-81E9-3EFBBEEC2A7C}"/>
                  </a:ext>
                </a:extLst>
              </p:cNvPr>
              <p:cNvSpPr>
                <a:spLocks noGrp="1"/>
              </p:cNvSpPr>
              <p:nvPr>
                <p:ph idx="1"/>
              </p:nvPr>
            </p:nvSpPr>
            <p:spPr>
              <a:xfrm>
                <a:off x="304798" y="2797175"/>
                <a:ext cx="5758655" cy="3540125"/>
              </a:xfrm>
            </p:spPr>
            <p:txBody>
              <a:bodyPr>
                <a:normAutofit/>
              </a:bodyPr>
              <a:lstStyle/>
              <a:p>
                <a:r>
                  <a:rPr lang="en-US" dirty="0"/>
                  <a:t>The Data: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𝑁</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endParaRPr lang="en-US" dirty="0"/>
              </a:p>
              <a:p>
                <a:r>
                  <a:rPr lang="en-US" dirty="0"/>
                  <a:t>The Prior Distributions, informed by previous knowledge</a:t>
                </a:r>
              </a:p>
              <a:p>
                <a:pPr lvl="1"/>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0</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0</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2</m:t>
                            </m:r>
                          </m:den>
                        </m:f>
                      </m:e>
                    </m:d>
                  </m:oMath>
                </a14:m>
                <a:r>
                  <a:rPr lang="en-US" dirty="0">
                    <a:sym typeface="Wingdings" panose="05000000000000000000" pitchFamily="2" charset="2"/>
                  </a:rPr>
                  <a:t> </a:t>
                </a:r>
              </a:p>
              <a:p>
                <a:pPr lvl="1"/>
                <a14:m>
                  <m:oMath xmlns:m="http://schemas.openxmlformats.org/officeDocument/2006/math">
                    <m:d>
                      <m:dPr>
                        <m:begChr m:val=""/>
                        <m:endChr m:val="|"/>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0</m:t>
                                </m:r>
                              </m:sub>
                            </m:sSub>
                          </m:den>
                        </m:f>
                      </m:e>
                    </m:d>
                  </m:oMath>
                </a14:m>
                <a:endParaRPr lang="en-US" dirty="0"/>
              </a:p>
            </p:txBody>
          </p:sp>
        </mc:Choice>
        <mc:Fallback>
          <p:sp>
            <p:nvSpPr>
              <p:cNvPr id="7" name="Content Placeholder 1">
                <a:extLst>
                  <a:ext uri="{FF2B5EF4-FFF2-40B4-BE49-F238E27FC236}">
                    <a16:creationId xmlns:a16="http://schemas.microsoft.com/office/drawing/2014/main" id="{AC3E747D-B406-4FB8-81E9-3EFBBEEC2A7C}"/>
                  </a:ext>
                </a:extLst>
              </p:cNvPr>
              <p:cNvSpPr>
                <a:spLocks noGrp="1" noRot="1" noChangeAspect="1" noMove="1" noResize="1" noEditPoints="1" noAdjustHandles="1" noChangeArrowheads="1" noChangeShapeType="1" noTextEdit="1"/>
              </p:cNvSpPr>
              <p:nvPr>
                <p:ph idx="1"/>
              </p:nvPr>
            </p:nvSpPr>
            <p:spPr>
              <a:xfrm>
                <a:off x="304798" y="2797175"/>
                <a:ext cx="5758655" cy="3540125"/>
              </a:xfrm>
              <a:blipFill>
                <a:blip r:embed="rId4"/>
                <a:stretch>
                  <a:fillRect l="-1905" t="-2926" r="-4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1">
                <a:extLst>
                  <a:ext uri="{FF2B5EF4-FFF2-40B4-BE49-F238E27FC236}">
                    <a16:creationId xmlns:a16="http://schemas.microsoft.com/office/drawing/2014/main" id="{D32BD553-DAEF-432E-9C8D-490F548FBCAA}"/>
                  </a:ext>
                </a:extLst>
              </p:cNvPr>
              <p:cNvSpPr txBox="1">
                <a:spLocks/>
              </p:cNvSpPr>
              <p:nvPr/>
            </p:nvSpPr>
            <p:spPr>
              <a:xfrm>
                <a:off x="6248399" y="2797175"/>
                <a:ext cx="5758655" cy="3437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Joint Posterior Distribution</a:t>
                </a:r>
              </a:p>
              <a:p>
                <a:pPr lvl="1"/>
                <a14:m>
                  <m:oMath xmlns:m="http://schemas.openxmlformats.org/officeDocument/2006/math">
                    <m:d>
                      <m:dPr>
                        <m:begChr m:val="{"/>
                        <m:endChr m:val="}"/>
                        <m:ctrlPr>
                          <a:rPr lang="en-US" i="1" smtClean="0">
                            <a:latin typeface="Cambria Math" panose="02040503050406030204" pitchFamily="18" charset="0"/>
                            <a:sym typeface="Wingdings" panose="05000000000000000000" pitchFamily="2" charset="2"/>
                          </a:rPr>
                        </m:ctrlPr>
                      </m:dPr>
                      <m:e>
                        <m:d>
                          <m:dPr>
                            <m:begChr m:val=""/>
                            <m:endChr m:val="|"/>
                            <m:ctrlPr>
                              <a:rPr lang="en-US" i="1" smtClean="0">
                                <a:latin typeface="Cambria Math" panose="02040503050406030204" pitchFamily="18" charset="0"/>
                                <a:sym typeface="Wingdings" panose="05000000000000000000" pitchFamily="2" charset="2"/>
                              </a:rPr>
                            </m:ctrlPr>
                          </m:dPr>
                          <m:e>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i="1" smtClean="0">
                                    <a:latin typeface="Cambria Math" panose="02040503050406030204" pitchFamily="18" charset="0"/>
                                    <a:ea typeface="Cambria Math" panose="02040503050406030204" pitchFamily="18" charset="0"/>
                                  </a:rPr>
                                  <m:t>2</m:t>
                                </m:r>
                              </m:sup>
                            </m:sSup>
                          </m:e>
                        </m:d>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1</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𝑁</m:t>
                            </m:r>
                          </m:sub>
                        </m:sSub>
                        <m:r>
                          <a:rPr lang="en-US" i="1" smtClean="0">
                            <a:latin typeface="Cambria Math" panose="02040503050406030204" pitchFamily="18" charset="0"/>
                            <a:ea typeface="Cambria Math" panose="02040503050406030204" pitchFamily="18" charset="0"/>
                          </a:rPr>
                          <m:t> </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𝐼𝑛𝑣𝑒𝑟𝑠𝑒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𝐺𝑎𝑚𝑚𝑎</m:t>
                    </m:r>
                    <m:d>
                      <m:dPr>
                        <m:ctrlPr>
                          <a:rPr lang="en-US" i="1" smtClean="0">
                            <a:latin typeface="Cambria Math" panose="02040503050406030204" pitchFamily="18" charset="0"/>
                            <a:ea typeface="Cambria Math" panose="02040503050406030204" pitchFamily="18" charset="0"/>
                          </a:rPr>
                        </m:ctrlPr>
                      </m:dPr>
                      <m:e>
                        <m:f>
                          <m:fPr>
                            <m:type m:val="skw"/>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smtClean="0">
                                    <a:latin typeface="Cambria Math" panose="02040503050406030204" pitchFamily="18" charset="0"/>
                                    <a:ea typeface="Cambria Math" panose="02040503050406030204" pitchFamily="18" charset="0"/>
                                  </a:rPr>
                                  <m:t>𝑁</m:t>
                                </m:r>
                              </m:sub>
                            </m:sSub>
                          </m:num>
                          <m:den>
                            <m:r>
                              <a:rPr lang="en-US" i="1" smtClean="0">
                                <a:latin typeface="Cambria Math" panose="02040503050406030204" pitchFamily="18" charset="0"/>
                                <a:ea typeface="Cambria Math" panose="02040503050406030204" pitchFamily="18" charset="0"/>
                              </a:rPr>
                              <m:t>2</m:t>
                            </m:r>
                          </m:den>
                        </m:f>
                        <m:r>
                          <a:rPr lang="en-US" i="1" smtClean="0">
                            <a:latin typeface="Cambria Math" panose="02040503050406030204" pitchFamily="18" charset="0"/>
                            <a:ea typeface="Cambria Math" panose="02040503050406030204" pitchFamily="18" charset="0"/>
                          </a:rPr>
                          <m:t>,</m:t>
                        </m:r>
                        <m:f>
                          <m:fPr>
                            <m:type m:val="skw"/>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smtClean="0">
                                    <a:latin typeface="Cambria Math" panose="02040503050406030204" pitchFamily="18" charset="0"/>
                                    <a:ea typeface="Cambria Math" panose="02040503050406030204" pitchFamily="18" charset="0"/>
                                  </a:rPr>
                                  <m:t>𝑁</m:t>
                                </m:r>
                              </m:sub>
                            </m:sSub>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𝑁</m:t>
                                </m:r>
                              </m:sub>
                              <m:sup>
                                <m:r>
                                  <a:rPr lang="en-US" i="1" smtClean="0">
                                    <a:latin typeface="Cambria Math" panose="02040503050406030204" pitchFamily="18" charset="0"/>
                                    <a:ea typeface="Cambria Math" panose="02040503050406030204" pitchFamily="18" charset="0"/>
                                  </a:rPr>
                                  <m:t>2</m:t>
                                </m:r>
                              </m:sup>
                            </m:sSubSup>
                          </m:num>
                          <m:den>
                            <m:r>
                              <a:rPr lang="en-US" i="1" smtClean="0">
                                <a:latin typeface="Cambria Math" panose="02040503050406030204" pitchFamily="18" charset="0"/>
                                <a:ea typeface="Cambria Math" panose="02040503050406030204" pitchFamily="18" charset="0"/>
                              </a:rPr>
                              <m:t>2</m:t>
                            </m:r>
                          </m:den>
                        </m:f>
                      </m:e>
                    </m:d>
                    <m:r>
                      <a:rPr lang="en-US" i="1" smtClean="0">
                        <a:latin typeface="Cambria Math" panose="02040503050406030204" pitchFamily="18" charset="0"/>
                        <a:ea typeface="Cambria Math" panose="02040503050406030204" pitchFamily="18" charset="0"/>
                      </a:rPr>
                      <m:t> </m:t>
                    </m:r>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i="1" smtClean="0">
                            <a:latin typeface="Cambria Math" panose="02040503050406030204" pitchFamily="18" charset="0"/>
                            <a:sym typeface="Wingdings" panose="05000000000000000000" pitchFamily="2" charset="2"/>
                          </a:rPr>
                        </m:ctrlPr>
                      </m:dPr>
                      <m:e>
                        <m:d>
                          <m:dPr>
                            <m:begChr m:val=""/>
                            <m:endChr m:val="|"/>
                            <m:ctrlPr>
                              <a:rPr lang="en-US" i="1" smtClean="0">
                                <a:latin typeface="Cambria Math" panose="02040503050406030204" pitchFamily="18" charset="0"/>
                                <a:sym typeface="Wingdings" panose="05000000000000000000" pitchFamily="2" charset="2"/>
                              </a:rPr>
                            </m:ctrlPr>
                          </m:dPr>
                          <m:e>
                            <m:r>
                              <a:rPr lang="en-US" i="1" smtClean="0">
                                <a:latin typeface="Cambria Math" panose="02040503050406030204" pitchFamily="18" charset="0"/>
                                <a:ea typeface="Cambria Math" panose="02040503050406030204" pitchFamily="18" charset="0"/>
                                <a:sym typeface="Wingdings" panose="05000000000000000000" pitchFamily="2" charset="2"/>
                              </a:rPr>
                              <m:t>𝜃</m:t>
                            </m:r>
                          </m:e>
                        </m:d>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1</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𝑁</m:t>
                            </m:r>
                          </m:sub>
                        </m:sSub>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i="1" smtClean="0">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smtClean="0">
                                <a:latin typeface="Cambria Math" panose="02040503050406030204" pitchFamily="18" charset="0"/>
                                <a:ea typeface="Cambria Math" panose="02040503050406030204" pitchFamily="18" charset="0"/>
                              </a:rPr>
                              <m:t>𝑁</m:t>
                            </m:r>
                          </m:sub>
                        </m:sSub>
                        <m:r>
                          <a:rPr lang="en-US" i="1" smtClean="0">
                            <a:latin typeface="Cambria Math" panose="02040503050406030204" pitchFamily="18" charset="0"/>
                            <a:ea typeface="Cambria Math" panose="02040503050406030204" pitchFamily="18" charset="0"/>
                          </a:rPr>
                          <m:t>,</m:t>
                        </m:r>
                        <m:f>
                          <m:fPr>
                            <m:type m:val="skw"/>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i="1" smtClean="0">
                                    <a:latin typeface="Cambria Math" panose="02040503050406030204" pitchFamily="18" charset="0"/>
                                    <a:ea typeface="Cambria Math" panose="02040503050406030204" pitchFamily="18" charset="0"/>
                                  </a:rPr>
                                  <m:t>2</m:t>
                                </m:r>
                              </m:sup>
                            </m:sSup>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𝜅</m:t>
                                </m:r>
                              </m:e>
                              <m:sub>
                                <m:r>
                                  <a:rPr lang="en-US" i="1" smtClean="0">
                                    <a:latin typeface="Cambria Math" panose="02040503050406030204" pitchFamily="18" charset="0"/>
                                    <a:ea typeface="Cambria Math" panose="02040503050406030204" pitchFamily="18" charset="0"/>
                                  </a:rPr>
                                  <m:t>𝑁</m:t>
                                </m:r>
                              </m:sub>
                            </m:sSub>
                          </m:den>
                        </m:f>
                      </m:e>
                    </m:d>
                  </m:oMath>
                </a14:m>
                <a:endParaRPr lang="en-US" sz="1600" dirty="0"/>
              </a:p>
              <a:p>
                <a:pPr lvl="2"/>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𝑁</m:t>
                        </m:r>
                      </m:sub>
                    </m:sSub>
                    <m:r>
                      <a:rPr lang="en-US" sz="1600" smtClean="0">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𝑁</m:t>
                    </m:r>
                  </m:oMath>
                </a14:m>
                <a:endParaRPr lang="en-US" sz="1600" dirty="0"/>
              </a:p>
              <a:p>
                <a:pPr lvl="2"/>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i="1" smtClean="0">
                            <a:latin typeface="Cambria Math" panose="02040503050406030204" pitchFamily="18" charset="0"/>
                            <a:ea typeface="Cambria Math" panose="02040503050406030204" pitchFamily="18" charset="0"/>
                          </a:rPr>
                          <m:t>𝑁</m:t>
                        </m:r>
                      </m:sub>
                    </m:sSub>
                    <m:r>
                      <a:rPr lang="en-US" sz="1600" i="1" smtClean="0">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0</m:t>
                            </m:r>
                          </m:sub>
                        </m:sSub>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𝑁</m:t>
                        </m:r>
                        <m:acc>
                          <m:accPr>
                            <m:chr m:val="̅"/>
                            <m:ctrlPr>
                              <a:rPr lang="en-US" sz="1600" i="1" smtClean="0">
                                <a:latin typeface="Cambria Math" panose="02040503050406030204" pitchFamily="18" charset="0"/>
                                <a:ea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𝑦</m:t>
                            </m:r>
                          </m:e>
                        </m:acc>
                      </m:num>
                      <m:den>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𝑁</m:t>
                            </m:r>
                          </m:sub>
                        </m:sSub>
                      </m:den>
                    </m:f>
                  </m:oMath>
                </a14:m>
                <a:endParaRPr lang="en-US" sz="1600" dirty="0"/>
              </a:p>
              <a:p>
                <a:pPr lvl="2"/>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𝑁</m:t>
                        </m:r>
                      </m:sub>
                    </m:sSub>
                    <m:r>
                      <a:rPr lang="en-US" sz="1600" i="1" smtClean="0">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𝑁</m:t>
                    </m:r>
                  </m:oMath>
                </a14:m>
                <a:endParaRPr lang="en-US" sz="1600" dirty="0"/>
              </a:p>
              <a:p>
                <a:pPr lvl="2"/>
                <a14:m>
                  <m:oMath xmlns:m="http://schemas.openxmlformats.org/officeDocument/2006/math">
                    <m:sSubSup>
                      <m:sSubSupPr>
                        <m:ctrlPr>
                          <a:rPr lang="en-US" sz="1600" i="1" smtClean="0">
                            <a:latin typeface="Cambria Math" panose="02040503050406030204" pitchFamily="18" charset="0"/>
                            <a:ea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𝜎</m:t>
                        </m:r>
                      </m:e>
                      <m:sub>
                        <m:r>
                          <a:rPr lang="en-US" sz="1600" i="1" smtClean="0">
                            <a:latin typeface="Cambria Math" panose="02040503050406030204" pitchFamily="18" charset="0"/>
                            <a:ea typeface="Cambria Math" panose="02040503050406030204" pitchFamily="18" charset="0"/>
                          </a:rPr>
                          <m:t>𝑁</m:t>
                        </m:r>
                      </m:sub>
                      <m:sup>
                        <m:r>
                          <a:rPr lang="en-US" sz="1600" i="1" smtClean="0">
                            <a:latin typeface="Cambria Math" panose="02040503050406030204" pitchFamily="18" charset="0"/>
                            <a:ea typeface="Cambria Math" panose="02040503050406030204" pitchFamily="18" charset="0"/>
                          </a:rPr>
                          <m:t>2</m:t>
                        </m:r>
                      </m:sup>
                    </m:sSubSup>
                    <m:r>
                      <a:rPr lang="en-US" sz="1600" i="1" smtClean="0">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1</m:t>
                        </m:r>
                      </m:num>
                      <m:den>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𝑁</m:t>
                            </m:r>
                          </m:sub>
                        </m:sSub>
                      </m:den>
                    </m:f>
                    <m:d>
                      <m:dPr>
                        <m:begChr m:val="["/>
                        <m:endChr m:val="]"/>
                        <m:ctrlPr>
                          <a:rPr lang="en-US" sz="1600" i="1" smtClean="0">
                            <a:latin typeface="Cambria Math" panose="02040503050406030204" pitchFamily="18" charset="0"/>
                            <a:ea typeface="Cambria Math" panose="02040503050406030204" pitchFamily="18" charset="0"/>
                          </a:rPr>
                        </m:ctrlPr>
                      </m:dPr>
                      <m:e>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i="1" smtClean="0">
                                <a:latin typeface="Cambria Math" panose="02040503050406030204" pitchFamily="18" charset="0"/>
                                <a:ea typeface="Cambria Math" panose="02040503050406030204" pitchFamily="18" charset="0"/>
                              </a:rPr>
                              <m:t>0</m:t>
                            </m:r>
                          </m:sub>
                        </m:sSub>
                        <m:sSubSup>
                          <m:sSubSupPr>
                            <m:ctrlPr>
                              <a:rPr lang="en-US" sz="1600" i="1" smtClean="0">
                                <a:latin typeface="Cambria Math" panose="02040503050406030204" pitchFamily="18" charset="0"/>
                                <a:ea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𝜎</m:t>
                            </m:r>
                          </m:e>
                          <m:sub>
                            <m:r>
                              <a:rPr lang="en-US" sz="1600" i="1" smtClean="0">
                                <a:latin typeface="Cambria Math" panose="02040503050406030204" pitchFamily="18" charset="0"/>
                                <a:ea typeface="Cambria Math" panose="02040503050406030204" pitchFamily="18" charset="0"/>
                              </a:rPr>
                              <m:t>0</m:t>
                            </m:r>
                          </m:sub>
                          <m:sup>
                            <m:r>
                              <a:rPr lang="en-US" sz="1600" i="1" smtClean="0">
                                <a:latin typeface="Cambria Math" panose="02040503050406030204" pitchFamily="18" charset="0"/>
                                <a:ea typeface="Cambria Math" panose="02040503050406030204" pitchFamily="18" charset="0"/>
                              </a:rPr>
                              <m:t>2</m:t>
                            </m:r>
                          </m:sup>
                        </m:sSubSup>
                        <m:r>
                          <a:rPr lang="en-US" sz="1600" i="1" smtClean="0">
                            <a:latin typeface="Cambria Math" panose="02040503050406030204" pitchFamily="18" charset="0"/>
                            <a:ea typeface="Cambria Math" panose="02040503050406030204" pitchFamily="18" charset="0"/>
                          </a:rPr>
                          <m:t>+</m:t>
                        </m:r>
                        <m:d>
                          <m:dPr>
                            <m:ctrlPr>
                              <a:rPr lang="en-US" sz="1600" i="1" smtClean="0">
                                <a:latin typeface="Cambria Math" panose="02040503050406030204" pitchFamily="18" charset="0"/>
                                <a:ea typeface="Cambria Math" panose="02040503050406030204" pitchFamily="18" charset="0"/>
                              </a:rPr>
                            </m:ctrlPr>
                          </m:dPr>
                          <m:e>
                            <m:r>
                              <a:rPr lang="en-US" sz="1600" i="1" smtClean="0">
                                <a:latin typeface="Cambria Math" panose="02040503050406030204" pitchFamily="18" charset="0"/>
                                <a:ea typeface="Cambria Math" panose="02040503050406030204" pitchFamily="18" charset="0"/>
                              </a:rPr>
                              <m:t>𝑁</m:t>
                            </m:r>
                            <m:r>
                              <a:rPr lang="en-US" sz="1600" i="1" smtClean="0">
                                <a:latin typeface="Cambria Math" panose="02040503050406030204" pitchFamily="18" charset="0"/>
                                <a:ea typeface="Cambria Math" panose="02040503050406030204" pitchFamily="18" charset="0"/>
                              </a:rPr>
                              <m:t>−1</m:t>
                            </m:r>
                          </m:e>
                        </m:d>
                        <m:sSup>
                          <m:sSupPr>
                            <m:ctrlPr>
                              <a:rPr lang="en-US" sz="1600" i="1" smtClean="0">
                                <a:latin typeface="Cambria Math" panose="02040503050406030204" pitchFamily="18" charset="0"/>
                                <a:ea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𝑠</m:t>
                            </m:r>
                          </m:e>
                          <m:sup>
                            <m:r>
                              <a:rPr lang="en-US" sz="1600" i="1" smtClean="0">
                                <a:latin typeface="Cambria Math" panose="02040503050406030204" pitchFamily="18" charset="0"/>
                                <a:ea typeface="Cambria Math" panose="02040503050406030204" pitchFamily="18" charset="0"/>
                              </a:rPr>
                              <m:t>2</m:t>
                            </m:r>
                          </m:sup>
                        </m:sSup>
                        <m:r>
                          <a:rPr lang="en-US" sz="1600" i="1" smtClean="0">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0</m:t>
                                </m:r>
                              </m:sub>
                            </m:sSub>
                            <m:r>
                              <a:rPr lang="en-US" sz="1600" i="1" smtClean="0">
                                <a:latin typeface="Cambria Math" panose="02040503050406030204" pitchFamily="18" charset="0"/>
                                <a:ea typeface="Cambria Math" panose="02040503050406030204" pitchFamily="18" charset="0"/>
                              </a:rPr>
                              <m:t>𝑁</m:t>
                            </m:r>
                          </m:num>
                          <m:den>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𝜅</m:t>
                                </m:r>
                              </m:e>
                              <m:sub>
                                <m:r>
                                  <a:rPr lang="en-US" sz="1600" i="1" smtClean="0">
                                    <a:latin typeface="Cambria Math" panose="02040503050406030204" pitchFamily="18" charset="0"/>
                                    <a:ea typeface="Cambria Math" panose="02040503050406030204" pitchFamily="18" charset="0"/>
                                  </a:rPr>
                                  <m:t>𝑁</m:t>
                                </m:r>
                              </m:sub>
                            </m:sSub>
                          </m:den>
                        </m:f>
                        <m:sSup>
                          <m:sSupPr>
                            <m:ctrlPr>
                              <a:rPr lang="en-US" sz="1600" i="1" smtClean="0">
                                <a:latin typeface="Cambria Math" panose="02040503050406030204" pitchFamily="18" charset="0"/>
                                <a:ea typeface="Cambria Math" panose="02040503050406030204" pitchFamily="18" charset="0"/>
                              </a:rPr>
                            </m:ctrlPr>
                          </m:sSupPr>
                          <m:e>
                            <m:d>
                              <m:dPr>
                                <m:ctrlPr>
                                  <a:rPr lang="en-US" sz="1600" i="1" smtClean="0">
                                    <a:latin typeface="Cambria Math" panose="02040503050406030204" pitchFamily="18" charset="0"/>
                                    <a:ea typeface="Cambria Math" panose="02040503050406030204" pitchFamily="18" charset="0"/>
                                  </a:rPr>
                                </m:ctrlPr>
                              </m:dPr>
                              <m:e>
                                <m:acc>
                                  <m:accPr>
                                    <m:chr m:val="̅"/>
                                    <m:ctrlPr>
                                      <a:rPr lang="en-US" sz="1600" i="1" smtClean="0">
                                        <a:latin typeface="Cambria Math" panose="02040503050406030204" pitchFamily="18" charset="0"/>
                                        <a:ea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𝑦</m:t>
                                    </m:r>
                                  </m:e>
                                </m:acc>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i="1" smtClean="0">
                                        <a:latin typeface="Cambria Math" panose="02040503050406030204" pitchFamily="18" charset="0"/>
                                        <a:ea typeface="Cambria Math" panose="02040503050406030204" pitchFamily="18" charset="0"/>
                                      </a:rPr>
                                      <m:t>0</m:t>
                                    </m:r>
                                  </m:sub>
                                </m:sSub>
                              </m:e>
                            </m:d>
                          </m:e>
                          <m:sup>
                            <m:r>
                              <a:rPr lang="en-US" sz="1600" i="1" smtClean="0">
                                <a:latin typeface="Cambria Math" panose="02040503050406030204" pitchFamily="18" charset="0"/>
                                <a:ea typeface="Cambria Math" panose="02040503050406030204" pitchFamily="18" charset="0"/>
                              </a:rPr>
                              <m:t>2</m:t>
                            </m:r>
                          </m:sup>
                        </m:sSup>
                      </m:e>
                    </m:d>
                  </m:oMath>
                </a14:m>
                <a:endParaRPr lang="en-US" sz="1600" dirty="0"/>
              </a:p>
            </p:txBody>
          </p:sp>
        </mc:Choice>
        <mc:Fallback>
          <p:sp>
            <p:nvSpPr>
              <p:cNvPr id="9" name="Content Placeholder 1">
                <a:extLst>
                  <a:ext uri="{FF2B5EF4-FFF2-40B4-BE49-F238E27FC236}">
                    <a16:creationId xmlns:a16="http://schemas.microsoft.com/office/drawing/2014/main" id="{D32BD553-DAEF-432E-9C8D-490F548FBCAA}"/>
                  </a:ext>
                </a:extLst>
              </p:cNvPr>
              <p:cNvSpPr txBox="1">
                <a:spLocks noRot="1" noChangeAspect="1" noMove="1" noResize="1" noEditPoints="1" noAdjustHandles="1" noChangeArrowheads="1" noChangeShapeType="1" noTextEdit="1"/>
              </p:cNvSpPr>
              <p:nvPr/>
            </p:nvSpPr>
            <p:spPr>
              <a:xfrm>
                <a:off x="6248399" y="2797175"/>
                <a:ext cx="5758655" cy="3437732"/>
              </a:xfrm>
              <a:prstGeom prst="rect">
                <a:avLst/>
              </a:prstGeom>
              <a:blipFill>
                <a:blip r:embed="rId5"/>
                <a:stretch>
                  <a:fillRect l="-1905" t="-5496"/>
                </a:stretch>
              </a:blipFill>
            </p:spPr>
            <p:txBody>
              <a:bodyPr/>
              <a:lstStyle/>
              <a:p>
                <a:r>
                  <a:rPr lang="en-US">
                    <a:noFill/>
                  </a:rPr>
                  <a:t> </a:t>
                </a:r>
              </a:p>
            </p:txBody>
          </p:sp>
        </mc:Fallback>
      </mc:AlternateContent>
    </p:spTree>
    <p:extLst>
      <p:ext uri="{BB962C8B-B14F-4D97-AF65-F5344CB8AC3E}">
        <p14:creationId xmlns:p14="http://schemas.microsoft.com/office/powerpoint/2010/main" val="4212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fontScale="90000"/>
          </a:bodyPr>
          <a:lstStyle/>
          <a:p>
            <a:r>
              <a:rPr lang="en-US" dirty="0"/>
              <a:t>Normal-Inverse Gamma Model, 1-Sample:</a:t>
            </a:r>
            <a:br>
              <a:rPr lang="en-US" dirty="0"/>
            </a:br>
            <a:r>
              <a:rPr lang="en-US" dirty="0"/>
              <a:t>Derivation (with previous knowledge, continued)</a:t>
            </a:r>
          </a:p>
        </p:txBody>
      </p:sp>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mc:AlternateContent xmlns:mc="http://schemas.openxmlformats.org/markup-compatibility/2006">
        <mc:Choice xmlns:a14="http://schemas.microsoft.com/office/drawing/2010/main" Requires="a14">
          <p:sp>
            <p:nvSpPr>
              <p:cNvPr id="10" name="Content Placeholder 1">
                <a:extLst>
                  <a:ext uri="{FF2B5EF4-FFF2-40B4-BE49-F238E27FC236}">
                    <a16:creationId xmlns:a16="http://schemas.microsoft.com/office/drawing/2014/main" id="{50060E68-E5C1-4FC9-8768-2E784540AB0D}"/>
                  </a:ext>
                </a:extLst>
              </p:cNvPr>
              <p:cNvSpPr>
                <a:spLocks noGrp="1"/>
              </p:cNvSpPr>
              <p:nvPr>
                <p:ph idx="1"/>
              </p:nvPr>
            </p:nvSpPr>
            <p:spPr>
              <a:xfrm>
                <a:off x="546100" y="2625725"/>
                <a:ext cx="5549899" cy="3470275"/>
              </a:xfrm>
            </p:spPr>
            <p:txBody>
              <a:bodyPr>
                <a:normAutofit fontScale="85000" lnSpcReduction="10000"/>
              </a:bodyPr>
              <a:lstStyle/>
              <a:p>
                <a:pPr marL="0" indent="0">
                  <a:buNone/>
                </a:pPr>
                <a:r>
                  <a:rPr lang="en-US" sz="3200" dirty="0"/>
                  <a:t>The Predictive Distribution can be approximated by means of Monte Carlo sampling</a:t>
                </a:r>
                <a:r>
                  <a:rPr lang="en-US" dirty="0"/>
                  <a:t> </a:t>
                </a:r>
              </a:p>
              <a:p>
                <a:r>
                  <a:rPr lang="en-US" sz="3200" dirty="0"/>
                  <a:t>For </a:t>
                </a:r>
                <a14:m>
                  <m:oMath xmlns:m="http://schemas.openxmlformats.org/officeDocument/2006/math">
                    <m:r>
                      <a:rPr lang="en-US" sz="3200" b="0" i="1" smtClean="0">
                        <a:latin typeface="Cambria Math" panose="02040503050406030204" pitchFamily="18" charset="0"/>
                      </a:rPr>
                      <m:t>𝑠</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𝜖</m:t>
                    </m:r>
                    <m:r>
                      <a:rPr lang="en-US" sz="3200" b="0" i="1" smtClean="0">
                        <a:latin typeface="Cambria Math" panose="02040503050406030204" pitchFamily="18" charset="0"/>
                        <a:ea typeface="Cambria Math" panose="02040503050406030204" pitchFamily="18" charset="0"/>
                      </a:rPr>
                      <m:t> 1,…,</m:t>
                    </m:r>
                    <m:r>
                      <a:rPr lang="en-US" sz="3200" b="0" i="1" smtClean="0">
                        <a:latin typeface="Cambria Math" panose="02040503050406030204" pitchFamily="18" charset="0"/>
                        <a:ea typeface="Cambria Math" panose="02040503050406030204" pitchFamily="18" charset="0"/>
                      </a:rPr>
                      <m:t>𝑆</m:t>
                    </m:r>
                    <m:r>
                      <a:rPr lang="en-US" sz="3200" b="0" i="1" smtClean="0">
                        <a:latin typeface="Cambria Math" panose="02040503050406030204" pitchFamily="18" charset="0"/>
                        <a:ea typeface="Cambria Math" panose="02040503050406030204" pitchFamily="18" charset="0"/>
                      </a:rPr>
                      <m:t>:</m:t>
                    </m:r>
                  </m:oMath>
                </a14:m>
                <a:endParaRPr lang="en-US" sz="3200" b="0" dirty="0">
                  <a:ea typeface="Cambria Math" panose="02040503050406030204" pitchFamily="18" charset="0"/>
                </a:endParaRPr>
              </a:p>
              <a:p>
                <a:pPr lvl="1"/>
                <a:r>
                  <a:rPr lang="en-US" sz="2800" dirty="0"/>
                  <a:t>Generate marginal samples from the joint posterior distribution</a:t>
                </a:r>
              </a:p>
              <a:p>
                <a:pPr lvl="2"/>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𝐼𝑛𝑣𝑒𝑟𝑠𝑒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𝑁</m:t>
                                </m:r>
                              </m:sub>
                            </m:sSub>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𝑁</m:t>
                                </m:r>
                              </m:sub>
                            </m:sSub>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𝑁</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ea typeface="Cambria Math" panose="02040503050406030204" pitchFamily="18" charset="0"/>
                              </a:rPr>
                              <m:t>2</m:t>
                            </m:r>
                          </m:den>
                        </m:f>
                      </m:e>
                    </m:d>
                  </m:oMath>
                </a14:m>
                <a:endParaRPr lang="en-US" dirty="0"/>
              </a:p>
              <a:p>
                <a:pPr lvl="2"/>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𝑁</m:t>
                            </m:r>
                          </m:sub>
                        </m:sSub>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sup>
                            </m:sSup>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𝑁</m:t>
                                </m:r>
                              </m:sub>
                            </m:sSub>
                          </m:den>
                        </m:f>
                      </m:e>
                    </m:d>
                  </m:oMath>
                </a14:m>
                <a:endParaRPr lang="en-US" dirty="0"/>
              </a:p>
              <a:p>
                <a:pPr lvl="1"/>
                <a:r>
                  <a:rPr lang="en-US" sz="2800" dirty="0"/>
                  <a:t>Generate </a:t>
                </a: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𝑦</m:t>
                            </m:r>
                          </m:e>
                        </m:acc>
                      </m:e>
                      <m: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up>
                    </m:sSup>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sSup>
                          <m:sSupPr>
                            <m:ctrlPr>
                              <a:rPr lang="en-US" sz="2800" i="1" smtClean="0">
                                <a:latin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𝜃</m:t>
                            </m:r>
                          </m:e>
                          <m:sup>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up>
                        </m:sSup>
                      </m:e>
                    </m:d>
                  </m:oMath>
                </a14:m>
                <a:endParaRPr lang="en-US" sz="2800" dirty="0"/>
              </a:p>
            </p:txBody>
          </p:sp>
        </mc:Choice>
        <mc:Fallback>
          <p:sp>
            <p:nvSpPr>
              <p:cNvPr id="10" name="Content Placeholder 1">
                <a:extLst>
                  <a:ext uri="{FF2B5EF4-FFF2-40B4-BE49-F238E27FC236}">
                    <a16:creationId xmlns:a16="http://schemas.microsoft.com/office/drawing/2014/main" id="{50060E68-E5C1-4FC9-8768-2E784540AB0D}"/>
                  </a:ext>
                </a:extLst>
              </p:cNvPr>
              <p:cNvSpPr>
                <a:spLocks noGrp="1" noRot="1" noChangeAspect="1" noMove="1" noResize="1" noEditPoints="1" noAdjustHandles="1" noChangeArrowheads="1" noChangeShapeType="1" noTextEdit="1"/>
              </p:cNvSpPr>
              <p:nvPr>
                <p:ph idx="1"/>
              </p:nvPr>
            </p:nvSpPr>
            <p:spPr>
              <a:xfrm>
                <a:off x="546100" y="2625725"/>
                <a:ext cx="5549899" cy="3470275"/>
              </a:xfrm>
              <a:blipFill>
                <a:blip r:embed="rId4"/>
                <a:stretch>
                  <a:fillRect l="-2088" t="-3691" r="-220" b="-7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DE82486-D555-4925-87A5-E91315348FB5}"/>
                  </a:ext>
                </a:extLst>
              </p:cNvPr>
              <p:cNvSpPr txBox="1"/>
              <p:nvPr/>
            </p:nvSpPr>
            <p:spPr>
              <a:xfrm>
                <a:off x="7162800" y="2792035"/>
                <a:ext cx="4675511" cy="3211585"/>
              </a:xfrm>
              <a:prstGeom prst="rect">
                <a:avLst/>
              </a:prstGeom>
              <a:noFill/>
            </p:spPr>
            <p:txBody>
              <a:bodyPr wrap="none" rtlCol="0">
                <a:spAutoFit/>
              </a:bodyPr>
              <a:lstStyle/>
              <a:p>
                <a:r>
                  <a:rPr lang="en-US" dirty="0">
                    <a:solidFill>
                      <a:schemeClr val="bg1"/>
                    </a:solidFill>
                  </a:rPr>
                  <a:t>Here we have:</a:t>
                </a:r>
              </a:p>
              <a:p>
                <a:endParaRPr lang="en-US" dirty="0">
                  <a:solidFill>
                    <a:schemeClr val="bg1"/>
                  </a:solidFill>
                </a:endParaRPr>
              </a:p>
              <a:p>
                <a14:m>
                  <m:oMath xmlns:m="http://schemas.openxmlformats.org/officeDocument/2006/math">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𝜅</m:t>
                        </m:r>
                      </m:e>
                      <m:sub>
                        <m:r>
                          <a:rPr lang="en-US" sz="1800" b="0" i="1" smtClean="0">
                            <a:solidFill>
                              <a:schemeClr val="bg1"/>
                            </a:solidFill>
                            <a:latin typeface="Cambria Math" panose="02040503050406030204" pitchFamily="18" charset="0"/>
                            <a:ea typeface="Cambria Math" panose="02040503050406030204" pitchFamily="18" charset="0"/>
                          </a:rPr>
                          <m:t>𝑁</m:t>
                        </m:r>
                      </m:sub>
                    </m:sSub>
                  </m:oMath>
                </a14:m>
                <a:r>
                  <a:rPr lang="en-US" dirty="0">
                    <a:solidFill>
                      <a:schemeClr val="bg1"/>
                    </a:solidFill>
                  </a:rPr>
                  <a:t>=</a:t>
                </a:r>
                <a:r>
                  <a:rPr lang="en-US" dirty="0">
                    <a:solidFill>
                      <a:schemeClr val="bg1"/>
                    </a:solidFill>
                    <a:ea typeface="Cambria Math" panose="02040503050406030204" pitchFamily="18" charset="0"/>
                  </a:rPr>
                  <a:t> </a:t>
                </a:r>
                <a14:m>
                  <m:oMath xmlns:m="http://schemas.openxmlformats.org/officeDocument/2006/math">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b="0" i="1" smtClean="0">
                            <a:solidFill>
                              <a:schemeClr val="bg1"/>
                            </a:solidFill>
                            <a:latin typeface="Cambria Math" panose="02040503050406030204" pitchFamily="18" charset="0"/>
                            <a:ea typeface="Cambria Math" panose="02040503050406030204" pitchFamily="18" charset="0"/>
                          </a:rPr>
                          <m:t>0</m:t>
                        </m:r>
                      </m:sub>
                    </m:sSub>
                    <m:r>
                      <a:rPr lang="en-US" b="0" i="0"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𝑁</m:t>
                    </m:r>
                  </m:oMath>
                </a14:m>
                <a:endParaRPr lang="en-US" i="1" dirty="0">
                  <a:solidFill>
                    <a:schemeClr val="bg1"/>
                  </a:solidFill>
                </a:endParaRPr>
              </a:p>
              <a:p>
                <a:endParaRPr lang="en-US" i="1"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sz="1800" b="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𝜇</m:t>
                          </m:r>
                        </m:e>
                        <m:sub>
                          <m:r>
                            <a:rPr lang="en-US" sz="1800" b="0" i="1" smtClean="0">
                              <a:solidFill>
                                <a:schemeClr val="bg1"/>
                              </a:solidFill>
                              <a:latin typeface="Cambria Math" panose="02040503050406030204" pitchFamily="18" charset="0"/>
                              <a:ea typeface="Cambria Math" panose="02040503050406030204" pitchFamily="18" charset="0"/>
                            </a:rPr>
                            <m:t>𝑁</m:t>
                          </m:r>
                        </m:sub>
                      </m:sSub>
                      <m:r>
                        <a:rPr lang="en-US" sz="1800" b="0" i="1" smtClean="0">
                          <a:solidFill>
                            <a:schemeClr val="bg1"/>
                          </a:solidFill>
                          <a:latin typeface="Cambria Math" panose="02040503050406030204" pitchFamily="18" charset="0"/>
                          <a:ea typeface="Cambria Math" panose="02040503050406030204" pitchFamily="18" charset="0"/>
                        </a:rPr>
                        <m:t>=</m:t>
                      </m:r>
                      <m:f>
                        <m:fPr>
                          <m:ctrlPr>
                            <a:rPr lang="en-US" sz="1800" b="0" i="1" smtClean="0">
                              <a:solidFill>
                                <a:schemeClr val="bg1"/>
                              </a:solidFill>
                              <a:latin typeface="Cambria Math" panose="02040503050406030204" pitchFamily="18" charset="0"/>
                              <a:ea typeface="Cambria Math" panose="02040503050406030204" pitchFamily="18" charset="0"/>
                            </a:rPr>
                          </m:ctrlPr>
                        </m:fPr>
                        <m:num>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0</m:t>
                              </m:r>
                            </m:sub>
                          </m:sSub>
                          <m:sSub>
                            <m:sSubPr>
                              <m:ctrlPr>
                                <a:rPr lang="en-US" i="1">
                                  <a:solidFill>
                                    <a:schemeClr val="bg1"/>
                                  </a:solidFill>
                                  <a:latin typeface="Cambria Math" panose="02040503050406030204" pitchFamily="18" charset="0"/>
                                  <a:ea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𝜇</m:t>
                              </m:r>
                            </m:e>
                            <m:sub>
                              <m:r>
                                <a:rPr lang="en-US" i="1">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𝑁</m:t>
                          </m:r>
                          <m:acc>
                            <m:accPr>
                              <m:chr m:val="̅"/>
                              <m:ctrlPr>
                                <a:rPr lang="en-US" i="1" smtClean="0">
                                  <a:solidFill>
                                    <a:schemeClr val="bg1"/>
                                  </a:solidFill>
                                  <a:latin typeface="Cambria Math" panose="02040503050406030204" pitchFamily="18" charset="0"/>
                                  <a:ea typeface="Cambria Math" panose="02040503050406030204" pitchFamily="18" charset="0"/>
                                </a:rPr>
                              </m:ctrlPr>
                            </m:accPr>
                            <m:e>
                              <m:r>
                                <a:rPr lang="en-US" i="1">
                                  <a:solidFill>
                                    <a:schemeClr val="bg1"/>
                                  </a:solidFill>
                                  <a:latin typeface="Cambria Math" panose="02040503050406030204" pitchFamily="18" charset="0"/>
                                  <a:ea typeface="Cambria Math" panose="02040503050406030204" pitchFamily="18" charset="0"/>
                                </a:rPr>
                                <m:t>𝑦</m:t>
                              </m:r>
                            </m:e>
                          </m:acc>
                        </m:num>
                        <m:den>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𝑁</m:t>
                              </m:r>
                            </m:sub>
                          </m:sSub>
                        </m:den>
                      </m:f>
                    </m:oMath>
                  </m:oMathPara>
                </a14:m>
                <a:endParaRPr lang="en-US" i="1" dirty="0">
                  <a:solidFill>
                    <a:schemeClr val="bg1"/>
                  </a:solidFill>
                </a:endParaRPr>
              </a:p>
              <a:p>
                <a:pPr/>
                <a:endParaRPr lang="en-US" i="1"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𝜈</m:t>
                          </m:r>
                        </m:e>
                        <m:sub>
                          <m:r>
                            <a:rPr lang="en-US" b="0" i="1" smtClean="0">
                              <a:solidFill>
                                <a:schemeClr val="bg1"/>
                              </a:solidFill>
                              <a:latin typeface="Cambria Math" panose="02040503050406030204" pitchFamily="18" charset="0"/>
                              <a:ea typeface="Cambria Math" panose="02040503050406030204" pitchFamily="18" charset="0"/>
                            </a:rPr>
                            <m:t>𝑁</m:t>
                          </m:r>
                        </m:sub>
                      </m:sSub>
                      <m:r>
                        <a:rPr lang="en-US" b="0" i="1" smtClean="0">
                          <a:solidFill>
                            <a:schemeClr val="bg1"/>
                          </a:solidFill>
                          <a:latin typeface="Cambria Math" panose="02040503050406030204" pitchFamily="18" charset="0"/>
                          <a:ea typeface="Cambria Math" panose="02040503050406030204" pitchFamily="18" charset="0"/>
                        </a:rPr>
                        <m:t>=</m:t>
                      </m:r>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𝜈</m:t>
                          </m:r>
                        </m:e>
                        <m:sub>
                          <m:r>
                            <a:rPr lang="en-US" b="0" i="1" smtClean="0">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𝑁</m:t>
                      </m:r>
                    </m:oMath>
                  </m:oMathPara>
                </a14:m>
                <a:endParaRPr lang="en-US" i="1" dirty="0">
                  <a:solidFill>
                    <a:schemeClr val="bg1"/>
                  </a:solidFill>
                </a:endParaRPr>
              </a:p>
              <a:p>
                <a:pPr/>
                <a:endParaRPr lang="en-US" i="1" dirty="0">
                  <a:solidFill>
                    <a:schemeClr val="bg1"/>
                  </a:solidFill>
                </a:endParaRPr>
              </a:p>
              <a:p>
                <a:pPr/>
                <a14:m>
                  <m:oMathPara xmlns:m="http://schemas.openxmlformats.org/officeDocument/2006/math">
                    <m:oMathParaPr>
                      <m:jc m:val="left"/>
                    </m:oMathParaPr>
                    <m:oMath xmlns:m="http://schemas.openxmlformats.org/officeDocument/2006/math">
                      <m:sSubSup>
                        <m:sSubSupPr>
                          <m:ctrlPr>
                            <a:rPr lang="en-US" b="0" i="1" smtClean="0">
                              <a:solidFill>
                                <a:schemeClr val="bg1"/>
                              </a:solidFill>
                              <a:latin typeface="Cambria Math" panose="02040503050406030204" pitchFamily="18" charset="0"/>
                              <a:ea typeface="Cambria Math" panose="02040503050406030204" pitchFamily="18" charset="0"/>
                            </a:rPr>
                          </m:ctrlPr>
                        </m:sSubSupPr>
                        <m:e>
                          <m:r>
                            <a:rPr lang="en-US" b="0" i="1" smtClean="0">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ea typeface="Cambria Math" panose="02040503050406030204" pitchFamily="18" charset="0"/>
                            </a:rPr>
                            <m:t>𝑁</m:t>
                          </m:r>
                        </m:sub>
                        <m:sup>
                          <m:r>
                            <a:rPr lang="en-US" b="0" i="1" smtClean="0">
                              <a:solidFill>
                                <a:schemeClr val="bg1"/>
                              </a:solidFill>
                              <a:latin typeface="Cambria Math" panose="02040503050406030204" pitchFamily="18" charset="0"/>
                              <a:ea typeface="Cambria Math" panose="02040503050406030204" pitchFamily="18" charset="0"/>
                            </a:rPr>
                            <m:t>2</m:t>
                          </m:r>
                        </m:sup>
                      </m:sSubSup>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𝜈</m:t>
                              </m:r>
                            </m:e>
                            <m:sub>
                              <m:r>
                                <a:rPr lang="en-US" i="1">
                                  <a:solidFill>
                                    <a:schemeClr val="bg1"/>
                                  </a:solidFill>
                                  <a:latin typeface="Cambria Math" panose="02040503050406030204" pitchFamily="18" charset="0"/>
                                  <a:ea typeface="Cambria Math" panose="02040503050406030204" pitchFamily="18" charset="0"/>
                                </a:rPr>
                                <m:t>𝑁</m:t>
                              </m:r>
                            </m:sub>
                          </m:sSub>
                        </m:den>
                      </m:f>
                      <m:d>
                        <m:dPr>
                          <m:begChr m:val="["/>
                          <m:endChr m:val="]"/>
                          <m:ctrlPr>
                            <a:rPr lang="en-US" b="0" i="1" smtClean="0">
                              <a:solidFill>
                                <a:schemeClr val="bg1"/>
                              </a:solidFill>
                              <a:latin typeface="Cambria Math" panose="02040503050406030204" pitchFamily="18" charset="0"/>
                              <a:ea typeface="Cambria Math" panose="02040503050406030204" pitchFamily="18" charset="0"/>
                            </a:rPr>
                          </m:ctrlPr>
                        </m:dPr>
                        <m:e>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𝜈</m:t>
                              </m:r>
                            </m:e>
                            <m:sub>
                              <m:r>
                                <a:rPr lang="en-US" b="0" i="1" smtClean="0">
                                  <a:solidFill>
                                    <a:schemeClr val="bg1"/>
                                  </a:solidFill>
                                  <a:latin typeface="Cambria Math" panose="02040503050406030204" pitchFamily="18" charset="0"/>
                                  <a:ea typeface="Cambria Math" panose="02040503050406030204" pitchFamily="18" charset="0"/>
                                </a:rPr>
                                <m:t>0</m:t>
                              </m:r>
                            </m:sub>
                          </m:sSub>
                          <m:sSubSup>
                            <m:sSubSupPr>
                              <m:ctrlPr>
                                <a:rPr lang="en-US" i="1">
                                  <a:solidFill>
                                    <a:schemeClr val="bg1"/>
                                  </a:solidFill>
                                  <a:latin typeface="Cambria Math" panose="02040503050406030204" pitchFamily="18" charset="0"/>
                                  <a:ea typeface="Cambria Math" panose="02040503050406030204" pitchFamily="18" charset="0"/>
                                </a:rPr>
                              </m:ctrlPr>
                            </m:sSubSupPr>
                            <m:e>
                              <m:r>
                                <a:rPr lang="en-US" i="1">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ea typeface="Cambria Math" panose="02040503050406030204" pitchFamily="18" charset="0"/>
                                </a:rPr>
                                <m:t>0</m:t>
                              </m:r>
                            </m:sub>
                            <m:sup>
                              <m:r>
                                <a:rPr lang="en-US" i="1">
                                  <a:solidFill>
                                    <a:schemeClr val="bg1"/>
                                  </a:solidFill>
                                  <a:latin typeface="Cambria Math" panose="02040503050406030204" pitchFamily="18" charset="0"/>
                                  <a:ea typeface="Cambria Math" panose="02040503050406030204" pitchFamily="18" charset="0"/>
                                </a:rPr>
                                <m:t>2</m:t>
                              </m:r>
                            </m:sup>
                          </m:sSubSup>
                          <m:r>
                            <a:rPr lang="en-US" b="0" i="1" smtClean="0">
                              <a:solidFill>
                                <a:schemeClr val="bg1"/>
                              </a:solidFill>
                              <a:latin typeface="Cambria Math" panose="02040503050406030204" pitchFamily="18" charset="0"/>
                              <a:ea typeface="Cambria Math" panose="02040503050406030204" pitchFamily="18" charset="0"/>
                            </a:rPr>
                            <m:t>+</m:t>
                          </m:r>
                          <m:d>
                            <m:dPr>
                              <m:ctrlPr>
                                <a:rPr lang="en-US" b="0"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𝑁</m:t>
                              </m:r>
                              <m:r>
                                <a:rPr lang="en-US" b="0" i="1" smtClean="0">
                                  <a:solidFill>
                                    <a:schemeClr val="bg1"/>
                                  </a:solidFill>
                                  <a:latin typeface="Cambria Math" panose="02040503050406030204" pitchFamily="18" charset="0"/>
                                  <a:ea typeface="Cambria Math" panose="02040503050406030204" pitchFamily="18" charset="0"/>
                                </a:rPr>
                                <m:t>−1</m:t>
                              </m:r>
                            </m:e>
                          </m:d>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𝑠</m:t>
                              </m:r>
                            </m:e>
                            <m:sup>
                              <m:r>
                                <a:rPr lang="en-US" b="0" i="1" smtClean="0">
                                  <a:solidFill>
                                    <a:schemeClr val="bg1"/>
                                  </a:solidFill>
                                  <a:latin typeface="Cambria Math" panose="02040503050406030204" pitchFamily="18" charset="0"/>
                                  <a:ea typeface="Cambria Math" panose="02040503050406030204" pitchFamily="18" charset="0"/>
                                </a:rPr>
                                <m:t>2</m:t>
                              </m:r>
                            </m:sup>
                          </m:sSup>
                          <m:r>
                            <a:rPr lang="en-US" b="0" i="1"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0</m:t>
                                  </m:r>
                                </m:sub>
                              </m:sSub>
                              <m:r>
                                <a:rPr lang="en-US" b="0" i="1" smtClean="0">
                                  <a:solidFill>
                                    <a:schemeClr val="bg1"/>
                                  </a:solidFill>
                                  <a:latin typeface="Cambria Math" panose="02040503050406030204" pitchFamily="18" charset="0"/>
                                  <a:ea typeface="Cambria Math" panose="02040503050406030204" pitchFamily="18" charset="0"/>
                                </a:rPr>
                                <m:t>𝑁</m:t>
                              </m:r>
                            </m:num>
                            <m:den>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𝜅</m:t>
                                  </m:r>
                                </m:e>
                                <m:sub>
                                  <m:r>
                                    <a:rPr lang="en-US" i="1">
                                      <a:solidFill>
                                        <a:schemeClr val="bg1"/>
                                      </a:solidFill>
                                      <a:latin typeface="Cambria Math" panose="02040503050406030204" pitchFamily="18" charset="0"/>
                                      <a:ea typeface="Cambria Math" panose="02040503050406030204" pitchFamily="18" charset="0"/>
                                    </a:rPr>
                                    <m:t>𝑁</m:t>
                                  </m:r>
                                </m:sub>
                              </m:sSub>
                            </m:den>
                          </m:f>
                          <m:sSup>
                            <m:sSupPr>
                              <m:ctrlPr>
                                <a:rPr lang="en-US" b="0" i="1" smtClean="0">
                                  <a:solidFill>
                                    <a:schemeClr val="bg1"/>
                                  </a:solidFill>
                                  <a:latin typeface="Cambria Math" panose="02040503050406030204" pitchFamily="18" charset="0"/>
                                  <a:ea typeface="Cambria Math" panose="02040503050406030204" pitchFamily="18" charset="0"/>
                                </a:rPr>
                              </m:ctrlPr>
                            </m:sSupPr>
                            <m:e>
                              <m:d>
                                <m:dPr>
                                  <m:ctrlPr>
                                    <a:rPr lang="en-US" b="0" i="1" smtClean="0">
                                      <a:solidFill>
                                        <a:schemeClr val="bg1"/>
                                      </a:solidFill>
                                      <a:latin typeface="Cambria Math" panose="02040503050406030204" pitchFamily="18" charset="0"/>
                                      <a:ea typeface="Cambria Math" panose="02040503050406030204" pitchFamily="18" charset="0"/>
                                    </a:rPr>
                                  </m:ctrlPr>
                                </m:dPr>
                                <m:e>
                                  <m:acc>
                                    <m:accPr>
                                      <m:chr m:val="̅"/>
                                      <m:ctrlPr>
                                        <a:rPr lang="en-US" i="1">
                                          <a:solidFill>
                                            <a:schemeClr val="bg1"/>
                                          </a:solidFill>
                                          <a:latin typeface="Cambria Math" panose="02040503050406030204" pitchFamily="18" charset="0"/>
                                          <a:ea typeface="Cambria Math" panose="02040503050406030204" pitchFamily="18" charset="0"/>
                                        </a:rPr>
                                      </m:ctrlPr>
                                    </m:accPr>
                                    <m:e>
                                      <m:r>
                                        <a:rPr lang="en-US" i="1">
                                          <a:solidFill>
                                            <a:schemeClr val="bg1"/>
                                          </a:solidFill>
                                          <a:latin typeface="Cambria Math" panose="02040503050406030204" pitchFamily="18" charset="0"/>
                                          <a:ea typeface="Cambria Math" panose="02040503050406030204" pitchFamily="18" charset="0"/>
                                        </a:rPr>
                                        <m:t>𝑦</m:t>
                                      </m:r>
                                    </m:e>
                                  </m:acc>
                                  <m:r>
                                    <a:rPr lang="en-US" b="0" i="1" smtClean="0">
                                      <a:solidFill>
                                        <a:schemeClr val="bg1"/>
                                      </a:solidFill>
                                      <a:latin typeface="Cambria Math" panose="02040503050406030204" pitchFamily="18" charset="0"/>
                                      <a:ea typeface="Cambria Math" panose="02040503050406030204" pitchFamily="18" charset="0"/>
                                    </a:rPr>
                                    <m:t>−</m:t>
                                  </m:r>
                                  <m:sSub>
                                    <m:sSubPr>
                                      <m:ctrlPr>
                                        <a:rPr lang="en-US" i="1">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𝜇</m:t>
                                      </m:r>
                                    </m:e>
                                    <m:sub>
                                      <m:r>
                                        <a:rPr lang="en-US" i="1">
                                          <a:solidFill>
                                            <a:schemeClr val="bg1"/>
                                          </a:solidFill>
                                          <a:latin typeface="Cambria Math" panose="02040503050406030204" pitchFamily="18" charset="0"/>
                                          <a:ea typeface="Cambria Math" panose="02040503050406030204" pitchFamily="18" charset="0"/>
                                        </a:rPr>
                                        <m:t>0</m:t>
                                      </m:r>
                                    </m:sub>
                                  </m:sSub>
                                </m:e>
                              </m:d>
                            </m:e>
                            <m:sup>
                              <m:r>
                                <a:rPr lang="en-US" b="0" i="1" smtClean="0">
                                  <a:solidFill>
                                    <a:schemeClr val="bg1"/>
                                  </a:solidFill>
                                  <a:latin typeface="Cambria Math" panose="02040503050406030204" pitchFamily="18" charset="0"/>
                                  <a:ea typeface="Cambria Math" panose="02040503050406030204" pitchFamily="18" charset="0"/>
                                </a:rPr>
                                <m:t>2</m:t>
                              </m:r>
                            </m:sup>
                          </m:sSup>
                        </m:e>
                      </m:d>
                    </m:oMath>
                  </m:oMathPara>
                </a14:m>
                <a:endParaRPr lang="en-US" i="1" dirty="0">
                  <a:solidFill>
                    <a:schemeClr val="bg1"/>
                  </a:solidFill>
                </a:endParaRPr>
              </a:p>
            </p:txBody>
          </p:sp>
        </mc:Choice>
        <mc:Fallback>
          <p:sp>
            <p:nvSpPr>
              <p:cNvPr id="11" name="TextBox 10">
                <a:extLst>
                  <a:ext uri="{FF2B5EF4-FFF2-40B4-BE49-F238E27FC236}">
                    <a16:creationId xmlns:a16="http://schemas.microsoft.com/office/drawing/2014/main" id="{DDE82486-D555-4925-87A5-E91315348FB5}"/>
                  </a:ext>
                </a:extLst>
              </p:cNvPr>
              <p:cNvSpPr txBox="1">
                <a:spLocks noRot="1" noChangeAspect="1" noMove="1" noResize="1" noEditPoints="1" noAdjustHandles="1" noChangeArrowheads="1" noChangeShapeType="1" noTextEdit="1"/>
              </p:cNvSpPr>
              <p:nvPr/>
            </p:nvSpPr>
            <p:spPr>
              <a:xfrm>
                <a:off x="7162800" y="2792035"/>
                <a:ext cx="4675511" cy="3211585"/>
              </a:xfrm>
              <a:prstGeom prst="rect">
                <a:avLst/>
              </a:prstGeom>
              <a:blipFill>
                <a:blip r:embed="rId5"/>
                <a:stretch>
                  <a:fillRect l="-1043" t="-949"/>
                </a:stretch>
              </a:blipFill>
            </p:spPr>
            <p:txBody>
              <a:bodyPr/>
              <a:lstStyle/>
              <a:p>
                <a:r>
                  <a:rPr lang="en-US">
                    <a:noFill/>
                  </a:rPr>
                  <a:t> </a:t>
                </a:r>
              </a:p>
            </p:txBody>
          </p:sp>
        </mc:Fallback>
      </mc:AlternateContent>
    </p:spTree>
    <p:extLst>
      <p:ext uri="{BB962C8B-B14F-4D97-AF65-F5344CB8AC3E}">
        <p14:creationId xmlns:p14="http://schemas.microsoft.com/office/powerpoint/2010/main" val="333930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1-Sample:</a:t>
            </a:r>
            <a:br>
              <a:rPr lang="en-US" dirty="0"/>
            </a:br>
            <a:r>
              <a:rPr lang="en-US" dirty="0"/>
              <a:t>Derivation (without previous knowledge)</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03C981E3-6D11-4B4D-94E6-36C90B183827}"/>
                  </a:ext>
                </a:extLst>
              </p:cNvPr>
              <p:cNvSpPr>
                <a:spLocks noGrp="1"/>
              </p:cNvSpPr>
              <p:nvPr>
                <p:ph idx="1"/>
              </p:nvPr>
            </p:nvSpPr>
            <p:spPr>
              <a:xfrm>
                <a:off x="1206501" y="2422525"/>
                <a:ext cx="8940799" cy="4206875"/>
              </a:xfrm>
            </p:spPr>
            <p:txBody>
              <a:bodyPr>
                <a:normAutofit/>
              </a:bodyPr>
              <a:lstStyle/>
              <a:p>
                <a:r>
                  <a:rPr lang="en-US" sz="2400" dirty="0"/>
                  <a:t>The Data:  </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endParaRPr lang="en-US" sz="2000" dirty="0"/>
              </a:p>
              <a:p>
                <a:r>
                  <a:rPr lang="en-US" sz="2400" dirty="0"/>
                  <a:t>The Prior Distribution, uninfluenced by previous knowledge</a:t>
                </a:r>
              </a:p>
              <a:p>
                <a:pPr lvl="1"/>
                <a14:m>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b="0" i="1" smtClean="0">
                        <a:latin typeface="Cambria Math" panose="02040503050406030204" pitchFamily="18" charset="0"/>
                        <a:ea typeface="Cambria Math" panose="02040503050406030204" pitchFamily="18" charset="0"/>
                      </a:rPr>
                      <m:t>~</m:t>
                    </m:r>
                    <m:f>
                      <m:fPr>
                        <m:type m:val="skw"/>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t> (Jeffrey’s prior)</a:t>
                </a:r>
              </a:p>
              <a:p>
                <a:r>
                  <a:rPr lang="en-US" sz="2400" dirty="0"/>
                  <a:t>The Joint Posterior Distribution</a:t>
                </a: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 </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nary>
                          <m:naryPr>
                            <m:chr m:val="∑"/>
                            <m:subHide m:val="on"/>
                            <m:supHide m:val="on"/>
                            <m:ctrlPr>
                              <a:rPr lang="en-US" sz="2000" b="0" i="1" smtClean="0">
                                <a:latin typeface="Cambria Math" panose="02040503050406030204" pitchFamily="18" charset="0"/>
                                <a:ea typeface="Cambria Math" panose="02040503050406030204" pitchFamily="18" charset="0"/>
                              </a:rPr>
                            </m:ctrlPr>
                          </m:naryPr>
                          <m: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𝑦</m:t>
                                        </m:r>
                                      </m:e>
                                    </m:acc>
                                  </m:e>
                                </m:d>
                              </m:e>
                              <m:sup>
                                <m:r>
                                  <a:rPr lang="en-US" sz="2000" b="0" i="1" smtClean="0">
                                    <a:latin typeface="Cambria Math" panose="02040503050406030204" pitchFamily="18" charset="0"/>
                                    <a:ea typeface="Cambria Math" panose="02040503050406030204" pitchFamily="18" charset="0"/>
                                  </a:rPr>
                                  <m:t>2</m:t>
                                </m:r>
                              </m:sup>
                            </m:sSup>
                          </m:e>
                        </m:nary>
                        <m:r>
                          <a:rPr lang="en-US" sz="2000" b="0" i="1" smtClean="0">
                            <a:latin typeface="Cambria Math" panose="02040503050406030204" pitchFamily="18" charset="0"/>
                            <a:ea typeface="Cambria Math" panose="02040503050406030204" pitchFamily="18" charset="0"/>
                          </a:rPr>
                          <m:t> </m:t>
                        </m:r>
                      </m:e>
                    </m:d>
                    <m:r>
                      <a:rPr lang="en-US" sz="2000" b="0" i="1" smtClean="0">
                        <a:latin typeface="Cambria Math" panose="02040503050406030204" pitchFamily="18" charset="0"/>
                        <a:ea typeface="Cambria Math" panose="02040503050406030204" pitchFamily="18" charset="0"/>
                      </a:rPr>
                      <m:t>  </m:t>
                    </m:r>
                  </m:oMath>
                </a14:m>
                <a:endParaRPr lang="en-US" sz="2000" b="0"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f>
                          <m:fPr>
                            <m:type m:val="skw"/>
                            <m:ctrlPr>
                              <a:rPr lang="en-US" sz="2000" b="0" i="1" smtClean="0">
                                <a:latin typeface="Cambria Math" panose="02040503050406030204" pitchFamily="18" charset="0"/>
                                <a:ea typeface="Cambria Math" panose="02040503050406030204" pitchFamily="18" charset="0"/>
                              </a:rPr>
                            </m:ctrlPr>
                          </m:fPr>
                          <m:num>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𝜅</m:t>
                                </m:r>
                              </m:e>
                              <m:sub>
                                <m:r>
                                  <a:rPr lang="en-US" sz="2000" b="0" i="1" smtClean="0">
                                    <a:latin typeface="Cambria Math" panose="02040503050406030204" pitchFamily="18" charset="0"/>
                                    <a:ea typeface="Cambria Math" panose="02040503050406030204" pitchFamily="18" charset="0"/>
                                  </a:rPr>
                                  <m:t>𝑁</m:t>
                                </m:r>
                              </m:sub>
                            </m:sSub>
                          </m:den>
                        </m:f>
                      </m:e>
                    </m:d>
                  </m:oMath>
                </a14:m>
                <a:endParaRPr lang="en-US" sz="1600" dirty="0"/>
              </a:p>
              <a:p>
                <a:pPr lvl="1"/>
                <a:r>
                  <a:rPr lang="en-US" sz="2000" dirty="0"/>
                  <a:t>This joint posterior can be integrated to show that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𝑦</m:t>
                            </m:r>
                          </m:e>
                        </m:acc>
                      </m:num>
                      <m:den>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𝑠</m:t>
                            </m:r>
                          </m:num>
                          <m:den>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𝑁</m:t>
                                </m:r>
                              </m:e>
                            </m:rad>
                          </m:den>
                        </m:f>
                      </m:den>
                    </m:f>
                    <m:d>
                      <m:dPr>
                        <m:begChr m:val="|"/>
                        <m:endChr m:val=""/>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𝑡</m:t>
                        </m:r>
                      </m:e>
                      <m:sub>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−1</m:t>
                        </m:r>
                      </m:sub>
                    </m:sSub>
                  </m:oMath>
                </a14:m>
                <a:endParaRPr lang="en-US" sz="1800" dirty="0"/>
              </a:p>
              <a:p>
                <a:r>
                  <a:rPr lang="en-US" sz="2200" dirty="0"/>
                  <a:t>The Predictive Distribution</a:t>
                </a:r>
                <a:endParaRPr lang="en-US" sz="2000" dirty="0"/>
              </a:p>
              <a:p>
                <a:pPr lvl="1"/>
                <a:r>
                  <a:rPr lang="en-US" sz="1600" dirty="0"/>
                  <a:t>Sample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1+</m:t>
                        </m:r>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e>
                    </m:ra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𝑡</m:t>
                        </m:r>
                      </m:e>
                      <m:sub>
                        <m:r>
                          <a:rPr lang="en-US" sz="1600" b="0" i="1" smtClean="0">
                            <a:latin typeface="Cambria Math" panose="02040503050406030204" pitchFamily="18" charset="0"/>
                            <a:ea typeface="Cambria Math" panose="02040503050406030204" pitchFamily="18" charset="0"/>
                          </a:rPr>
                          <m:t>𝑁</m:t>
                        </m:r>
                        <m:r>
                          <a:rPr lang="en-US" sz="1600" b="0" i="1" smtClean="0">
                            <a:latin typeface="Cambria Math" panose="02040503050406030204" pitchFamily="18" charset="0"/>
                            <a:ea typeface="Cambria Math" panose="02040503050406030204" pitchFamily="18" charset="0"/>
                          </a:rPr>
                          <m:t>−1</m:t>
                        </m:r>
                      </m:sub>
                    </m:sSub>
                  </m:oMath>
                </a14:m>
                <a:endParaRPr lang="en-US" sz="1600" dirty="0"/>
              </a:p>
            </p:txBody>
          </p:sp>
        </mc:Choice>
        <mc:Fallback>
          <p:sp>
            <p:nvSpPr>
              <p:cNvPr id="4" name="Content Placeholder 1">
                <a:extLst>
                  <a:ext uri="{FF2B5EF4-FFF2-40B4-BE49-F238E27FC236}">
                    <a16:creationId xmlns:a16="http://schemas.microsoft.com/office/drawing/2014/main" id="{03C981E3-6D11-4B4D-94E6-36C90B183827}"/>
                  </a:ext>
                </a:extLst>
              </p:cNvPr>
              <p:cNvSpPr>
                <a:spLocks noGrp="1" noRot="1" noChangeAspect="1" noMove="1" noResize="1" noEditPoints="1" noAdjustHandles="1" noChangeArrowheads="1" noChangeShapeType="1" noTextEdit="1"/>
              </p:cNvSpPr>
              <p:nvPr>
                <p:ph idx="1"/>
              </p:nvPr>
            </p:nvSpPr>
            <p:spPr>
              <a:xfrm>
                <a:off x="1206501" y="2422525"/>
                <a:ext cx="8940799" cy="4206875"/>
              </a:xfrm>
              <a:blipFill>
                <a:blip r:embed="rId4"/>
                <a:stretch>
                  <a:fillRect l="-954" t="-2026" b="-11722"/>
                </a:stretch>
              </a:blipFill>
            </p:spPr>
            <p:txBody>
              <a:bodyPr/>
              <a:lstStyle/>
              <a:p>
                <a:r>
                  <a:rPr lang="en-US">
                    <a:noFill/>
                  </a:rPr>
                  <a:t> </a:t>
                </a:r>
              </a:p>
            </p:txBody>
          </p:sp>
        </mc:Fallback>
      </mc:AlternateContent>
    </p:spTree>
    <p:extLst>
      <p:ext uri="{BB962C8B-B14F-4D97-AF65-F5344CB8AC3E}">
        <p14:creationId xmlns:p14="http://schemas.microsoft.com/office/powerpoint/2010/main" val="3418167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Normal-Inverse Gamma Model, 1-Sample:</a:t>
            </a:r>
            <a:br>
              <a:rPr lang="en-US" dirty="0"/>
            </a:br>
            <a:r>
              <a:rPr lang="en-US" dirty="0"/>
              <a:t>R functions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e>
                    </m:d>
                  </m:oMath>
                </a14:m>
                <a:r>
                  <a:rPr lang="en-US" sz="2000" dirty="0"/>
                  <a:t>  or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𝑦</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1+</m:t>
                        </m:r>
                        <m:f>
                          <m:fPr>
                            <m:type m:val="lin"/>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𝑁</m:t>
                            </m:r>
                          </m:den>
                        </m:f>
                      </m:e>
                    </m:rad>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𝑁</m:t>
                        </m:r>
                        <m:r>
                          <a:rPr lang="en-US" sz="2000" i="1">
                            <a:latin typeface="Cambria Math" panose="02040503050406030204" pitchFamily="18" charset="0"/>
                            <a:ea typeface="Cambria Math" panose="02040503050406030204" pitchFamily="18" charset="0"/>
                          </a:rPr>
                          <m:t>−1</m:t>
                        </m:r>
                      </m:sub>
                    </m:sSub>
                  </m:oMath>
                </a14:m>
                <a:r>
                  <a:rPr lang="en-US" sz="2000" dirty="0"/>
                  <a:t> </a:t>
                </a:r>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3"/>
                <a:stretch>
                  <a:fillRect l="-605" t="-99000" b="-152000"/>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88019068"/>
              </p:ext>
            </p:extLst>
          </p:nvPr>
        </p:nvGraphicFramePr>
        <p:xfrm>
          <a:off x="602695" y="2534868"/>
          <a:ext cx="11084480" cy="2291080"/>
        </p:xfrm>
        <a:graphic>
          <a:graphicData uri="http://schemas.openxmlformats.org/drawingml/2006/table">
            <a:tbl>
              <a:tblPr firstRow="1" bandRow="1">
                <a:tableStyleId>{5C22544A-7EE6-4342-B048-85BDC9FD1C3A}</a:tableStyleId>
              </a:tblPr>
              <a:tblGrid>
                <a:gridCol w="1276905">
                  <a:extLst>
                    <a:ext uri="{9D8B030D-6E8A-4147-A177-3AD203B41FA5}">
                      <a16:colId xmlns:a16="http://schemas.microsoft.com/office/drawing/2014/main" val="716773054"/>
                    </a:ext>
                  </a:extLst>
                </a:gridCol>
                <a:gridCol w="5168900">
                  <a:extLst>
                    <a:ext uri="{9D8B030D-6E8A-4147-A177-3AD203B41FA5}">
                      <a16:colId xmlns:a16="http://schemas.microsoft.com/office/drawing/2014/main" val="459932613"/>
                    </a:ext>
                  </a:extLst>
                </a:gridCol>
                <a:gridCol w="4638675">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Density</a:t>
                      </a:r>
                    </a:p>
                  </a:txBody>
                  <a:tcPr anchor="ctr"/>
                </a:tc>
                <a:tc>
                  <a:txBody>
                    <a:bodyPr/>
                    <a:lstStyle/>
                    <a:p>
                      <a:r>
                        <a:rPr lang="en-US" dirty="0"/>
                        <a:t>dpredNormIG1(ypred,y,mu0,k0,sig20,nu0,S,Jeffreys) </a:t>
                      </a:r>
                    </a:p>
                  </a:txBody>
                  <a:tcPr anchor="ctr"/>
                </a:tc>
                <a:tc>
                  <a:txBody>
                    <a:bodyPr/>
                    <a:lstStyle/>
                    <a:p>
                      <a:r>
                        <a:rPr lang="en-US" dirty="0"/>
                        <a:t>Implements a kernel density estimation (KDE) method and the R function density() </a:t>
                      </a:r>
                      <a:r>
                        <a:rPr lang="en-US" i="1" dirty="0"/>
                        <a:t>or </a:t>
                      </a:r>
                      <a:r>
                        <a:rPr lang="en-US" i="0" dirty="0"/>
                        <a:t>dt()</a:t>
                      </a:r>
                      <a:endParaRPr lang="en-US" dirty="0"/>
                    </a:p>
                  </a:txBody>
                  <a:tcPr anchor="ctr"/>
                </a:tc>
                <a:extLst>
                  <a:ext uri="{0D108BD9-81ED-4DB2-BD59-A6C34878D82A}">
                    <a16:rowId xmlns:a16="http://schemas.microsoft.com/office/drawing/2014/main" val="1598854354"/>
                  </a:ext>
                </a:extLst>
              </a:tr>
              <a:tr h="370840">
                <a:tc>
                  <a:txBody>
                    <a:bodyPr/>
                    <a:lstStyle/>
                    <a:p>
                      <a:r>
                        <a:rPr lang="en-US" dirty="0"/>
                        <a:t>Cumulative Probability</a:t>
                      </a:r>
                    </a:p>
                  </a:txBody>
                  <a:tcPr anchor="ctr"/>
                </a:tc>
                <a:tc>
                  <a:txBody>
                    <a:bodyPr/>
                    <a:lstStyle/>
                    <a:p>
                      <a:r>
                        <a:rPr lang="en-US" dirty="0"/>
                        <a:t>ppredNormIG1 (ypred,y,mu0,k0,sig20,nu0,S,Jeffreys) </a:t>
                      </a:r>
                    </a:p>
                  </a:txBody>
                  <a:tcPr anchor="ctr"/>
                </a:tc>
                <a:tc>
                  <a:txBody>
                    <a:bodyPr/>
                    <a:lstStyle/>
                    <a:p>
                      <a:r>
                        <a:rPr lang="en-US" dirty="0"/>
                        <a:t>Uses R function </a:t>
                      </a:r>
                      <a:r>
                        <a:rPr lang="en-US" dirty="0" err="1"/>
                        <a:t>ecdf</a:t>
                      </a:r>
                      <a:r>
                        <a:rPr lang="en-US" dirty="0"/>
                        <a:t>() with a predictive sample generated by rpredNormIG1() </a:t>
                      </a:r>
                      <a:r>
                        <a:rPr lang="en-US" i="1" dirty="0"/>
                        <a:t>or </a:t>
                      </a:r>
                      <a:r>
                        <a:rPr lang="en-US" i="0" dirty="0" err="1"/>
                        <a:t>pt</a:t>
                      </a:r>
                      <a:r>
                        <a:rPr lang="en-US" i="0" dirty="0"/>
                        <a:t>()</a:t>
                      </a:r>
                      <a:endParaRPr lang="en-US" dirty="0"/>
                    </a:p>
                  </a:txBody>
                  <a:tcPr anchor="ctr"/>
                </a:tc>
                <a:extLst>
                  <a:ext uri="{0D108BD9-81ED-4DB2-BD59-A6C34878D82A}">
                    <a16:rowId xmlns:a16="http://schemas.microsoft.com/office/drawing/2014/main" val="421703148"/>
                  </a:ext>
                </a:extLst>
              </a:tr>
              <a:tr h="370840">
                <a:tc>
                  <a:txBody>
                    <a:bodyPr/>
                    <a:lstStyle/>
                    <a:p>
                      <a:r>
                        <a:rPr lang="en-US" dirty="0"/>
                        <a:t>Predictive Sampler</a:t>
                      </a:r>
                    </a:p>
                  </a:txBody>
                  <a:tcPr anchor="ctr"/>
                </a:tc>
                <a:tc>
                  <a:txBody>
                    <a:bodyPr/>
                    <a:lstStyle/>
                    <a:p>
                      <a:r>
                        <a:rPr lang="en-US" dirty="0"/>
                        <a:t>rpredNormIG1 (</a:t>
                      </a:r>
                      <a:r>
                        <a:rPr lang="pl-PL" dirty="0"/>
                        <a:t>S,y,mu0,k0,sig20,nu0,Jeffreys) </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Monte </a:t>
                      </a:r>
                      <a:r>
                        <a:rPr lang="en-US" sz="1800" dirty="0" err="1"/>
                        <a:t>carlo</a:t>
                      </a:r>
                      <a:r>
                        <a:rPr lang="en-US" sz="1800" dirty="0"/>
                        <a:t> sampling using R functions </a:t>
                      </a:r>
                      <a:r>
                        <a:rPr lang="en-US" sz="1800" dirty="0" err="1"/>
                        <a:t>rgamma</a:t>
                      </a:r>
                      <a:r>
                        <a:rPr lang="en-US" sz="1800" dirty="0"/>
                        <a:t>() and </a:t>
                      </a:r>
                      <a:r>
                        <a:rPr lang="en-US" sz="1800" dirty="0" err="1"/>
                        <a:t>rnorm</a:t>
                      </a:r>
                      <a:r>
                        <a:rPr lang="en-US" sz="1800" dirty="0"/>
                        <a:t>() </a:t>
                      </a:r>
                      <a:r>
                        <a:rPr lang="en-US" sz="1800" i="1" dirty="0"/>
                        <a:t>or </a:t>
                      </a:r>
                      <a:r>
                        <a:rPr lang="en-US" sz="1800" i="0" dirty="0"/>
                        <a:t>rt()</a:t>
                      </a:r>
                      <a:endParaRPr lang="en-US" sz="1800" dirty="0"/>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52AD65-044F-4305-9DAA-5A65741A2723}"/>
                  </a:ext>
                </a:extLst>
              </p:cNvPr>
              <p:cNvSpPr txBox="1"/>
              <p:nvPr/>
            </p:nvSpPr>
            <p:spPr>
              <a:xfrm>
                <a:off x="602694" y="4754506"/>
                <a:ext cx="11184493" cy="2004203"/>
              </a:xfrm>
              <a:prstGeom prst="rect">
                <a:avLst/>
              </a:prstGeom>
              <a:noFill/>
            </p:spPr>
            <p:txBody>
              <a:bodyPr wrap="square" rtlCol="0">
                <a:spAutoFit/>
              </a:bodyPr>
              <a:lstStyle/>
              <a:p>
                <a:pPr>
                  <a:lnSpc>
                    <a:spcPct val="150000"/>
                  </a:lnSpc>
                </a:pPr>
                <a:r>
                  <a:rPr lang="en-US" sz="1400" dirty="0"/>
                  <a:t>y = the observed data</a:t>
                </a:r>
              </a:p>
              <a:p>
                <a:pPr>
                  <a:lnSpc>
                    <a:spcPct val="150000"/>
                  </a:lnSpc>
                </a:pPr>
                <a:r>
                  <a:rPr lang="en-US" sz="1400" dirty="0" err="1"/>
                  <a:t>ypred</a:t>
                </a:r>
                <a:r>
                  <a:rPr lang="en-US" sz="1400" dirty="0"/>
                  <a:t> = </a:t>
                </a:r>
                <a14:m>
                  <m:oMath xmlns:m="http://schemas.openxmlformats.org/officeDocument/2006/math">
                    <m:acc>
                      <m:accPr>
                        <m:chr m:val="̃"/>
                        <m:ctrlPr>
                          <a:rPr lang="en-US" sz="1400" i="1">
                            <a:latin typeface="Cambria Math" panose="02040503050406030204" pitchFamily="18" charset="0"/>
                            <a:sym typeface="Wingdings" panose="05000000000000000000" pitchFamily="2" charset="2"/>
                          </a:rPr>
                        </m:ctrlPr>
                      </m:accPr>
                      <m:e>
                        <m:r>
                          <a:rPr lang="en-US" sz="1400" b="0" i="1" smtClean="0">
                            <a:latin typeface="Cambria Math" panose="02040503050406030204" pitchFamily="18" charset="0"/>
                            <a:sym typeface="Wingdings" panose="05000000000000000000" pitchFamily="2" charset="2"/>
                          </a:rPr>
                          <m:t>𝑦</m:t>
                        </m:r>
                      </m:e>
                    </m:acc>
                  </m:oMath>
                </a14:m>
                <a:r>
                  <a:rPr lang="en-US" sz="1400" dirty="0"/>
                  <a:t>, values for which prediction is desired</a:t>
                </a:r>
              </a:p>
              <a:p>
                <a:pPr>
                  <a:lnSpc>
                    <a:spcPct val="150000"/>
                  </a:lnSpc>
                </a:pPr>
                <a:r>
                  <a:rPr lang="en-US" sz="1400" dirty="0"/>
                  <a:t>(mu0, k0) =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𝜇</m:t>
                        </m:r>
                      </m:e>
                      <m:sub>
                        <m:r>
                          <a:rPr lang="en-US" sz="1400" i="1">
                            <a:latin typeface="Cambria Math" panose="02040503050406030204" pitchFamily="18" charset="0"/>
                            <a:ea typeface="Cambria Math" panose="02040503050406030204" pitchFamily="18" charset="0"/>
                          </a:rPr>
                          <m:t>0</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𝜅</m:t>
                        </m:r>
                      </m:e>
                      <m:sub>
                        <m:r>
                          <a:rPr lang="en-US" sz="1400" i="1">
                            <a:latin typeface="Cambria Math" panose="02040503050406030204" pitchFamily="18" charset="0"/>
                            <a:ea typeface="Cambria Math" panose="02040503050406030204" pitchFamily="18" charset="0"/>
                          </a:rPr>
                          <m:t>0</m:t>
                        </m:r>
                      </m:sub>
                    </m:sSub>
                    <m:r>
                      <a:rPr lang="en-US" sz="1400" i="1" smtClean="0">
                        <a:latin typeface="Cambria Math" panose="02040503050406030204" pitchFamily="18" charset="0"/>
                        <a:ea typeface="Cambria Math" panose="02040503050406030204" pitchFamily="18" charset="0"/>
                      </a:rPr>
                      <m:t>)</m:t>
                    </m:r>
                  </m:oMath>
                </a14:m>
                <a:r>
                  <a:rPr lang="en-US" sz="1400" dirty="0"/>
                  <a:t>, the parameters of the Normal prior distribution of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a:p>
                <a:pPr>
                  <a:lnSpc>
                    <a:spcPct val="150000"/>
                  </a:lnSpc>
                </a:pPr>
                <a:r>
                  <a:rPr lang="en-US" sz="1400" dirty="0"/>
                  <a:t>(sig20, nu0) = (</a:t>
                </a:r>
                <a14:m>
                  <m:oMath xmlns:m="http://schemas.openxmlformats.org/officeDocument/2006/math">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ea typeface="Cambria Math" panose="02040503050406030204" pitchFamily="18" charset="0"/>
                          </a:rPr>
                          <m:t>0</m:t>
                        </m:r>
                      </m:sub>
                      <m:sup>
                        <m:r>
                          <a:rPr lang="en-US" sz="1400" b="0" i="1" smtClean="0">
                            <a:latin typeface="Cambria Math" panose="02040503050406030204" pitchFamily="18" charset="0"/>
                            <a:ea typeface="Cambria Math" panose="02040503050406030204" pitchFamily="18" charset="0"/>
                          </a:rPr>
                          <m:t>2</m:t>
                        </m:r>
                      </m:sup>
                    </m:sSubSup>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𝜈</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oMath>
                </a14:m>
                <a:r>
                  <a:rPr lang="en-US" sz="1400" dirty="0"/>
                  <a:t>, the parameters of the Inverse Gamma prior distribution of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𝜎</m:t>
                        </m:r>
                      </m:e>
                      <m:sup>
                        <m:r>
                          <a:rPr lang="en-US" sz="1400" i="1">
                            <a:latin typeface="Cambria Math" panose="02040503050406030204" pitchFamily="18" charset="0"/>
                            <a:ea typeface="Cambria Math" panose="02040503050406030204" pitchFamily="18" charset="0"/>
                          </a:rPr>
                          <m:t>2</m:t>
                        </m:r>
                      </m:sup>
                    </m:sSup>
                  </m:oMath>
                </a14:m>
                <a:r>
                  <a:rPr lang="en-US" sz="1400" dirty="0"/>
                  <a:t> </a:t>
                </a:r>
              </a:p>
              <a:p>
                <a:pPr>
                  <a:lnSpc>
                    <a:spcPct val="150000"/>
                  </a:lnSpc>
                </a:pPr>
                <a:r>
                  <a:rPr lang="en-US" sz="1400" dirty="0"/>
                  <a:t>S = the desired predictive sample size</a:t>
                </a:r>
              </a:p>
              <a:p>
                <a:pPr>
                  <a:lnSpc>
                    <a:spcPct val="150000"/>
                  </a:lnSpc>
                </a:pPr>
                <a:r>
                  <a:rPr lang="en-US" sz="1400" dirty="0"/>
                  <a:t>Jeffreys = FALSE, indicating user wants to use Monte Carlo method </a:t>
                </a:r>
                <a:r>
                  <a:rPr lang="en-US" sz="1400" i="1" dirty="0"/>
                  <a:t>OR</a:t>
                </a:r>
                <a:r>
                  <a:rPr lang="en-US" sz="1400" dirty="0"/>
                  <a:t> Jeffreys=TRUE, in which case the R functions dt(), </a:t>
                </a:r>
                <a:r>
                  <a:rPr lang="en-US" sz="1400" dirty="0" err="1"/>
                  <a:t>pt</a:t>
                </a:r>
                <a:r>
                  <a:rPr lang="en-US" sz="1400" dirty="0"/>
                  <a:t>(), and rt() are implemented</a:t>
                </a:r>
              </a:p>
            </p:txBody>
          </p:sp>
        </mc:Choice>
        <mc:Fallback>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4" y="4754506"/>
                <a:ext cx="11184493" cy="2004203"/>
              </a:xfrm>
              <a:prstGeom prst="rect">
                <a:avLst/>
              </a:prstGeom>
              <a:blipFill>
                <a:blip r:embed="rId4"/>
                <a:stretch>
                  <a:fillRect l="-163" b="-2128"/>
                </a:stretch>
              </a:blipFill>
            </p:spPr>
            <p:txBody>
              <a:bodyPr/>
              <a:lstStyle/>
              <a:p>
                <a:r>
                  <a:rPr lang="en-US">
                    <a:noFill/>
                  </a:rPr>
                  <a:t> </a:t>
                </a:r>
              </a:p>
            </p:txBody>
          </p:sp>
        </mc:Fallback>
      </mc:AlternateContent>
    </p:spTree>
    <p:extLst>
      <p:ext uri="{BB962C8B-B14F-4D97-AF65-F5344CB8AC3E}">
        <p14:creationId xmlns:p14="http://schemas.microsoft.com/office/powerpoint/2010/main" val="2323424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1-Sample Example:</a:t>
            </a:r>
            <a:br>
              <a:rPr lang="en-US" dirty="0"/>
            </a:br>
            <a:r>
              <a:rPr lang="en-US" dirty="0"/>
              <a:t>Midge Wing Length (Hoff)</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7CF64C0-6199-47D3-9C73-AF5D153FFEB9}"/>
                  </a:ext>
                </a:extLst>
              </p:cNvPr>
              <p:cNvSpPr>
                <a:spLocks noGrp="1"/>
              </p:cNvSpPr>
              <p:nvPr>
                <p:ph sz="half" idx="1"/>
              </p:nvPr>
            </p:nvSpPr>
            <p:spPr>
              <a:xfrm>
                <a:off x="838199" y="1911353"/>
                <a:ext cx="5105401" cy="4351338"/>
              </a:xfrm>
            </p:spPr>
            <p:txBody>
              <a:bodyPr>
                <a:normAutofit/>
              </a:bodyPr>
              <a:lstStyle/>
              <a:p>
                <a:r>
                  <a:rPr lang="en-US" sz="1800" dirty="0"/>
                  <a:t>Data (Grogan and Wirth, 1981):  Midge wing length measurements, in mm:</a:t>
                </a:r>
              </a:p>
              <a:p>
                <a:pPr lvl="1"/>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1.64, 1.7, 1.72, 1.74, 1.82, 1.82, 1.82, 1.90, 2.08</m:t>
                        </m:r>
                      </m:e>
                    </m:d>
                  </m:oMath>
                </a14:m>
                <a:endParaRPr lang="en-US" sz="1400" dirty="0"/>
              </a:p>
              <a:p>
                <a:r>
                  <a:rPr lang="en-US" sz="1800" dirty="0"/>
                  <a:t>For prediction, assume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𝑁</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𝑁𝑜𝑟𝑚𝑎𝑙</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2</m:t>
                            </m:r>
                          </m:sup>
                        </m:sSup>
                      </m:e>
                    </m:d>
                  </m:oMath>
                </a14:m>
                <a:endParaRPr lang="en-US" sz="1600" dirty="0"/>
              </a:p>
              <a:p>
                <a:r>
                  <a:rPr lang="en-US" sz="1800" dirty="0"/>
                  <a:t>Selection of prior parameter values:</a:t>
                </a:r>
              </a:p>
              <a:p>
                <a:pPr lvl="1"/>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𝜇</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=1.9,</m:t>
                    </m:r>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ea typeface="Cambria Math" panose="02040503050406030204" pitchFamily="18" charset="0"/>
                          </a:rPr>
                          <m:t>0</m:t>
                        </m:r>
                      </m:sub>
                      <m:sup>
                        <m:r>
                          <a:rPr lang="en-US" sz="1400" i="1">
                            <a:latin typeface="Cambria Math" panose="02040503050406030204" pitchFamily="18" charset="0"/>
                            <a:ea typeface="Cambria Math" panose="02040503050406030204" pitchFamily="18" charset="0"/>
                          </a:rPr>
                          <m:t>2</m:t>
                        </m:r>
                      </m:sup>
                    </m:sSubSup>
                    <m:r>
                      <a:rPr lang="en-US" sz="1400" b="0" i="0" smtClean="0">
                        <a:latin typeface="Cambria Math" panose="02040503050406030204" pitchFamily="18" charset="0"/>
                        <a:ea typeface="Cambria Math" panose="02040503050406030204" pitchFamily="18" charset="0"/>
                      </a:rPr>
                      <m:t>=0.01</m:t>
                    </m:r>
                  </m:oMath>
                </a14:m>
                <a:r>
                  <a:rPr lang="en-US" sz="1400" dirty="0"/>
                  <a:t> (previous studies)</a:t>
                </a:r>
              </a:p>
              <a:p>
                <a:pPr lvl="1"/>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𝜅</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𝜈</m:t>
                        </m:r>
                      </m:e>
                      <m:sub>
                        <m:r>
                          <a:rPr lang="en-US" sz="1400" i="1">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=1</m:t>
                    </m:r>
                  </m:oMath>
                </a14:m>
                <a:r>
                  <a:rPr lang="en-US" sz="1400" dirty="0"/>
                  <a:t> (minimizing influence of prior information)</a:t>
                </a:r>
              </a:p>
              <a:p>
                <a:r>
                  <a:rPr lang="en-US" sz="1800" dirty="0"/>
                  <a:t>Note:  predictive distribution is robust to the choice of prior mean</a:t>
                </a:r>
              </a:p>
              <a:p>
                <a:pPr lvl="1"/>
                <a:r>
                  <a:rPr lang="en-US" sz="1400" dirty="0"/>
                  <a:t>Substantial overlap in location</a:t>
                </a:r>
              </a:p>
              <a:p>
                <a:pPr lvl="1"/>
                <a:r>
                  <a:rPr lang="en-US" sz="1400" dirty="0"/>
                  <a:t>Bigger effect on predictive sample variance</a:t>
                </a:r>
                <a:endParaRPr lang="en-US" sz="1600" dirty="0"/>
              </a:p>
              <a:p>
                <a:endParaRPr lang="en-US" sz="1600" dirty="0"/>
              </a:p>
            </p:txBody>
          </p:sp>
        </mc:Choice>
        <mc:Fallback xmlns="">
          <p:sp>
            <p:nvSpPr>
              <p:cNvPr id="6" name="Content Placeholder 5">
                <a:extLst>
                  <a:ext uri="{FF2B5EF4-FFF2-40B4-BE49-F238E27FC236}">
                    <a16:creationId xmlns:a16="http://schemas.microsoft.com/office/drawing/2014/main" id="{37CF64C0-6199-47D3-9C73-AF5D153FFEB9}"/>
                  </a:ext>
                </a:extLst>
              </p:cNvPr>
              <p:cNvSpPr>
                <a:spLocks noGrp="1" noRot="1" noChangeAspect="1" noMove="1" noResize="1" noEditPoints="1" noAdjustHandles="1" noChangeArrowheads="1" noChangeShapeType="1" noTextEdit="1"/>
              </p:cNvSpPr>
              <p:nvPr>
                <p:ph sz="half" idx="1"/>
              </p:nvPr>
            </p:nvSpPr>
            <p:spPr>
              <a:xfrm>
                <a:off x="838199" y="1911353"/>
                <a:ext cx="5105401" cy="4351338"/>
              </a:xfrm>
              <a:blipFill>
                <a:blip r:embed="rId3"/>
                <a:stretch>
                  <a:fillRect l="-716" t="-1403"/>
                </a:stretch>
              </a:blipFill>
            </p:spPr>
            <p:txBody>
              <a:bodyPr/>
              <a:lstStyle/>
              <a:p>
                <a:r>
                  <a:rPr lang="en-US">
                    <a:noFill/>
                  </a:rPr>
                  <a:t> </a:t>
                </a:r>
              </a:p>
            </p:txBody>
          </p:sp>
        </mc:Fallback>
      </mc:AlternateContent>
      <p:pic>
        <p:nvPicPr>
          <p:cNvPr id="7" name="Content Placeholder 6" descr="Diagram&#10;&#10;Description automatically generated with medium confidence">
            <a:extLst>
              <a:ext uri="{FF2B5EF4-FFF2-40B4-BE49-F238E27FC236}">
                <a16:creationId xmlns:a16="http://schemas.microsoft.com/office/drawing/2014/main" id="{DE7A502E-7C31-42FB-8484-901EC99949D9}"/>
              </a:ext>
            </a:extLst>
          </p:cNvPr>
          <p:cNvPicPr>
            <a:picLocks noGrp="1" noChangeAspect="1"/>
          </p:cNvPicPr>
          <p:nvPr>
            <p:ph sz="half" idx="2"/>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56822" y="1401096"/>
            <a:ext cx="5635178" cy="5496153"/>
          </a:xfrm>
        </p:spPr>
      </p:pic>
    </p:spTree>
    <p:extLst>
      <p:ext uri="{BB962C8B-B14F-4D97-AF65-F5344CB8AC3E}">
        <p14:creationId xmlns:p14="http://schemas.microsoft.com/office/powerpoint/2010/main" val="11353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A71EDA0C-8783-421D-8ED8-95963B2EEDA8}"/>
              </a:ext>
            </a:extLst>
          </p:cNvPr>
          <p:cNvSpPr>
            <a:spLocks noGrp="1"/>
          </p:cNvSpPr>
          <p:nvPr>
            <p:ph type="ctrTitle"/>
          </p:nvPr>
        </p:nvSpPr>
        <p:spPr/>
        <p:txBody>
          <a:bodyPr>
            <a:normAutofit fontScale="90000"/>
          </a:bodyPr>
          <a:lstStyle/>
          <a:p>
            <a:pPr algn="l"/>
            <a:r>
              <a:rPr lang="en-US" kern="1200" dirty="0">
                <a:solidFill>
                  <a:srgbClr val="FFFFFF"/>
                </a:solidFill>
                <a:latin typeface="+mj-lt"/>
                <a:ea typeface="+mj-ea"/>
                <a:cs typeface="+mj-cs"/>
              </a:rPr>
              <a:t>Normal-Inverse Gamma Model:  </a:t>
            </a:r>
            <a:br>
              <a:rPr lang="en-US" kern="1200" dirty="0">
                <a:solidFill>
                  <a:srgbClr val="FFFFFF"/>
                </a:solidFill>
                <a:latin typeface="+mj-lt"/>
                <a:ea typeface="+mj-ea"/>
                <a:cs typeface="+mj-cs"/>
              </a:rPr>
            </a:br>
            <a:r>
              <a:rPr lang="en-US" kern="1200" dirty="0">
                <a:solidFill>
                  <a:srgbClr val="FFFFFF"/>
                </a:solidFill>
                <a:latin typeface="+mj-lt"/>
                <a:ea typeface="+mj-ea"/>
                <a:cs typeface="+mj-cs"/>
              </a:rPr>
              <a:t>k</a:t>
            </a:r>
            <a:r>
              <a:rPr lang="en-US" dirty="0">
                <a:solidFill>
                  <a:srgbClr val="FFFFFF"/>
                </a:solidFill>
              </a:rPr>
              <a:t>-Sample</a:t>
            </a:r>
            <a:endParaRPr lang="en-US" dirty="0"/>
          </a:p>
        </p:txBody>
      </p:sp>
    </p:spTree>
    <p:extLst>
      <p:ext uri="{BB962C8B-B14F-4D97-AF65-F5344CB8AC3E}">
        <p14:creationId xmlns:p14="http://schemas.microsoft.com/office/powerpoint/2010/main" val="1757856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k-Sample:</a:t>
            </a:r>
            <a:br>
              <a:rPr lang="en-US" dirty="0"/>
            </a:br>
            <a:r>
              <a:rPr lang="en-US" dirty="0"/>
              <a:t>Derivation</a:t>
            </a:r>
          </a:p>
        </p:txBody>
      </p:sp>
      <mc:AlternateContent xmlns:mc="http://schemas.openxmlformats.org/markup-compatibility/2006">
        <mc:Choice xmlns:a14="http://schemas.microsoft.com/office/drawing/2010/main" Requires="a14">
          <p:sp>
            <p:nvSpPr>
              <p:cNvPr id="10" name="Content Placeholder 1">
                <a:extLst>
                  <a:ext uri="{FF2B5EF4-FFF2-40B4-BE49-F238E27FC236}">
                    <a16:creationId xmlns:a16="http://schemas.microsoft.com/office/drawing/2014/main" id="{0F58637D-9CD0-4FAB-8322-E60FED2F4F4F}"/>
                  </a:ext>
                </a:extLst>
              </p:cNvPr>
              <p:cNvSpPr>
                <a:spLocks noGrp="1"/>
              </p:cNvSpPr>
              <p:nvPr>
                <p:ph idx="1"/>
              </p:nvPr>
            </p:nvSpPr>
            <p:spPr>
              <a:xfrm>
                <a:off x="838201" y="2486025"/>
                <a:ext cx="11034712" cy="4295775"/>
              </a:xfrm>
            </p:spPr>
            <p:txBody>
              <a:bodyPr>
                <a:normAutofit/>
              </a:bodyPr>
              <a:lstStyle/>
              <a:p>
                <a:r>
                  <a:rPr lang="en-US" sz="2400" dirty="0"/>
                  <a:t>The Data: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0" i="1" smtClean="0">
                            <a:latin typeface="Cambria Math" panose="02040503050406030204" pitchFamily="18" charset="0"/>
                          </a:rPr>
                          <m:t>𝑘</m:t>
                        </m:r>
                      </m:sub>
                    </m:sSub>
                  </m:oMath>
                </a14:m>
                <a:r>
                  <a:rPr lang="en-US" sz="2400" dirty="0">
                    <a:sym typeface="Wingdings" panose="05000000000000000000" pitchFamily="2" charset="2"/>
                  </a:rPr>
                  <a:t> where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d>
                  </m:oMath>
                </a14:m>
                <a:r>
                  <a:rPr lang="en-US" sz="2400" dirty="0">
                    <a:sym typeface="Wingdings" panose="05000000000000000000" pitchFamily="2" charset="2"/>
                  </a:rPr>
                  <a:t>, </a:t>
                </a:r>
                <a14:m>
                  <m:oMath xmlns:m="http://schemas.openxmlformats.org/officeDocument/2006/math">
                    <m:r>
                      <a:rPr lang="en-US" sz="2400" b="0" i="1" smtClean="0">
                        <a:latin typeface="Cambria Math" panose="02040503050406030204" pitchFamily="18" charset="0"/>
                        <a:sym typeface="Wingdings" panose="05000000000000000000" pitchFamily="2" charset="2"/>
                      </a:rPr>
                      <m:t>𝑗</m:t>
                    </m:r>
                    <m:r>
                      <a:rPr lang="en-US" sz="2400" b="0" i="1" smtClean="0">
                        <a:latin typeface="Cambria Math" panose="02040503050406030204" pitchFamily="18" charset="0"/>
                        <a:sym typeface="Wingdings" panose="05000000000000000000" pitchFamily="2" charset="2"/>
                      </a:rPr>
                      <m:t>=1,…,</m:t>
                    </m:r>
                    <m:r>
                      <a:rPr lang="en-US" sz="2400" b="0" i="1" smtClean="0">
                        <a:latin typeface="Cambria Math" panose="02040503050406030204" pitchFamily="18" charset="0"/>
                        <a:sym typeface="Wingdings" panose="05000000000000000000" pitchFamily="2" charset="2"/>
                      </a:rPr>
                      <m:t>𝑘</m:t>
                    </m:r>
                  </m:oMath>
                </a14:m>
                <a:endParaRPr lang="en-US" sz="2400" dirty="0">
                  <a:sym typeface="Wingdings" panose="05000000000000000000" pitchFamily="2" charset="2"/>
                </a:endParaRPr>
              </a:p>
              <a:p>
                <a:pPr lvl="1"/>
                <a:r>
                  <a:rPr lang="en-US" sz="2000" dirty="0"/>
                  <a:t>Two-level data, groups and units within groups, each group assumed exchangeable</a:t>
                </a:r>
              </a:p>
              <a:p>
                <a:pPr lvl="1"/>
                <a:r>
                  <a:rPr lang="en-US" sz="2000" b="0" dirty="0">
                    <a:sym typeface="Wingdings" panose="05000000000000000000" pitchFamily="2" charset="2"/>
                  </a:rPr>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US" sz="2000" dirty="0"/>
                  <a:t> conditionally </a:t>
                </a:r>
                <a:r>
                  <a:rPr lang="en-US" sz="2000" dirty="0" err="1"/>
                  <a:t>i.i.d.</a:t>
                </a:r>
                <a:r>
                  <a:rPr lang="en-US" sz="2000" dirty="0"/>
                  <a:t> with respect to some parameter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rPr>
                          <m:t>𝑗</m:t>
                        </m:r>
                      </m:sub>
                    </m:sSub>
                  </m:oMath>
                </a14:m>
                <a:endParaRPr lang="en-US" sz="2000" dirty="0"/>
              </a:p>
              <a:p>
                <a:pPr lvl="1"/>
                <a14:m>
                  <m:oMath xmlns:m="http://schemas.openxmlformats.org/officeDocument/2006/math">
                    <m:sSub>
                      <m:sSubPr>
                        <m:ctrlPr>
                          <a:rPr lang="en-US" sz="2000" i="1" smtClean="0">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rPr>
                          <m:t>𝑗</m:t>
                        </m:r>
                      </m:sub>
                    </m:sSub>
                  </m:oMath>
                </a14:m>
                <a:r>
                  <a:rPr lang="en-US" sz="2000" dirty="0"/>
                  <a:t> also assumed exchangeable </a:t>
                </a:r>
                <a:r>
                  <a:rPr lang="en-US" sz="2000" dirty="0">
                    <a:sym typeface="Wingdings" panose="05000000000000000000" pitchFamily="2" charset="2"/>
                  </a:rPr>
                  <a:t> conditionally </a:t>
                </a:r>
                <a:r>
                  <a:rPr lang="en-US" sz="2000" dirty="0" err="1">
                    <a:sym typeface="Wingdings" panose="05000000000000000000" pitchFamily="2" charset="2"/>
                  </a:rPr>
                  <a:t>i.i.d.</a:t>
                </a:r>
                <a:r>
                  <a:rPr lang="en-US" sz="2000" dirty="0">
                    <a:sym typeface="Wingdings" panose="05000000000000000000" pitchFamily="2" charset="2"/>
                  </a:rPr>
                  <a:t> with respect to some parameter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𝜓</m:t>
                    </m:r>
                  </m:oMath>
                </a14:m>
                <a:endParaRPr lang="en-US" sz="2000" dirty="0"/>
              </a:p>
              <a:p>
                <a:pPr lvl="1"/>
                <a:r>
                  <a:rPr lang="en-US" sz="2000" dirty="0"/>
                  <a:t>Hierarchical Normal model</a:t>
                </a:r>
              </a:p>
              <a:p>
                <a:pPr lvl="2"/>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rPr>
                              <m:t>2</m:t>
                            </m:r>
                          </m:sup>
                        </m:sSup>
                      </m:e>
                    </m:d>
                  </m:oMath>
                </a14:m>
                <a:r>
                  <a:rPr lang="en-US" sz="1600" dirty="0"/>
                  <a:t> </a:t>
                </a:r>
                <a:r>
                  <a:rPr lang="en-US" sz="1600" dirty="0">
                    <a:sym typeface="Wingdings" panose="05000000000000000000" pitchFamily="2" charset="2"/>
                  </a:rPr>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𝑁𝑜𝑟𝑚𝑎𝑙</m:t>
                    </m:r>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rPr>
                              <m:t>2</m:t>
                            </m:r>
                          </m:sup>
                        </m:sSup>
                      </m:e>
                    </m:d>
                  </m:oMath>
                </a14:m>
                <a:r>
                  <a:rPr lang="en-US" sz="1600" dirty="0"/>
                  <a:t>, </a:t>
                </a:r>
                <a14:m>
                  <m:oMath xmlns:m="http://schemas.openxmlformats.org/officeDocument/2006/math">
                    <m:r>
                      <m:rPr>
                        <m:sty m:val="p"/>
                      </m:rPr>
                      <a:rPr lang="en-US" sz="1600" b="0" i="0" smtClean="0">
                        <a:latin typeface="Cambria Math" panose="02040503050406030204" pitchFamily="18" charset="0"/>
                        <a:sym typeface="Wingdings" panose="05000000000000000000" pitchFamily="2" charset="2"/>
                      </a:rPr>
                      <m:t>i</m:t>
                    </m:r>
                    <m:r>
                      <a:rPr lang="en-US" sz="1600" b="0" i="0"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𝑗</m:t>
                        </m:r>
                      </m:sub>
                    </m:sSub>
                  </m:oMath>
                </a14:m>
                <a:r>
                  <a:rPr lang="en-US" sz="1600" dirty="0"/>
                  <a:t>, </a:t>
                </a:r>
                <a14:m>
                  <m:oMath xmlns:m="http://schemas.openxmlformats.org/officeDocument/2006/math">
                    <m:r>
                      <a:rPr lang="en-US" sz="1600" b="0" i="1" smtClean="0">
                        <a:latin typeface="Cambria Math" panose="02040503050406030204" pitchFamily="18" charset="0"/>
                        <a:sym typeface="Wingdings" panose="05000000000000000000" pitchFamily="2" charset="2"/>
                      </a:rPr>
                      <m:t>𝑗</m:t>
                    </m:r>
                    <m:r>
                      <a:rPr lang="en-US" sz="1600" b="0" i="1" smtClean="0">
                        <a:latin typeface="Cambria Math" panose="02040503050406030204" pitchFamily="18" charset="0"/>
                        <a:sym typeface="Wingdings" panose="05000000000000000000" pitchFamily="2" charset="2"/>
                      </a:rPr>
                      <m:t>=1,…,</m:t>
                    </m:r>
                    <m:r>
                      <a:rPr lang="en-US" sz="1600" b="0" i="1" smtClean="0">
                        <a:latin typeface="Cambria Math" panose="02040503050406030204" pitchFamily="18" charset="0"/>
                        <a:sym typeface="Wingdings" panose="05000000000000000000" pitchFamily="2" charset="2"/>
                      </a:rPr>
                      <m:t>𝑘</m:t>
                    </m:r>
                  </m:oMath>
                </a14:m>
                <a:r>
                  <a:rPr lang="en-US" sz="1600" dirty="0"/>
                  <a:t> (within-group model)</a:t>
                </a:r>
              </a:p>
              <a:p>
                <a:pPr lvl="2"/>
                <a14:m>
                  <m:oMath xmlns:m="http://schemas.openxmlformats.org/officeDocument/2006/math">
                    <m:r>
                      <a:rPr lang="en-US" sz="1600" i="1" smtClean="0">
                        <a:latin typeface="Cambria Math" panose="02040503050406030204" pitchFamily="18" charset="0"/>
                        <a:ea typeface="Cambria Math" panose="02040503050406030204" pitchFamily="18" charset="0"/>
                        <a:sym typeface="Wingdings" panose="05000000000000000000" pitchFamily="2" charset="2"/>
                      </a:rPr>
                      <m:t>𝜓</m:t>
                    </m:r>
                    <m:r>
                      <a:rPr lang="en-US" sz="1600" i="1" smtClean="0">
                        <a:latin typeface="Cambria Math" panose="02040503050406030204" pitchFamily="18" charset="0"/>
                        <a:ea typeface="Cambria Math" panose="02040503050406030204" pitchFamily="18" charset="0"/>
                        <a:sym typeface="Wingdings" panose="05000000000000000000" pitchFamily="2" charset="2"/>
                      </a:rPr>
                      <m:t> =</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rPr>
                              <m:t>2</m:t>
                            </m:r>
                          </m:sup>
                        </m:sSup>
                      </m:e>
                    </m:d>
                  </m:oMath>
                </a14:m>
                <a:r>
                  <a:rPr lang="en-US" sz="1600" dirty="0"/>
                  <a:t> </a:t>
                </a:r>
                <a:r>
                  <a:rPr lang="en-US" sz="1600" dirty="0">
                    <a:sym typeface="Wingdings" panose="05000000000000000000" pitchFamily="2" charset="2"/>
                  </a:rPr>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𝑗</m:t>
                        </m:r>
                      </m:sub>
                    </m:sSub>
                    <m:d>
                      <m:dPr>
                        <m:begChr m:val="|"/>
                        <m:endChr m:val=""/>
                        <m:ctrlPr>
                          <a:rPr lang="en-US" sz="1600" b="0" i="1" smtClean="0">
                            <a:latin typeface="Cambria Math" panose="02040503050406030204" pitchFamily="18" charset="0"/>
                          </a:rPr>
                        </m:ctrlPr>
                      </m:dPr>
                      <m:e>
                        <m:r>
                          <a:rPr lang="en-US" sz="1600" i="1" smtClean="0">
                            <a:latin typeface="Cambria Math" panose="02040503050406030204" pitchFamily="18" charset="0"/>
                            <a:ea typeface="Cambria Math" panose="02040503050406030204" pitchFamily="18" charset="0"/>
                            <a:sym typeface="Wingdings" panose="05000000000000000000" pitchFamily="2" charset="2"/>
                          </a:rPr>
                          <m:t>𝜓</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𝑁𝑜𝑟𝑚𝑎𝑙</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rPr>
                              <m:t>2</m:t>
                            </m:r>
                          </m:sup>
                        </m:sSup>
                      </m:e>
                    </m:d>
                  </m:oMath>
                </a14:m>
                <a:r>
                  <a:rPr lang="en-US" sz="1600" dirty="0"/>
                  <a:t>, </a:t>
                </a:r>
                <a14:m>
                  <m:oMath xmlns:m="http://schemas.openxmlformats.org/officeDocument/2006/math">
                    <m:r>
                      <a:rPr lang="en-US" sz="1600" b="0" i="1" smtClean="0">
                        <a:latin typeface="Cambria Math" panose="02040503050406030204" pitchFamily="18" charset="0"/>
                        <a:sym typeface="Wingdings" panose="05000000000000000000" pitchFamily="2" charset="2"/>
                      </a:rPr>
                      <m:t>𝑗</m:t>
                    </m:r>
                    <m:r>
                      <a:rPr lang="en-US" sz="1600" b="0" i="1" smtClean="0">
                        <a:latin typeface="Cambria Math" panose="02040503050406030204" pitchFamily="18" charset="0"/>
                        <a:sym typeface="Wingdings" panose="05000000000000000000" pitchFamily="2" charset="2"/>
                      </a:rPr>
                      <m:t>=1,…,</m:t>
                    </m:r>
                    <m:r>
                      <a:rPr lang="en-US" sz="1600" b="0" i="1" smtClean="0">
                        <a:latin typeface="Cambria Math" panose="02040503050406030204" pitchFamily="18" charset="0"/>
                        <a:sym typeface="Wingdings" panose="05000000000000000000" pitchFamily="2" charset="2"/>
                      </a:rPr>
                      <m:t>𝑘</m:t>
                    </m:r>
                  </m:oMath>
                </a14:m>
                <a:r>
                  <a:rPr lang="en-US" sz="1600" dirty="0"/>
                  <a:t> (between-groups model)</a:t>
                </a:r>
              </a:p>
              <a:p>
                <a:r>
                  <a:rPr lang="en-US" sz="2400" dirty="0"/>
                  <a:t>The Prior Distributions</a:t>
                </a:r>
                <a:endParaRPr lang="en-US" sz="2000" i="1" dirty="0">
                  <a:latin typeface="Cambria Math" panose="02040503050406030204" pitchFamily="18" charset="0"/>
                  <a:ea typeface="Cambria Math" panose="02040503050406030204" pitchFamily="18" charset="0"/>
                </a:endParaRPr>
              </a:p>
              <a:p>
                <a:pPr lvl="1"/>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endParaRPr lang="en-US" sz="2000" dirty="0"/>
              </a:p>
              <a:p>
                <a:pPr lvl="1"/>
                <a:r>
                  <a:rPr lang="en-US" sz="200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endParaRPr lang="en-US" sz="2000" dirty="0">
                  <a:sym typeface="Wingdings" panose="05000000000000000000" pitchFamily="2" charset="2"/>
                </a:endParaRPr>
              </a:p>
              <a:p>
                <a:pPr lvl="1"/>
                <a14:m>
                  <m:oMath xmlns:m="http://schemas.openxmlformats.org/officeDocument/2006/math">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e>
                    </m:d>
                  </m:oMath>
                </a14:m>
                <a:endParaRPr lang="en-US" sz="1600" dirty="0">
                  <a:sym typeface="Wingdings" panose="05000000000000000000" pitchFamily="2" charset="2"/>
                </a:endParaRPr>
              </a:p>
            </p:txBody>
          </p:sp>
        </mc:Choice>
        <mc:Fallback>
          <p:sp>
            <p:nvSpPr>
              <p:cNvPr id="10" name="Content Placeholder 1">
                <a:extLst>
                  <a:ext uri="{FF2B5EF4-FFF2-40B4-BE49-F238E27FC236}">
                    <a16:creationId xmlns:a16="http://schemas.microsoft.com/office/drawing/2014/main" id="{0F58637D-9CD0-4FAB-8322-E60FED2F4F4F}"/>
                  </a:ext>
                </a:extLst>
              </p:cNvPr>
              <p:cNvSpPr>
                <a:spLocks noGrp="1" noRot="1" noChangeAspect="1" noMove="1" noResize="1" noEditPoints="1" noAdjustHandles="1" noChangeArrowheads="1" noChangeShapeType="1" noTextEdit="1"/>
              </p:cNvSpPr>
              <p:nvPr>
                <p:ph idx="1"/>
              </p:nvPr>
            </p:nvSpPr>
            <p:spPr>
              <a:xfrm>
                <a:off x="838201" y="2486025"/>
                <a:ext cx="11034712" cy="4295775"/>
              </a:xfrm>
              <a:blipFill>
                <a:blip r:embed="rId4"/>
                <a:stretch>
                  <a:fillRect l="-773" b="-6241"/>
                </a:stretch>
              </a:blipFill>
            </p:spPr>
            <p:txBody>
              <a:bodyPr/>
              <a:lstStyle/>
              <a:p>
                <a:r>
                  <a:rPr lang="en-US">
                    <a:noFill/>
                  </a:rPr>
                  <a:t> </a:t>
                </a:r>
              </a:p>
            </p:txBody>
          </p:sp>
        </mc:Fallback>
      </mc:AlternateContent>
    </p:spTree>
    <p:extLst>
      <p:ext uri="{BB962C8B-B14F-4D97-AF65-F5344CB8AC3E}">
        <p14:creationId xmlns:p14="http://schemas.microsoft.com/office/powerpoint/2010/main" val="57692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7" name="Freeform: Shape 12">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1712915" y="1040400"/>
            <a:ext cx="7866060" cy="707886"/>
          </a:xfrm>
        </p:spPr>
        <p:txBody>
          <a:bodyPr anchor="b">
            <a:normAutofit/>
          </a:bodyPr>
          <a:lstStyle/>
          <a:p>
            <a:r>
              <a:rPr lang="en-US" sz="4000"/>
              <a:t>Why Predictive Inference?</a:t>
            </a:r>
          </a:p>
        </p:txBody>
      </p:sp>
      <p:grpSp>
        <p:nvGrpSpPr>
          <p:cNvPr id="8" name="Group 15">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7" name="Freeform: Shape 16">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ontent Placeholder 4">
            <a:extLst>
              <a:ext uri="{FF2B5EF4-FFF2-40B4-BE49-F238E27FC236}">
                <a16:creationId xmlns:a16="http://schemas.microsoft.com/office/drawing/2014/main" id="{CA9A195E-9303-4CCF-9488-8B543C0D8077}"/>
              </a:ext>
            </a:extLst>
          </p:cNvPr>
          <p:cNvSpPr>
            <a:spLocks noGrp="1"/>
          </p:cNvSpPr>
          <p:nvPr>
            <p:ph idx="1"/>
          </p:nvPr>
        </p:nvSpPr>
        <p:spPr>
          <a:xfrm>
            <a:off x="1712914" y="3070719"/>
            <a:ext cx="8180386" cy="2937969"/>
          </a:xfrm>
        </p:spPr>
        <p:txBody>
          <a:bodyPr>
            <a:normAutofit/>
          </a:bodyPr>
          <a:lstStyle/>
          <a:p>
            <a:r>
              <a:rPr lang="en-US" sz="2000" dirty="0">
                <a:solidFill>
                  <a:schemeClr val="tx1">
                    <a:alpha val="80000"/>
                  </a:schemeClr>
                </a:solidFill>
              </a:rPr>
              <a:t>A statistical model may be judged by the quality of the predictions it makes</a:t>
            </a:r>
          </a:p>
          <a:p>
            <a:r>
              <a:rPr lang="en-US" sz="2000" dirty="0">
                <a:solidFill>
                  <a:schemeClr val="tx1">
                    <a:alpha val="80000"/>
                  </a:schemeClr>
                </a:solidFill>
              </a:rPr>
              <a:t>Prediction is the main purpose of statistics</a:t>
            </a:r>
          </a:p>
          <a:p>
            <a:r>
              <a:rPr lang="en-US" sz="2000" dirty="0">
                <a:solidFill>
                  <a:schemeClr val="tx1">
                    <a:alpha val="80000"/>
                  </a:schemeClr>
                </a:solidFill>
              </a:rPr>
              <a:t>Bayesian predictive inference</a:t>
            </a:r>
          </a:p>
          <a:p>
            <a:pPr lvl="1"/>
            <a:r>
              <a:rPr lang="en-US" sz="2000" dirty="0">
                <a:solidFill>
                  <a:schemeClr val="tx1">
                    <a:alpha val="80000"/>
                  </a:schemeClr>
                </a:solidFill>
              </a:rPr>
              <a:t>Connects subjective and objective reality (Nate Silver)</a:t>
            </a:r>
          </a:p>
          <a:p>
            <a:pPr lvl="1"/>
            <a:r>
              <a:rPr lang="en-US" sz="2000" dirty="0">
                <a:solidFill>
                  <a:schemeClr val="tx1">
                    <a:alpha val="80000"/>
                  </a:schemeClr>
                </a:solidFill>
              </a:rPr>
              <a:t>Emphasizes concrete observed data over hypothetical parameters</a:t>
            </a:r>
          </a:p>
          <a:p>
            <a:pPr lvl="1"/>
            <a:r>
              <a:rPr lang="en-US" sz="2000" dirty="0">
                <a:solidFill>
                  <a:schemeClr val="tx1">
                    <a:alpha val="80000"/>
                  </a:schemeClr>
                </a:solidFill>
              </a:rPr>
              <a:t>Facilitates discrimination between competing statistical models</a:t>
            </a:r>
          </a:p>
          <a:p>
            <a:pPr lvl="1"/>
            <a:r>
              <a:rPr lang="en-US" sz="2000" dirty="0">
                <a:solidFill>
                  <a:schemeClr val="tx1">
                    <a:alpha val="80000"/>
                  </a:schemeClr>
                </a:solidFill>
              </a:rPr>
              <a:t>Improves scientific accuracy and reproducibility (Dean </a:t>
            </a:r>
            <a:r>
              <a:rPr lang="en-US" sz="2000" dirty="0" err="1">
                <a:solidFill>
                  <a:schemeClr val="tx1">
                    <a:alpha val="80000"/>
                  </a:schemeClr>
                </a:solidFill>
              </a:rPr>
              <a:t>Billheimer</a:t>
            </a:r>
            <a:r>
              <a:rPr lang="en-US" sz="2000" dirty="0">
                <a:solidFill>
                  <a:schemeClr val="tx1">
                    <a:alpha val="80000"/>
                  </a:schemeClr>
                </a:solidFill>
              </a:rPr>
              <a:t>)</a:t>
            </a:r>
          </a:p>
          <a:p>
            <a:endParaRPr lang="en-US" sz="2000" dirty="0">
              <a:solidFill>
                <a:schemeClr val="tx1">
                  <a:alpha val="80000"/>
                </a:schemeClr>
              </a:solidFill>
            </a:endParaRPr>
          </a:p>
        </p:txBody>
      </p:sp>
    </p:spTree>
    <p:extLst>
      <p:ext uri="{BB962C8B-B14F-4D97-AF65-F5344CB8AC3E}">
        <p14:creationId xmlns:p14="http://schemas.microsoft.com/office/powerpoint/2010/main" val="372254767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k-Sample:</a:t>
            </a:r>
            <a:br>
              <a:rPr lang="en-US" dirty="0"/>
            </a:br>
            <a:r>
              <a:rPr lang="en-US" dirty="0"/>
              <a:t>Derivation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50B68AC5-1388-4790-A211-3BFB59C9DFB6}"/>
                  </a:ext>
                </a:extLst>
              </p:cNvPr>
              <p:cNvSpPr>
                <a:spLocks noGrp="1"/>
              </p:cNvSpPr>
              <p:nvPr>
                <p:ph idx="1"/>
              </p:nvPr>
            </p:nvSpPr>
            <p:spPr>
              <a:xfrm>
                <a:off x="838201" y="2409825"/>
                <a:ext cx="11034712" cy="4270375"/>
              </a:xfrm>
            </p:spPr>
            <p:txBody>
              <a:bodyPr>
                <a:normAutofit/>
              </a:bodyPr>
              <a:lstStyle/>
              <a:p>
                <a:r>
                  <a:rPr lang="en-US" sz="2400" dirty="0"/>
                  <a:t>The Joint Posterior Distribution</a:t>
                </a: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num>
                          <m:den>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den>
                        </m:f>
                      </m:e>
                    </m:d>
                  </m:oMath>
                </a14:m>
                <a:r>
                  <a:rPr lang="en-US" sz="2000" dirty="0"/>
                  <a:t>,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𝜃</m:t>
                        </m:r>
                      </m:e>
                    </m:acc>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𝑘</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𝑗</m:t>
                            </m:r>
                          </m:sub>
                        </m:sSub>
                      </m:e>
                    </m:nary>
                  </m:oMath>
                </a14:m>
                <a:endParaRPr lang="en-US" sz="2000" dirty="0"/>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nary>
                              <m:naryPr>
                                <m:chr m:val="∑"/>
                                <m:subHide m:val="on"/>
                                <m:supHide m:val="on"/>
                                <m:ctrlPr>
                                  <a:rPr lang="en-US" sz="2000" b="0" i="1" smtClean="0">
                                    <a:latin typeface="Cambria Math" panose="02040503050406030204" pitchFamily="18" charset="0"/>
                                    <a:ea typeface="Cambria Math" panose="02040503050406030204" pitchFamily="18" charset="0"/>
                                  </a:rPr>
                                </m:ctrlPr>
                              </m:naryPr>
                              <m: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e>
                                  <m:sup>
                                    <m:r>
                                      <a:rPr lang="en-US" sz="2000" b="0" i="1" smtClean="0">
                                        <a:latin typeface="Cambria Math" panose="02040503050406030204" pitchFamily="18" charset="0"/>
                                        <a:ea typeface="Cambria Math" panose="02040503050406030204" pitchFamily="18" charset="0"/>
                                      </a:rPr>
                                      <m:t>2</m:t>
                                    </m:r>
                                  </m:sup>
                                </m:sSup>
                              </m:e>
                            </m:nary>
                          </m:num>
                          <m:den>
                            <m:r>
                              <a:rPr lang="en-US" sz="2000" b="0" i="1" smtClean="0">
                                <a:latin typeface="Cambria Math" panose="02040503050406030204" pitchFamily="18" charset="0"/>
                                <a:ea typeface="Cambria Math" panose="02040503050406030204" pitchFamily="18" charset="0"/>
                              </a:rPr>
                              <m:t>2</m:t>
                            </m:r>
                          </m:den>
                        </m:f>
                      </m:e>
                    </m:d>
                  </m:oMath>
                </a14:m>
                <a:endParaRPr lang="en-US" sz="2000" b="0"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e>
                            </m:d>
                            <m:r>
                              <a:rPr lang="en-US" sz="2000" b="0" i="1" smtClean="0">
                                <a:latin typeface="Cambria Math" panose="02040503050406030204" pitchFamily="18" charset="0"/>
                              </a:rPr>
                              <m:t>𝑦</m:t>
                            </m:r>
                          </m:e>
                          <m:sub>
                            <m:r>
                              <a:rPr lang="en-US" sz="2000" b="0" i="1" smtClean="0">
                                <a:latin typeface="Cambria Math" panose="02040503050406030204" pitchFamily="18" charset="0"/>
                              </a:rPr>
                              <m:t>1,</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i="1" smtClean="0">
                            <a:latin typeface="Cambria Math" panose="02040503050406030204" pitchFamily="18" charset="0"/>
                          </a:rPr>
                          <m:t> </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f>
                              <m:fPr>
                                <m:ctrlPr>
                                  <a:rPr lang="en-US" sz="2000" b="0" i="1" smtClean="0">
                                    <a:latin typeface="Cambria Math" panose="02040503050406030204" pitchFamily="18" charset="0"/>
                                    <a:ea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𝑦</m:t>
                                        </m:r>
                                      </m:e>
                                    </m:acc>
                                  </m:e>
                                  <m:sub>
                                    <m:r>
                                      <a:rPr lang="en-US" sz="2000" b="1" i="1" smtClean="0">
                                        <a:latin typeface="Cambria Math" panose="02040503050406030204" pitchFamily="18" charset="0"/>
                                      </a:rPr>
                                      <m:t>𝒋</m:t>
                                    </m:r>
                                  </m:sub>
                                </m:sSub>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num>
                          <m:den>
                            <m:f>
                              <m:fPr>
                                <m:ctrlPr>
                                  <a:rPr lang="en-US" sz="2000" b="0" i="1" smtClean="0">
                                    <a:latin typeface="Cambria Math" panose="02040503050406030204" pitchFamily="18" charset="0"/>
                                    <a:ea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f>
                              <m:fPr>
                                <m:ctrlPr>
                                  <a:rPr lang="en-US" sz="2000" b="0" i="1" smtClean="0">
                                    <a:latin typeface="Cambria Math" panose="02040503050406030204" pitchFamily="18" charset="0"/>
                                    <a:ea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𝜏</m:t>
                                    </m:r>
                                  </m:e>
                                  <m:sup>
                                    <m:r>
                                      <a:rPr lang="en-US" sz="2000" b="0" i="1" smtClean="0">
                                        <a:latin typeface="Cambria Math" panose="02040503050406030204" pitchFamily="18" charset="0"/>
                                      </a:rPr>
                                      <m:t>2</m:t>
                                    </m:r>
                                  </m:sup>
                                </m:sSup>
                              </m:den>
                            </m:f>
                          </m:den>
                        </m:f>
                      </m:e>
                    </m:d>
                  </m:oMath>
                </a14:m>
                <a:endParaRPr lang="en-US" sz="2000" dirty="0"/>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𝑦</m:t>
                            </m:r>
                          </m:e>
                          <m:sub>
                            <m:r>
                              <a:rPr lang="en-US" sz="2000" b="0" i="1" smtClean="0">
                                <a:latin typeface="Cambria Math" panose="02040503050406030204" pitchFamily="18" charset="0"/>
                              </a:rPr>
                              <m:t>1,</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𝒋</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𝑘</m:t>
                                </m:r>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𝑗</m:t>
                                    </m:r>
                                  </m:sub>
                                </m:sSub>
                              </m:e>
                            </m:nary>
                          </m:e>
                        </m:d>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𝑘</m:t>
                                </m:r>
                              </m:sup>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𝑗</m:t>
                                        </m:r>
                                      </m:sub>
                                    </m:s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e>
                                        </m:d>
                                      </m:e>
                                      <m:sup>
                                        <m:r>
                                          <a:rPr lang="en-US" sz="2000" b="0" i="1" smtClean="0">
                                            <a:latin typeface="Cambria Math" panose="02040503050406030204" pitchFamily="18" charset="0"/>
                                            <a:ea typeface="Cambria Math" panose="02040503050406030204" pitchFamily="18" charset="0"/>
                                          </a:rPr>
                                          <m:t>2</m:t>
                                        </m:r>
                                      </m:sup>
                                    </m:sSup>
                                  </m:e>
                                </m:nary>
                              </m:e>
                            </m:nary>
                          </m:e>
                        </m:d>
                      </m:e>
                    </m:d>
                  </m:oMath>
                </a14:m>
                <a:endParaRPr lang="en-US" sz="2000" dirty="0"/>
              </a:p>
              <a:p>
                <a:pPr lvl="1"/>
                <a:r>
                  <a:rPr lang="en-US" sz="2000" dirty="0"/>
                  <a:t>Note that </a:t>
                </a:r>
                <a14:m>
                  <m:oMath xmlns:m="http://schemas.openxmlformats.org/officeDocument/2006/math">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𝑘</m:t>
                        </m:r>
                      </m:sup>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𝑗</m:t>
                                </m:r>
                              </m:sub>
                            </m:sSub>
                          </m:sup>
                          <m:e>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e>
                                </m:d>
                              </m:e>
                              <m:sup>
                                <m:r>
                                  <a:rPr lang="en-US" sz="2000" b="0" i="1" smtClean="0">
                                    <a:latin typeface="Cambria Math" panose="02040503050406030204" pitchFamily="18" charset="0"/>
                                    <a:ea typeface="Cambria Math" panose="02040503050406030204" pitchFamily="18" charset="0"/>
                                  </a:rPr>
                                  <m:t>2</m:t>
                                </m:r>
                              </m:sup>
                            </m:sSup>
                          </m:e>
                        </m:nary>
                      </m:e>
                    </m:nary>
                  </m:oMath>
                </a14:m>
                <a:r>
                  <a:rPr lang="en-US" sz="2000" dirty="0"/>
                  <a:t> is the sum of squared residuals across all groups, conditional on the within-group means.  As a result the probability is concentrated around a pooled-sample estimate of the variance.</a:t>
                </a:r>
              </a:p>
            </p:txBody>
          </p:sp>
        </mc:Choice>
        <mc:Fallback>
          <p:sp>
            <p:nvSpPr>
              <p:cNvPr id="4" name="Content Placeholder 1">
                <a:extLst>
                  <a:ext uri="{FF2B5EF4-FFF2-40B4-BE49-F238E27FC236}">
                    <a16:creationId xmlns:a16="http://schemas.microsoft.com/office/drawing/2014/main" id="{50B68AC5-1388-4790-A211-3BFB59C9DFB6}"/>
                  </a:ext>
                </a:extLst>
              </p:cNvPr>
              <p:cNvSpPr>
                <a:spLocks noGrp="1" noRot="1" noChangeAspect="1" noMove="1" noResize="1" noEditPoints="1" noAdjustHandles="1" noChangeArrowheads="1" noChangeShapeType="1" noTextEdit="1"/>
              </p:cNvSpPr>
              <p:nvPr>
                <p:ph idx="1"/>
              </p:nvPr>
            </p:nvSpPr>
            <p:spPr>
              <a:xfrm>
                <a:off x="838201" y="2409825"/>
                <a:ext cx="11034712" cy="4270375"/>
              </a:xfrm>
              <a:blipFill>
                <a:blip r:embed="rId4"/>
                <a:stretch>
                  <a:fillRect l="-773" t="-1997" b="-428"/>
                </a:stretch>
              </a:blipFill>
            </p:spPr>
            <p:txBody>
              <a:bodyPr/>
              <a:lstStyle/>
              <a:p>
                <a:r>
                  <a:rPr lang="en-US">
                    <a:noFill/>
                  </a:rPr>
                  <a:t> </a:t>
                </a:r>
              </a:p>
            </p:txBody>
          </p:sp>
        </mc:Fallback>
      </mc:AlternateContent>
    </p:spTree>
    <p:extLst>
      <p:ext uri="{BB962C8B-B14F-4D97-AF65-F5344CB8AC3E}">
        <p14:creationId xmlns:p14="http://schemas.microsoft.com/office/powerpoint/2010/main" val="2010796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k-Sample:</a:t>
            </a:r>
            <a:br>
              <a:rPr lang="en-US" dirty="0"/>
            </a:br>
            <a:r>
              <a:rPr lang="en-US" dirty="0"/>
              <a:t>Derivation (continued)</a:t>
            </a:r>
          </a:p>
        </p:txBody>
      </p:sp>
      <mc:AlternateContent xmlns:mc="http://schemas.openxmlformats.org/markup-compatibility/2006">
        <mc:Choice xmlns:a14="http://schemas.microsoft.com/office/drawing/2010/main" Requires="a14">
          <p:sp>
            <p:nvSpPr>
              <p:cNvPr id="7" name="Content Placeholder 1">
                <a:extLst>
                  <a:ext uri="{FF2B5EF4-FFF2-40B4-BE49-F238E27FC236}">
                    <a16:creationId xmlns:a16="http://schemas.microsoft.com/office/drawing/2014/main" id="{D96887F1-1A2E-43BA-A3B3-C52DF972CC17}"/>
                  </a:ext>
                </a:extLst>
              </p:cNvPr>
              <p:cNvSpPr>
                <a:spLocks noGrp="1"/>
              </p:cNvSpPr>
              <p:nvPr>
                <p:ph idx="1"/>
              </p:nvPr>
            </p:nvSpPr>
            <p:spPr>
              <a:xfrm>
                <a:off x="838201" y="2486025"/>
                <a:ext cx="11034712" cy="4143375"/>
              </a:xfrm>
            </p:spPr>
            <p:txBody>
              <a:bodyPr>
                <a:normAutofit/>
              </a:bodyPr>
              <a:lstStyle/>
              <a:p>
                <a:r>
                  <a:rPr lang="en-US" sz="2400" dirty="0"/>
                  <a:t>The Predictive Distribution:  Gibbs Sampler</a:t>
                </a:r>
              </a:p>
              <a:p>
                <a:pPr lvl="1"/>
                <a:r>
                  <a:rPr lang="en-US" sz="2000" dirty="0"/>
                  <a:t>Set prior parameter values: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𝜈</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b="0" dirty="0">
                    <a:ea typeface="Cambria Math" panose="02040503050406030204" pitchFamily="18" charset="0"/>
                  </a:rPr>
                  <a:t> </a:t>
                </a:r>
                <a14:m>
                  <m:oMath xmlns:m="http://schemas.openxmlformats.org/officeDocument/2006/math">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2</m:t>
                        </m:r>
                      </m:sup>
                    </m:sSubSup>
                  </m:oMath>
                </a14:m>
                <a:r>
                  <a:rPr lang="en-US" sz="1600" dirty="0"/>
                  <a:t> for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d>
                      <m:dPr>
                        <m:ctrlPr>
                          <a:rPr lang="en-US" sz="1600" i="1" smtClean="0">
                            <a:latin typeface="Cambria Math" panose="02040503050406030204" pitchFamily="18" charset="0"/>
                            <a:ea typeface="Cambria Math" panose="02040503050406030204" pitchFamily="18" charset="0"/>
                          </a:rPr>
                        </m:ctrlPr>
                      </m:dPr>
                      <m:e>
                        <m:sSup>
                          <m:sSupPr>
                            <m:ctrlPr>
                              <a:rPr lang="en-US" sz="1600" i="1" smtClean="0">
                                <a:latin typeface="Cambria Math" panose="02040503050406030204" pitchFamily="18" charset="0"/>
                                <a:ea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sup>
                        </m:sSup>
                      </m:e>
                    </m:d>
                  </m:oMath>
                </a14:m>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𝜂</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b="0" dirty="0">
                    <a:ea typeface="Cambria Math" panose="02040503050406030204" pitchFamily="18" charset="0"/>
                  </a:rPr>
                  <a:t> </a:t>
                </a:r>
                <a14:m>
                  <m:oMath xmlns:m="http://schemas.openxmlformats.org/officeDocument/2006/math">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𝜏</m:t>
                        </m:r>
                      </m:e>
                      <m:sub>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2</m:t>
                        </m:r>
                      </m:sup>
                    </m:sSubSup>
                  </m:oMath>
                </a14:m>
                <a:r>
                  <a:rPr lang="en-US" sz="1600" dirty="0"/>
                  <a:t> for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d>
                      <m:dPr>
                        <m:ctrlPr>
                          <a:rPr lang="en-US" sz="1600" i="1" smtClean="0">
                            <a:latin typeface="Cambria Math" panose="02040503050406030204" pitchFamily="18" charset="0"/>
                            <a:ea typeface="Cambria Math" panose="02040503050406030204" pitchFamily="18" charset="0"/>
                          </a:rPr>
                        </m:ctrlPr>
                      </m:dPr>
                      <m:e>
                        <m:sSup>
                          <m:sSupPr>
                            <m:ctrlPr>
                              <a:rPr lang="en-US" sz="1600" i="1" smtClean="0">
                                <a:latin typeface="Cambria Math" panose="02040503050406030204" pitchFamily="18" charset="0"/>
                                <a:ea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sup>
                        </m:sSup>
                      </m:e>
                    </m:d>
                  </m:oMath>
                </a14:m>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b="0" dirty="0">
                    <a:ea typeface="Cambria Math" panose="02040503050406030204" pitchFamily="18" charset="0"/>
                  </a:rPr>
                  <a:t> </a:t>
                </a:r>
                <a14:m>
                  <m:oMath xmlns:m="http://schemas.openxmlformats.org/officeDocument/2006/math">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𝛾</m:t>
                        </m:r>
                      </m:e>
                      <m:sub>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2</m:t>
                        </m:r>
                      </m:sup>
                    </m:sSubSup>
                  </m:oMath>
                </a14:m>
                <a:r>
                  <a:rPr lang="en-US" sz="1600" dirty="0"/>
                  <a:t> for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d>
                      <m:dPr>
                        <m:ctrlPr>
                          <a:rPr lang="en-US" sz="1600" i="1" smtClean="0">
                            <a:latin typeface="Cambria Math" panose="02040503050406030204" pitchFamily="18" charset="0"/>
                            <a:ea typeface="Cambria Math" panose="02040503050406030204" pitchFamily="18" charset="0"/>
                          </a:rPr>
                        </m:ctrlPr>
                      </m:dPr>
                      <m:e>
                        <m:r>
                          <a:rPr lang="en-US" sz="1600" i="1" smtClean="0">
                            <a:latin typeface="Cambria Math" panose="02040503050406030204" pitchFamily="18" charset="0"/>
                            <a:ea typeface="Cambria Math" panose="02040503050406030204" pitchFamily="18" charset="0"/>
                          </a:rPr>
                          <m:t>𝜇</m:t>
                        </m:r>
                      </m:e>
                    </m:d>
                  </m:oMath>
                </a14:m>
                <a:endParaRPr lang="en-US" sz="1600" dirty="0"/>
              </a:p>
              <a:p>
                <a:pPr lvl="1"/>
                <a:r>
                  <a:rPr lang="en-US" sz="2000" dirty="0"/>
                  <a:t>Set initial states for the unknown parameters</a:t>
                </a:r>
              </a:p>
              <a:p>
                <a:pPr lvl="2"/>
                <a14:m>
                  <m:oMath xmlns:m="http://schemas.openxmlformats.org/officeDocument/2006/math">
                    <m:sSubSup>
                      <m:sSubSupPr>
                        <m:ctrlPr>
                          <a:rPr lang="en-US" sz="1600" i="1" smtClean="0">
                            <a:latin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(1)</m:t>
                        </m:r>
                      </m:sup>
                    </m:sSub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𝜎</m:t>
                        </m:r>
                      </m:e>
                      <m:sup>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rPr>
                          <m:t>(1)</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𝜇</m:t>
                        </m:r>
                      </m:e>
                      <m:sup>
                        <m:r>
                          <a:rPr lang="en-US" sz="1600" i="1">
                            <a:latin typeface="Cambria Math" panose="02040503050406030204" pitchFamily="18" charset="0"/>
                          </a:rPr>
                          <m:t>(1)</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𝜏</m:t>
                        </m:r>
                      </m:e>
                      <m:sup>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rPr>
                          <m:t>(1)</m:t>
                        </m:r>
                      </m:sup>
                    </m:sSup>
                  </m:oMath>
                </a14:m>
                <a:endParaRPr lang="en-US" sz="2000" dirty="0"/>
              </a:p>
              <a:p>
                <a:pPr lvl="1"/>
                <a:r>
                  <a:rPr lang="en-US" dirty="0"/>
                  <a:t>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𝑆</m:t>
                        </m:r>
                      </m:e>
                    </m:d>
                  </m:oMath>
                </a14:m>
                <a:r>
                  <a:rPr lang="en-US" dirty="0"/>
                  <a:t> sample from the full conditional distributions</a:t>
                </a:r>
              </a:p>
              <a:p>
                <a:pPr lvl="2"/>
                <a14:m>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𝜇</m:t>
                        </m:r>
                      </m:e>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oMath>
                </a14:m>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𝜇</m:t>
                            </m:r>
                          </m:e>
                        </m:d>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𝑘</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rPr>
                              <m:t>2(</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p>
                      </m:e>
                    </m:d>
                  </m:oMath>
                </a14:m>
                <a:endParaRPr lang="en-US" sz="1600" dirty="0"/>
              </a:p>
              <a:p>
                <a:pPr lvl="2"/>
                <a14:m>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sup>
                            </m:sSup>
                          </m:e>
                        </m:d>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𝑘</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rPr>
                              <m:t>𝜇</m:t>
                            </m:r>
                          </m:e>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e>
                    </m:d>
                  </m:oMath>
                </a14:m>
                <a:endParaRPr lang="en-US" sz="1600" dirty="0"/>
              </a:p>
              <a:p>
                <a:pPr lvl="2"/>
                <a14:m>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oMath>
                </a14:m>
                <a:r>
                  <a:rPr lang="en-US" sz="1600" dirty="0">
                    <a:ea typeface="Cambria Math" panose="020405030504060302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sup>
                            </m:sSup>
                          </m:e>
                        </m:d>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1</m:t>
                            </m:r>
                          </m:sub>
                          <m: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rPr>
                          <m:t>,…,</m:t>
                        </m:r>
                        <m:sSubSup>
                          <m:sSubSup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ea typeface="Cambria Math" panose="02040503050406030204" pitchFamily="18" charset="0"/>
                                <a:sym typeface="Wingdings" panose="05000000000000000000" pitchFamily="2" charset="2"/>
                              </a:rPr>
                              <m:t>𝑘</m:t>
                            </m:r>
                          </m:sub>
                          <m:sup>
                            <m:d>
                              <m:dPr>
                                <m:ctrlPr>
                                  <a:rPr lang="en-US" sz="16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𝑠</m:t>
                                </m:r>
                              </m:e>
                            </m:d>
                          </m:sup>
                        </m:sSubSup>
                        <m:r>
                          <a:rPr lang="en-US" sz="16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𝒚</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𝒚</m:t>
                            </m:r>
                          </m:e>
                          <m:sub>
                            <m:r>
                              <a:rPr lang="en-US" sz="1600" b="0" i="1" smtClean="0">
                                <a:latin typeface="Cambria Math" panose="02040503050406030204" pitchFamily="18" charset="0"/>
                              </a:rPr>
                              <m:t>𝑘</m:t>
                            </m:r>
                          </m:sub>
                        </m:sSub>
                      </m:e>
                    </m:d>
                  </m:oMath>
                </a14:m>
                <a:endParaRPr lang="en-US" sz="1600" dirty="0"/>
              </a:p>
              <a:p>
                <a:pPr lvl="2"/>
                <a14:m>
                  <m:oMath xmlns:m="http://schemas.openxmlformats.org/officeDocument/2006/math">
                    <m:sSubSup>
                      <m:sSubSupPr>
                        <m:ctrlPr>
                          <a:rPr lang="en-US" sz="1600" i="1" smtClean="0">
                            <a:latin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ea typeface="Cambria Math" panose="02040503050406030204" pitchFamily="18" charset="0"/>
                          </a:rPr>
                          <m:t>𝑗</m:t>
                        </m:r>
                      </m:sub>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bSup>
                  </m:oMath>
                </a14:m>
                <a:r>
                  <a:rPr lang="en-US" sz="1600" dirty="0">
                    <a:ea typeface="Cambria Math" panose="020405030504060302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sym typeface="Wingdings" panose="05000000000000000000" pitchFamily="2" charset="2"/>
                              </a:rPr>
                            </m:ctrlPr>
                          </m:dPr>
                          <m:e>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ea typeface="Cambria Math" panose="02040503050406030204" pitchFamily="18" charset="0"/>
                                    <a:sym typeface="Wingdings" panose="05000000000000000000" pitchFamily="2" charset="2"/>
                                  </a:rPr>
                                  <m:t>𝜃</m:t>
                                </m:r>
                              </m:e>
                              <m:sub>
                                <m:r>
                                  <a:rPr lang="en-US" sz="1600" b="0" i="1" smtClean="0">
                                    <a:latin typeface="Cambria Math" panose="02040503050406030204" pitchFamily="18" charset="0"/>
                                    <a:sym typeface="Wingdings" panose="05000000000000000000" pitchFamily="2" charset="2"/>
                                  </a:rPr>
                                  <m:t>𝑗</m:t>
                                </m:r>
                              </m:sub>
                            </m:sSub>
                          </m:e>
                        </m:d>
                        <m:sSub>
                          <m:sSubPr>
                            <m:ctrlPr>
                              <a:rPr lang="en-US" sz="1600" b="0" i="1" smtClean="0">
                                <a:latin typeface="Cambria Math" panose="02040503050406030204" pitchFamily="18" charset="0"/>
                              </a:rPr>
                            </m:ctrlPr>
                          </m:sSubPr>
                          <m:e>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𝜇</m:t>
                                </m:r>
                              </m:e>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b="1" i="1" smtClean="0">
                                <a:latin typeface="Cambria Math" panose="02040503050406030204" pitchFamily="18" charset="0"/>
                              </a:rPr>
                              <m:t>,</m:t>
                            </m:r>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𝜏</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b="1" i="1" smtClean="0">
                                <a:latin typeface="Cambria Math" panose="02040503050406030204" pitchFamily="18" charset="0"/>
                              </a:rPr>
                              <m:t>,</m:t>
                            </m:r>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+1)</m:t>
                                </m:r>
                              </m:sup>
                            </m:sSup>
                            <m:r>
                              <a:rPr lang="en-US" sz="1600" b="1" i="1" smtClean="0">
                                <a:latin typeface="Cambria Math" panose="02040503050406030204" pitchFamily="18" charset="0"/>
                              </a:rPr>
                              <m:t>,</m:t>
                            </m:r>
                            <m:r>
                              <a:rPr lang="en-US" sz="1600" b="1" i="1" smtClean="0">
                                <a:latin typeface="Cambria Math" panose="02040503050406030204" pitchFamily="18" charset="0"/>
                              </a:rPr>
                              <m:t>𝒚</m:t>
                            </m:r>
                          </m:e>
                          <m:sub>
                            <m:r>
                              <a:rPr lang="en-US" sz="1600" b="0" i="1" smtClean="0">
                                <a:latin typeface="Cambria Math" panose="02040503050406030204" pitchFamily="18" charset="0"/>
                              </a:rPr>
                              <m:t>𝑗</m:t>
                            </m:r>
                          </m:sub>
                        </m:sSub>
                      </m:e>
                    </m:d>
                  </m:oMath>
                </a14:m>
                <a:r>
                  <a:rPr lang="en-US" sz="1600" dirty="0"/>
                  <a:t> for </a:t>
                </a:r>
                <a14:m>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𝑘</m:t>
                        </m:r>
                      </m:e>
                    </m:d>
                  </m:oMath>
                </a14:m>
                <a:endParaRPr lang="en-US" sz="1600" dirty="0"/>
              </a:p>
              <a:p>
                <a:pPr lvl="1"/>
                <a:r>
                  <a:rPr lang="en-US" sz="2000" dirty="0"/>
                  <a:t>For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𝜖</m:t>
                    </m:r>
                    <m:r>
                      <a:rPr lang="en-US" sz="2000" b="0" i="1" smtClean="0">
                        <a:latin typeface="Cambria Math" panose="02040503050406030204" pitchFamily="18" charset="0"/>
                        <a:ea typeface="Cambria Math" panose="02040503050406030204" pitchFamily="18" charset="0"/>
                      </a:rPr>
                      <m:t> </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𝑆</m:t>
                        </m:r>
                      </m:e>
                    </m:d>
                  </m:oMath>
                </a14:m>
                <a:r>
                  <a:rPr lang="en-US" sz="2000" dirty="0"/>
                  <a:t> generate </a:t>
                </a:r>
              </a:p>
              <a:p>
                <a:pPr lvl="2"/>
                <a14:m>
                  <m:oMath xmlns:m="http://schemas.openxmlformats.org/officeDocument/2006/math">
                    <m:sSubSup>
                      <m:sSubSupPr>
                        <m:ctrlPr>
                          <a:rPr lang="en-US" sz="1600" i="1" smtClean="0">
                            <a:latin typeface="Cambria Math" panose="02040503050406030204" pitchFamily="18" charset="0"/>
                          </a:rPr>
                        </m:ctrlPr>
                      </m:sSubSup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e>
                      <m:sub>
                        <m:r>
                          <a:rPr lang="en-US" sz="1600" b="0" i="1" smtClean="0">
                            <a:latin typeface="Cambria Math" panose="02040503050406030204" pitchFamily="18" charset="0"/>
                          </a:rPr>
                          <m:t>𝑗</m:t>
                        </m:r>
                      </m:sub>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bSup>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𝑁𝑜𝑟𝑚𝑎𝑙</m:t>
                    </m:r>
                    <m:d>
                      <m:dPr>
                        <m:ctrlPr>
                          <a:rPr lang="en-US" sz="1600" b="0" i="1" smtClean="0">
                            <a:latin typeface="Cambria Math" panose="02040503050406030204" pitchFamily="18" charset="0"/>
                            <a:ea typeface="Cambria Math" panose="02040503050406030204" pitchFamily="18" charset="0"/>
                          </a:rPr>
                        </m:ctrlPr>
                      </m:dPr>
                      <m:e>
                        <m:sSubSup>
                          <m:sSubSupPr>
                            <m:ctrlPr>
                              <a:rPr lang="en-US" sz="1600" i="1" smtClean="0">
                                <a:latin typeface="Cambria Math" panose="02040503050406030204" pitchFamily="18" charset="0"/>
                              </a:rPr>
                            </m:ctrlPr>
                          </m:sSubSupPr>
                          <m:e>
                            <m:r>
                              <a:rPr lang="en-US" sz="1600" i="1" smtClean="0">
                                <a:latin typeface="Cambria Math" panose="02040503050406030204" pitchFamily="18" charset="0"/>
                                <a:ea typeface="Cambria Math" panose="02040503050406030204" pitchFamily="18" charset="0"/>
                              </a:rPr>
                              <m:t>𝜃</m:t>
                            </m:r>
                          </m:e>
                          <m:sub>
                            <m:r>
                              <a:rPr lang="en-US" sz="1600" b="0" i="1" smtClean="0">
                                <a:latin typeface="Cambria Math" panose="02040503050406030204" pitchFamily="18" charset="0"/>
                                <a:ea typeface="Cambria Math" panose="02040503050406030204" pitchFamily="18" charset="0"/>
                              </a:rPr>
                              <m:t>𝑗</m:t>
                            </m:r>
                          </m:sub>
                          <m:sup>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sup>
                        </m:sSup>
                      </m:e>
                    </m:d>
                  </m:oMath>
                </a14:m>
                <a:r>
                  <a:rPr lang="en-US" sz="1600" dirty="0"/>
                  <a:t> for </a:t>
                </a:r>
                <a14:m>
                  <m:oMath xmlns:m="http://schemas.openxmlformats.org/officeDocument/2006/math">
                    <m:r>
                      <a:rPr lang="en-US" sz="1600" b="0" i="1" smtClean="0">
                        <a:latin typeface="Cambria Math" panose="02040503050406030204" pitchFamily="18" charset="0"/>
                      </a:rPr>
                      <m:t>𝑗</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𝑘</m:t>
                        </m:r>
                      </m:e>
                    </m:d>
                  </m:oMath>
                </a14:m>
                <a:endParaRPr lang="en-US" sz="1600" dirty="0"/>
              </a:p>
            </p:txBody>
          </p:sp>
        </mc:Choice>
        <mc:Fallback>
          <p:sp>
            <p:nvSpPr>
              <p:cNvPr id="7" name="Content Placeholder 1">
                <a:extLst>
                  <a:ext uri="{FF2B5EF4-FFF2-40B4-BE49-F238E27FC236}">
                    <a16:creationId xmlns:a16="http://schemas.microsoft.com/office/drawing/2014/main" id="{D96887F1-1A2E-43BA-A3B3-C52DF972CC17}"/>
                  </a:ext>
                </a:extLst>
              </p:cNvPr>
              <p:cNvSpPr>
                <a:spLocks noGrp="1" noRot="1" noChangeAspect="1" noMove="1" noResize="1" noEditPoints="1" noAdjustHandles="1" noChangeArrowheads="1" noChangeShapeType="1" noTextEdit="1"/>
              </p:cNvSpPr>
              <p:nvPr>
                <p:ph idx="1"/>
              </p:nvPr>
            </p:nvSpPr>
            <p:spPr>
              <a:xfrm>
                <a:off x="838201" y="2486025"/>
                <a:ext cx="11034712" cy="4143375"/>
              </a:xfrm>
              <a:blipFill>
                <a:blip r:embed="rId4"/>
                <a:stretch>
                  <a:fillRect l="-773" t="-2059" b="-441"/>
                </a:stretch>
              </a:blipFill>
            </p:spPr>
            <p:txBody>
              <a:bodyPr/>
              <a:lstStyle/>
              <a:p>
                <a:r>
                  <a:rPr lang="en-US">
                    <a:noFill/>
                  </a:rPr>
                  <a:t> </a:t>
                </a:r>
              </a:p>
            </p:txBody>
          </p:sp>
        </mc:Fallback>
      </mc:AlternateContent>
    </p:spTree>
    <p:extLst>
      <p:ext uri="{BB962C8B-B14F-4D97-AF65-F5344CB8AC3E}">
        <p14:creationId xmlns:p14="http://schemas.microsoft.com/office/powerpoint/2010/main" val="2530224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Model, 2-Sample:</a:t>
            </a:r>
            <a:br>
              <a:rPr lang="en-US" dirty="0"/>
            </a:br>
            <a:r>
              <a:rPr lang="en-US" dirty="0"/>
              <a:t>R function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𝑗</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𝑘</m:t>
                                </m:r>
                              </m:sub>
                            </m:sSub>
                          </m:e>
                        </m:d>
                      </m:e>
                    </m:d>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3"/>
                <a:stretch>
                  <a:fillRect l="-605" t="-101000" b="-150000"/>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084288951"/>
              </p:ext>
            </p:extLst>
          </p:nvPr>
        </p:nvGraphicFramePr>
        <p:xfrm>
          <a:off x="602695" y="2534868"/>
          <a:ext cx="11084480" cy="741680"/>
        </p:xfrm>
        <a:graphic>
          <a:graphicData uri="http://schemas.openxmlformats.org/drawingml/2006/table">
            <a:tbl>
              <a:tblPr firstRow="1" bandRow="1">
                <a:tableStyleId>{5C22544A-7EE6-4342-B048-85BDC9FD1C3A}</a:tableStyleId>
              </a:tblPr>
              <a:tblGrid>
                <a:gridCol w="2569130">
                  <a:extLst>
                    <a:ext uri="{9D8B030D-6E8A-4147-A177-3AD203B41FA5}">
                      <a16:colId xmlns:a16="http://schemas.microsoft.com/office/drawing/2014/main" val="716773054"/>
                    </a:ext>
                  </a:extLst>
                </a:gridCol>
                <a:gridCol w="4762807">
                  <a:extLst>
                    <a:ext uri="{9D8B030D-6E8A-4147-A177-3AD203B41FA5}">
                      <a16:colId xmlns:a16="http://schemas.microsoft.com/office/drawing/2014/main" val="459932613"/>
                    </a:ext>
                  </a:extLst>
                </a:gridCol>
                <a:gridCol w="3752543">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Predictive Sampler</a:t>
                      </a:r>
                    </a:p>
                  </a:txBody>
                  <a:tcPr anchor="ctr"/>
                </a:tc>
                <a:tc>
                  <a:txBody>
                    <a:bodyPr/>
                    <a:lstStyle/>
                    <a:p>
                      <a:r>
                        <a:rPr lang="pl-PL" dirty="0"/>
                        <a:t>rpredNormIGk(S,Y,nu0,s20,eta0,t20,mu0,g20) </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Implements a Gibbs sampler</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52AD65-044F-4305-9DAA-5A65741A2723}"/>
                  </a:ext>
                </a:extLst>
              </p:cNvPr>
              <p:cNvSpPr txBox="1"/>
              <p:nvPr/>
            </p:nvSpPr>
            <p:spPr>
              <a:xfrm>
                <a:off x="602695" y="3271630"/>
                <a:ext cx="11184493" cy="3397981"/>
              </a:xfrm>
              <a:prstGeom prst="rect">
                <a:avLst/>
              </a:prstGeom>
              <a:noFill/>
            </p:spPr>
            <p:txBody>
              <a:bodyPr wrap="square" rtlCol="0">
                <a:spAutoFit/>
              </a:bodyPr>
              <a:lstStyle/>
              <a:p>
                <a:pPr>
                  <a:lnSpc>
                    <a:spcPct val="150000"/>
                  </a:lnSpc>
                </a:pPr>
                <a:r>
                  <a:rPr lang="en-US" dirty="0"/>
                  <a:t>Y = the k sets of observed data (one column of data and one column of group indices)</a:t>
                </a:r>
              </a:p>
              <a:p>
                <a:pPr>
                  <a:lnSpc>
                    <a:spcPct val="150000"/>
                  </a:lnSpc>
                </a:pPr>
                <a:r>
                  <a:rPr lang="en-US" dirty="0">
                    <a:solidFill>
                      <a:schemeClr val="tx1"/>
                    </a:solidFill>
                  </a:rPr>
                  <a:t>nu0 =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𝜈</m:t>
                        </m:r>
                      </m:e>
                      <m:sub>
                        <m:r>
                          <a:rPr lang="en-US" i="1">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prior parameter for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the weight given to the prior distribution as equivalent sample size</a:t>
                </a:r>
              </a:p>
              <a:p>
                <a:pPr>
                  <a:lnSpc>
                    <a:spcPct val="150000"/>
                  </a:lnSpc>
                </a:pPr>
                <a:r>
                  <a:rPr lang="en-US" dirty="0">
                    <a:solidFill>
                      <a:schemeClr val="tx1"/>
                    </a:solidFill>
                  </a:rPr>
                  <a:t>s20 =</a:t>
                </a:r>
                <a:r>
                  <a:rPr lang="en-US" b="0" dirty="0">
                    <a:solidFill>
                      <a:schemeClr val="tx1"/>
                    </a:solidFill>
                    <a:ea typeface="Cambria Math" panose="02040503050406030204" pitchFamily="18" charset="0"/>
                  </a:rPr>
                  <a:t> </a:t>
                </a:r>
                <a14:m>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ea typeface="Cambria Math" panose="02040503050406030204" pitchFamily="18" charset="0"/>
                          </a:rPr>
                          <m:t>0</m:t>
                        </m:r>
                      </m:sub>
                      <m:sup>
                        <m:r>
                          <a:rPr lang="en-US" b="0" i="1" smtClean="0">
                            <a:solidFill>
                              <a:schemeClr val="tx1"/>
                            </a:solidFill>
                            <a:latin typeface="Cambria Math" panose="02040503050406030204" pitchFamily="18" charset="0"/>
                            <a:ea typeface="Cambria Math" panose="02040503050406030204" pitchFamily="18" charset="0"/>
                          </a:rPr>
                          <m:t>2</m:t>
                        </m:r>
                      </m:sup>
                    </m:sSubSup>
                  </m:oMath>
                </a14:m>
                <a:r>
                  <a:rPr lang="en-US" dirty="0">
                    <a:solidFill>
                      <a:schemeClr val="tx1"/>
                    </a:solidFill>
                  </a:rPr>
                  <a:t>, prior parameter for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within-sample variance</a:t>
                </a:r>
              </a:p>
              <a:p>
                <a:pPr>
                  <a:lnSpc>
                    <a:spcPct val="150000"/>
                  </a:lnSpc>
                </a:pPr>
                <a:r>
                  <a:rPr lang="en-US" dirty="0">
                    <a:solidFill>
                      <a:schemeClr val="tx1"/>
                    </a:solidFill>
                  </a:rPr>
                  <a:t>eta0 =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𝜂</m:t>
                        </m:r>
                      </m:e>
                      <m:sub>
                        <m:r>
                          <a:rPr lang="en-US" b="0" i="1" smtClean="0">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prior parameter for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𝜏</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a:t>
                </a:r>
                <a:r>
                  <a:rPr lang="en-US" dirty="0"/>
                  <a:t>the weight given to the prior distribution as equivalent sample size</a:t>
                </a:r>
                <a:endParaRPr lang="en-US" dirty="0">
                  <a:solidFill>
                    <a:schemeClr val="tx1"/>
                  </a:solidFill>
                </a:endParaRPr>
              </a:p>
              <a:p>
                <a:pPr>
                  <a:lnSpc>
                    <a:spcPct val="150000"/>
                  </a:lnSpc>
                </a:pPr>
                <a:r>
                  <a:rPr lang="en-US" dirty="0">
                    <a:solidFill>
                      <a:schemeClr val="tx1"/>
                    </a:solidFill>
                  </a:rPr>
                  <a:t>t20 = </a:t>
                </a:r>
                <a14:m>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𝜏</m:t>
                        </m:r>
                      </m:e>
                      <m:sub>
                        <m:r>
                          <a:rPr lang="en-US" b="0" i="1" smtClean="0">
                            <a:solidFill>
                              <a:schemeClr val="tx1"/>
                            </a:solidFill>
                            <a:latin typeface="Cambria Math" panose="02040503050406030204" pitchFamily="18" charset="0"/>
                            <a:ea typeface="Cambria Math" panose="02040503050406030204" pitchFamily="18" charset="0"/>
                          </a:rPr>
                          <m:t>0</m:t>
                        </m:r>
                      </m:sub>
                      <m:sup>
                        <m:r>
                          <a:rPr lang="en-US" b="0" i="1" smtClean="0">
                            <a:solidFill>
                              <a:schemeClr val="tx1"/>
                            </a:solidFill>
                            <a:latin typeface="Cambria Math" panose="02040503050406030204" pitchFamily="18" charset="0"/>
                            <a:ea typeface="Cambria Math" panose="02040503050406030204" pitchFamily="18" charset="0"/>
                          </a:rPr>
                          <m:t>2</m:t>
                        </m:r>
                      </m:sup>
                    </m:sSubSup>
                  </m:oMath>
                </a14:m>
                <a:r>
                  <a:rPr lang="en-US" dirty="0">
                    <a:solidFill>
                      <a:schemeClr val="tx1"/>
                    </a:solidFill>
                  </a:rPr>
                  <a:t>, prior parameter for </a:t>
                </a:r>
                <a14:m>
                  <m:oMath xmlns:m="http://schemas.openxmlformats.org/officeDocument/2006/math">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𝜏</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representing between-sample variance</a:t>
                </a:r>
              </a:p>
              <a:p>
                <a:pPr>
                  <a:lnSpc>
                    <a:spcPct val="150000"/>
                  </a:lnSpc>
                </a:pPr>
                <a:r>
                  <a:rPr lang="en-US" dirty="0">
                    <a:solidFill>
                      <a:schemeClr val="tx1"/>
                    </a:solidFill>
                  </a:rPr>
                  <a:t>mu0 =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prior parameter for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𝜇</m:t>
                    </m:r>
                  </m:oMath>
                </a14:m>
                <a:r>
                  <a:rPr lang="en-US" dirty="0">
                    <a:solidFill>
                      <a:schemeClr val="tx1"/>
                    </a:solidFill>
                  </a:rPr>
                  <a:t> representing the mean of the pooled average from prior knowledge</a:t>
                </a:r>
              </a:p>
              <a:p>
                <a:pPr>
                  <a:lnSpc>
                    <a:spcPct val="150000"/>
                  </a:lnSpc>
                </a:pPr>
                <a:r>
                  <a:rPr lang="en-US" dirty="0">
                    <a:solidFill>
                      <a:schemeClr val="tx1"/>
                    </a:solidFill>
                  </a:rPr>
                  <a:t>g20 = </a:t>
                </a:r>
                <a14:m>
                  <m:oMath xmlns:m="http://schemas.openxmlformats.org/officeDocument/2006/math">
                    <m:sSubSup>
                      <m:sSubSupPr>
                        <m:ctrlPr>
                          <a:rPr lang="en-US" b="0"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𝛾</m:t>
                        </m:r>
                      </m:e>
                      <m:sub>
                        <m:r>
                          <a:rPr lang="en-US" b="0" i="1" smtClean="0">
                            <a:solidFill>
                              <a:schemeClr val="tx1"/>
                            </a:solidFill>
                            <a:latin typeface="Cambria Math" panose="02040503050406030204" pitchFamily="18" charset="0"/>
                            <a:ea typeface="Cambria Math" panose="02040503050406030204" pitchFamily="18" charset="0"/>
                          </a:rPr>
                          <m:t>0</m:t>
                        </m:r>
                      </m:sub>
                      <m:sup>
                        <m:r>
                          <a:rPr lang="en-US" b="0" i="1" smtClean="0">
                            <a:solidFill>
                              <a:schemeClr val="tx1"/>
                            </a:solidFill>
                            <a:latin typeface="Cambria Math" panose="02040503050406030204" pitchFamily="18" charset="0"/>
                            <a:ea typeface="Cambria Math" panose="02040503050406030204" pitchFamily="18" charset="0"/>
                          </a:rPr>
                          <m:t>2</m:t>
                        </m:r>
                      </m:sup>
                    </m:sSubSup>
                  </m:oMath>
                </a14:m>
                <a:r>
                  <a:rPr lang="en-US" dirty="0">
                    <a:solidFill>
                      <a:schemeClr val="tx1"/>
                    </a:solidFill>
                  </a:rPr>
                  <a:t>, prior parameter for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𝜇</m:t>
                    </m:r>
                  </m:oMath>
                </a14:m>
                <a:r>
                  <a:rPr lang="en-US" dirty="0">
                    <a:solidFill>
                      <a:schemeClr val="tx1"/>
                    </a:solidFill>
                  </a:rPr>
                  <a:t> representing the variance of the pooled average from prior knowledge</a:t>
                </a:r>
              </a:p>
              <a:p>
                <a:pPr>
                  <a:lnSpc>
                    <a:spcPct val="150000"/>
                  </a:lnSpc>
                </a:pPr>
                <a:r>
                  <a:rPr lang="en-US" dirty="0"/>
                  <a:t>S = the desired predictive sample size</a:t>
                </a:r>
              </a:p>
            </p:txBody>
          </p:sp>
        </mc:Choice>
        <mc:Fallback>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3271630"/>
                <a:ext cx="11184493" cy="3397981"/>
              </a:xfrm>
              <a:prstGeom prst="rect">
                <a:avLst/>
              </a:prstGeom>
              <a:blipFill>
                <a:blip r:embed="rId4"/>
                <a:stretch>
                  <a:fillRect l="-490" b="-1975"/>
                </a:stretch>
              </a:blipFill>
            </p:spPr>
            <p:txBody>
              <a:bodyPr/>
              <a:lstStyle/>
              <a:p>
                <a:r>
                  <a:rPr lang="en-US">
                    <a:noFill/>
                  </a:rPr>
                  <a:t> </a:t>
                </a:r>
              </a:p>
            </p:txBody>
          </p:sp>
        </mc:Fallback>
      </mc:AlternateContent>
    </p:spTree>
    <p:extLst>
      <p:ext uri="{BB962C8B-B14F-4D97-AF65-F5344CB8AC3E}">
        <p14:creationId xmlns:p14="http://schemas.microsoft.com/office/powerpoint/2010/main" val="70687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k-Sample Example:</a:t>
            </a:r>
            <a:br>
              <a:rPr lang="en-US" dirty="0"/>
            </a:br>
            <a:r>
              <a:rPr lang="en-US" dirty="0"/>
              <a:t>Math Scores, Comparing 100 Schools (Hoff)</a:t>
            </a:r>
          </a:p>
        </p:txBody>
      </p:sp>
      <p:sp>
        <p:nvSpPr>
          <p:cNvPr id="2" name="Content Placeholder 1">
            <a:extLst>
              <a:ext uri="{FF2B5EF4-FFF2-40B4-BE49-F238E27FC236}">
                <a16:creationId xmlns:a16="http://schemas.microsoft.com/office/drawing/2014/main" id="{BF42D817-C33C-4AFE-B8ED-8992FFEB1E21}"/>
              </a:ext>
            </a:extLst>
          </p:cNvPr>
          <p:cNvSpPr>
            <a:spLocks noGrp="1"/>
          </p:cNvSpPr>
          <p:nvPr>
            <p:ph sz="half" idx="1"/>
          </p:nvPr>
        </p:nvSpPr>
        <p:spPr>
          <a:xfrm>
            <a:off x="838200" y="1825625"/>
            <a:ext cx="5181600" cy="1890969"/>
          </a:xfrm>
        </p:spPr>
        <p:txBody>
          <a:bodyPr>
            <a:normAutofit/>
          </a:bodyPr>
          <a:lstStyle/>
          <a:p>
            <a:r>
              <a:rPr lang="en-US" dirty="0"/>
              <a:t>Data:  Math scores from 100 U.S. public high schools</a:t>
            </a:r>
          </a:p>
          <a:p>
            <a:r>
              <a:rPr lang="en-US" dirty="0"/>
              <a:t>Comparison of school averages:</a:t>
            </a:r>
          </a:p>
        </p:txBody>
      </p:sp>
      <p:pic>
        <p:nvPicPr>
          <p:cNvPr id="7" name="Content Placeholder 6" descr="Chart, scatter chart&#10;&#10;Description automatically generated">
            <a:extLst>
              <a:ext uri="{FF2B5EF4-FFF2-40B4-BE49-F238E27FC236}">
                <a16:creationId xmlns:a16="http://schemas.microsoft.com/office/drawing/2014/main" id="{F73D3A62-7ED3-4CBC-B5DD-F5DB887579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76268" y="1825625"/>
            <a:ext cx="4373463" cy="4351338"/>
          </a:xfrm>
        </p:spPr>
      </p:pic>
      <p:graphicFrame>
        <p:nvGraphicFramePr>
          <p:cNvPr id="8" name="Table 8">
            <a:extLst>
              <a:ext uri="{FF2B5EF4-FFF2-40B4-BE49-F238E27FC236}">
                <a16:creationId xmlns:a16="http://schemas.microsoft.com/office/drawing/2014/main" id="{F18FA2B7-A837-44E9-9594-3BDEFC3E213B}"/>
              </a:ext>
            </a:extLst>
          </p:cNvPr>
          <p:cNvGraphicFramePr>
            <a:graphicFrameLocks noGrp="1"/>
          </p:cNvGraphicFramePr>
          <p:nvPr>
            <p:extLst>
              <p:ext uri="{D42A27DB-BD31-4B8C-83A1-F6EECF244321}">
                <p14:modId xmlns:p14="http://schemas.microsoft.com/office/powerpoint/2010/main" val="2865580109"/>
              </p:ext>
            </p:extLst>
          </p:nvPr>
        </p:nvGraphicFramePr>
        <p:xfrm>
          <a:off x="967373" y="3436374"/>
          <a:ext cx="4923253" cy="2560320"/>
        </p:xfrm>
        <a:graphic>
          <a:graphicData uri="http://schemas.openxmlformats.org/drawingml/2006/table">
            <a:tbl>
              <a:tblPr firstRow="1" bandRow="1">
                <a:tableStyleId>{5940675A-B579-460E-94D1-54222C63F5DA}</a:tableStyleId>
              </a:tblPr>
              <a:tblGrid>
                <a:gridCol w="2241640">
                  <a:extLst>
                    <a:ext uri="{9D8B030D-6E8A-4147-A177-3AD203B41FA5}">
                      <a16:colId xmlns:a16="http://schemas.microsoft.com/office/drawing/2014/main" val="2332699589"/>
                    </a:ext>
                  </a:extLst>
                </a:gridCol>
                <a:gridCol w="1495722">
                  <a:extLst>
                    <a:ext uri="{9D8B030D-6E8A-4147-A177-3AD203B41FA5}">
                      <a16:colId xmlns:a16="http://schemas.microsoft.com/office/drawing/2014/main" val="111862914"/>
                    </a:ext>
                  </a:extLst>
                </a:gridCol>
                <a:gridCol w="1185891">
                  <a:extLst>
                    <a:ext uri="{9D8B030D-6E8A-4147-A177-3AD203B41FA5}">
                      <a16:colId xmlns:a16="http://schemas.microsoft.com/office/drawing/2014/main" val="4117848695"/>
                    </a:ext>
                  </a:extLst>
                </a:gridCol>
              </a:tblGrid>
              <a:tr h="370840">
                <a:tc>
                  <a:txBody>
                    <a:bodyPr/>
                    <a:lstStyle/>
                    <a:p>
                      <a:pPr algn="ctr"/>
                      <a:r>
                        <a:rPr lang="en-US" sz="1800" dirty="0"/>
                        <a:t>Minimum individual school mean score:</a:t>
                      </a:r>
                    </a:p>
                  </a:txBody>
                  <a:tcPr anchor="ctr"/>
                </a:tc>
                <a:tc>
                  <a:txBody>
                    <a:bodyPr/>
                    <a:lstStyle/>
                    <a:p>
                      <a:pPr algn="ctr"/>
                      <a:r>
                        <a:rPr lang="en-US" sz="1800" dirty="0"/>
                        <a:t>School 5</a:t>
                      </a:r>
                    </a:p>
                  </a:txBody>
                  <a:tcPr anchor="ctr"/>
                </a:tc>
                <a:tc>
                  <a:txBody>
                    <a:bodyPr/>
                    <a:lstStyle/>
                    <a:p>
                      <a:pPr algn="ctr"/>
                      <a:r>
                        <a:rPr lang="en-US" sz="1800" dirty="0"/>
                        <a:t>36.58</a:t>
                      </a:r>
                    </a:p>
                  </a:txBody>
                  <a:tcPr anchor="ctr"/>
                </a:tc>
                <a:extLst>
                  <a:ext uri="{0D108BD9-81ED-4DB2-BD59-A6C34878D82A}">
                    <a16:rowId xmlns:a16="http://schemas.microsoft.com/office/drawing/2014/main" val="334925020"/>
                  </a:ext>
                </a:extLst>
              </a:tr>
              <a:tr h="370840">
                <a:tc>
                  <a:txBody>
                    <a:bodyPr/>
                    <a:lstStyle/>
                    <a:p>
                      <a:pPr algn="ctr"/>
                      <a:r>
                        <a:rPr lang="en-US" sz="1800" dirty="0"/>
                        <a:t>Maximum individual school mean score:</a:t>
                      </a:r>
                    </a:p>
                  </a:txBody>
                  <a:tcPr anchor="ctr"/>
                </a:tc>
                <a:tc>
                  <a:txBody>
                    <a:bodyPr/>
                    <a:lstStyle/>
                    <a:p>
                      <a:pPr algn="ctr"/>
                      <a:r>
                        <a:rPr lang="en-US" sz="1800" dirty="0"/>
                        <a:t>School 67</a:t>
                      </a:r>
                    </a:p>
                  </a:txBody>
                  <a:tcPr anchor="ctr"/>
                </a:tc>
                <a:tc>
                  <a:txBody>
                    <a:bodyPr/>
                    <a:lstStyle/>
                    <a:p>
                      <a:pPr algn="ctr"/>
                      <a:r>
                        <a:rPr lang="en-US" sz="1800" dirty="0"/>
                        <a:t>65.02</a:t>
                      </a:r>
                    </a:p>
                  </a:txBody>
                  <a:tcPr anchor="ctr"/>
                </a:tc>
                <a:extLst>
                  <a:ext uri="{0D108BD9-81ED-4DB2-BD59-A6C34878D82A}">
                    <a16:rowId xmlns:a16="http://schemas.microsoft.com/office/drawing/2014/main" val="2463013029"/>
                  </a:ext>
                </a:extLst>
              </a:tr>
              <a:tr h="370840">
                <a:tc>
                  <a:txBody>
                    <a:bodyPr/>
                    <a:lstStyle/>
                    <a:p>
                      <a:pPr algn="ctr"/>
                      <a:r>
                        <a:rPr lang="en-US" sz="1800" dirty="0"/>
                        <a:t>Overall mean score (all schools):</a:t>
                      </a:r>
                    </a:p>
                  </a:txBody>
                  <a:tcPr anchor="ctr"/>
                </a:tc>
                <a:tc>
                  <a:txBody>
                    <a:bodyPr/>
                    <a:lstStyle/>
                    <a:p>
                      <a:pPr algn="ctr"/>
                      <a:r>
                        <a:rPr lang="en-US" sz="1800" dirty="0"/>
                        <a:t>--</a:t>
                      </a:r>
                    </a:p>
                  </a:txBody>
                  <a:tcPr anchor="ctr"/>
                </a:tc>
                <a:tc>
                  <a:txBody>
                    <a:bodyPr/>
                    <a:lstStyle/>
                    <a:p>
                      <a:pPr algn="ctr"/>
                      <a:r>
                        <a:rPr lang="en-US" sz="1800" dirty="0"/>
                        <a:t>48.13</a:t>
                      </a:r>
                    </a:p>
                  </a:txBody>
                  <a:tcPr anchor="ctr"/>
                </a:tc>
                <a:extLst>
                  <a:ext uri="{0D108BD9-81ED-4DB2-BD59-A6C34878D82A}">
                    <a16:rowId xmlns:a16="http://schemas.microsoft.com/office/drawing/2014/main" val="1722458996"/>
                  </a:ext>
                </a:extLst>
              </a:tr>
              <a:tr h="370840">
                <a:tc>
                  <a:txBody>
                    <a:bodyPr/>
                    <a:lstStyle/>
                    <a:p>
                      <a:pPr algn="ctr"/>
                      <a:r>
                        <a:rPr lang="en-US" sz="1800" dirty="0"/>
                        <a:t>Closest to overall mean: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School 92</a:t>
                      </a:r>
                    </a:p>
                  </a:txBody>
                  <a:tcPr anchor="ctr"/>
                </a:tc>
                <a:tc>
                  <a:txBody>
                    <a:bodyPr/>
                    <a:lstStyle/>
                    <a:p>
                      <a:pPr algn="ctr"/>
                      <a:r>
                        <a:rPr lang="en-US" sz="1800" dirty="0"/>
                        <a:t>48.18</a:t>
                      </a:r>
                    </a:p>
                  </a:txBody>
                  <a:tcPr anchor="ctr"/>
                </a:tc>
                <a:extLst>
                  <a:ext uri="{0D108BD9-81ED-4DB2-BD59-A6C34878D82A}">
                    <a16:rowId xmlns:a16="http://schemas.microsoft.com/office/drawing/2014/main" val="531816477"/>
                  </a:ext>
                </a:extLst>
              </a:tr>
            </a:tbl>
          </a:graphicData>
        </a:graphic>
      </p:graphicFrame>
    </p:spTree>
    <p:extLst>
      <p:ext uri="{BB962C8B-B14F-4D97-AF65-F5344CB8AC3E}">
        <p14:creationId xmlns:p14="http://schemas.microsoft.com/office/powerpoint/2010/main" val="3468640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k-Sample Example:</a:t>
            </a:r>
            <a:br>
              <a:rPr lang="en-US" dirty="0"/>
            </a:br>
            <a:r>
              <a:rPr lang="en-US" dirty="0"/>
              <a:t>Math Scores, Comparing 100 Schools</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F42D817-C33C-4AFE-B8ED-8992FFEB1E21}"/>
                  </a:ext>
                </a:extLst>
              </p:cNvPr>
              <p:cNvSpPr>
                <a:spLocks noGrp="1"/>
              </p:cNvSpPr>
              <p:nvPr>
                <p:ph sz="half" idx="1"/>
              </p:nvPr>
            </p:nvSpPr>
            <p:spPr/>
            <p:txBody>
              <a:bodyPr>
                <a:normAutofit fontScale="85000" lnSpcReduction="20000"/>
              </a:bodyPr>
              <a:lstStyle/>
              <a:p>
                <a:r>
                  <a:rPr lang="en-US" dirty="0"/>
                  <a:t>Prediction:  the sampler returns a single draw from the predictive distribution of math scores for each school</a:t>
                </a:r>
              </a:p>
              <a:p>
                <a:r>
                  <a:rPr lang="en-US" dirty="0"/>
                  <a:t>Predictive sample size: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=1000</m:t>
                    </m:r>
                  </m:oMath>
                </a14:m>
                <a:endParaRPr lang="en-US" dirty="0"/>
              </a:p>
              <a:p>
                <a:r>
                  <a:rPr lang="en-US" dirty="0"/>
                  <a:t>Prior parameters</a:t>
                </a:r>
              </a:p>
              <a:p>
                <a:pPr lvl="1"/>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=100</m:t>
                    </m:r>
                  </m:oMath>
                </a14:m>
                <a:r>
                  <a:rPr lang="en-US" dirty="0"/>
                  <a:t> (within-school variance)</a:t>
                </a:r>
              </a:p>
              <a:p>
                <a:pPr lvl="1"/>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=1</m:t>
                    </m:r>
                  </m:oMath>
                </a14:m>
                <a:r>
                  <a:rPr lang="en-US" dirty="0"/>
                  <a:t> (prior sample size)</a:t>
                </a:r>
              </a:p>
              <a:p>
                <a:pPr lvl="1"/>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=100</m:t>
                    </m:r>
                  </m:oMath>
                </a14:m>
                <a:r>
                  <a:rPr lang="en-US" dirty="0"/>
                  <a:t> (between-school variance)</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r>
                      <a:rPr lang="en-US" b="0" i="0" smtClean="0">
                        <a:latin typeface="Cambria Math" panose="02040503050406030204" pitchFamily="18" charset="0"/>
                        <a:ea typeface="Cambria Math" panose="02040503050406030204" pitchFamily="18" charset="0"/>
                      </a:rPr>
                      <m:t>=50</m:t>
                    </m:r>
                  </m:oMath>
                </a14:m>
                <a:r>
                  <a:rPr lang="en-US" dirty="0"/>
                  <a:t> (average of school means)</a:t>
                </a:r>
              </a:p>
              <a:p>
                <a:pPr lvl="1"/>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=25</m:t>
                    </m:r>
                  </m:oMath>
                </a14:m>
                <a:r>
                  <a:rPr lang="en-US" dirty="0"/>
                  <a:t> (variance of school means)</a:t>
                </a:r>
              </a:p>
              <a:p>
                <a:r>
                  <a:rPr lang="en-US" dirty="0"/>
                  <a:t>Note that the predictive densities are “pulled” toward the overall mean</a:t>
                </a:r>
              </a:p>
            </p:txBody>
          </p:sp>
        </mc:Choice>
        <mc:Fallback xmlns="">
          <p:sp>
            <p:nvSpPr>
              <p:cNvPr id="2" name="Content Placeholder 1">
                <a:extLst>
                  <a:ext uri="{FF2B5EF4-FFF2-40B4-BE49-F238E27FC236}">
                    <a16:creationId xmlns:a16="http://schemas.microsoft.com/office/drawing/2014/main" id="{BF42D817-C33C-4AFE-B8ED-8992FFEB1E21}"/>
                  </a:ext>
                </a:extLst>
              </p:cNvPr>
              <p:cNvSpPr>
                <a:spLocks noGrp="1" noRot="1" noChangeAspect="1" noMove="1" noResize="1" noEditPoints="1" noAdjustHandles="1" noChangeArrowheads="1" noChangeShapeType="1" noTextEdit="1"/>
              </p:cNvSpPr>
              <p:nvPr>
                <p:ph sz="half" idx="1"/>
              </p:nvPr>
            </p:nvSpPr>
            <p:spPr>
              <a:blipFill>
                <a:blip r:embed="rId3"/>
                <a:stretch>
                  <a:fillRect l="-1647" t="-3221"/>
                </a:stretch>
              </a:blipFill>
            </p:spPr>
            <p:txBody>
              <a:bodyPr/>
              <a:lstStyle/>
              <a:p>
                <a:r>
                  <a:rPr lang="en-US">
                    <a:noFill/>
                  </a:rPr>
                  <a:t> </a:t>
                </a:r>
              </a:p>
            </p:txBody>
          </p:sp>
        </mc:Fallback>
      </mc:AlternateContent>
      <p:pic>
        <p:nvPicPr>
          <p:cNvPr id="6" name="Content Placeholder 5" descr="Chart, histogram&#10;&#10;Description automatically generated">
            <a:extLst>
              <a:ext uri="{FF2B5EF4-FFF2-40B4-BE49-F238E27FC236}">
                <a16:creationId xmlns:a16="http://schemas.microsoft.com/office/drawing/2014/main" id="{AC8141C4-EEA4-408E-B2D8-CBA02E39E59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860823" y="1696474"/>
            <a:ext cx="4918298" cy="4796401"/>
          </a:xfrm>
        </p:spPr>
      </p:pic>
    </p:spTree>
    <p:extLst>
      <p:ext uri="{BB962C8B-B14F-4D97-AF65-F5344CB8AC3E}">
        <p14:creationId xmlns:p14="http://schemas.microsoft.com/office/powerpoint/2010/main" val="2082281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A71EDA0C-8783-421D-8ED8-95963B2EEDA8}"/>
              </a:ext>
            </a:extLst>
          </p:cNvPr>
          <p:cNvSpPr>
            <a:spLocks noGrp="1"/>
          </p:cNvSpPr>
          <p:nvPr>
            <p:ph type="ctrTitle"/>
          </p:nvPr>
        </p:nvSpPr>
        <p:spPr/>
        <p:txBody>
          <a:bodyPr/>
          <a:lstStyle/>
          <a:p>
            <a:pPr algn="l"/>
            <a:r>
              <a:rPr lang="en-US" kern="1200" dirty="0">
                <a:solidFill>
                  <a:srgbClr val="FFFFFF"/>
                </a:solidFill>
                <a:latin typeface="+mj-lt"/>
                <a:ea typeface="+mj-ea"/>
                <a:cs typeface="+mj-cs"/>
              </a:rPr>
              <a:t>Normal Regression Model</a:t>
            </a:r>
            <a:endParaRPr lang="en-US" dirty="0"/>
          </a:p>
        </p:txBody>
      </p:sp>
    </p:spTree>
    <p:extLst>
      <p:ext uri="{BB962C8B-B14F-4D97-AF65-F5344CB8AC3E}">
        <p14:creationId xmlns:p14="http://schemas.microsoft.com/office/powerpoint/2010/main" val="1180082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 Regression Model:</a:t>
            </a:r>
            <a:br>
              <a:rPr lang="en-US" dirty="0"/>
            </a:br>
            <a:r>
              <a:rPr lang="en-US" dirty="0"/>
              <a:t>Derivation</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2C9302F1-F2BF-47DF-9017-696F22D2229A}"/>
                  </a:ext>
                </a:extLst>
              </p:cNvPr>
              <p:cNvSpPr>
                <a:spLocks noGrp="1"/>
              </p:cNvSpPr>
              <p:nvPr>
                <p:ph idx="1"/>
              </p:nvPr>
            </p:nvSpPr>
            <p:spPr>
              <a:xfrm>
                <a:off x="838200" y="2498725"/>
                <a:ext cx="10515600" cy="4351338"/>
              </a:xfrm>
            </p:spPr>
            <p:txBody>
              <a:bodyPr>
                <a:normAutofit lnSpcReduction="10000"/>
              </a:bodyPr>
              <a:lstStyle/>
              <a:p>
                <a:r>
                  <a:rPr lang="en-US" dirty="0"/>
                  <a:t>The Data: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𝑁</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endParaRPr lang="en-US" dirty="0"/>
              </a:p>
              <a:p>
                <a:r>
                  <a:rPr lang="en-US" dirty="0"/>
                  <a:t>We have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𝒚</m:t>
                            </m:r>
                          </m:e>
                        </m:d>
                        <m:r>
                          <a:rPr lang="en-US" i="1">
                            <a:latin typeface="Cambria Math" panose="02040503050406030204" pitchFamily="18" charset="0"/>
                            <a:ea typeface="Cambria Math" panose="02040503050406030204" pitchFamily="18" charset="0"/>
                          </a:rPr>
                          <m:t>𝑿</m:t>
                        </m:r>
                        <m:r>
                          <a:rPr lang="en-US"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b="1" i="1" smtClean="0">
                            <a:latin typeface="Cambria Math" panose="02040503050406030204" pitchFamily="18" charset="0"/>
                            <a:ea typeface="Cambria Math" panose="02040503050406030204" pitchFamily="18" charset="0"/>
                          </a:rPr>
                          <m:t>𝑰</m:t>
                        </m:r>
                      </m:e>
                    </m:d>
                  </m:oMath>
                </a14:m>
                <a:endParaRPr lang="en-US" i="1" dirty="0">
                  <a:latin typeface="Cambria Math" panose="02040503050406030204" pitchFamily="18" charset="0"/>
                  <a:ea typeface="Cambria Math" panose="02040503050406030204" pitchFamily="18" charset="0"/>
                </a:endParaRPr>
              </a:p>
              <a:p>
                <a:r>
                  <a:rPr lang="en-US" dirty="0"/>
                  <a:t>Here </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𝑁</m:t>
                                </m:r>
                              </m:sub>
                            </m:sSub>
                          </m:e>
                        </m:d>
                      </m:e>
                      <m:sup>
                        <m:r>
                          <a:rPr lang="en-US" b="0" i="1" smtClean="0">
                            <a:latin typeface="Cambria Math" panose="02040503050406030204" pitchFamily="18" charset="0"/>
                            <a:ea typeface="Cambria Math" panose="02040503050406030204" pitchFamily="18" charset="0"/>
                          </a:rPr>
                          <m:t>𝑇</m:t>
                        </m:r>
                      </m:sup>
                    </m:sSup>
                  </m:oMath>
                </a14:m>
                <a:r>
                  <a:rPr lang="en-US" dirty="0"/>
                  <a:t> with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sub>
                        </m:sSub>
                      </m:e>
                    </m:d>
                  </m:oMath>
                </a14:m>
                <a:endParaRPr lang="en-US"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e>
                        </m:d>
                      </m:e>
                      <m:sup>
                        <m:r>
                          <a:rPr lang="en-US" b="0" i="1" smtClean="0">
                            <a:latin typeface="Cambria Math" panose="02040503050406030204" pitchFamily="18" charset="0"/>
                            <a:ea typeface="Cambria Math" panose="02040503050406030204" pitchFamily="18" charset="0"/>
                          </a:rPr>
                          <m:t>𝑇</m:t>
                        </m:r>
                      </m:sup>
                    </m:sSup>
                  </m:oMath>
                </a14:m>
                <a:endParaRPr lang="en-US" dirty="0"/>
              </a:p>
              <a:p>
                <a:pPr lvl="1"/>
                <a14:m>
                  <m:oMath xmlns:m="http://schemas.openxmlformats.org/officeDocument/2006/math">
                    <m:r>
                      <a:rPr lang="en-US" b="1" i="1" smtClean="0">
                        <a:latin typeface="Cambria Math" panose="02040503050406030204" pitchFamily="18" charset="0"/>
                        <a:ea typeface="Cambria Math" panose="02040503050406030204" pitchFamily="18" charset="0"/>
                      </a:rPr>
                      <m:t>𝑰</m:t>
                    </m:r>
                  </m:oMath>
                </a14:m>
                <a:r>
                  <a:rPr lang="en-US" dirty="0"/>
                  <a:t> is the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oMath>
                </a14:m>
                <a:r>
                  <a:rPr lang="en-US" dirty="0"/>
                  <a:t> identity matrix</a:t>
                </a:r>
              </a:p>
              <a:p>
                <a:r>
                  <a:rPr lang="en-US" dirty="0"/>
                  <a:t>We compute ordinary least squares estimates </a:t>
                </a:r>
              </a:p>
              <a:p>
                <a:pPr lvl="1"/>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𝑜𝑙𝑠</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𝑿</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b="1" i="1" smtClean="0">
                        <a:latin typeface="Cambria Math" panose="02040503050406030204" pitchFamily="18" charset="0"/>
                      </a:rPr>
                      <m:t>𝒚</m:t>
                    </m:r>
                  </m:oMath>
                </a14:m>
                <a:r>
                  <a:rPr lang="en-US" dirty="0"/>
                  <a:t> (which minimizes the Sum of Squared Residuals, </a:t>
                </a:r>
                <a14:m>
                  <m:oMath xmlns:m="http://schemas.openxmlformats.org/officeDocument/2006/math">
                    <m:r>
                      <a:rPr lang="en-US" b="0" i="1" smtClean="0">
                        <a:latin typeface="Cambria Math" panose="02040503050406030204" pitchFamily="18" charset="0"/>
                      </a:rPr>
                      <m:t>𝑆𝑆𝑅</m:t>
                    </m:r>
                  </m:oMath>
                </a14:m>
                <a:r>
                  <a:rPr lang="en-US" dirty="0"/>
                  <a:t>)</a:t>
                </a:r>
              </a:p>
              <a:p>
                <a:pPr lvl="1"/>
                <a14:m>
                  <m:oMath xmlns:m="http://schemas.openxmlformats.org/officeDocument/2006/math">
                    <m:sSubSup>
                      <m:sSubSupPr>
                        <m:ctrlPr>
                          <a:rPr lang="en-US"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𝑜𝑙𝑠</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𝑜𝑙𝑠</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num>
                      <m:den>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𝑝</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𝑜𝑙𝑠</m:t>
                                </m:r>
                              </m:sub>
                            </m:sSub>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𝑝</m:t>
                            </m:r>
                          </m:e>
                        </m:d>
                      </m:den>
                    </m:f>
                  </m:oMath>
                </a14:m>
                <a:endParaRPr lang="en-US" dirty="0"/>
              </a:p>
            </p:txBody>
          </p:sp>
        </mc:Choice>
        <mc:Fallback>
          <p:sp>
            <p:nvSpPr>
              <p:cNvPr id="4" name="Content Placeholder 1">
                <a:extLst>
                  <a:ext uri="{FF2B5EF4-FFF2-40B4-BE49-F238E27FC236}">
                    <a16:creationId xmlns:a16="http://schemas.microsoft.com/office/drawing/2014/main" id="{2C9302F1-F2BF-47DF-9017-696F22D2229A}"/>
                  </a:ext>
                </a:extLst>
              </p:cNvPr>
              <p:cNvSpPr>
                <a:spLocks noGrp="1" noRot="1" noChangeAspect="1" noMove="1" noResize="1" noEditPoints="1" noAdjustHandles="1" noChangeArrowheads="1" noChangeShapeType="1" noTextEdit="1"/>
              </p:cNvSpPr>
              <p:nvPr>
                <p:ph idx="1"/>
              </p:nvPr>
            </p:nvSpPr>
            <p:spPr>
              <a:xfrm>
                <a:off x="838200" y="2498725"/>
                <a:ext cx="10515600" cy="4351338"/>
              </a:xfrm>
              <a:blipFill>
                <a:blip r:embed="rId4"/>
                <a:stretch>
                  <a:fillRect l="-1043" t="-3221"/>
                </a:stretch>
              </a:blipFill>
            </p:spPr>
            <p:txBody>
              <a:bodyPr/>
              <a:lstStyle/>
              <a:p>
                <a:r>
                  <a:rPr lang="en-US">
                    <a:noFill/>
                  </a:rPr>
                  <a:t> </a:t>
                </a:r>
              </a:p>
            </p:txBody>
          </p:sp>
        </mc:Fallback>
      </mc:AlternateContent>
    </p:spTree>
    <p:extLst>
      <p:ext uri="{BB962C8B-B14F-4D97-AF65-F5344CB8AC3E}">
        <p14:creationId xmlns:p14="http://schemas.microsoft.com/office/powerpoint/2010/main" val="254849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 Regression Model:</a:t>
            </a:r>
            <a:br>
              <a:rPr lang="en-US" dirty="0"/>
            </a:br>
            <a:r>
              <a:rPr lang="en-US" dirty="0"/>
              <a:t>Derivation (with prior information)</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C76F2D10-417E-460F-B82F-D69318C4FA14}"/>
                  </a:ext>
                </a:extLst>
              </p:cNvPr>
              <p:cNvSpPr>
                <a:spLocks noGrp="1"/>
              </p:cNvSpPr>
              <p:nvPr>
                <p:ph idx="1"/>
              </p:nvPr>
            </p:nvSpPr>
            <p:spPr>
              <a:xfrm>
                <a:off x="838200" y="2854325"/>
                <a:ext cx="10515600" cy="3508375"/>
              </a:xfrm>
            </p:spPr>
            <p:txBody>
              <a:bodyPr>
                <a:normAutofit/>
              </a:bodyPr>
              <a:lstStyle/>
              <a:p>
                <a:r>
                  <a:rPr lang="en-US" dirty="0"/>
                  <a:t>The Prior Distributions</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𝑀𝑢𝑙𝑡𝑖𝑣𝑎𝑟𝑖𝑎𝑡𝑒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0</m:t>
                            </m:r>
                          </m:sub>
                        </m:sSub>
                      </m:e>
                    </m:d>
                  </m:oMath>
                </a14:m>
                <a:endParaRPr lang="en-US" dirty="0"/>
              </a:p>
              <a:p>
                <a:pPr lvl="1"/>
                <a14:m>
                  <m:oMath xmlns:m="http://schemas.openxmlformats.org/officeDocument/2006/math">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𝐺𝑎𝑚𝑚𝑎</m:t>
                    </m:r>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 </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num>
                          <m:den>
                            <m:r>
                              <a:rPr lang="en-US" i="1">
                                <a:latin typeface="Cambria Math" panose="02040503050406030204" pitchFamily="18" charset="0"/>
                                <a:ea typeface="Cambria Math" panose="02040503050406030204" pitchFamily="18" charset="0"/>
                              </a:rPr>
                              <m:t>2</m:t>
                            </m:r>
                          </m:den>
                        </m:f>
                      </m:e>
                    </m:d>
                  </m:oMath>
                </a14:m>
                <a:endParaRPr lang="en-US" dirty="0"/>
              </a:p>
              <a:p>
                <a:r>
                  <a:rPr lang="en-US" dirty="0"/>
                  <a:t>The Joint Posterior Distribution</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e>
                        </m:d>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𝑀𝑢𝑙𝑡𝑖𝑣𝑎𝑟𝑖𝑎𝑡𝑒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𝒎</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𝑽</m:t>
                        </m:r>
                      </m:e>
                    </m:d>
                  </m:oMath>
                </a14:m>
                <a:r>
                  <a:rPr lang="en-US" dirty="0"/>
                  <a:t> where </a:t>
                </a:r>
              </a:p>
              <a:p>
                <a:pPr lvl="2"/>
                <a14:m>
                  <m:oMath xmlns:m="http://schemas.openxmlformats.org/officeDocument/2006/math">
                    <m:r>
                      <a:rPr lang="en-US" b="1" i="1" smtClean="0">
                        <a:latin typeface="Cambria Math" panose="02040503050406030204" pitchFamily="18" charset="0"/>
                        <a:ea typeface="Cambria Math" panose="02040503050406030204" pitchFamily="18" charset="0"/>
                      </a:rPr>
                      <m:t>𝒎</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d>
                          <m:dPr>
                            <m:ctrlPr>
                              <a:rPr lang="en-US" b="1" i="1" smtClean="0">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𝛴</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sSubSup>
                            <m:r>
                              <a:rPr lang="en-US" b="1"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𝑿</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e>
                        </m:d>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d>
                      <m:dPr>
                        <m:ctrlPr>
                          <a:rPr lang="en-US" b="1" i="1" smtClean="0">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𝛴</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1"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𝒚</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e>
                    </m:d>
                  </m:oMath>
                </a14:m>
                <a:endParaRPr lang="en-US" dirty="0"/>
              </a:p>
              <a:p>
                <a:pPr lvl="2"/>
                <a14:m>
                  <m:oMath xmlns:m="http://schemas.openxmlformats.org/officeDocument/2006/math">
                    <m:r>
                      <a:rPr lang="en-US" b="1" i="1" smtClean="0">
                        <a:latin typeface="Cambria Math" panose="02040503050406030204" pitchFamily="18" charset="0"/>
                        <a:ea typeface="Cambria Math" panose="02040503050406030204" pitchFamily="18" charset="0"/>
                      </a:rPr>
                      <m:t>𝑽</m:t>
                    </m:r>
                    <m:r>
                      <a:rPr lang="en-US" b="1" i="1" smtClean="0">
                        <a:latin typeface="Cambria Math" panose="02040503050406030204" pitchFamily="18" charset="0"/>
                        <a:ea typeface="Cambria Math" panose="02040503050406030204" pitchFamily="18" charset="0"/>
                      </a:rPr>
                      <m:t>=</m:t>
                    </m:r>
                  </m:oMath>
                </a14:m>
                <a:r>
                  <a:rPr lang="en-US" b="1" dirty="0">
                    <a:ea typeface="Cambria Math" panose="02040503050406030204" pitchFamily="18" charset="0"/>
                  </a:rPr>
                  <a:t> </a:t>
                </a:r>
                <a14:m>
                  <m:oMath xmlns:m="http://schemas.openxmlformats.org/officeDocument/2006/math">
                    <m:sSup>
                      <m:sSupPr>
                        <m:ctrlPr>
                          <a:rPr lang="en-US" b="1" i="1" smtClean="0">
                            <a:latin typeface="Cambria Math" panose="02040503050406030204" pitchFamily="18" charset="0"/>
                            <a:ea typeface="Cambria Math" panose="02040503050406030204" pitchFamily="18" charset="0"/>
                          </a:rPr>
                        </m:ctrlPr>
                      </m:sSupPr>
                      <m:e>
                        <m:d>
                          <m:dPr>
                            <m:ctrlPr>
                              <a:rPr lang="en-US" b="1" i="1" smtClean="0">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𝛴</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sSubSup>
                            <m:r>
                              <a:rPr lang="en-US" b="1" i="1" smtClean="0">
                                <a:latin typeface="Cambria Math" panose="02040503050406030204" pitchFamily="18" charset="0"/>
                                <a:ea typeface="Cambria Math" panose="02040503050406030204" pitchFamily="18" charset="0"/>
                              </a:rPr>
                              <m:t>+</m:t>
                            </m:r>
                            <m:f>
                              <m:fPr>
                                <m:type m:val="lin"/>
                                <m:ctrlPr>
                                  <a:rPr lang="en-US"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𝑿</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𝑿</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e>
                        </m:d>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oMath>
                </a14:m>
                <a:endParaRPr lang="en-US"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𝛽</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𝐼𝑛𝑣𝑒𝑟𝑠𝑒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lin"/>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d>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𝑆𝑆𝑅</m:t>
                            </m:r>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num>
                          <m:den>
                            <m:r>
                              <a:rPr lang="en-US" b="0" i="1" smtClean="0">
                                <a:latin typeface="Cambria Math" panose="02040503050406030204" pitchFamily="18" charset="0"/>
                                <a:ea typeface="Cambria Math" panose="02040503050406030204" pitchFamily="18" charset="0"/>
                              </a:rPr>
                              <m:t>2</m:t>
                            </m:r>
                          </m:den>
                        </m:f>
                      </m:e>
                    </m:d>
                  </m:oMath>
                </a14:m>
                <a:endParaRPr lang="en-US" dirty="0"/>
              </a:p>
            </p:txBody>
          </p:sp>
        </mc:Choice>
        <mc:Fallback>
          <p:sp>
            <p:nvSpPr>
              <p:cNvPr id="4" name="Content Placeholder 1">
                <a:extLst>
                  <a:ext uri="{FF2B5EF4-FFF2-40B4-BE49-F238E27FC236}">
                    <a16:creationId xmlns:a16="http://schemas.microsoft.com/office/drawing/2014/main" id="{C76F2D10-417E-460F-B82F-D69318C4FA14}"/>
                  </a:ext>
                </a:extLst>
              </p:cNvPr>
              <p:cNvSpPr>
                <a:spLocks noGrp="1" noRot="1" noChangeAspect="1" noMove="1" noResize="1" noEditPoints="1" noAdjustHandles="1" noChangeArrowheads="1" noChangeShapeType="1" noTextEdit="1"/>
              </p:cNvSpPr>
              <p:nvPr>
                <p:ph idx="1"/>
              </p:nvPr>
            </p:nvSpPr>
            <p:spPr>
              <a:xfrm>
                <a:off x="838200" y="2854325"/>
                <a:ext cx="10515600" cy="3508375"/>
              </a:xfrm>
              <a:blipFill>
                <a:blip r:embed="rId4"/>
                <a:stretch>
                  <a:fillRect l="-1043" t="-2778" b="-18750"/>
                </a:stretch>
              </a:blipFill>
            </p:spPr>
            <p:txBody>
              <a:bodyPr/>
              <a:lstStyle/>
              <a:p>
                <a:r>
                  <a:rPr lang="en-US">
                    <a:noFill/>
                  </a:rPr>
                  <a:t> </a:t>
                </a:r>
              </a:p>
            </p:txBody>
          </p:sp>
        </mc:Fallback>
      </mc:AlternateContent>
    </p:spTree>
    <p:extLst>
      <p:ext uri="{BB962C8B-B14F-4D97-AF65-F5344CB8AC3E}">
        <p14:creationId xmlns:p14="http://schemas.microsoft.com/office/powerpoint/2010/main" val="2481694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 Regression Model:</a:t>
            </a:r>
            <a:br>
              <a:rPr lang="en-US" dirty="0"/>
            </a:br>
            <a:r>
              <a:rPr lang="en-US" dirty="0"/>
              <a:t>Derivation (with prior information,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25B66071-622E-431F-A5B2-EBE524329CC1}"/>
                  </a:ext>
                </a:extLst>
              </p:cNvPr>
              <p:cNvSpPr>
                <a:spLocks noGrp="1"/>
              </p:cNvSpPr>
              <p:nvPr>
                <p:ph idx="1"/>
              </p:nvPr>
            </p:nvSpPr>
            <p:spPr>
              <a:xfrm>
                <a:off x="838200" y="2460625"/>
                <a:ext cx="10515600" cy="4351338"/>
              </a:xfrm>
            </p:spPr>
            <p:txBody>
              <a:bodyPr>
                <a:normAutofit/>
              </a:bodyPr>
              <a:lstStyle/>
              <a:p>
                <a:r>
                  <a:rPr lang="en-US" dirty="0"/>
                  <a:t>The Predictive Distribution can be approximated using a Gibbs sampler</a:t>
                </a:r>
              </a:p>
              <a:p>
                <a:pPr lvl="1"/>
                <a:r>
                  <a:rPr lang="en-US" b="0" dirty="0">
                    <a:ea typeface="Cambria Math" panose="02040503050406030204" pitchFamily="18" charset="0"/>
                  </a:rPr>
                  <a:t>Choose initial values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(1)</m:t>
                        </m:r>
                      </m:sup>
                    </m:sSup>
                  </m:oMath>
                </a14:m>
                <a:r>
                  <a:rPr lang="en-US" b="0" dirty="0">
                    <a:ea typeface="Cambria Math" panose="02040503050406030204" pitchFamily="18" charset="0"/>
                  </a:rPr>
                  <a:t>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(1)</m:t>
                        </m:r>
                      </m:sup>
                    </m:sSup>
                  </m:oMath>
                </a14:m>
                <a:endParaRPr lang="en-US" dirty="0"/>
              </a:p>
              <a:p>
                <a:pPr lvl="1"/>
                <a:r>
                  <a:rPr lang="en-US" dirty="0"/>
                  <a:t>Generate new values from the joint posterior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𝑆</m:t>
                        </m:r>
                      </m:e>
                    </m:d>
                  </m:oMath>
                </a14:m>
                <a:endParaRPr lang="en-US" dirty="0"/>
              </a:p>
              <a:p>
                <a:pPr lvl="2"/>
                <a:r>
                  <a:rPr lang="en-US" dirty="0"/>
                  <a:t>Compute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𝒎</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oMath>
                </a14:m>
                <a:r>
                  <a:rPr lang="en-US" dirty="0"/>
                  <a:t>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oMath>
                </a14:m>
                <a:endParaRPr lang="en-US" dirty="0"/>
              </a:p>
              <a:p>
                <a:pPr lvl="2"/>
                <a:r>
                  <a:rPr lang="en-US" dirty="0"/>
                  <a:t>Sample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𝒎</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r>
                          <m:rPr>
                            <m:nor/>
                          </m:rPr>
                          <a:rPr lang="en-US" b="0" i="0" smtClean="0">
                            <a:latin typeface="Cambria Math" panose="02040503050406030204" pitchFamily="18" charset="0"/>
                            <a:ea typeface="Cambria Math" panose="02040503050406030204" pitchFamily="18" charset="0"/>
                          </a:rPr>
                          <m:t>,</m:t>
                        </m:r>
                        <m:r>
                          <m:rPr>
                            <m:nor/>
                          </m:rPr>
                          <a:rPr lang="en-US" dirty="0"/>
                          <m:t> </m:t>
                        </m:r>
                        <m:sSup>
                          <m:sSupPr>
                            <m:ctrlPr>
                              <a:rPr lang="en-US" i="1" smtClean="0">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sup>
                        </m:sSup>
                      </m:e>
                    </m:d>
                  </m:oMath>
                </a14:m>
                <a:endParaRPr lang="en-US" dirty="0"/>
              </a:p>
              <a:p>
                <a:pPr lvl="2"/>
                <a:r>
                  <a:rPr lang="en-US" dirty="0"/>
                  <a:t>Compute </a:t>
                </a:r>
                <a14:m>
                  <m:oMath xmlns:m="http://schemas.openxmlformats.org/officeDocument/2006/math">
                    <m:r>
                      <a:rPr lang="en-US" i="1" smtClean="0">
                        <a:latin typeface="Cambria Math" panose="02040503050406030204" pitchFamily="18" charset="0"/>
                      </a:rPr>
                      <m:t>𝑆𝑆𝑅</m:t>
                    </m:r>
                    <m:d>
                      <m:dPr>
                        <m:ctrlPr>
                          <a:rPr lang="en-US" i="1" smtClean="0">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+1)</m:t>
                            </m:r>
                          </m:sup>
                        </m:sSup>
                      </m:e>
                    </m:d>
                  </m:oMath>
                </a14:m>
                <a:endParaRPr lang="en-US" dirty="0"/>
              </a:p>
              <a:p>
                <a:pPr lvl="2"/>
                <a:r>
                  <a:rPr lang="en-US" dirty="0"/>
                  <a:t>Sample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𝐼𝑛𝑣𝑒𝑟𝑠𝑒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𝐺𝑎𝑚𝑚𝑎</m:t>
                    </m:r>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d>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𝑆𝑆𝑅</m:t>
                            </m:r>
                            <m:d>
                              <m:dPr>
                                <m:ctrlPr>
                                  <a:rPr lang="en-US" i="1">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+1)</m:t>
                                    </m:r>
                                  </m:sup>
                                </m:sSup>
                              </m:e>
                            </m:d>
                          </m:num>
                          <m:den>
                            <m:r>
                              <a:rPr lang="en-US" i="1">
                                <a:latin typeface="Cambria Math" panose="02040503050406030204" pitchFamily="18" charset="0"/>
                                <a:ea typeface="Cambria Math" panose="02040503050406030204" pitchFamily="18" charset="0"/>
                              </a:rPr>
                              <m:t>2</m:t>
                            </m:r>
                          </m:den>
                        </m:f>
                      </m:e>
                    </m:d>
                  </m:oMath>
                </a14:m>
                <a:endParaRPr lang="en-US" dirty="0"/>
              </a:p>
              <a:p>
                <a:pPr lvl="1"/>
                <a:r>
                  <a:rPr lang="en-US" dirty="0"/>
                  <a:t>Then for the predictive sample,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𝑆</m:t>
                        </m:r>
                      </m:e>
                    </m:d>
                  </m:oMath>
                </a14:m>
                <a:endParaRPr lang="en-US" dirty="0"/>
              </a:p>
              <a:p>
                <a:pPr lvl="2"/>
                <a:r>
                  <a:rPr lang="en-US" dirty="0"/>
                  <a:t>Draw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𝜖</m:t>
                        </m:r>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e>
                    </m:d>
                  </m:oMath>
                </a14:m>
                <a:endParaRPr lang="en-US" dirty="0"/>
              </a:p>
              <a:p>
                <a:pPr lvl="2"/>
                <a:r>
                  <a:rPr lang="en-US" dirty="0"/>
                  <a:t>Compute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𝜖</m:t>
                        </m:r>
                      </m:e>
                      <m:sup>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p>
                    </m:sSup>
                  </m:oMath>
                </a14:m>
                <a:endParaRPr lang="en-US" dirty="0"/>
              </a:p>
            </p:txBody>
          </p:sp>
        </mc:Choice>
        <mc:Fallback>
          <p:sp>
            <p:nvSpPr>
              <p:cNvPr id="4" name="Content Placeholder 1">
                <a:extLst>
                  <a:ext uri="{FF2B5EF4-FFF2-40B4-BE49-F238E27FC236}">
                    <a16:creationId xmlns:a16="http://schemas.microsoft.com/office/drawing/2014/main" id="{25B66071-622E-431F-A5B2-EBE524329CC1}"/>
                  </a:ext>
                </a:extLst>
              </p:cNvPr>
              <p:cNvSpPr>
                <a:spLocks noGrp="1" noRot="1" noChangeAspect="1" noMove="1" noResize="1" noEditPoints="1" noAdjustHandles="1" noChangeArrowheads="1" noChangeShapeType="1" noTextEdit="1"/>
              </p:cNvSpPr>
              <p:nvPr>
                <p:ph idx="1"/>
              </p:nvPr>
            </p:nvSpPr>
            <p:spPr>
              <a:xfrm>
                <a:off x="838200" y="2460625"/>
                <a:ext cx="10515600" cy="4351338"/>
              </a:xfrm>
              <a:blipFill>
                <a:blip r:embed="rId4"/>
                <a:stretch>
                  <a:fillRect l="-1043" t="-2384" b="-281"/>
                </a:stretch>
              </a:blipFill>
            </p:spPr>
            <p:txBody>
              <a:bodyPr/>
              <a:lstStyle/>
              <a:p>
                <a:r>
                  <a:rPr lang="en-US">
                    <a:noFill/>
                  </a:rPr>
                  <a:t> </a:t>
                </a:r>
              </a:p>
            </p:txBody>
          </p:sp>
        </mc:Fallback>
      </mc:AlternateContent>
    </p:spTree>
    <p:extLst>
      <p:ext uri="{BB962C8B-B14F-4D97-AF65-F5344CB8AC3E}">
        <p14:creationId xmlns:p14="http://schemas.microsoft.com/office/powerpoint/2010/main" val="4009144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4" name="Title 3">
            <a:extLst>
              <a:ext uri="{FF2B5EF4-FFF2-40B4-BE49-F238E27FC236}">
                <a16:creationId xmlns:a16="http://schemas.microsoft.com/office/drawing/2014/main" id="{9E5828DF-4F59-4FF7-83BB-C8EAAC3892F8}"/>
              </a:ext>
            </a:extLst>
          </p:cNvPr>
          <p:cNvSpPr>
            <a:spLocks noGrp="1"/>
          </p:cNvSpPr>
          <p:nvPr>
            <p:ph type="title"/>
          </p:nvPr>
        </p:nvSpPr>
        <p:spPr>
          <a:xfrm>
            <a:off x="838200" y="365125"/>
            <a:ext cx="10515600" cy="1325563"/>
          </a:xfrm>
        </p:spPr>
        <p:txBody>
          <a:bodyPr>
            <a:normAutofit/>
          </a:bodyPr>
          <a:lstStyle/>
          <a:p>
            <a:r>
              <a:rPr lang="en-US" dirty="0"/>
              <a:t>Normal Regression Model:</a:t>
            </a:r>
            <a:br>
              <a:rPr lang="en-US" dirty="0"/>
            </a:br>
            <a:r>
              <a:rPr lang="en-US" dirty="0"/>
              <a:t>Derivation (using Zellner’s “g-prior”)</a:t>
            </a:r>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6BFDB585-575B-425F-8D56-5ABA0C6F63CC}"/>
                  </a:ext>
                </a:extLst>
              </p:cNvPr>
              <p:cNvSpPr>
                <a:spLocks noGrp="1"/>
              </p:cNvSpPr>
              <p:nvPr>
                <p:ph idx="1"/>
              </p:nvPr>
            </p:nvSpPr>
            <p:spPr>
              <a:xfrm>
                <a:off x="838200" y="2689225"/>
                <a:ext cx="10515600" cy="3495675"/>
              </a:xfrm>
            </p:spPr>
            <p:txBody>
              <a:bodyPr>
                <a:normAutofit/>
              </a:bodyPr>
              <a:lstStyle/>
              <a:p>
                <a:r>
                  <a:rPr lang="en-US" dirty="0"/>
                  <a:t>The Prior Distributions</a:t>
                </a:r>
              </a:p>
              <a:p>
                <a:pPr lvl="1"/>
                <a:r>
                  <a:rPr lang="en-US" b="0" dirty="0">
                    <a:latin typeface="Cambria Math" panose="02040503050406030204" pitchFamily="18" charset="0"/>
                    <a:ea typeface="Cambria Math" panose="02040503050406030204" pitchFamily="18" charset="0"/>
                  </a:rPr>
                  <a:t>Zellner’s “g-prior”:  choose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=0, </m:t>
                    </m:r>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oMath>
                </a14:m>
                <a:r>
                  <a:rPr lang="en-US" b="0" dirty="0">
                    <a:latin typeface="Cambria Math" panose="02040503050406030204" pitchFamily="18" charset="0"/>
                    <a:ea typeface="Cambria Math" panose="02040503050406030204" pitchFamily="18" charset="0"/>
                  </a:rPr>
                  <a:t>, with </a:t>
                </a:r>
                <a14:m>
                  <m:oMath xmlns:m="http://schemas.openxmlformats.org/officeDocument/2006/math">
                    <m:r>
                      <a:rPr lang="en-US" i="1">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latin typeface="Cambria Math" panose="02040503050406030204" pitchFamily="18" charset="0"/>
                    <a:ea typeface="Cambria Math" panose="02040503050406030204" pitchFamily="18" charset="0"/>
                  </a:rPr>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&gt;0</m:t>
                    </m:r>
                  </m:oMath>
                </a14:m>
                <a:r>
                  <a:rPr lang="en-US" i="1" dirty="0">
                    <a:latin typeface="Cambria Math" panose="02040503050406030204" pitchFamily="18" charset="0"/>
                    <a:ea typeface="Cambria Math" panose="02040503050406030204" pitchFamily="18" charset="0"/>
                  </a:rPr>
                  <a:t>  </a:t>
                </a:r>
              </a:p>
              <a:p>
                <a:pPr lvl="1"/>
                <a:r>
                  <a:rPr lang="en-US" dirty="0">
                    <a:sym typeface="Wingdings" panose="05000000000000000000" pitchFamily="2" charset="2"/>
                  </a:rPr>
                  <a:t> </a:t>
                </a:r>
                <a14:m>
                  <m:oMath xmlns:m="http://schemas.openxmlformats.org/officeDocument/2006/math">
                    <m:r>
                      <a:rPr lang="en-US" b="1" i="1" smtClean="0">
                        <a:latin typeface="Cambria Math" panose="02040503050406030204" pitchFamily="18" charset="0"/>
                        <a:sym typeface="Wingdings" panose="05000000000000000000" pitchFamily="2" charset="2"/>
                      </a:rPr>
                      <m:t>𝒎</m:t>
                    </m:r>
                    <m:r>
                      <a:rPr lang="en-US" b="1" i="1" smtClean="0">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rPr>
                        </m:ctrlPr>
                      </m:sSupPr>
                      <m:e>
                        <m:f>
                          <m:fPr>
                            <m:ctrlPr>
                              <a:rPr lang="en-US"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𝑔</m:t>
                            </m:r>
                            <m:r>
                              <a:rPr lang="en-US" b="0" i="1" smtClean="0">
                                <a:latin typeface="Cambria Math" panose="02040503050406030204" pitchFamily="18" charset="0"/>
                              </a:rPr>
                              <m:t>+1</m:t>
                            </m:r>
                          </m:den>
                        </m:f>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b="1" i="1">
                        <a:latin typeface="Cambria Math" panose="02040503050406030204" pitchFamily="18" charset="0"/>
                      </a:rPr>
                      <m:t>𝒚</m:t>
                    </m:r>
                  </m:oMath>
                </a14:m>
                <a:r>
                  <a:rPr lang="en-US" b="1" dirty="0">
                    <a:sym typeface="Wingdings" panose="05000000000000000000" pitchFamily="2" charset="2"/>
                  </a:rPr>
                  <a:t> </a:t>
                </a:r>
                <a:r>
                  <a:rPr lang="en-US" dirty="0">
                    <a:sym typeface="Wingdings" panose="05000000000000000000" pitchFamily="2" charset="2"/>
                  </a:rPr>
                  <a:t>,</a:t>
                </a:r>
                <a:r>
                  <a:rPr lang="en-US" b="1" dirty="0">
                    <a:sym typeface="Wingdings" panose="05000000000000000000" pitchFamily="2" charset="2"/>
                  </a:rPr>
                  <a:t>  </a:t>
                </a:r>
                <a14:m>
                  <m:oMath xmlns:m="http://schemas.openxmlformats.org/officeDocument/2006/math">
                    <m:r>
                      <a:rPr lang="en-US" b="1" i="1" smtClean="0">
                        <a:latin typeface="Cambria Math" panose="02040503050406030204" pitchFamily="18" charset="0"/>
                        <a:sym typeface="Wingdings" panose="05000000000000000000" pitchFamily="2" charset="2"/>
                      </a:rPr>
                      <m:t>𝑽</m:t>
                    </m:r>
                    <m:r>
                      <a:rPr lang="en-US" b="1" i="1" smtClean="0">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oMath>
                </a14:m>
                <a:endParaRPr lang="en-US" b="1" dirty="0"/>
              </a:p>
              <a:p>
                <a:r>
                  <a:rPr lang="en-US" dirty="0"/>
                  <a:t>The Joint Posterior Distribution</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e>
                        </m:d>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𝐼𝑛𝑣𝑒𝑟𝑠𝑒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𝐺𝑎𝑚𝑚𝑎</m:t>
                    </m:r>
                    <m:d>
                      <m:dPr>
                        <m:ctrlPr>
                          <a:rPr lang="en-US" b="0" i="1" smtClean="0">
                            <a:latin typeface="Cambria Math" panose="02040503050406030204" pitchFamily="18" charset="0"/>
                            <a:ea typeface="Cambria Math" panose="02040503050406030204" pitchFamily="18" charset="0"/>
                          </a:rPr>
                        </m:ctrlPr>
                      </m:dPr>
                      <m:e>
                        <m:f>
                          <m:fPr>
                            <m:type m:val="lin"/>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d>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𝑆𝑆𝑅</m:t>
                                </m:r>
                              </m:e>
                              <m:sub>
                                <m:r>
                                  <a:rPr lang="en-US" b="0" i="1" smtClean="0">
                                    <a:latin typeface="Cambria Math" panose="02040503050406030204" pitchFamily="18" charset="0"/>
                                    <a:ea typeface="Cambria Math" panose="02040503050406030204" pitchFamily="18" charset="0"/>
                                  </a:rPr>
                                  <m:t>𝑔</m:t>
                                </m:r>
                              </m:sub>
                            </m:sSub>
                          </m:num>
                          <m:den>
                            <m:r>
                              <a:rPr lang="en-US" b="0" i="1" smtClean="0">
                                <a:latin typeface="Cambria Math" panose="02040503050406030204" pitchFamily="18" charset="0"/>
                                <a:ea typeface="Cambria Math" panose="02040503050406030204" pitchFamily="18" charset="0"/>
                              </a:rPr>
                              <m:t>2</m:t>
                            </m:r>
                          </m:den>
                        </m:f>
                      </m:e>
                    </m:d>
                  </m:oMath>
                </a14:m>
                <a:endParaRPr lang="en-US" dirty="0"/>
              </a:p>
              <a:p>
                <a:pPr lvl="2"/>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𝑆𝑆𝑅</m:t>
                        </m:r>
                      </m:e>
                      <m:sub>
                        <m:r>
                          <a:rPr lang="en-US" b="0" i="1" smtClean="0">
                            <a:latin typeface="Cambria Math" panose="02040503050406030204" pitchFamily="18" charset="0"/>
                            <a:ea typeface="Cambria Math" panose="02040503050406030204" pitchFamily="18" charset="0"/>
                          </a:rPr>
                          <m:t>𝑔</m:t>
                        </m:r>
                      </m:sub>
                    </m:sSub>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𝒚</m:t>
                        </m:r>
                      </m:e>
                      <m:sup>
                        <m:r>
                          <a:rPr lang="en-US" i="1">
                            <a:latin typeface="Cambria Math" panose="02040503050406030204" pitchFamily="18" charset="0"/>
                          </a:rPr>
                          <m:t>𝑇</m:t>
                        </m:r>
                      </m:sup>
                    </m:sSup>
                    <m:r>
                      <a:rPr lang="en-US" b="1" i="1">
                        <a:latin typeface="Cambria Math" panose="02040503050406030204" pitchFamily="18" charset="0"/>
                      </a:rPr>
                      <m:t>𝒚</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𝒎</m:t>
                        </m:r>
                      </m:e>
                      <m:sup>
                        <m:r>
                          <a:rPr lang="en-US" i="1">
                            <a:latin typeface="Cambria Math" panose="02040503050406030204" pitchFamily="18" charset="0"/>
                          </a:rPr>
                          <m:t>𝑇</m:t>
                        </m:r>
                      </m:sup>
                    </m:sSup>
                    <m:sSup>
                      <m:sSupPr>
                        <m:ctrlPr>
                          <a:rPr lang="en-US"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−1</m:t>
                        </m:r>
                      </m:sup>
                    </m:sSup>
                    <m:r>
                      <a:rPr lang="en-US" b="1" i="1" smtClean="0">
                        <a:latin typeface="Cambria Math" panose="02040503050406030204" pitchFamily="18" charset="0"/>
                      </a:rPr>
                      <m:t>𝒎</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𝒚</m:t>
                        </m:r>
                      </m:e>
                      <m:sup>
                        <m:r>
                          <a:rPr lang="en-US" i="1">
                            <a:latin typeface="Cambria Math" panose="02040503050406030204" pitchFamily="18" charset="0"/>
                          </a:rPr>
                          <m:t>𝑇</m:t>
                        </m:r>
                      </m:sup>
                    </m:sSup>
                    <m:d>
                      <m:dPr>
                        <m:ctrlPr>
                          <a:rPr lang="en-US"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r>
                          <a:rPr lang="en-US" b="1" i="1">
                            <a:latin typeface="Cambria Math" panose="02040503050406030204" pitchFamily="18" charset="0"/>
                            <a:ea typeface="Cambria Math" panose="02040503050406030204" pitchFamily="18" charset="0"/>
                          </a:rPr>
                          <m:t>𝑿</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e>
                    </m:d>
                    <m:r>
                      <a:rPr lang="en-US" b="1" i="1">
                        <a:latin typeface="Cambria Math" panose="02040503050406030204" pitchFamily="18" charset="0"/>
                      </a:rPr>
                      <m:t>𝒚</m:t>
                    </m:r>
                  </m:oMath>
                </a14:m>
                <a:endParaRPr lang="en-US" b="1"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𝑜𝑙𝑠</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e>
                    </m:d>
                  </m:oMath>
                </a14:m>
                <a:endParaRPr lang="en-US" dirty="0"/>
              </a:p>
            </p:txBody>
          </p:sp>
        </mc:Choice>
        <mc:Fallback>
          <p:sp>
            <p:nvSpPr>
              <p:cNvPr id="5" name="Content Placeholder 1">
                <a:extLst>
                  <a:ext uri="{FF2B5EF4-FFF2-40B4-BE49-F238E27FC236}">
                    <a16:creationId xmlns:a16="http://schemas.microsoft.com/office/drawing/2014/main" id="{6BFDB585-575B-425F-8D56-5ABA0C6F63CC}"/>
                  </a:ext>
                </a:extLst>
              </p:cNvPr>
              <p:cNvSpPr>
                <a:spLocks noGrp="1" noRot="1" noChangeAspect="1" noMove="1" noResize="1" noEditPoints="1" noAdjustHandles="1" noChangeArrowheads="1" noChangeShapeType="1" noTextEdit="1"/>
              </p:cNvSpPr>
              <p:nvPr>
                <p:ph idx="1"/>
              </p:nvPr>
            </p:nvSpPr>
            <p:spPr>
              <a:xfrm>
                <a:off x="838200" y="2689225"/>
                <a:ext cx="10515600" cy="3495675"/>
              </a:xfrm>
              <a:blipFill>
                <a:blip r:embed="rId4"/>
                <a:stretch>
                  <a:fillRect l="-1043" t="-2787"/>
                </a:stretch>
              </a:blipFill>
            </p:spPr>
            <p:txBody>
              <a:bodyPr/>
              <a:lstStyle/>
              <a:p>
                <a:r>
                  <a:rPr lang="en-US">
                    <a:noFill/>
                  </a:rPr>
                  <a:t> </a:t>
                </a:r>
              </a:p>
            </p:txBody>
          </p:sp>
        </mc:Fallback>
      </mc:AlternateContent>
    </p:spTree>
    <p:extLst>
      <p:ext uri="{BB962C8B-B14F-4D97-AF65-F5344CB8AC3E}">
        <p14:creationId xmlns:p14="http://schemas.microsoft.com/office/powerpoint/2010/main" val="49929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8" name="Freeform: Shape 11">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2">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1712915" y="1040400"/>
            <a:ext cx="7866060" cy="707886"/>
          </a:xfrm>
        </p:spPr>
        <p:txBody>
          <a:bodyPr anchor="b">
            <a:normAutofit/>
          </a:bodyPr>
          <a:lstStyle/>
          <a:p>
            <a:r>
              <a:rPr lang="en-US" sz="4000"/>
              <a:t>Overview</a:t>
            </a:r>
          </a:p>
        </p:txBody>
      </p:sp>
      <p:grpSp>
        <p:nvGrpSpPr>
          <p:cNvPr id="14" name="Group 14">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8" name="Freeform: Shape 15">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6">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Content Placeholder 1">
            <a:extLst>
              <a:ext uri="{FF2B5EF4-FFF2-40B4-BE49-F238E27FC236}">
                <a16:creationId xmlns:a16="http://schemas.microsoft.com/office/drawing/2014/main" id="{78E6015D-F42E-4F00-9409-EFEFF621563F}"/>
              </a:ext>
            </a:extLst>
          </p:cNvPr>
          <p:cNvSpPr>
            <a:spLocks noGrp="1"/>
          </p:cNvSpPr>
          <p:nvPr>
            <p:ph idx="1"/>
          </p:nvPr>
        </p:nvSpPr>
        <p:spPr>
          <a:xfrm>
            <a:off x="1712914" y="3070719"/>
            <a:ext cx="7866061" cy="2937969"/>
          </a:xfrm>
        </p:spPr>
        <p:txBody>
          <a:bodyPr>
            <a:normAutofit/>
          </a:bodyPr>
          <a:lstStyle/>
          <a:p>
            <a:r>
              <a:rPr lang="en-US" sz="1700">
                <a:solidFill>
                  <a:schemeClr val="tx1">
                    <a:alpha val="80000"/>
                  </a:schemeClr>
                </a:solidFill>
              </a:rPr>
              <a:t>Motivation:  the lack of suitable computing tools presents an obstacle to employment of Bayesian predictive inference in research</a:t>
            </a:r>
          </a:p>
          <a:p>
            <a:r>
              <a:rPr lang="en-US" sz="1700">
                <a:solidFill>
                  <a:schemeClr val="tx1">
                    <a:alpha val="80000"/>
                  </a:schemeClr>
                </a:solidFill>
              </a:rPr>
              <a:t>Purpose of this thesis: to address that problem by providing a set of software tools for some useful predictive models</a:t>
            </a:r>
          </a:p>
          <a:p>
            <a:pPr lvl="1"/>
            <a:r>
              <a:rPr lang="en-US" sz="1700">
                <a:solidFill>
                  <a:schemeClr val="tx1">
                    <a:alpha val="80000"/>
                  </a:schemeClr>
                </a:solidFill>
              </a:rPr>
              <a:t>Documentation and derivation of models</a:t>
            </a:r>
          </a:p>
          <a:p>
            <a:pPr lvl="1"/>
            <a:r>
              <a:rPr lang="en-US" sz="1700">
                <a:solidFill>
                  <a:schemeClr val="tx1">
                    <a:alpha val="80000"/>
                  </a:schemeClr>
                </a:solidFill>
              </a:rPr>
              <a:t>Creation of R functions for Bayesian predictive analysis</a:t>
            </a:r>
          </a:p>
          <a:p>
            <a:r>
              <a:rPr lang="en-US" sz="1700">
                <a:solidFill>
                  <a:schemeClr val="tx1">
                    <a:alpha val="80000"/>
                  </a:schemeClr>
                </a:solidFill>
              </a:rPr>
              <a:t>Primary Sources</a:t>
            </a:r>
          </a:p>
          <a:p>
            <a:pPr lvl="1"/>
            <a:r>
              <a:rPr lang="en-US" sz="1700">
                <a:solidFill>
                  <a:schemeClr val="tx1">
                    <a:alpha val="80000"/>
                  </a:schemeClr>
                </a:solidFill>
              </a:rPr>
              <a:t>Seymour Geisser’s Predictive Inference: An Introduction (1993) </a:t>
            </a:r>
          </a:p>
          <a:p>
            <a:pPr lvl="1"/>
            <a:r>
              <a:rPr lang="en-US" sz="1700">
                <a:solidFill>
                  <a:schemeClr val="tx1">
                    <a:alpha val="80000"/>
                  </a:schemeClr>
                </a:solidFill>
              </a:rPr>
              <a:t>Peter D. Hoff’s A First Course in Bayesian Statistical Methods (2009)</a:t>
            </a:r>
          </a:p>
          <a:p>
            <a:endParaRPr lang="en-US" sz="1700">
              <a:solidFill>
                <a:schemeClr val="tx1">
                  <a:alpha val="80000"/>
                </a:schemeClr>
              </a:solidFill>
            </a:endParaRPr>
          </a:p>
        </p:txBody>
      </p:sp>
    </p:spTree>
    <p:extLst>
      <p:ext uri="{BB962C8B-B14F-4D97-AF65-F5344CB8AC3E}">
        <p14:creationId xmlns:p14="http://schemas.microsoft.com/office/powerpoint/2010/main" val="186248445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3"/>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normAutofit fontScale="90000"/>
          </a:bodyPr>
          <a:lstStyle/>
          <a:p>
            <a:r>
              <a:rPr lang="en-US" dirty="0"/>
              <a:t>Normal Regression Model:</a:t>
            </a:r>
            <a:br>
              <a:rPr lang="en-US" dirty="0"/>
            </a:br>
            <a:r>
              <a:rPr lang="en-US" dirty="0"/>
              <a:t>Derivation (without prior information,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EFE4299D-93E4-4CCE-BD3D-00D2CBDA0AEF}"/>
                  </a:ext>
                </a:extLst>
              </p:cNvPr>
              <p:cNvSpPr>
                <a:spLocks noGrp="1"/>
              </p:cNvSpPr>
              <p:nvPr>
                <p:ph idx="1"/>
              </p:nvPr>
            </p:nvSpPr>
            <p:spPr>
              <a:xfrm>
                <a:off x="838200" y="3133725"/>
                <a:ext cx="10515600" cy="2746375"/>
              </a:xfrm>
            </p:spPr>
            <p:txBody>
              <a:bodyPr>
                <a:normAutofit/>
              </a:bodyPr>
              <a:lstStyle/>
              <a:p>
                <a:r>
                  <a:rPr lang="en-US" dirty="0"/>
                  <a:t>The Predictive Distribution can be approximated using Monte Carlo sampling:</a:t>
                </a:r>
              </a:p>
              <a:p>
                <a:pPr lvl="1"/>
                <a:r>
                  <a:rPr lang="en-US" dirty="0">
                    <a:ea typeface="Cambria Math" panose="02040503050406030204" pitchFamily="18" charset="0"/>
                  </a:rPr>
                  <a:t>Draw</a:t>
                </a:r>
                <a:r>
                  <a:rPr lang="en-US" b="0" dirty="0">
                    <a:ea typeface="Cambria Math" panose="02040503050406030204" pitchFamily="18" charset="0"/>
                  </a:rPr>
                  <a:t>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𝐼𝑛𝑣𝑒𝑟𝑠𝑒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𝐺𝑎𝑚𝑚𝑎</m:t>
                    </m:r>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d>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𝑆𝑆𝑅</m:t>
                                </m:r>
                              </m:e>
                              <m:sub>
                                <m:r>
                                  <a:rPr lang="en-US" i="1">
                                    <a:latin typeface="Cambria Math" panose="02040503050406030204" pitchFamily="18" charset="0"/>
                                    <a:ea typeface="Cambria Math" panose="02040503050406030204" pitchFamily="18" charset="0"/>
                                  </a:rPr>
                                  <m:t>𝑔</m:t>
                                </m:r>
                              </m:sub>
                            </m:sSub>
                          </m:num>
                          <m:den>
                            <m:r>
                              <a:rPr lang="en-US" i="1">
                                <a:latin typeface="Cambria Math" panose="02040503050406030204" pitchFamily="18" charset="0"/>
                                <a:ea typeface="Cambria Math" panose="02040503050406030204" pitchFamily="18" charset="0"/>
                              </a:rPr>
                              <m:t>2</m:t>
                            </m:r>
                          </m:den>
                        </m:f>
                      </m:e>
                    </m:d>
                  </m:oMath>
                </a14:m>
                <a:endParaRPr lang="en-US" dirty="0"/>
              </a:p>
              <a:p>
                <a:pPr lvl="1"/>
                <a:r>
                  <a:rPr lang="en-US" dirty="0"/>
                  <a:t>Draw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𝑀𝑢𝑙𝑡𝑖𝑣𝑎𝑟𝑖𝑎𝑡𝑒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𝑜𝑙𝑠</m:t>
                            </m:r>
                          </m:sub>
                        </m:sSub>
                        <m:r>
                          <a:rPr lang="en-US" i="1">
                            <a:latin typeface="Cambria Math" panose="02040503050406030204" pitchFamily="18" charset="0"/>
                          </a:rPr>
                          <m:t>,</m:t>
                        </m:r>
                        <m:sSup>
                          <m:sSupPr>
                            <m:ctrlPr>
                              <a:rPr lang="en-US" i="1">
                                <a:latin typeface="Cambria Math" panose="02040503050406030204" pitchFamily="18" charset="0"/>
                              </a:rPr>
                            </m:ctrlPr>
                          </m:sSupPr>
                          <m:e>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𝑔</m:t>
                                </m:r>
                                <m:r>
                                  <a:rPr lang="en-US" i="1">
                                    <a:latin typeface="Cambria Math" panose="02040503050406030204" pitchFamily="18" charset="0"/>
                                  </a:rPr>
                                  <m:t>+1</m:t>
                                </m:r>
                              </m:den>
                            </m:f>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𝑿</m:t>
                                    </m:r>
                                  </m:e>
                                  <m:sup>
                                    <m:r>
                                      <a:rPr lang="en-US" i="1">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e>
                            </m:d>
                          </m:e>
                          <m:sup>
                            <m:r>
                              <a:rPr lang="en-US" i="1">
                                <a:latin typeface="Cambria Math" panose="02040503050406030204" pitchFamily="18" charset="0"/>
                              </a:rPr>
                              <m:t>−1</m:t>
                            </m:r>
                          </m:sup>
                        </m:sSup>
                      </m:e>
                    </m:d>
                  </m:oMath>
                </a14:m>
                <a:endParaRPr lang="en-US" dirty="0"/>
              </a:p>
              <a:p>
                <a:pPr lvl="1"/>
                <a14:m>
                  <m:oMath xmlns:m="http://schemas.openxmlformats.org/officeDocument/2006/math">
                    <m:r>
                      <m:rPr>
                        <m:nor/>
                      </m:rPr>
                      <a:rPr lang="en-US" dirty="0"/>
                      <m:t>Draw</m:t>
                    </m:r>
                    <m:r>
                      <m:rPr>
                        <m:nor/>
                      </m:rPr>
                      <a:rPr lang="en-US" dirty="0"/>
                      <m:t> </m:t>
                    </m:r>
                    <m:r>
                      <m:rPr>
                        <m:sty m:val="p"/>
                      </m:rPr>
                      <a:rPr lang="el-GR" i="1">
                        <a:latin typeface="Cambria Math" panose="02040503050406030204" pitchFamily="18" charset="0"/>
                        <a:ea typeface="Cambria Math" panose="02040503050406030204" pitchFamily="18" charset="0"/>
                      </a:rPr>
                      <m:t>ϵ</m:t>
                    </m:r>
                    <m:r>
                      <a:rPr lang="en-US"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𝑁𝑜𝑟𝑚𝑎𝑙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a:t>   </a:t>
                </a:r>
              </a:p>
              <a:p>
                <a:pPr lvl="1"/>
                <a:r>
                  <a:rPr lang="en-US" dirty="0"/>
                  <a:t>Then set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𝑿</m:t>
                    </m:r>
                  </m:oMath>
                </a14:m>
                <a:r>
                  <a:rPr lang="en-US" dirty="0"/>
                  <a:t> +</a:t>
                </a:r>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ϵ</m:t>
                    </m:r>
                  </m:oMath>
                </a14:m>
                <a:endParaRPr lang="en-US" dirty="0"/>
              </a:p>
            </p:txBody>
          </p:sp>
        </mc:Choice>
        <mc:Fallback>
          <p:sp>
            <p:nvSpPr>
              <p:cNvPr id="4" name="Content Placeholder 1">
                <a:extLst>
                  <a:ext uri="{FF2B5EF4-FFF2-40B4-BE49-F238E27FC236}">
                    <a16:creationId xmlns:a16="http://schemas.microsoft.com/office/drawing/2014/main" id="{EFE4299D-93E4-4CCE-BD3D-00D2CBDA0AEF}"/>
                  </a:ext>
                </a:extLst>
              </p:cNvPr>
              <p:cNvSpPr>
                <a:spLocks noGrp="1" noRot="1" noChangeAspect="1" noMove="1" noResize="1" noEditPoints="1" noAdjustHandles="1" noChangeArrowheads="1" noChangeShapeType="1" noTextEdit="1"/>
              </p:cNvSpPr>
              <p:nvPr>
                <p:ph idx="1"/>
              </p:nvPr>
            </p:nvSpPr>
            <p:spPr>
              <a:xfrm>
                <a:off x="838200" y="3133725"/>
                <a:ext cx="10515600" cy="2746375"/>
              </a:xfrm>
              <a:blipFill>
                <a:blip r:embed="rId4"/>
                <a:stretch>
                  <a:fillRect l="-1043" t="-3548" b="-2439"/>
                </a:stretch>
              </a:blipFill>
            </p:spPr>
            <p:txBody>
              <a:bodyPr/>
              <a:lstStyle/>
              <a:p>
                <a:r>
                  <a:rPr lang="en-US">
                    <a:noFill/>
                  </a:rPr>
                  <a:t> </a:t>
                </a:r>
              </a:p>
            </p:txBody>
          </p:sp>
        </mc:Fallback>
      </mc:AlternateContent>
    </p:spTree>
    <p:extLst>
      <p:ext uri="{BB962C8B-B14F-4D97-AF65-F5344CB8AC3E}">
        <p14:creationId xmlns:p14="http://schemas.microsoft.com/office/powerpoint/2010/main" val="1585463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Model, 2-Sample:</a:t>
            </a:r>
            <a:br>
              <a:rPr lang="en-US" dirty="0"/>
            </a:br>
            <a:r>
              <a:rPr lang="en-US" dirty="0"/>
              <a:t>R function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rPr>
                          <m:t>𝑇</m:t>
                        </m:r>
                      </m:sup>
                    </m:sSup>
                    <m:r>
                      <a:rPr lang="en-US" sz="2000" i="1">
                        <a:latin typeface="Cambria Math" panose="02040503050406030204" pitchFamily="18" charset="0"/>
                        <a:ea typeface="Cambria Math" panose="02040503050406030204" pitchFamily="18" charset="0"/>
                      </a:rPr>
                      <m:t>𝑿</m:t>
                    </m:r>
                    <m:r>
                      <m:rPr>
                        <m:nor/>
                      </m:rPr>
                      <a:rPr lang="en-US" sz="2000" dirty="0"/>
                      <m:t> +</m:t>
                    </m:r>
                    <m:r>
                      <m:rPr>
                        <m:nor/>
                      </m:rPr>
                      <a:rPr lang="el-GR" sz="2000" dirty="0">
                        <a:ea typeface="Cambria Math" panose="02040503050406030204" pitchFamily="18" charset="0"/>
                      </a:rPr>
                      <m:t> </m:t>
                    </m:r>
                    <m:r>
                      <m:rPr>
                        <m:sty m:val="p"/>
                      </m:rPr>
                      <a:rPr lang="el-GR" sz="2000" i="1">
                        <a:latin typeface="Cambria Math" panose="02040503050406030204" pitchFamily="18" charset="0"/>
                        <a:ea typeface="Cambria Math" panose="02040503050406030204" pitchFamily="18" charset="0"/>
                      </a:rPr>
                      <m:t>ϵ</m:t>
                    </m:r>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3"/>
                <a:stretch>
                  <a:fillRect l="-605"/>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2302800992"/>
              </p:ext>
            </p:extLst>
          </p:nvPr>
        </p:nvGraphicFramePr>
        <p:xfrm>
          <a:off x="602695" y="2534868"/>
          <a:ext cx="11084480" cy="1285240"/>
        </p:xfrm>
        <a:graphic>
          <a:graphicData uri="http://schemas.openxmlformats.org/drawingml/2006/table">
            <a:tbl>
              <a:tblPr firstRow="1" bandRow="1">
                <a:tableStyleId>{5C22544A-7EE6-4342-B048-85BDC9FD1C3A}</a:tableStyleId>
              </a:tblPr>
              <a:tblGrid>
                <a:gridCol w="2022518">
                  <a:extLst>
                    <a:ext uri="{9D8B030D-6E8A-4147-A177-3AD203B41FA5}">
                      <a16:colId xmlns:a16="http://schemas.microsoft.com/office/drawing/2014/main" val="716773054"/>
                    </a:ext>
                  </a:extLst>
                </a:gridCol>
                <a:gridCol w="5633884">
                  <a:extLst>
                    <a:ext uri="{9D8B030D-6E8A-4147-A177-3AD203B41FA5}">
                      <a16:colId xmlns:a16="http://schemas.microsoft.com/office/drawing/2014/main" val="459932613"/>
                    </a:ext>
                  </a:extLst>
                </a:gridCol>
                <a:gridCol w="3428078">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Predictive Sampler</a:t>
                      </a:r>
                    </a:p>
                  </a:txBody>
                  <a:tcPr anchor="ctr"/>
                </a:tc>
                <a:tc>
                  <a:txBody>
                    <a:bodyPr/>
                    <a:lstStyle/>
                    <a:p>
                      <a:r>
                        <a:rPr lang="en-US" dirty="0" err="1"/>
                        <a:t>rpredNormReg</a:t>
                      </a:r>
                      <a:r>
                        <a:rPr lang="en-US" dirty="0"/>
                        <a:t>(S,Xpred,X,y,beta0,Sigma0,nu0,s20,gprior)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Implements a Gibbs sampler (if </a:t>
                      </a:r>
                      <a:r>
                        <a:rPr lang="en-US" sz="1800" dirty="0" err="1"/>
                        <a:t>gprior</a:t>
                      </a:r>
                      <a:r>
                        <a:rPr lang="en-US" sz="1800" dirty="0"/>
                        <a:t> = 0) or Monte Carlo sampling (if </a:t>
                      </a:r>
                      <a:r>
                        <a:rPr lang="en-US" sz="1800" dirty="0" err="1"/>
                        <a:t>gprior</a:t>
                      </a:r>
                      <a:r>
                        <a:rPr lang="en-US" sz="1800" dirty="0"/>
                        <a:t> = 1)</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5" y="3905804"/>
                <a:ext cx="11184493" cy="2966068"/>
              </a:xfrm>
              <a:prstGeom prst="rect">
                <a:avLst/>
              </a:prstGeom>
              <a:noFill/>
            </p:spPr>
            <p:txBody>
              <a:bodyPr wrap="square" rtlCol="0">
                <a:spAutoFit/>
              </a:bodyPr>
              <a:lstStyle/>
              <a:p>
                <a:pPr>
                  <a:lnSpc>
                    <a:spcPct val="150000"/>
                  </a:lnSpc>
                </a:pPr>
                <a:r>
                  <a:rPr lang="en-US" dirty="0"/>
                  <a:t>Xpred = the vector(s) of explanatory variables upon which to base prediction</a:t>
                </a:r>
              </a:p>
              <a:p>
                <a:pPr>
                  <a:lnSpc>
                    <a:spcPct val="150000"/>
                  </a:lnSpc>
                </a:pPr>
                <a:r>
                  <a:rPr lang="en-US" dirty="0"/>
                  <a:t>X = the design matrix associated with the observed data</a:t>
                </a:r>
              </a:p>
              <a:p>
                <a:pPr>
                  <a:lnSpc>
                    <a:spcPct val="150000"/>
                  </a:lnSpc>
                </a:pPr>
                <a:r>
                  <a:rPr lang="en-US" dirty="0"/>
                  <a:t>y = the observed response vector</a:t>
                </a:r>
              </a:p>
              <a:p>
                <a:pPr>
                  <a:lnSpc>
                    <a:spcPct val="150000"/>
                  </a:lnSpc>
                </a:pPr>
                <a:r>
                  <a:rPr lang="en-US" dirty="0"/>
                  <a:t>beta0, Sigma0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rPr>
                          <m:t>0</m:t>
                        </m:r>
                      </m:sub>
                    </m:sSub>
                  </m:oMath>
                </a14:m>
                <a:r>
                  <a:rPr lang="en-US" dirty="0"/>
                  <a:t>: location vector and covariance matrix for the multivariate normal prior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a:p>
                <a:pPr>
                  <a:lnSpc>
                    <a:spcPct val="150000"/>
                  </a:lnSpc>
                </a:pPr>
                <a:r>
                  <a:rPr lang="en-US" dirty="0"/>
                  <a:t>nu0, s20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i="1">
                            <a:latin typeface="Cambria Math" panose="02040503050406030204" pitchFamily="18" charset="0"/>
                            <a:ea typeface="Cambria Math" panose="02040503050406030204" pitchFamily="18" charset="0"/>
                          </a:rPr>
                          <m:t>0</m:t>
                        </m:r>
                      </m:sub>
                    </m:sSub>
                  </m:oMath>
                </a14:m>
                <a:r>
                  <a:rPr lang="en-US" dirty="0"/>
                  <a:t>,</a:t>
                </a:r>
                <a:r>
                  <a:rPr lang="en-US" dirty="0">
                    <a:ea typeface="Cambria Math" panose="02040503050406030204" pitchFamily="18" charset="0"/>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2</m:t>
                        </m:r>
                      </m:sup>
                    </m:sSubSup>
                  </m:oMath>
                </a14:m>
                <a:r>
                  <a:rPr lang="en-US" dirty="0"/>
                  <a:t>: prior parameter values for the Inverse Gamma prior distribution of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US" dirty="0"/>
                  <a:t> </a:t>
                </a:r>
                <a:endParaRPr lang="en-US" dirty="0">
                  <a:solidFill>
                    <a:srgbClr val="FF0000"/>
                  </a:solidFill>
                </a:endParaRPr>
              </a:p>
              <a:p>
                <a:pPr>
                  <a:lnSpc>
                    <a:spcPct val="150000"/>
                  </a:lnSpc>
                </a:pPr>
                <a:r>
                  <a:rPr lang="en-US" dirty="0" err="1"/>
                  <a:t>gprior</a:t>
                </a:r>
                <a:r>
                  <a:rPr lang="en-US" dirty="0"/>
                  <a:t> = a flag controlling the decision to use Zellner’s location-invariant “g-prior”</a:t>
                </a:r>
              </a:p>
              <a:p>
                <a:pPr>
                  <a:lnSpc>
                    <a:spcPct val="150000"/>
                  </a:lnSpc>
                </a:pPr>
                <a:r>
                  <a:rPr lang="en-US" dirty="0"/>
                  <a:t>S = the desired predictive sample size</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3905804"/>
                <a:ext cx="11184493" cy="2966068"/>
              </a:xfrm>
              <a:prstGeom prst="rect">
                <a:avLst/>
              </a:prstGeom>
              <a:blipFill>
                <a:blip r:embed="rId4"/>
                <a:stretch>
                  <a:fillRect l="-490" b="-2469"/>
                </a:stretch>
              </a:blipFill>
            </p:spPr>
            <p:txBody>
              <a:bodyPr/>
              <a:lstStyle/>
              <a:p>
                <a:r>
                  <a:rPr lang="en-US">
                    <a:noFill/>
                  </a:rPr>
                  <a:t> </a:t>
                </a:r>
              </a:p>
            </p:txBody>
          </p:sp>
        </mc:Fallback>
      </mc:AlternateContent>
    </p:spTree>
    <p:extLst>
      <p:ext uri="{BB962C8B-B14F-4D97-AF65-F5344CB8AC3E}">
        <p14:creationId xmlns:p14="http://schemas.microsoft.com/office/powerpoint/2010/main" val="2935760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 Regression Example:</a:t>
            </a:r>
            <a:br>
              <a:rPr lang="en-US" dirty="0"/>
            </a:br>
            <a:r>
              <a:rPr lang="en-US" dirty="0"/>
              <a:t>Oxygen Uptake (Hoff)</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08AF93-F864-46FF-AB04-B75E07D29D0A}"/>
                  </a:ext>
                </a:extLst>
              </p:cNvPr>
              <p:cNvSpPr>
                <a:spLocks noGrp="1"/>
              </p:cNvSpPr>
              <p:nvPr>
                <p:ph sz="half" idx="1"/>
              </p:nvPr>
            </p:nvSpPr>
            <p:spPr/>
            <p:txBody>
              <a:bodyPr>
                <a:normAutofit/>
              </a:bodyPr>
              <a:lstStyle/>
              <a:p>
                <a:r>
                  <a:rPr lang="en-US" sz="2000" dirty="0"/>
                  <a:t>Data:  Maximum oxygen uptake of 12 healthy men after random assignment to different exercise regimens</a:t>
                </a:r>
              </a:p>
              <a:p>
                <a:pPr lvl="1"/>
                <a:r>
                  <a:rPr lang="en-US" sz="1800" dirty="0"/>
                  <a:t>6 men:  12-week flat-terrain running program</a:t>
                </a:r>
              </a:p>
              <a:p>
                <a:pPr lvl="1"/>
                <a:r>
                  <a:rPr lang="en-US" sz="1800" dirty="0"/>
                  <a:t>6 men:  12-week step aerobics program</a:t>
                </a:r>
              </a:p>
              <a:p>
                <a:r>
                  <a:rPr lang="en-US" sz="2400" dirty="0"/>
                  <a:t>Regression model:</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rPr>
                          <m:t>1</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,3</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4</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r>
                          <a:rPr lang="en-US" sz="1800" i="1">
                            <a:latin typeface="Cambria Math" panose="02040503050406030204" pitchFamily="18" charset="0"/>
                          </a:rPr>
                          <m:t>,4</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𝜖</m:t>
                    </m:r>
                  </m:oMath>
                </a14:m>
                <a:endParaRPr lang="en-US" sz="1800" dirty="0"/>
              </a:p>
              <a:p>
                <a:pPr marL="457200" lvl="1" indent="0">
                  <a:buNone/>
                </a:pPr>
                <a:r>
                  <a:rPr lang="en-US" sz="1800" dirty="0"/>
                  <a:t>where</a:t>
                </a:r>
              </a:p>
              <a:p>
                <a:pPr lvl="2"/>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sub>
                    </m:sSub>
                    <m:r>
                      <a:rPr lang="en-US" sz="1600" b="0" i="1" smtClean="0">
                        <a:latin typeface="Cambria Math" panose="02040503050406030204" pitchFamily="18" charset="0"/>
                      </a:rPr>
                      <m:t>=1</m:t>
                    </m:r>
                  </m:oMath>
                </a14:m>
                <a:r>
                  <a:rPr lang="en-US" sz="1600" dirty="0"/>
                  <a:t> for each subject </a:t>
                </a:r>
                <a14:m>
                  <m:oMath xmlns:m="http://schemas.openxmlformats.org/officeDocument/2006/math">
                    <m:r>
                      <a:rPr lang="en-US" sz="1600" i="1">
                        <a:latin typeface="Cambria Math" panose="02040503050406030204" pitchFamily="18" charset="0"/>
                      </a:rPr>
                      <m:t>𝑖</m:t>
                    </m:r>
                  </m:oMath>
                </a14:m>
                <a:endParaRPr lang="en-US" sz="1600" dirty="0"/>
              </a:p>
              <a:p>
                <a:pPr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,2</m:t>
                        </m:r>
                      </m:sub>
                    </m:sSub>
                    <m:r>
                      <a:rPr lang="en-US" sz="1600" b="0" i="1" smtClean="0">
                        <a:latin typeface="Cambria Math" panose="02040503050406030204" pitchFamily="18" charset="0"/>
                      </a:rPr>
                      <m:t>=0</m:t>
                    </m:r>
                  </m:oMath>
                </a14:m>
                <a:r>
                  <a:rPr lang="en-US" sz="1600" dirty="0"/>
                  <a:t> (running), </a:t>
                </a:r>
                <a14:m>
                  <m:oMath xmlns:m="http://schemas.openxmlformats.org/officeDocument/2006/math">
                    <m:r>
                      <a:rPr lang="en-US" sz="1600" i="1">
                        <a:latin typeface="Cambria Math" panose="02040503050406030204" pitchFamily="18" charset="0"/>
                      </a:rPr>
                      <m:t>1</m:t>
                    </m:r>
                  </m:oMath>
                </a14:m>
                <a:r>
                  <a:rPr lang="en-US" sz="1600" dirty="0"/>
                  <a:t> (aerobic)</a:t>
                </a:r>
              </a:p>
              <a:p>
                <a:pPr lvl="2"/>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,3</m:t>
                        </m:r>
                      </m:sub>
                    </m:sSub>
                    <m:r>
                      <a:rPr lang="en-US" sz="1600" b="0" i="1" smtClean="0">
                        <a:latin typeface="Cambria Math" panose="02040503050406030204" pitchFamily="18" charset="0"/>
                      </a:rPr>
                      <m:t>=</m:t>
                    </m:r>
                  </m:oMath>
                </a14:m>
                <a:r>
                  <a:rPr lang="en-US" sz="1600" dirty="0"/>
                  <a:t> age of subject </a:t>
                </a:r>
                <a14:m>
                  <m:oMath xmlns:m="http://schemas.openxmlformats.org/officeDocument/2006/math">
                    <m:r>
                      <a:rPr lang="en-US" sz="1600" i="1">
                        <a:latin typeface="Cambria Math" panose="02040503050406030204" pitchFamily="18" charset="0"/>
                      </a:rPr>
                      <m:t>𝑖</m:t>
                    </m:r>
                  </m:oMath>
                </a14:m>
                <a:endParaRPr lang="en-US" sz="1600" dirty="0"/>
              </a:p>
              <a:p>
                <a:pPr lvl="2"/>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,4</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r>
                          <a:rPr lang="en-US" sz="1600" i="1">
                            <a:latin typeface="Cambria Math" panose="02040503050406030204" pitchFamily="18" charset="0"/>
                          </a:rPr>
                          <m:t>,3</m:t>
                        </m:r>
                      </m:sub>
                    </m:sSub>
                  </m:oMath>
                </a14:m>
                <a:endParaRPr lang="en-US" sz="1600" dirty="0"/>
              </a:p>
              <a:p>
                <a:pPr lvl="1"/>
                <a:r>
                  <a:rPr lang="en-US" sz="1800" dirty="0">
                    <a:sym typeface="Wingdings" panose="05000000000000000000" pitchFamily="2" charset="2"/>
                  </a:rPr>
                  <a:t> linear in age for both groups</a:t>
                </a:r>
                <a:endParaRPr lang="en-US" sz="1800" dirty="0"/>
              </a:p>
              <a:p>
                <a:endParaRPr lang="en-US" dirty="0"/>
              </a:p>
            </p:txBody>
          </p:sp>
        </mc:Choice>
        <mc:Fallback xmlns="">
          <p:sp>
            <p:nvSpPr>
              <p:cNvPr id="2" name="Content Placeholder 1">
                <a:extLst>
                  <a:ext uri="{FF2B5EF4-FFF2-40B4-BE49-F238E27FC236}">
                    <a16:creationId xmlns:a16="http://schemas.microsoft.com/office/drawing/2014/main" id="{FD08AF93-F864-46FF-AB04-B75E07D29D0A}"/>
                  </a:ext>
                </a:extLst>
              </p:cNvPr>
              <p:cNvSpPr>
                <a:spLocks noGrp="1" noRot="1" noChangeAspect="1" noMove="1" noResize="1" noEditPoints="1" noAdjustHandles="1" noChangeArrowheads="1" noChangeShapeType="1" noTextEdit="1"/>
              </p:cNvSpPr>
              <p:nvPr>
                <p:ph sz="half" idx="1"/>
              </p:nvPr>
            </p:nvSpPr>
            <p:spPr>
              <a:blipFill>
                <a:blip r:embed="rId3"/>
                <a:stretch>
                  <a:fillRect l="-1647" t="-1401" r="-235"/>
                </a:stretch>
              </a:blipFill>
            </p:spPr>
            <p:txBody>
              <a:bodyPr/>
              <a:lstStyle/>
              <a:p>
                <a:r>
                  <a:rPr lang="en-US">
                    <a:noFill/>
                  </a:rPr>
                  <a:t> </a:t>
                </a:r>
              </a:p>
            </p:txBody>
          </p:sp>
        </mc:Fallback>
      </mc:AlternateContent>
      <p:pic>
        <p:nvPicPr>
          <p:cNvPr id="6" name="Content Placeholder 5" descr="Chart, scatter chart&#10;&#10;Description automatically generated">
            <a:extLst>
              <a:ext uri="{FF2B5EF4-FFF2-40B4-BE49-F238E27FC236}">
                <a16:creationId xmlns:a16="http://schemas.microsoft.com/office/drawing/2014/main" id="{65A72B75-00F8-454E-AC67-863E5CE164C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74543" y="1171626"/>
            <a:ext cx="5717458" cy="5622642"/>
          </a:xfrm>
        </p:spPr>
      </p:pic>
    </p:spTree>
    <p:extLst>
      <p:ext uri="{BB962C8B-B14F-4D97-AF65-F5344CB8AC3E}">
        <p14:creationId xmlns:p14="http://schemas.microsoft.com/office/powerpoint/2010/main" val="2989556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 Regression Example:</a:t>
            </a:r>
            <a:br>
              <a:rPr lang="en-US" dirty="0"/>
            </a:br>
            <a:r>
              <a:rPr lang="en-US" dirty="0"/>
              <a:t>Oxygen Uptake (Hoff)</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08AF93-F864-46FF-AB04-B75E07D29D0A}"/>
                  </a:ext>
                </a:extLst>
              </p:cNvPr>
              <p:cNvSpPr>
                <a:spLocks noGrp="1"/>
              </p:cNvSpPr>
              <p:nvPr>
                <p:ph sz="half" idx="1"/>
              </p:nvPr>
            </p:nvSpPr>
            <p:spPr>
              <a:xfrm>
                <a:off x="838200" y="1825625"/>
                <a:ext cx="5446260" cy="4351338"/>
              </a:xfrm>
            </p:spPr>
            <p:txBody>
              <a:bodyPr>
                <a:normAutofit/>
              </a:bodyPr>
              <a:lstStyle/>
              <a:p>
                <a:pPr marL="0" indent="0">
                  <a:buNone/>
                </a:pPr>
                <a:r>
                  <a:rPr lang="en-US" sz="2000" dirty="0"/>
                  <a:t>Prediction</a:t>
                </a:r>
              </a:p>
              <a:p>
                <a:r>
                  <a:rPr lang="en-US" sz="2000" dirty="0"/>
                  <a:t>Prior parameter values</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𝛽</m:t>
                            </m:r>
                          </m:e>
                        </m:acc>
                      </m:e>
                      <m:sub>
                        <m:r>
                          <a:rPr lang="en-US" sz="1800" i="1">
                            <a:latin typeface="Cambria Math" panose="02040503050406030204" pitchFamily="18" charset="0"/>
                          </a:rPr>
                          <m:t>𝑜𝑙𝑠</m:t>
                        </m:r>
                      </m:sub>
                    </m:sSub>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−51.29,13.11,2.09,−0.32</m:t>
                        </m:r>
                      </m:e>
                    </m:d>
                  </m:oMath>
                </a14:m>
                <a:endParaRPr lang="en-US" sz="1800" i="1" dirty="0">
                  <a:latin typeface="Cambria Math" panose="02040503050406030204" pitchFamily="18" charset="0"/>
                </a:endParaRPr>
              </a:p>
              <a:p>
                <a:pPr lvl="1"/>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Σ</m:t>
                        </m:r>
                      </m:e>
                      <m:sub>
                        <m:r>
                          <a:rPr lang="en-US" sz="1800" i="1">
                            <a:latin typeface="Cambria Math" panose="02040503050406030204" pitchFamily="18" charset="0"/>
                            <a:ea typeface="Cambria Math" panose="02040503050406030204" pitchFamily="18" charset="0"/>
                          </a:rPr>
                          <m:t>0</m:t>
                        </m:r>
                      </m:sub>
                    </m:sSub>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𝑿</m:t>
                                </m:r>
                              </m:e>
                              <m:sup>
                                <m:r>
                                  <a:rPr lang="en-US" sz="1800" i="1">
                                    <a:latin typeface="Cambria Math" panose="02040503050406030204" pitchFamily="18" charset="0"/>
                                  </a:rPr>
                                  <m:t>𝑇</m:t>
                                </m:r>
                              </m:sup>
                            </m:sSup>
                            <m:r>
                              <a:rPr lang="en-US" sz="1800" i="1">
                                <a:latin typeface="Cambria Math" panose="02040503050406030204" pitchFamily="18" charset="0"/>
                                <a:ea typeface="Cambria Math" panose="02040503050406030204" pitchFamily="18" charset="0"/>
                              </a:rPr>
                              <m:t>𝑿</m:t>
                            </m:r>
                          </m:e>
                        </m:d>
                      </m:e>
                      <m:sup>
                        <m:r>
                          <a:rPr lang="en-US" sz="1800" i="1">
                            <a:latin typeface="Cambria Math" panose="02040503050406030204" pitchFamily="18" charset="0"/>
                          </a:rPr>
                          <m:t>−1</m:t>
                        </m:r>
                      </m:sup>
                    </m:sSup>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𝜎</m:t>
                        </m:r>
                      </m:e>
                      <m:sup>
                        <m:r>
                          <a:rPr lang="en-US" sz="1800" i="1">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𝑁</m:t>
                    </m:r>
                  </m:oMath>
                </a14:m>
                <a:r>
                  <a:rPr lang="en-US" sz="1800" dirty="0"/>
                  <a:t> (sampling variance of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𝛽</m:t>
                            </m:r>
                          </m:e>
                        </m:acc>
                      </m:e>
                      <m:sub>
                        <m:r>
                          <a:rPr lang="en-US" sz="1800" i="1">
                            <a:latin typeface="Cambria Math" panose="02040503050406030204" pitchFamily="18" charset="0"/>
                          </a:rPr>
                          <m:t>𝑜𝑙𝑠</m:t>
                        </m:r>
                      </m:sub>
                    </m:sSub>
                  </m:oMath>
                </a14:m>
                <a:r>
                  <a:rPr lang="en-US" sz="1800" dirty="0"/>
                  <a:t>)</a:t>
                </a:r>
              </a:p>
              <a:p>
                <a:pPr lvl="1"/>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𝜈</m:t>
                        </m:r>
                      </m:e>
                      <m:sub>
                        <m:r>
                          <a:rPr lang="en-US" sz="1800" i="1">
                            <a:latin typeface="Cambria Math" panose="02040503050406030204" pitchFamily="18" charset="0"/>
                            <a:ea typeface="Cambria Math" panose="02040503050406030204" pitchFamily="18" charset="0"/>
                          </a:rPr>
                          <m:t>0</m:t>
                        </m:r>
                      </m:sub>
                    </m:sSub>
                    <m:r>
                      <a:rPr lang="en-US" sz="1800" i="1">
                        <a:latin typeface="Cambria Math" panose="02040503050406030204" pitchFamily="18" charset="0"/>
                        <a:ea typeface="Cambria Math" panose="02040503050406030204" pitchFamily="18" charset="0"/>
                      </a:rPr>
                      <m:t>=1</m:t>
                    </m:r>
                  </m:oMath>
                </a14:m>
                <a:r>
                  <a:rPr lang="en-US" sz="1800" i="1" dirty="0">
                    <a:latin typeface="Cambria Math" panose="02040503050406030204" pitchFamily="18" charset="0"/>
                    <a:ea typeface="Cambria Math" panose="02040503050406030204" pitchFamily="18" charset="0"/>
                  </a:rPr>
                  <a:t> </a:t>
                </a:r>
                <a:r>
                  <a:rPr lang="en-US" sz="1800" dirty="0"/>
                  <a:t>(prior sample size)</a:t>
                </a:r>
              </a:p>
              <a:p>
                <a:pPr lvl="1"/>
                <a14:m>
                  <m:oMath xmlns:m="http://schemas.openxmlformats.org/officeDocument/2006/math">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𝜎</m:t>
                        </m:r>
                      </m:e>
                      <m:sub>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2</m:t>
                        </m:r>
                      </m:sup>
                    </m:sSubSup>
                    <m:r>
                      <a:rPr lang="en-US" sz="1800" i="1">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nary>
                          <m:naryPr>
                            <m:chr m:val="∑"/>
                            <m:subHide m:val="on"/>
                            <m:supHide m:val="on"/>
                            <m:ctrlPr>
                              <a:rPr lang="en-US" sz="1800" i="1" smtClean="0">
                                <a:latin typeface="Cambria Math" panose="02040503050406030204" pitchFamily="18" charset="0"/>
                                <a:ea typeface="Cambria Math" panose="02040503050406030204" pitchFamily="18" charset="0"/>
                              </a:rPr>
                            </m:ctrlPr>
                          </m:naryPr>
                          <m:sub/>
                          <m:sup/>
                          <m:e>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𝜖</m:t>
                                </m:r>
                              </m:e>
                              <m:sub>
                                <m:r>
                                  <a:rPr lang="en-US" sz="1800" b="0" i="1" smtClean="0">
                                    <a:latin typeface="Cambria Math" panose="02040503050406030204" pitchFamily="18" charset="0"/>
                                    <a:ea typeface="Cambria Math" panose="02040503050406030204" pitchFamily="18" charset="0"/>
                                  </a:rPr>
                                  <m:t>𝑖</m:t>
                                </m:r>
                              </m:sub>
                            </m:sSub>
                          </m:e>
                        </m:nary>
                      </m:num>
                      <m:den>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−1</m:t>
                        </m:r>
                      </m:den>
                    </m:f>
                  </m:oMath>
                </a14:m>
                <a:r>
                  <a:rPr lang="en-US" sz="1800" i="1" dirty="0">
                    <a:latin typeface="Cambria Math" panose="02040503050406030204" pitchFamily="18" charset="0"/>
                    <a:ea typeface="Cambria Math" panose="02040503050406030204" pitchFamily="18" charset="0"/>
                  </a:rPr>
                  <a:t> </a:t>
                </a:r>
                <a:r>
                  <a:rPr lang="en-US" sz="1800" dirty="0">
                    <a:latin typeface="Cambria Math" panose="02040503050406030204" pitchFamily="18" charset="0"/>
                    <a:ea typeface="Cambria Math" panose="02040503050406030204" pitchFamily="18" charset="0"/>
                  </a:rPr>
                  <a:t>(variance of the residuals)</a:t>
                </a:r>
              </a:p>
              <a:p>
                <a:r>
                  <a:rPr lang="en-US" sz="1800" dirty="0">
                    <a:latin typeface="Cambria Math" panose="02040503050406030204" pitchFamily="18" charset="0"/>
                    <a:ea typeface="Cambria Math" panose="02040503050406030204" pitchFamily="18" charset="0"/>
                  </a:rPr>
                  <a:t>S = 5000</a:t>
                </a:r>
              </a:p>
              <a:p>
                <a:r>
                  <a:rPr lang="en-US" sz="1800" dirty="0">
                    <a:latin typeface="Cambria Math" panose="02040503050406030204" pitchFamily="18" charset="0"/>
                    <a:ea typeface="Cambria Math" panose="02040503050406030204" pitchFamily="18" charset="0"/>
                  </a:rPr>
                  <a:t>Note:  The predicted distributions using Zellner’s g-prior shrink toward 0, and have greater variance than those predicted using Hoff’s semi-conjugate prior</a:t>
                </a:r>
                <a:endParaRPr lang="en-US" sz="1400" dirty="0">
                  <a:latin typeface="Cambria Math" panose="02040503050406030204" pitchFamily="18" charset="0"/>
                  <a:ea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FD08AF93-F864-46FF-AB04-B75E07D29D0A}"/>
                  </a:ext>
                </a:extLst>
              </p:cNvPr>
              <p:cNvSpPr>
                <a:spLocks noGrp="1" noRot="1" noChangeAspect="1" noMove="1" noResize="1" noEditPoints="1" noAdjustHandles="1" noChangeArrowheads="1" noChangeShapeType="1" noTextEdit="1"/>
              </p:cNvSpPr>
              <p:nvPr>
                <p:ph sz="half" idx="1"/>
              </p:nvPr>
            </p:nvSpPr>
            <p:spPr>
              <a:xfrm>
                <a:off x="838200" y="1825625"/>
                <a:ext cx="5446260" cy="4351338"/>
              </a:xfrm>
              <a:blipFill>
                <a:blip r:embed="rId3"/>
                <a:stretch>
                  <a:fillRect l="-1232" t="-1401" r="-560"/>
                </a:stretch>
              </a:blipFill>
            </p:spPr>
            <p:txBody>
              <a:bodyPr/>
              <a:lstStyle/>
              <a:p>
                <a:r>
                  <a:rPr lang="en-US">
                    <a:noFill/>
                  </a:rPr>
                  <a:t> </a:t>
                </a:r>
              </a:p>
            </p:txBody>
          </p:sp>
        </mc:Fallback>
      </mc:AlternateContent>
      <p:pic>
        <p:nvPicPr>
          <p:cNvPr id="7" name="Content Placeholder 6" descr="Chart, histogram&#10;&#10;Description automatically generated">
            <a:extLst>
              <a:ext uri="{FF2B5EF4-FFF2-40B4-BE49-F238E27FC236}">
                <a16:creationId xmlns:a16="http://schemas.microsoft.com/office/drawing/2014/main" id="{E4C68489-4F3C-4D5D-9626-C63BF1A3DC4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22142" y="1002890"/>
            <a:ext cx="5446261" cy="5353003"/>
          </a:xfrm>
        </p:spPr>
      </p:pic>
    </p:spTree>
    <p:extLst>
      <p:ext uri="{BB962C8B-B14F-4D97-AF65-F5344CB8AC3E}">
        <p14:creationId xmlns:p14="http://schemas.microsoft.com/office/powerpoint/2010/main" val="76071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2"/>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Conclusions</a:t>
            </a:r>
          </a:p>
        </p:txBody>
      </p:sp>
      <p:sp>
        <p:nvSpPr>
          <p:cNvPr id="7" name="Content Placeholder 4">
            <a:extLst>
              <a:ext uri="{FF2B5EF4-FFF2-40B4-BE49-F238E27FC236}">
                <a16:creationId xmlns:a16="http://schemas.microsoft.com/office/drawing/2014/main" id="{8720A16F-6CA1-449C-8F32-04A5C9FDA4CF}"/>
              </a:ext>
            </a:extLst>
          </p:cNvPr>
          <p:cNvSpPr>
            <a:spLocks noGrp="1"/>
          </p:cNvSpPr>
          <p:nvPr>
            <p:ph idx="1"/>
          </p:nvPr>
        </p:nvSpPr>
        <p:spPr>
          <a:xfrm>
            <a:off x="838200" y="3019425"/>
            <a:ext cx="10515600" cy="2284412"/>
          </a:xfrm>
        </p:spPr>
        <p:txBody>
          <a:bodyPr/>
          <a:lstStyle/>
          <a:p>
            <a:r>
              <a:rPr lang="en-US" dirty="0"/>
              <a:t>Predictive inference is important, but hampered by a lack of tools</a:t>
            </a:r>
          </a:p>
          <a:p>
            <a:r>
              <a:rPr lang="en-US" dirty="0"/>
              <a:t>I have developed a set of functions for some standard models to make prediction easier</a:t>
            </a:r>
          </a:p>
          <a:p>
            <a:r>
              <a:rPr lang="en-US" dirty="0"/>
              <a:t>These tools will be available on the Comprehensive R Archive Network (CRAN) in a forthcoming R package</a:t>
            </a:r>
          </a:p>
        </p:txBody>
      </p:sp>
    </p:spTree>
    <p:extLst>
      <p:ext uri="{BB962C8B-B14F-4D97-AF65-F5344CB8AC3E}">
        <p14:creationId xmlns:p14="http://schemas.microsoft.com/office/powerpoint/2010/main" val="993910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7AFC-9524-4118-A2A7-AE72AEA8AAA8}"/>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85FE6A34-2C8E-4EE9-98EB-F49A07EB3F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0861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Exchangeability and de </a:t>
            </a:r>
            <a:r>
              <a:rPr lang="en-US" dirty="0" err="1"/>
              <a:t>Finetti’s</a:t>
            </a:r>
            <a:r>
              <a:rPr lang="en-US" dirty="0"/>
              <a:t> theorem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D5ED210-D6EB-4D89-A050-359A807359C4}"/>
                  </a:ext>
                </a:extLst>
              </p:cNvPr>
              <p:cNvSpPr txBox="1"/>
              <p:nvPr/>
            </p:nvSpPr>
            <p:spPr>
              <a:xfrm>
                <a:off x="838200" y="1562325"/>
                <a:ext cx="4568301" cy="2630272"/>
              </a:xfrm>
              <a:prstGeom prst="rect">
                <a:avLst/>
              </a:prstGeom>
              <a:noFill/>
            </p:spPr>
            <p:txBody>
              <a:bodyPr wrap="square" rtlCol="0">
                <a:spAutoFit/>
              </a:bodyPr>
              <a:lstStyle/>
              <a:p>
                <a:r>
                  <a:rPr lang="en-US" b="1" dirty="0"/>
                  <a:t>Definition</a:t>
                </a:r>
                <a:r>
                  <a:rPr lang="en-US" dirty="0"/>
                  <a:t>: observations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said to be </a:t>
                </a:r>
                <a:r>
                  <a:rPr lang="en-US" i="1" dirty="0"/>
                  <a:t>exchangeable</a:t>
                </a:r>
                <a:r>
                  <a:rPr lang="en-US" dirty="0"/>
                  <a:t> if their order does not convey any information affecting the distribution of the data.  That is,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𝑛</m:t>
                                  </m:r>
                                </m:sub>
                              </m:sSub>
                            </m:sub>
                          </m:sSub>
                        </m:e>
                      </m:d>
                    </m:oMath>
                  </m:oMathPara>
                </a14:m>
                <a:endParaRPr lang="en-US" dirty="0"/>
              </a:p>
              <a:p>
                <a:endParaRPr lang="en-US" dirty="0"/>
              </a:p>
              <a:p>
                <a:r>
                  <a:rPr lang="en-US" dirty="0"/>
                  <a:t>for any permutation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𝑛</m:t>
                        </m:r>
                      </m:sub>
                    </m:sSub>
                  </m:oMath>
                </a14:m>
                <a:r>
                  <a:rPr lang="en-US" dirty="0"/>
                  <a:t> of the indices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BD5ED210-D6EB-4D89-A050-359A807359C4}"/>
                  </a:ext>
                </a:extLst>
              </p:cNvPr>
              <p:cNvSpPr txBox="1">
                <a:spLocks noRot="1" noChangeAspect="1" noMove="1" noResize="1" noEditPoints="1" noAdjustHandles="1" noChangeArrowheads="1" noChangeShapeType="1" noTextEdit="1"/>
              </p:cNvSpPr>
              <p:nvPr/>
            </p:nvSpPr>
            <p:spPr>
              <a:xfrm>
                <a:off x="838200" y="1562325"/>
                <a:ext cx="4568301" cy="2630272"/>
              </a:xfrm>
              <a:prstGeom prst="rect">
                <a:avLst/>
              </a:prstGeom>
              <a:blipFill>
                <a:blip r:embed="rId2"/>
                <a:stretch>
                  <a:fillRect l="-1202" t="-1157" r="-1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62AA32-4472-48FD-A831-9D9FB5EA0660}"/>
                  </a:ext>
                </a:extLst>
              </p:cNvPr>
              <p:cNvSpPr txBox="1"/>
              <p:nvPr/>
            </p:nvSpPr>
            <p:spPr>
              <a:xfrm>
                <a:off x="5970973" y="1562325"/>
                <a:ext cx="5268157" cy="2813975"/>
              </a:xfrm>
              <a:prstGeom prst="rect">
                <a:avLst/>
              </a:prstGeom>
              <a:noFill/>
            </p:spPr>
            <p:txBody>
              <a:bodyPr wrap="square" rtlCol="0">
                <a:spAutoFit/>
              </a:bodyPr>
              <a:lstStyle/>
              <a:p>
                <a:r>
                  <a:rPr lang="en-US" b="1" dirty="0"/>
                  <a:t>Theorem </a:t>
                </a:r>
                <a:r>
                  <a:rPr lang="en-US" dirty="0"/>
                  <a:t>(de </a:t>
                </a:r>
                <a:r>
                  <a:rPr lang="en-US" dirty="0" err="1"/>
                  <a:t>Finetti</a:t>
                </a:r>
                <a:r>
                  <a:rPr lang="en-US" dirty="0"/>
                  <a:t>):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𝒴</m:t>
                    </m:r>
                  </m:oMath>
                </a14:m>
                <a:r>
                  <a:rPr lang="en-US" b="1" dirty="0"/>
                  <a:t> </a:t>
                </a:r>
                <a:r>
                  <a:rPr lang="en-US" dirty="0"/>
                  <a:t>for all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m:t>
                        </m:r>
                      </m:e>
                    </m:d>
                  </m:oMath>
                </a14:m>
                <a:r>
                  <a:rPr lang="en-US" dirty="0"/>
                  <a:t>.  Suppose that, for any </a:t>
                </a:r>
                <a14:m>
                  <m:oMath xmlns:m="http://schemas.openxmlformats.org/officeDocument/2006/math">
                    <m:r>
                      <a:rPr lang="en-US" b="0" i="1" smtClean="0">
                        <a:latin typeface="Cambria Math" panose="02040503050406030204" pitchFamily="18" charset="0"/>
                      </a:rPr>
                      <m:t>𝑛</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exchangeable.  Then our model can be written as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e>
                                      <m:r>
                                        <a:rPr lang="en-US" b="0" i="1" smtClean="0">
                                          <a:latin typeface="Cambria Math" panose="02040503050406030204" pitchFamily="18" charset="0"/>
                                          <a:ea typeface="Cambria Math" panose="02040503050406030204" pitchFamily="18" charset="0"/>
                                        </a:rPr>
                                        <m:t>𝜃</m:t>
                                      </m:r>
                                    </m:e>
                                  </m:d>
                                </m:e>
                              </m:nary>
                            </m:e>
                          </m:d>
                        </m:e>
                      </m:nary>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oMath>
                  </m:oMathPara>
                </a14:m>
                <a:endParaRPr lang="en-US" dirty="0"/>
              </a:p>
              <a:p>
                <a:endParaRPr lang="en-US" dirty="0"/>
              </a:p>
              <a:p>
                <a:r>
                  <a:rPr lang="en-US" dirty="0"/>
                  <a:t>for some parameter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with some, prior distribution </a:t>
                </a:r>
                <a14:m>
                  <m:oMath xmlns:m="http://schemas.openxmlformats.org/officeDocument/2006/math">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oMath>
                </a14:m>
                <a:r>
                  <a:rPr lang="en-US" dirty="0"/>
                  <a:t>, and some sampling model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ea typeface="Cambria Math" panose="02040503050406030204" pitchFamily="18" charset="0"/>
                          </a:rPr>
                          <m:t>𝜃</m:t>
                        </m:r>
                      </m:e>
                    </m:d>
                  </m:oMath>
                </a14:m>
                <a:r>
                  <a:rPr lang="en-US" dirty="0"/>
                  <a:t>.</a:t>
                </a:r>
              </a:p>
            </p:txBody>
          </p:sp>
        </mc:Choice>
        <mc:Fallback xmlns="">
          <p:sp>
            <p:nvSpPr>
              <p:cNvPr id="10" name="TextBox 9">
                <a:extLst>
                  <a:ext uri="{FF2B5EF4-FFF2-40B4-BE49-F238E27FC236}">
                    <a16:creationId xmlns:a16="http://schemas.microsoft.com/office/drawing/2014/main" id="{2B62AA32-4472-48FD-A831-9D9FB5EA0660}"/>
                  </a:ext>
                </a:extLst>
              </p:cNvPr>
              <p:cNvSpPr txBox="1">
                <a:spLocks noRot="1" noChangeAspect="1" noMove="1" noResize="1" noEditPoints="1" noAdjustHandles="1" noChangeArrowheads="1" noChangeShapeType="1" noTextEdit="1"/>
              </p:cNvSpPr>
              <p:nvPr/>
            </p:nvSpPr>
            <p:spPr>
              <a:xfrm>
                <a:off x="5970973" y="1562325"/>
                <a:ext cx="5268157" cy="2813975"/>
              </a:xfrm>
              <a:prstGeom prst="rect">
                <a:avLst/>
              </a:prstGeom>
              <a:blipFill>
                <a:blip r:embed="rId3"/>
                <a:stretch>
                  <a:fillRect l="-925" t="-1082" b="-238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BA9F5E51-820F-45D2-86B0-1F0A3C66DCF5}"/>
              </a:ext>
            </a:extLst>
          </p:cNvPr>
          <p:cNvCxnSpPr>
            <a:cxnSpLocks/>
          </p:cNvCxnSpPr>
          <p:nvPr/>
        </p:nvCxnSpPr>
        <p:spPr>
          <a:xfrm>
            <a:off x="1013534" y="4545367"/>
            <a:ext cx="101649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9D8E366-CA8A-47C7-875C-09E011B26F82}"/>
                  </a:ext>
                </a:extLst>
              </p:cNvPr>
              <p:cNvSpPr txBox="1"/>
              <p:nvPr/>
            </p:nvSpPr>
            <p:spPr>
              <a:xfrm>
                <a:off x="838200" y="4737948"/>
                <a:ext cx="10853933" cy="1477328"/>
              </a:xfrm>
              <a:prstGeom prst="rect">
                <a:avLst/>
              </a:prstGeom>
              <a:noFill/>
            </p:spPr>
            <p:txBody>
              <a:bodyPr wrap="none" rtlCol="0">
                <a:spAutoFit/>
              </a:bodyPr>
              <a:lstStyle/>
              <a:p>
                <a:r>
                  <a:rPr lang="en-US" dirty="0"/>
                  <a:t>Hoff notes that  de </a:t>
                </a:r>
                <a:r>
                  <a:rPr lang="en-US" dirty="0" err="1"/>
                  <a:t>Finetti’s</a:t>
                </a:r>
                <a:r>
                  <a:rPr lang="en-US" dirty="0"/>
                  <a:t> condition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exchangeable for any </a:t>
                </a:r>
                <a14:m>
                  <m:oMath xmlns:m="http://schemas.openxmlformats.org/officeDocument/2006/math">
                    <m:r>
                      <a:rPr lang="en-US" b="0" i="1" smtClean="0">
                        <a:latin typeface="Cambria Math" panose="02040503050406030204" pitchFamily="18" charset="0"/>
                      </a:rPr>
                      <m:t>𝑛</m:t>
                    </m:r>
                  </m:oMath>
                </a14:m>
                <a:r>
                  <a:rPr lang="en-US" dirty="0"/>
                  <a:t> is reasonable under conditions such as:</a:t>
                </a:r>
              </a:p>
              <a:p>
                <a:pPr marL="285750" indent="-285750">
                  <a:buFont typeface="Arial" panose="020B0604020202020204" pitchFamily="34" charset="0"/>
                  <a:buChar char="•"/>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outcomes of a repeatable experiment</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sampled from a finite population with replacement</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sampled from an infinite population without replacement</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oMath>
                </a14:m>
                <a:r>
                  <a:rPr lang="en-US" dirty="0"/>
                  <a:t> are exchangeable and sampled from a finite population of size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without replacement</a:t>
                </a:r>
              </a:p>
            </p:txBody>
          </p:sp>
        </mc:Choice>
        <mc:Fallback xmlns="">
          <p:sp>
            <p:nvSpPr>
              <p:cNvPr id="12" name="TextBox 11">
                <a:extLst>
                  <a:ext uri="{FF2B5EF4-FFF2-40B4-BE49-F238E27FC236}">
                    <a16:creationId xmlns:a16="http://schemas.microsoft.com/office/drawing/2014/main" id="{59D8E366-CA8A-47C7-875C-09E011B26F82}"/>
                  </a:ext>
                </a:extLst>
              </p:cNvPr>
              <p:cNvSpPr txBox="1">
                <a:spLocks noRot="1" noChangeAspect="1" noMove="1" noResize="1" noEditPoints="1" noAdjustHandles="1" noChangeArrowheads="1" noChangeShapeType="1" noTextEdit="1"/>
              </p:cNvSpPr>
              <p:nvPr/>
            </p:nvSpPr>
            <p:spPr>
              <a:xfrm>
                <a:off x="838200" y="4737948"/>
                <a:ext cx="10853933" cy="1477328"/>
              </a:xfrm>
              <a:prstGeom prst="rect">
                <a:avLst/>
              </a:prstGeom>
              <a:blipFill>
                <a:blip r:embed="rId4"/>
                <a:stretch>
                  <a:fillRect l="-506" t="-2058" b="-535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896A631-A1FC-4158-AEBE-1A29880E46E5}"/>
              </a:ext>
            </a:extLst>
          </p:cNvPr>
          <p:cNvSpPr txBox="1"/>
          <p:nvPr/>
        </p:nvSpPr>
        <p:spPr>
          <a:xfrm>
            <a:off x="3240538" y="6400351"/>
            <a:ext cx="5964646" cy="369332"/>
          </a:xfrm>
          <a:prstGeom prst="rect">
            <a:avLst/>
          </a:prstGeom>
          <a:noFill/>
        </p:spPr>
        <p:txBody>
          <a:bodyPr wrap="none" rtlCol="0">
            <a:spAutoFit/>
          </a:bodyPr>
          <a:lstStyle/>
          <a:p>
            <a:r>
              <a:rPr lang="en-US" dirty="0"/>
              <a:t>We assume exchangeability of the data throughout this thesis.</a:t>
            </a:r>
          </a:p>
        </p:txBody>
      </p:sp>
      <p:sp>
        <p:nvSpPr>
          <p:cNvPr id="14" name="TextBox 13">
            <a:extLst>
              <a:ext uri="{FF2B5EF4-FFF2-40B4-BE49-F238E27FC236}">
                <a16:creationId xmlns:a16="http://schemas.microsoft.com/office/drawing/2014/main" id="{6D80D19C-B152-48CD-9FF3-43CAA19B8BDC}"/>
              </a:ext>
            </a:extLst>
          </p:cNvPr>
          <p:cNvSpPr txBox="1"/>
          <p:nvPr/>
        </p:nvSpPr>
        <p:spPr>
          <a:xfrm>
            <a:off x="34005" y="14143"/>
            <a:ext cx="1608389" cy="369332"/>
          </a:xfrm>
          <a:prstGeom prst="rect">
            <a:avLst/>
          </a:prstGeom>
          <a:noFill/>
        </p:spPr>
        <p:txBody>
          <a:bodyPr wrap="none" rtlCol="0">
            <a:spAutoFit/>
          </a:bodyPr>
          <a:lstStyle/>
          <a:p>
            <a:r>
              <a:rPr lang="en-US" dirty="0">
                <a:solidFill>
                  <a:srgbClr val="FF0000"/>
                </a:solidFill>
              </a:rPr>
              <a:t>Backup Section</a:t>
            </a:r>
          </a:p>
        </p:txBody>
      </p:sp>
    </p:spTree>
    <p:extLst>
      <p:ext uri="{BB962C8B-B14F-4D97-AF65-F5344CB8AC3E}">
        <p14:creationId xmlns:p14="http://schemas.microsoft.com/office/powerpoint/2010/main" val="2859143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A71EDA0C-8783-421D-8ED8-95963B2EEDA8}"/>
              </a:ext>
            </a:extLst>
          </p:cNvPr>
          <p:cNvSpPr>
            <a:spLocks noGrp="1"/>
          </p:cNvSpPr>
          <p:nvPr>
            <p:ph type="ctrTitle"/>
          </p:nvPr>
        </p:nvSpPr>
        <p:spPr/>
        <p:txBody>
          <a:bodyPr>
            <a:normAutofit fontScale="90000"/>
          </a:bodyPr>
          <a:lstStyle/>
          <a:p>
            <a:pPr algn="l"/>
            <a:r>
              <a:rPr lang="en-US" kern="1200" dirty="0">
                <a:solidFill>
                  <a:srgbClr val="FFFFFF"/>
                </a:solidFill>
                <a:latin typeface="+mj-lt"/>
                <a:ea typeface="+mj-ea"/>
                <a:cs typeface="+mj-cs"/>
              </a:rPr>
              <a:t>Normal-Inverse Gamma Model:  </a:t>
            </a:r>
            <a:br>
              <a:rPr lang="en-US" kern="1200" dirty="0">
                <a:solidFill>
                  <a:srgbClr val="FFFFFF"/>
                </a:solidFill>
                <a:latin typeface="+mj-lt"/>
                <a:ea typeface="+mj-ea"/>
                <a:cs typeface="+mj-cs"/>
              </a:rPr>
            </a:br>
            <a:r>
              <a:rPr lang="en-US" dirty="0">
                <a:solidFill>
                  <a:srgbClr val="FFFFFF"/>
                </a:solidFill>
              </a:rPr>
              <a:t>2-Sample</a:t>
            </a:r>
            <a:endParaRPr lang="en-US" dirty="0"/>
          </a:p>
        </p:txBody>
      </p:sp>
    </p:spTree>
    <p:extLst>
      <p:ext uri="{BB962C8B-B14F-4D97-AF65-F5344CB8AC3E}">
        <p14:creationId xmlns:p14="http://schemas.microsoft.com/office/powerpoint/2010/main" val="2849340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2"/>
          <a:srcRect t="4132"/>
          <a:stretch/>
        </p:blipFill>
        <p:spPr>
          <a:xfrm>
            <a:off x="-1" y="1498601"/>
            <a:ext cx="12192001" cy="1803400"/>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2-Sample:</a:t>
            </a:r>
            <a:br>
              <a:rPr lang="en-US" dirty="0"/>
            </a:br>
            <a:r>
              <a:rPr lang="en-US" dirty="0"/>
              <a:t>Derivation</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EFF6225D-1FEC-4106-982A-9DA2080F4052}"/>
                  </a:ext>
                </a:extLst>
              </p:cNvPr>
              <p:cNvSpPr>
                <a:spLocks noGrp="1"/>
              </p:cNvSpPr>
              <p:nvPr>
                <p:ph idx="1"/>
              </p:nvPr>
            </p:nvSpPr>
            <p:spPr>
              <a:xfrm>
                <a:off x="838201" y="2066925"/>
                <a:ext cx="11034712" cy="4889500"/>
              </a:xfrm>
            </p:spPr>
            <p:txBody>
              <a:bodyPr>
                <a:normAutofit fontScale="92500"/>
              </a:bodyPr>
              <a:lstStyle/>
              <a:p>
                <a:r>
                  <a:rPr lang="en-US" sz="2400" dirty="0"/>
                  <a:t>The Data:  two exchangeable groups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m:t>
                    </m:r>
                    <m:r>
                      <a:rPr lang="en-US" sz="240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m:t>
                        </m:r>
                      </m:sub>
                    </m:sSub>
                  </m:oMath>
                </a14:m>
                <a:r>
                  <a:rPr lang="en-US" sz="2000" b="0" i="1" dirty="0">
                    <a:latin typeface="Cambria Math" panose="02040503050406030204" pitchFamily="18" charset="0"/>
                    <a:sym typeface="Wingdings" panose="05000000000000000000" pitchFamily="2" charset="2"/>
                  </a:rPr>
                  <a:t> </a:t>
                </a:r>
                <a:r>
                  <a:rPr lang="en-US" sz="2400" dirty="0">
                    <a:sym typeface="Wingdings" panose="05000000000000000000" pitchFamily="2" charset="2"/>
                  </a:rPr>
                  <a:t>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1,2</m:t>
                        </m:r>
                      </m:sub>
                    </m:sSub>
                    <m:r>
                      <a:rPr lang="en-US" sz="2400" b="0" i="1" smtClean="0">
                        <a:latin typeface="Cambria Math" panose="02040503050406030204" pitchFamily="18" charset="0"/>
                      </a:rPr>
                      <m:t>,…,</m:t>
                    </m:r>
                    <m:r>
                      <a:rPr lang="en-US" sz="240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sub>
                    </m:sSub>
                  </m:oMath>
                </a14:m>
                <a:endParaRPr lang="en-US" sz="2400" dirty="0">
                  <a:sym typeface="Wingdings" panose="05000000000000000000" pitchFamily="2" charset="2"/>
                </a:endParaRPr>
              </a:p>
              <a:p>
                <a:pPr lvl="1"/>
                <a:r>
                  <a:rPr lang="en-US" sz="2000" dirty="0"/>
                  <a:t>Sampling 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Sub>
                  </m:oMath>
                </a14:m>
                <a:r>
                  <a:rPr lang="en-US" sz="2000" dirty="0">
                    <a:sym typeface="Wingdings" panose="05000000000000000000" pitchFamily="2" charset="2"/>
                  </a:rPr>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oMath>
                </a14:m>
                <a:r>
                  <a:rPr lang="en-US" sz="2000" dirty="0">
                    <a:sym typeface="Wingdings" panose="05000000000000000000" pitchFamily="2" charset="2"/>
                  </a:rPr>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endParaRPr lang="en-US" sz="2000" dirty="0"/>
              </a:p>
              <a:p>
                <a:r>
                  <a:rPr lang="en-US" sz="2400" dirty="0"/>
                  <a:t>The Prior Distributions</a:t>
                </a:r>
                <a:endParaRPr lang="en-US" sz="2000" i="1" dirty="0">
                  <a:latin typeface="Cambria Math" panose="02040503050406030204" pitchFamily="18" charset="0"/>
                  <a:ea typeface="Cambria Math" panose="02040503050406030204" pitchFamily="18" charset="0"/>
                </a:endParaRPr>
              </a:p>
              <a:p>
                <a:pPr lvl="1"/>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e>
                    </m:d>
                  </m:oMath>
                </a14:m>
                <a:endParaRPr lang="en-US" sz="1600" dirty="0">
                  <a:sym typeface="Wingdings" panose="05000000000000000000" pitchFamily="2" charset="2"/>
                </a:endParaRPr>
              </a:p>
              <a:p>
                <a:pPr lvl="1"/>
                <a14:m>
                  <m:oMath xmlns:m="http://schemas.openxmlformats.org/officeDocument/2006/math">
                    <m:r>
                      <a:rPr lang="en-US" sz="2000" b="0" i="1" smtClean="0">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e>
                    </m:d>
                  </m:oMath>
                </a14:m>
                <a:endParaRPr lang="en-US" sz="2000" dirty="0">
                  <a:sym typeface="Wingdings" panose="05000000000000000000" pitchFamily="2" charset="2"/>
                </a:endParaRPr>
              </a:p>
              <a:p>
                <a:pPr lvl="1"/>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type m:val="lin"/>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endParaRPr lang="en-US" sz="2000" dirty="0"/>
              </a:p>
              <a:p>
                <a:r>
                  <a:rPr lang="en-US" sz="2400" dirty="0"/>
                  <a:t>The Joint Posterior Distribution</a:t>
                </a: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𝐼𝑛𝑣𝑒𝑟𝑠𝑒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𝐺𝑎𝑚𝑚𝑎</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num>
                          <m:den>
                            <m:r>
                              <a:rPr lang="en-US" sz="2000" b="0" i="1" smtClean="0">
                                <a:latin typeface="Cambria Math" panose="02040503050406030204" pitchFamily="18" charset="0"/>
                                <a:ea typeface="Cambria Math" panose="02040503050406030204" pitchFamily="18" charset="0"/>
                              </a:rPr>
                              <m:t>2</m:t>
                            </m:r>
                          </m:den>
                        </m:f>
                      </m:e>
                    </m:d>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2</m:t>
                        </m:r>
                      </m:sub>
                    </m:sSub>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𝑁</m:t>
                        </m:r>
                      </m:sub>
                    </m:sSub>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d>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d>
                          </m:e>
                          <m:sup>
                            <m:r>
                              <a:rPr lang="en-US" sz="2000" b="0" i="1" smtClean="0">
                                <a:latin typeface="Cambria Math" panose="02040503050406030204" pitchFamily="18" charset="0"/>
                              </a:rPr>
                              <m:t>2</m:t>
                            </m:r>
                          </m:sup>
                        </m:sSup>
                      </m:e>
                    </m:nary>
                  </m:oMath>
                </a14:m>
                <a:endParaRPr lang="en-US" sz="2000" b="0" i="1" dirty="0">
                  <a:latin typeface="Cambria Math" panose="02040503050406030204" pitchFamily="18" charset="0"/>
                  <a:sym typeface="Wingdings" panose="05000000000000000000" pitchFamily="2" charset="2"/>
                </a:endParaRPr>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e>
                        </m:d>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e>
                    </m:d>
                  </m:oMath>
                </a14:m>
                <a:r>
                  <a:rPr lang="en-US" sz="2000" dirty="0"/>
                  <a:t>; </a:t>
                </a:r>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2</m:t>
                                        </m:r>
                                      </m:sub>
                                    </m:sSub>
                                  </m:e>
                                </m:d>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e>
                      <m:sup>
                        <m:r>
                          <a:rPr lang="en-US" sz="2000" b="0" i="1" smtClean="0">
                            <a:latin typeface="Cambria Math" panose="02040503050406030204" pitchFamily="18" charset="0"/>
                            <a:ea typeface="Cambria Math" panose="02040503050406030204" pitchFamily="18" charset="0"/>
                          </a:rPr>
                          <m:t>−1</m:t>
                        </m:r>
                      </m:sup>
                    </m:sSup>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0</m:t>
                                </m:r>
                              </m:sub>
                            </m:sSub>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nary>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e>
                            </m:nary>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a:p>
                <a:pPr lvl="1"/>
                <a14:m>
                  <m:oMath xmlns:m="http://schemas.openxmlformats.org/officeDocument/2006/math">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rPr>
                            </m:ctrlPr>
                          </m:sSubPr>
                          <m:e>
                            <m:d>
                              <m:dPr>
                                <m:begChr m:val=""/>
                                <m:endChr m:val="|"/>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rPr>
                                  <m:t>𝛿</m:t>
                                </m:r>
                              </m:e>
                            </m:d>
                            <m:r>
                              <a:rPr lang="en-US" sz="2000" b="1" i="1" smtClean="0">
                                <a:latin typeface="Cambria Math" panose="02040503050406030204" pitchFamily="18" charset="0"/>
                              </a:rPr>
                              <m:t>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e>
                    </m:d>
                  </m:oMath>
                </a14:m>
                <a:r>
                  <a:rPr lang="en-US" sz="2000" dirty="0"/>
                  <a:t>; </a:t>
                </a:r>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2</m:t>
                                        </m:r>
                                      </m:sub>
                                    </m:sSub>
                                  </m:e>
                                </m:d>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e>
                      <m:sup>
                        <m:r>
                          <a:rPr lang="en-US" sz="2000" b="0" i="1" smtClean="0">
                            <a:latin typeface="Cambria Math" panose="02040503050406030204" pitchFamily="18" charset="0"/>
                            <a:ea typeface="Cambria Math" panose="02040503050406030204" pitchFamily="18" charset="0"/>
                          </a:rPr>
                          <m:t>−1</m:t>
                        </m:r>
                      </m:sup>
                    </m:sSup>
                  </m:oMath>
                </a14:m>
                <a:r>
                  <a:rPr lang="en-US" sz="200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𝑁</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𝑁</m:t>
                        </m:r>
                      </m:sub>
                      <m:sup>
                        <m:r>
                          <a:rPr lang="en-US" sz="2000" b="0" i="1" smtClean="0">
                            <a:latin typeface="Cambria Math" panose="02040503050406030204" pitchFamily="18" charset="0"/>
                            <a:ea typeface="Cambria Math" panose="02040503050406030204" pitchFamily="18" charset="0"/>
                          </a:rPr>
                          <m:t>2</m:t>
                        </m:r>
                      </m:sup>
                    </m:sSubSup>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num>
                          <m:den>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2</m:t>
                                </m:r>
                              </m:sup>
                            </m:sSubSup>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e>
                                </m:d>
                              </m:e>
                            </m:nary>
                            <m:r>
                              <a:rPr lang="en-US" sz="2000" b="0" i="1" smtClean="0">
                                <a:latin typeface="Cambria Math" panose="02040503050406030204" pitchFamily="18" charset="0"/>
                                <a:ea typeface="Cambria Math" panose="02040503050406030204" pitchFamily="18" charset="0"/>
                              </a:rPr>
                              <m:t>+</m:t>
                            </m:r>
                            <m:nary>
                              <m:naryPr>
                                <m:chr m:val="∑"/>
                                <m:limLoc m:val="subSup"/>
                                <m:ctrlPr>
                                  <a:rPr lang="en-US" sz="2000" b="0" i="1" smtClean="0">
                                    <a:latin typeface="Cambria Math" panose="02040503050406030204" pitchFamily="18" charset="0"/>
                                    <a:ea typeface="Cambria Math" panose="02040503050406030204" pitchFamily="18" charset="0"/>
                                  </a:rPr>
                                </m:ctrlPr>
                              </m:naryPr>
                              <m:sub>
                                <m:r>
                                  <m:rPr>
                                    <m:brk m:alnAt="25"/>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1</m:t>
                                    </m:r>
                                  </m:sub>
                                </m:sSub>
                              </m:sup>
                              <m:e>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e>
                                </m:d>
                              </m:e>
                            </m:nary>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den>
                        </m:f>
                      </m:e>
                    </m:d>
                  </m:oMath>
                </a14:m>
                <a:endParaRPr lang="en-US" sz="2000" dirty="0"/>
              </a:p>
            </p:txBody>
          </p:sp>
        </mc:Choice>
        <mc:Fallback>
          <p:sp>
            <p:nvSpPr>
              <p:cNvPr id="4" name="Content Placeholder 1">
                <a:extLst>
                  <a:ext uri="{FF2B5EF4-FFF2-40B4-BE49-F238E27FC236}">
                    <a16:creationId xmlns:a16="http://schemas.microsoft.com/office/drawing/2014/main" id="{EFF6225D-1FEC-4106-982A-9DA2080F4052}"/>
                  </a:ext>
                </a:extLst>
              </p:cNvPr>
              <p:cNvSpPr>
                <a:spLocks noGrp="1" noRot="1" noChangeAspect="1" noMove="1" noResize="1" noEditPoints="1" noAdjustHandles="1" noChangeArrowheads="1" noChangeShapeType="1" noTextEdit="1"/>
              </p:cNvSpPr>
              <p:nvPr>
                <p:ph idx="1"/>
              </p:nvPr>
            </p:nvSpPr>
            <p:spPr>
              <a:xfrm>
                <a:off x="838201" y="2066925"/>
                <a:ext cx="11034712" cy="4889500"/>
              </a:xfrm>
              <a:blipFill>
                <a:blip r:embed="rId3"/>
                <a:stretch>
                  <a:fillRect l="-663" t="-1372"/>
                </a:stretch>
              </a:blipFill>
            </p:spPr>
            <p:txBody>
              <a:bodyPr/>
              <a:lstStyle/>
              <a:p>
                <a:r>
                  <a:rPr lang="en-US">
                    <a:noFill/>
                  </a:rPr>
                  <a:t> </a:t>
                </a:r>
              </a:p>
            </p:txBody>
          </p:sp>
        </mc:Fallback>
      </mc:AlternateContent>
    </p:spTree>
    <p:extLst>
      <p:ext uri="{BB962C8B-B14F-4D97-AF65-F5344CB8AC3E}">
        <p14:creationId xmlns:p14="http://schemas.microsoft.com/office/powerpoint/2010/main" val="413010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75DE3-A115-4C62-BBE7-B3BFB25C0A97}"/>
              </a:ext>
            </a:extLst>
          </p:cNvPr>
          <p:cNvPicPr>
            <a:picLocks noChangeAspect="1"/>
          </p:cNvPicPr>
          <p:nvPr/>
        </p:nvPicPr>
        <p:blipFill rotWithShape="1">
          <a:blip r:embed="rId2"/>
          <a:srcRect t="4132"/>
          <a:stretch/>
        </p:blipFill>
        <p:spPr>
          <a:xfrm>
            <a:off x="-1" y="1689100"/>
            <a:ext cx="12192001" cy="2420937"/>
          </a:xfrm>
          <a:prstGeom prst="rect">
            <a:avLst/>
          </a:prstGeom>
        </p:spPr>
      </p:pic>
      <p:sp>
        <p:nvSpPr>
          <p:cNvPr id="6" name="Title 5">
            <a:extLst>
              <a:ext uri="{FF2B5EF4-FFF2-40B4-BE49-F238E27FC236}">
                <a16:creationId xmlns:a16="http://schemas.microsoft.com/office/drawing/2014/main" id="{851AD564-A4DA-4574-B64A-2B0214B23DAE}"/>
              </a:ext>
            </a:extLst>
          </p:cNvPr>
          <p:cNvSpPr>
            <a:spLocks noGrp="1"/>
          </p:cNvSpPr>
          <p:nvPr>
            <p:ph type="title"/>
          </p:nvPr>
        </p:nvSpPr>
        <p:spPr/>
        <p:txBody>
          <a:bodyPr/>
          <a:lstStyle/>
          <a:p>
            <a:r>
              <a:rPr lang="en-US" dirty="0"/>
              <a:t>Normal-Inverse Gamma Model, 2-Sample:</a:t>
            </a:r>
            <a:br>
              <a:rPr lang="en-US" dirty="0"/>
            </a:br>
            <a:r>
              <a:rPr lang="en-US" dirty="0"/>
              <a:t>Derivation (continued)</a:t>
            </a:r>
          </a:p>
        </p:txBody>
      </p:sp>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1CFBB0BB-CC2A-470D-A7FA-811967160E4C}"/>
                  </a:ext>
                </a:extLst>
              </p:cNvPr>
              <p:cNvSpPr>
                <a:spLocks noGrp="1"/>
              </p:cNvSpPr>
              <p:nvPr>
                <p:ph idx="1"/>
              </p:nvPr>
            </p:nvSpPr>
            <p:spPr>
              <a:xfrm>
                <a:off x="838201" y="2435225"/>
                <a:ext cx="11034712" cy="4321175"/>
              </a:xfrm>
            </p:spPr>
            <p:txBody>
              <a:bodyPr>
                <a:normAutofit/>
              </a:bodyPr>
              <a:lstStyle/>
              <a:p>
                <a:r>
                  <a:rPr lang="en-US" sz="3200" dirty="0"/>
                  <a:t>The Predictive Distribution can be approximated by means of a Gibbs sampler, as follows.  </a:t>
                </a:r>
              </a:p>
              <a:p>
                <a:pPr lvl="1"/>
                <a:r>
                  <a:rPr lang="en-US" sz="2800" dirty="0"/>
                  <a:t>Set initial values </a:t>
                </a:r>
                <a14:m>
                  <m:oMath xmlns:m="http://schemas.openxmlformats.org/officeDocument/2006/math">
                    <m:r>
                      <a:rPr lang="en-US" sz="280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num>
                      <m:den>
                        <m:r>
                          <a:rPr lang="en-US" sz="2800" b="0" i="1" smtClean="0">
                            <a:latin typeface="Cambria Math" panose="02040503050406030204" pitchFamily="18" charset="0"/>
                            <a:ea typeface="Cambria Math" panose="02040503050406030204" pitchFamily="18" charset="0"/>
                          </a:rPr>
                          <m:t>2</m:t>
                        </m:r>
                      </m:den>
                    </m:f>
                  </m:oMath>
                </a14:m>
                <a:r>
                  <a:rPr lang="en-US" sz="2800" dirty="0"/>
                  <a:t>,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δ</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num>
                      <m:den>
                        <m:r>
                          <a:rPr lang="en-US" sz="2800" b="0" i="1" smtClean="0">
                            <a:latin typeface="Cambria Math" panose="02040503050406030204" pitchFamily="18" charset="0"/>
                            <a:ea typeface="Cambria Math" panose="02040503050406030204" pitchFamily="18" charset="0"/>
                          </a:rPr>
                          <m:t>2</m:t>
                        </m:r>
                      </m:den>
                    </m:f>
                  </m:oMath>
                </a14:m>
                <a:endParaRPr lang="en-US" sz="2800" dirty="0"/>
              </a:p>
              <a:p>
                <a:pPr lvl="2"/>
                <a:r>
                  <a:rPr lang="en-US" dirty="0"/>
                  <a:t>Note: letting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oMath>
                </a14:m>
                <a:r>
                  <a:rPr lang="en-US" dirty="0"/>
                  <a:t>, we see that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e>
                        </m:d>
                      </m:num>
                      <m:den>
                        <m:r>
                          <a:rPr lang="en-US" b="0" i="1" smtClean="0">
                            <a:latin typeface="Cambria Math" panose="02040503050406030204" pitchFamily="18" charset="0"/>
                            <a:ea typeface="Cambria Math" panose="02040503050406030204" pitchFamily="18" charset="0"/>
                          </a:rPr>
                          <m:t>2</m:t>
                        </m:r>
                      </m:den>
                    </m:f>
                  </m:oMath>
                </a14:m>
                <a:r>
                  <a:rPr lang="en-US" dirty="0"/>
                  <a:t> is half the population difference in means, and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e>
                        </m:d>
                      </m:num>
                      <m:den>
                        <m:r>
                          <a:rPr lang="en-US" b="0" i="1" smtClean="0">
                            <a:latin typeface="Cambria Math" panose="02040503050406030204" pitchFamily="18" charset="0"/>
                            <a:ea typeface="Cambria Math" panose="02040503050406030204" pitchFamily="18" charset="0"/>
                          </a:rPr>
                          <m:t>2</m:t>
                        </m:r>
                      </m:den>
                    </m:f>
                  </m:oMath>
                </a14:m>
                <a:r>
                  <a:rPr lang="en-US" dirty="0"/>
                  <a:t> is the pooled average </a:t>
                </a:r>
              </a:p>
              <a:p>
                <a:pPr lvl="1"/>
                <a:r>
                  <a:rPr lang="en-US" sz="2800" dirty="0"/>
                  <a:t>Generate </a:t>
                </a:r>
                <a14:m>
                  <m:oMath xmlns:m="http://schemas.openxmlformats.org/officeDocument/2006/math">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sym typeface="Wingdings" panose="05000000000000000000" pitchFamily="2" charset="2"/>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e>
                        </m:d>
                        <m:r>
                          <a:rPr lang="en-US" sz="2800" b="1" i="1" smtClean="0">
                            <a:latin typeface="Cambria Math" panose="02040503050406030204" pitchFamily="18" charset="0"/>
                          </a:rPr>
                          <m:t>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𝐼𝑛𝑣𝑒𝑟𝑠𝑒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𝐺𝑎𝑚𝑚𝑎</m:t>
                    </m:r>
                    <m:d>
                      <m:dPr>
                        <m:ctrlPr>
                          <a:rPr lang="en-US" sz="2800" b="0" i="1" smtClean="0">
                            <a:latin typeface="Cambria Math" panose="02040503050406030204" pitchFamily="18" charset="0"/>
                            <a:ea typeface="Cambria Math" panose="02040503050406030204" pitchFamily="18" charset="0"/>
                          </a:rPr>
                        </m:ctrlPr>
                      </m:dPr>
                      <m:e>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𝜈</m:t>
                                </m:r>
                              </m:e>
                              <m:sub>
                                <m:r>
                                  <a:rPr lang="en-US" sz="2800" b="0" i="1" smtClean="0">
                                    <a:latin typeface="Cambria Math" panose="02040503050406030204" pitchFamily="18" charset="0"/>
                                    <a:ea typeface="Cambria Math" panose="02040503050406030204" pitchFamily="18" charset="0"/>
                                  </a:rPr>
                                  <m:t>𝑁</m:t>
                                </m:r>
                              </m:sub>
                            </m:sSub>
                          </m:num>
                          <m:den>
                            <m:r>
                              <a:rPr lang="en-US" sz="2800" b="0" i="1" smtClean="0">
                                <a:latin typeface="Cambria Math" panose="02040503050406030204" pitchFamily="18" charset="0"/>
                                <a:ea typeface="Cambria Math" panose="02040503050406030204" pitchFamily="18" charset="0"/>
                              </a:rPr>
                              <m:t>2</m:t>
                            </m:r>
                          </m:den>
                        </m:f>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𝜈</m:t>
                                </m:r>
                              </m:e>
                              <m:sub>
                                <m:r>
                                  <a:rPr lang="en-US" sz="2800" b="0" i="1" smtClean="0">
                                    <a:latin typeface="Cambria Math" panose="02040503050406030204" pitchFamily="18" charset="0"/>
                                    <a:ea typeface="Cambria Math" panose="02040503050406030204" pitchFamily="18" charset="0"/>
                                  </a:rPr>
                                  <m:t>𝑁</m:t>
                                </m:r>
                              </m:sub>
                            </m:sSub>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ea typeface="Cambria Math" panose="02040503050406030204" pitchFamily="18" charset="0"/>
                                  </a:rPr>
                                  <m:t>𝑁</m:t>
                                </m:r>
                              </m:sub>
                              <m:sup>
                                <m:r>
                                  <a:rPr lang="en-US" sz="2800" b="0" i="1" smtClean="0">
                                    <a:latin typeface="Cambria Math" panose="02040503050406030204" pitchFamily="18" charset="0"/>
                                    <a:ea typeface="Cambria Math" panose="02040503050406030204" pitchFamily="18" charset="0"/>
                                  </a:rPr>
                                  <m:t>2</m:t>
                                </m:r>
                              </m:sup>
                            </m:sSubSup>
                          </m:num>
                          <m:den>
                            <m:r>
                              <a:rPr lang="en-US" sz="2800" b="0" i="1" smtClean="0">
                                <a:latin typeface="Cambria Math" panose="02040503050406030204" pitchFamily="18" charset="0"/>
                                <a:ea typeface="Cambria Math" panose="02040503050406030204" pitchFamily="18" charset="0"/>
                              </a:rPr>
                              <m:t>2</m:t>
                            </m:r>
                          </m:den>
                        </m:f>
                      </m:e>
                    </m:d>
                  </m:oMath>
                </a14:m>
                <a:endParaRPr lang="en-US" sz="2800" dirty="0"/>
              </a:p>
              <a:p>
                <a:pPr lvl="1"/>
                <a:r>
                  <a:rPr lang="en-US" sz="2800" dirty="0"/>
                  <a:t>Generate updated </a:t>
                </a:r>
                <a14:m>
                  <m:oMath xmlns:m="http://schemas.openxmlformats.org/officeDocument/2006/math">
                    <m:d>
                      <m:dPr>
                        <m:begChr m:val=""/>
                        <m:endChr m:val="|"/>
                        <m:ctrlPr>
                          <a:rPr lang="en-US" sz="2800" b="0" i="1" smtClean="0">
                            <a:latin typeface="Cambria Math" panose="02040503050406030204" pitchFamily="18" charset="0"/>
                            <a:sym typeface="Wingdings" panose="05000000000000000000" pitchFamily="2" charset="2"/>
                          </a:rPr>
                        </m:ctrlPr>
                      </m:dPr>
                      <m:e>
                        <m:r>
                          <a:rPr lang="en-US" sz="2800" b="0" i="1" smtClean="0">
                            <a:latin typeface="Cambria Math" panose="02040503050406030204" pitchFamily="18" charset="0"/>
                            <a:ea typeface="Cambria Math" panose="02040503050406030204" pitchFamily="18" charset="0"/>
                            <a:sym typeface="Wingdings" panose="05000000000000000000" pitchFamily="2" charset="2"/>
                          </a:rPr>
                          <m:t>𝜇</m:t>
                        </m:r>
                      </m:e>
                    </m:d>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𝛾</m:t>
                            </m:r>
                          </m:e>
                          <m:sub>
                            <m:r>
                              <a:rPr lang="en-US" sz="2800" b="0" i="1" smtClean="0">
                                <a:latin typeface="Cambria Math" panose="02040503050406030204" pitchFamily="18" charset="0"/>
                                <a:ea typeface="Cambria Math" panose="02040503050406030204" pitchFamily="18" charset="0"/>
                              </a:rPr>
                              <m:t>𝑁</m:t>
                            </m:r>
                          </m:sub>
                          <m:sup>
                            <m:r>
                              <a:rPr lang="en-US" sz="2800" b="0" i="1" smtClean="0">
                                <a:latin typeface="Cambria Math" panose="02040503050406030204" pitchFamily="18" charset="0"/>
                                <a:ea typeface="Cambria Math" panose="02040503050406030204" pitchFamily="18" charset="0"/>
                              </a:rPr>
                              <m:t>2</m:t>
                            </m:r>
                          </m:sup>
                        </m:sSubSup>
                      </m:e>
                    </m:d>
                  </m:oMath>
                </a14:m>
                <a:endParaRPr lang="en-US" sz="2800" dirty="0"/>
              </a:p>
              <a:p>
                <a:pPr lvl="1"/>
                <a:r>
                  <a:rPr lang="en-US" sz="2800" dirty="0"/>
                  <a:t>Generate updated </a:t>
                </a:r>
                <a14:m>
                  <m:oMath xmlns:m="http://schemas.openxmlformats.org/officeDocument/2006/math">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sym typeface="Wingdings" panose="05000000000000000000" pitchFamily="2" charset="2"/>
                              </a:rPr>
                            </m:ctrlPr>
                          </m:dPr>
                          <m:e>
                            <m:r>
                              <a:rPr lang="en-US" sz="2800" b="0" i="1" smtClean="0">
                                <a:latin typeface="Cambria Math" panose="02040503050406030204" pitchFamily="18" charset="0"/>
                                <a:ea typeface="Cambria Math" panose="02040503050406030204" pitchFamily="18" charset="0"/>
                              </a:rPr>
                              <m:t>𝛿</m:t>
                            </m:r>
                          </m:e>
                        </m:d>
                        <m:r>
                          <a:rPr lang="en-US" sz="2800" b="1" i="1" smtClean="0">
                            <a:latin typeface="Cambria Math" panose="02040503050406030204" pitchFamily="18" charset="0"/>
                          </a:rPr>
                          <m:t>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sym typeface="Wingdings" panose="05000000000000000000" pitchFamily="2" charset="2"/>
                      </a:rPr>
                      <m:t>𝜇</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2 </m:t>
                        </m:r>
                      </m:sup>
                    </m:sSup>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𝛿</m:t>
                            </m:r>
                          </m:e>
                          <m:sub>
                            <m:r>
                              <a:rPr lang="en-US" sz="2800" b="0" i="1" smtClean="0">
                                <a:latin typeface="Cambria Math" panose="02040503050406030204" pitchFamily="18" charset="0"/>
                                <a:ea typeface="Cambria Math" panose="02040503050406030204" pitchFamily="18" charset="0"/>
                              </a:rPr>
                              <m:t>𝑁</m:t>
                            </m:r>
                          </m:sub>
                        </m:sSub>
                        <m:r>
                          <a:rPr lang="en-US" sz="2800" b="0" i="1" smtClean="0">
                            <a:latin typeface="Cambria Math" panose="02040503050406030204" pitchFamily="18" charset="0"/>
                            <a:ea typeface="Cambria Math" panose="02040503050406030204" pitchFamily="18" charset="0"/>
                          </a:rPr>
                          <m:t>,</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𝜏</m:t>
                            </m:r>
                          </m:e>
                          <m:sub>
                            <m:r>
                              <a:rPr lang="en-US" sz="2800" b="0" i="1" smtClean="0">
                                <a:latin typeface="Cambria Math" panose="02040503050406030204" pitchFamily="18" charset="0"/>
                                <a:ea typeface="Cambria Math" panose="02040503050406030204" pitchFamily="18" charset="0"/>
                              </a:rPr>
                              <m:t>𝑁</m:t>
                            </m:r>
                          </m:sub>
                          <m:sup>
                            <m:r>
                              <a:rPr lang="en-US" sz="2800" b="0" i="1" smtClean="0">
                                <a:latin typeface="Cambria Math" panose="02040503050406030204" pitchFamily="18" charset="0"/>
                                <a:ea typeface="Cambria Math" panose="02040503050406030204" pitchFamily="18" charset="0"/>
                              </a:rPr>
                              <m:t>2</m:t>
                            </m:r>
                          </m:sup>
                        </m:sSubSup>
                      </m:e>
                    </m:d>
                  </m:oMath>
                </a14:m>
                <a:endParaRPr lang="en-US" sz="2800" dirty="0"/>
              </a:p>
              <a:p>
                <a:pPr lvl="1"/>
                <a:r>
                  <a:rPr lang="en-US" sz="2800" dirty="0"/>
                  <a:t>Generate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ea typeface="Cambria Math" panose="02040503050406030204" pitchFamily="18" charset="0"/>
                          </a:rPr>
                          <m:t>1</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e>
                    </m:d>
                  </m:oMath>
                </a14:m>
                <a:r>
                  <a:rPr lang="en-US" sz="2800" dirty="0"/>
                  <a:t> and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2</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𝑁𝑜𝑟𝑚𝑎𝑙</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e>
                    </m:d>
                  </m:oMath>
                </a14:m>
                <a:endParaRPr lang="en-US" sz="2800" dirty="0"/>
              </a:p>
            </p:txBody>
          </p:sp>
        </mc:Choice>
        <mc:Fallback>
          <p:sp>
            <p:nvSpPr>
              <p:cNvPr id="4" name="Content Placeholder 1">
                <a:extLst>
                  <a:ext uri="{FF2B5EF4-FFF2-40B4-BE49-F238E27FC236}">
                    <a16:creationId xmlns:a16="http://schemas.microsoft.com/office/drawing/2014/main" id="{1CFBB0BB-CC2A-470D-A7FA-811967160E4C}"/>
                  </a:ext>
                </a:extLst>
              </p:cNvPr>
              <p:cNvSpPr>
                <a:spLocks noGrp="1" noRot="1" noChangeAspect="1" noMove="1" noResize="1" noEditPoints="1" noAdjustHandles="1" noChangeArrowheads="1" noChangeShapeType="1" noTextEdit="1"/>
              </p:cNvSpPr>
              <p:nvPr>
                <p:ph idx="1"/>
              </p:nvPr>
            </p:nvSpPr>
            <p:spPr>
              <a:xfrm>
                <a:off x="838201" y="2435225"/>
                <a:ext cx="11034712" cy="4321175"/>
              </a:xfrm>
              <a:blipFill>
                <a:blip r:embed="rId3"/>
                <a:stretch>
                  <a:fillRect l="-1271" t="-2962" b="-2398"/>
                </a:stretch>
              </a:blipFill>
            </p:spPr>
            <p:txBody>
              <a:bodyPr/>
              <a:lstStyle/>
              <a:p>
                <a:r>
                  <a:rPr lang="en-US">
                    <a:noFill/>
                  </a:rPr>
                  <a:t> </a:t>
                </a:r>
              </a:p>
            </p:txBody>
          </p:sp>
        </mc:Fallback>
      </mc:AlternateContent>
    </p:spTree>
    <p:extLst>
      <p:ext uri="{BB962C8B-B14F-4D97-AF65-F5344CB8AC3E}">
        <p14:creationId xmlns:p14="http://schemas.microsoft.com/office/powerpoint/2010/main" val="58499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838200" y="365125"/>
            <a:ext cx="3682927" cy="1325563"/>
          </a:xfrm>
          <a:solidFill>
            <a:schemeClr val="bg1"/>
          </a:solidFill>
          <a:ln>
            <a:noFill/>
          </a:ln>
        </p:spPr>
        <p:txBody>
          <a:bodyPr/>
          <a:lstStyle/>
          <a:p>
            <a:r>
              <a:rPr lang="en-US" dirty="0"/>
              <a:t>Illustration:  Pass the Pigs®</a:t>
            </a:r>
          </a:p>
        </p:txBody>
      </p:sp>
      <p:sp>
        <p:nvSpPr>
          <p:cNvPr id="13" name="Content Placeholder 4">
            <a:extLst>
              <a:ext uri="{FF2B5EF4-FFF2-40B4-BE49-F238E27FC236}">
                <a16:creationId xmlns:a16="http://schemas.microsoft.com/office/drawing/2014/main" id="{F4BD347D-45DB-4697-BB48-3535193228F7}"/>
              </a:ext>
            </a:extLst>
          </p:cNvPr>
          <p:cNvSpPr txBox="1">
            <a:spLocks/>
          </p:cNvSpPr>
          <p:nvPr/>
        </p:nvSpPr>
        <p:spPr>
          <a:xfrm>
            <a:off x="804623" y="2038987"/>
            <a:ext cx="3543298" cy="4317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Classic press-your-luck dice game where the “dice” are pigs!</a:t>
            </a:r>
          </a:p>
          <a:p>
            <a:r>
              <a:rPr lang="en-US" sz="2000" dirty="0"/>
              <a:t>Toss the pig dice and accumulate points (or lose everything) depending on how they land</a:t>
            </a:r>
          </a:p>
          <a:p>
            <a:r>
              <a:rPr lang="en-US" sz="2000" dirty="0"/>
              <a:t>Prediction problem:  having just observed 4 razorbacks out of 10 tosses of a single pig, how many razorbacks will I see in the next 10 tosses?</a:t>
            </a:r>
          </a:p>
        </p:txBody>
      </p:sp>
      <p:pic>
        <p:nvPicPr>
          <p:cNvPr id="15" name="Picture 14">
            <a:extLst>
              <a:ext uri="{FF2B5EF4-FFF2-40B4-BE49-F238E27FC236}">
                <a16:creationId xmlns:a16="http://schemas.microsoft.com/office/drawing/2014/main" id="{4164931E-1A72-40D8-B0B6-BF16250C540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62153" y="130837"/>
            <a:ext cx="846709" cy="1069890"/>
          </a:xfrm>
          <a:prstGeom prst="rect">
            <a:avLst/>
          </a:prstGeom>
        </p:spPr>
      </p:pic>
      <p:pic>
        <p:nvPicPr>
          <p:cNvPr id="17" name="Picture 16">
            <a:extLst>
              <a:ext uri="{FF2B5EF4-FFF2-40B4-BE49-F238E27FC236}">
                <a16:creationId xmlns:a16="http://schemas.microsoft.com/office/drawing/2014/main" id="{1E788B78-F075-4791-8478-ADC431B182A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53705" y="121242"/>
            <a:ext cx="917089" cy="1088722"/>
          </a:xfrm>
          <a:prstGeom prst="rect">
            <a:avLst/>
          </a:prstGeom>
        </p:spPr>
      </p:pic>
      <p:pic>
        <p:nvPicPr>
          <p:cNvPr id="21" name="Picture 20">
            <a:extLst>
              <a:ext uri="{FF2B5EF4-FFF2-40B4-BE49-F238E27FC236}">
                <a16:creationId xmlns:a16="http://schemas.microsoft.com/office/drawing/2014/main" id="{05744634-DAB8-4479-8C80-695F979CD20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6279" y="112005"/>
            <a:ext cx="1070008" cy="1087799"/>
          </a:xfrm>
          <a:prstGeom prst="rect">
            <a:avLst/>
          </a:prstGeom>
        </p:spPr>
      </p:pic>
      <p:pic>
        <p:nvPicPr>
          <p:cNvPr id="27" name="Picture 26">
            <a:extLst>
              <a:ext uri="{FF2B5EF4-FFF2-40B4-BE49-F238E27FC236}">
                <a16:creationId xmlns:a16="http://schemas.microsoft.com/office/drawing/2014/main" id="{299CF309-B655-41AF-86BF-981A8777D81A}"/>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34884" y="121241"/>
            <a:ext cx="909349" cy="1079485"/>
          </a:xfrm>
          <a:prstGeom prst="rect">
            <a:avLst/>
          </a:prstGeom>
        </p:spPr>
      </p:pic>
      <p:pic>
        <p:nvPicPr>
          <p:cNvPr id="29" name="Picture 28">
            <a:extLst>
              <a:ext uri="{FF2B5EF4-FFF2-40B4-BE49-F238E27FC236}">
                <a16:creationId xmlns:a16="http://schemas.microsoft.com/office/drawing/2014/main" id="{C92944E8-B536-4A3F-B1FE-9DA7E654E069}"/>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4820" y="120601"/>
            <a:ext cx="1109916" cy="1089363"/>
          </a:xfrm>
          <a:prstGeom prst="rect">
            <a:avLst/>
          </a:prstGeom>
        </p:spPr>
      </p:pic>
      <p:pic>
        <p:nvPicPr>
          <p:cNvPr id="31" name="Picture 30">
            <a:extLst>
              <a:ext uri="{FF2B5EF4-FFF2-40B4-BE49-F238E27FC236}">
                <a16:creationId xmlns:a16="http://schemas.microsoft.com/office/drawing/2014/main" id="{18C0F0D9-0CFE-4B62-9C39-D70383E836A1}"/>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81650" y="139715"/>
            <a:ext cx="895753" cy="1060090"/>
          </a:xfrm>
          <a:prstGeom prst="rect">
            <a:avLst/>
          </a:prstGeom>
        </p:spPr>
      </p:pic>
      <p:grpSp>
        <p:nvGrpSpPr>
          <p:cNvPr id="46" name="Group 45">
            <a:extLst>
              <a:ext uri="{FF2B5EF4-FFF2-40B4-BE49-F238E27FC236}">
                <a16:creationId xmlns:a16="http://schemas.microsoft.com/office/drawing/2014/main" id="{B6CD85EF-6F90-4076-86A6-5C5802A7E202}"/>
              </a:ext>
            </a:extLst>
          </p:cNvPr>
          <p:cNvGrpSpPr/>
          <p:nvPr/>
        </p:nvGrpSpPr>
        <p:grpSpPr>
          <a:xfrm>
            <a:off x="742303" y="5863621"/>
            <a:ext cx="3778824" cy="501679"/>
            <a:chOff x="751379" y="6019193"/>
            <a:chExt cx="3778824" cy="501679"/>
          </a:xfrm>
        </p:grpSpPr>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75C1A9A8-6399-462E-9D30-81355C943739}"/>
                    </a:ext>
                  </a:extLst>
                </p:cNvPr>
                <p:cNvSpPr txBox="1"/>
                <p:nvPr/>
              </p:nvSpPr>
              <p:spPr>
                <a:xfrm>
                  <a:off x="751379" y="6019193"/>
                  <a:ext cx="377882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        </m:t>
                            </m:r>
                          </m:e>
                          <m:e>
                            <m:r>
                              <a:rPr lang="en-US" sz="3200" b="0" i="1" smtClean="0">
                                <a:latin typeface="Cambria Math" panose="02040503050406030204" pitchFamily="18" charset="0"/>
                                <a:ea typeface="Cambria Math" panose="02040503050406030204" pitchFamily="18" charset="0"/>
                              </a:rPr>
                              <m:t>𝑑𝑎𝑡𝑎</m:t>
                            </m:r>
                          </m:e>
                        </m:d>
                        <m:r>
                          <a:rPr lang="en-US" sz="3200" b="0" i="1" smtClean="0">
                            <a:latin typeface="Cambria Math" panose="02040503050406030204" pitchFamily="18" charset="0"/>
                          </a:rPr>
                          <m:t>= ?</m:t>
                        </m:r>
                      </m:oMath>
                    </m:oMathPara>
                  </a14:m>
                  <a:endParaRPr lang="en-US" sz="3200" dirty="0"/>
                </a:p>
              </p:txBody>
            </p:sp>
          </mc:Choice>
          <mc:Fallback>
            <p:sp>
              <p:nvSpPr>
                <p:cNvPr id="41" name="TextBox 40">
                  <a:extLst>
                    <a:ext uri="{FF2B5EF4-FFF2-40B4-BE49-F238E27FC236}">
                      <a16:creationId xmlns:a16="http://schemas.microsoft.com/office/drawing/2014/main" id="{75C1A9A8-6399-462E-9D30-81355C943739}"/>
                    </a:ext>
                  </a:extLst>
                </p:cNvPr>
                <p:cNvSpPr txBox="1">
                  <a:spLocks noRot="1" noChangeAspect="1" noMove="1" noResize="1" noEditPoints="1" noAdjustHandles="1" noChangeArrowheads="1" noChangeShapeType="1" noTextEdit="1"/>
                </p:cNvSpPr>
                <p:nvPr/>
              </p:nvSpPr>
              <p:spPr>
                <a:xfrm>
                  <a:off x="751379" y="6019193"/>
                  <a:ext cx="3778824" cy="492443"/>
                </a:xfrm>
                <a:prstGeom prst="rect">
                  <a:avLst/>
                </a:prstGeom>
                <a:blipFill>
                  <a:blip r:embed="rId9"/>
                  <a:stretch>
                    <a:fillRect/>
                  </a:stretch>
                </a:blipFill>
              </p:spPr>
              <p:txBody>
                <a:bodyPr/>
                <a:lstStyle/>
                <a:p>
                  <a:r>
                    <a:rPr lang="en-US">
                      <a:noFill/>
                    </a:rPr>
                    <a:t> </a:t>
                  </a:r>
                </a:p>
              </p:txBody>
            </p:sp>
          </mc:Fallback>
        </mc:AlternateContent>
        <p:pic>
          <p:nvPicPr>
            <p:cNvPr id="43" name="Picture 42">
              <a:extLst>
                <a:ext uri="{FF2B5EF4-FFF2-40B4-BE49-F238E27FC236}">
                  <a16:creationId xmlns:a16="http://schemas.microsoft.com/office/drawing/2014/main" id="{27D03660-2E91-44B9-814C-5DDF6682F5AD}"/>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1528941" y="6034368"/>
              <a:ext cx="719018" cy="486504"/>
            </a:xfrm>
            <a:prstGeom prst="rect">
              <a:avLst/>
            </a:prstGeom>
          </p:spPr>
        </p:pic>
      </p:grpSp>
      <p:grpSp>
        <p:nvGrpSpPr>
          <p:cNvPr id="68" name="Group 67">
            <a:extLst>
              <a:ext uri="{FF2B5EF4-FFF2-40B4-BE49-F238E27FC236}">
                <a16:creationId xmlns:a16="http://schemas.microsoft.com/office/drawing/2014/main" id="{A9DB18CA-260E-49B0-BC00-957616FC7D6A}"/>
              </a:ext>
            </a:extLst>
          </p:cNvPr>
          <p:cNvGrpSpPr/>
          <p:nvPr/>
        </p:nvGrpSpPr>
        <p:grpSpPr>
          <a:xfrm>
            <a:off x="5005622" y="1761735"/>
            <a:ext cx="3159928" cy="2824106"/>
            <a:chOff x="4968695" y="1445975"/>
            <a:chExt cx="3159928" cy="2824106"/>
          </a:xfrm>
        </p:grpSpPr>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1F7B8F1B-00E1-45E2-9E7C-6940879DED32}"/>
                    </a:ext>
                  </a:extLst>
                </p:cNvPr>
                <p:cNvSpPr txBox="1"/>
                <p:nvPr/>
              </p:nvSpPr>
              <p:spPr>
                <a:xfrm>
                  <a:off x="4968695" y="1445975"/>
                  <a:ext cx="3159928" cy="2824106"/>
                </a:xfrm>
                <a:prstGeom prst="rect">
                  <a:avLst/>
                </a:prstGeom>
                <a:noFill/>
              </p:spPr>
              <p:txBody>
                <a:bodyPr wrap="square" rtlCol="0">
                  <a:spAutoFit/>
                </a:bodyPr>
                <a:lstStyle/>
                <a:p>
                  <a:r>
                    <a:rPr lang="en-US" b="1" u="sng" dirty="0"/>
                    <a:t>Plug-in</a:t>
                  </a:r>
                  <a:r>
                    <a:rPr lang="en-US" dirty="0"/>
                    <a: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=10, </m:t>
                      </m:r>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=0.4</m:t>
                      </m:r>
                    </m:oMath>
                  </a14:m>
                  <a:endParaRPr lang="en-US" dirty="0"/>
                </a:p>
                <a:p>
                  <a:endParaRPr lang="en-US" dirty="0"/>
                </a:p>
                <a:p>
                  <a:endParaRPr lang="en-US" dirty="0"/>
                </a:p>
                <a:p>
                  <a:r>
                    <a:rPr lang="en-US" b="1" u="sng" dirty="0"/>
                    <a:t>Bayesian</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r>
                    <a:rPr lang="en-US" dirty="0"/>
                    <a:t>Assign prior </a:t>
                  </a:r>
                  <a14:m>
                    <m:oMath xmlns:m="http://schemas.openxmlformats.org/officeDocument/2006/math">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𝐵𝑒𝑡𝑎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endParaRPr lang="en-US" dirty="0"/>
                </a:p>
                <a:p>
                  <a:pPr marL="285750" indent="-285750">
                    <a:buFont typeface="Wingdings" panose="05000000000000000000" pitchFamily="2" charset="2"/>
                    <a:buChar char="è"/>
                  </a:pPr>
                  <a:r>
                    <a:rPr lang="en-US" dirty="0">
                      <a:sym typeface="Wingdings" panose="05000000000000000000" pitchFamily="2" charset="2"/>
                    </a:rPr>
                    <a:t>Posterior </a:t>
                  </a:r>
                  <a14:m>
                    <m:oMath xmlns:m="http://schemas.openxmlformats.org/officeDocument/2006/math">
                      <m:r>
                        <a:rPr lang="en-US" b="0" i="1" smtClean="0">
                          <a:latin typeface="Cambria Math" panose="02040503050406030204" pitchFamily="18" charset="0"/>
                          <a:sym typeface="Wingdings" panose="05000000000000000000" pitchFamily="2" charset="2"/>
                        </a:rPr>
                        <m:t>𝑝</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𝜃</m:t>
                          </m:r>
                        </m:e>
                        <m:e>
                          <m:r>
                            <a:rPr lang="en-US" b="0" i="1" smtClean="0">
                              <a:latin typeface="Cambria Math" panose="02040503050406030204" pitchFamily="18" charset="0"/>
                              <a:ea typeface="Cambria Math" panose="02040503050406030204" pitchFamily="18" charset="0"/>
                              <a:sym typeface="Wingdings" panose="05000000000000000000" pitchFamily="2" charset="2"/>
                            </a:rPr>
                            <m:t>𝑑𝑎𝑡𝑎</m:t>
                          </m:r>
                        </m:e>
                      </m:d>
                    </m:oMath>
                  </a14:m>
                  <a:r>
                    <a:rPr lang="en-US" dirty="0"/>
                    <a:t> </a:t>
                  </a:r>
                </a:p>
                <a:p>
                  <a:pPr marL="285750" indent="-285750">
                    <a:buFont typeface="Wingdings" panose="05000000000000000000" pitchFamily="2" charset="2"/>
                    <a:buChar char="è"/>
                  </a:pPr>
                  <a:r>
                    <a:rPr lang="en-US" dirty="0"/>
                    <a:t>Predictive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e>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𝜃</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𝜃</m:t>
                              </m:r>
                            </m:e>
                          </m:d>
                        </m:e>
                      </m:nary>
                      <m:r>
                        <a:rPr lang="en-US" b="0" i="1" smtClean="0">
                          <a:latin typeface="Cambria Math" panose="02040503050406030204" pitchFamily="18" charset="0"/>
                          <a:sym typeface="Wingdings" panose="05000000000000000000" pitchFamily="2" charset="2"/>
                        </a:rPr>
                        <m:t>𝑝</m:t>
                      </m:r>
                      <m:d>
                        <m:d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b="0" i="1" smtClean="0">
                              <a:latin typeface="Cambria Math" panose="02040503050406030204" pitchFamily="18" charset="0"/>
                              <a:ea typeface="Cambria Math" panose="02040503050406030204" pitchFamily="18" charset="0"/>
                              <a:sym typeface="Wingdings" panose="05000000000000000000" pitchFamily="2" charset="2"/>
                            </a:rPr>
                            <m:t>𝜃</m:t>
                          </m:r>
                        </m:e>
                        <m:e>
                          <m:r>
                            <a:rPr lang="en-US" b="0" i="1" smtClean="0">
                              <a:latin typeface="Cambria Math" panose="02040503050406030204" pitchFamily="18" charset="0"/>
                              <a:ea typeface="Cambria Math" panose="02040503050406030204" pitchFamily="18" charset="0"/>
                              <a:sym typeface="Wingdings" panose="05000000000000000000" pitchFamily="2" charset="2"/>
                            </a:rPr>
                            <m:t>𝑑𝑎𝑡𝑎</m:t>
                          </m:r>
                        </m:e>
                      </m:d>
                      <m:r>
                        <a:rPr lang="en-US" b="0" i="1" smtClean="0">
                          <a:latin typeface="Cambria Math" panose="02040503050406030204" pitchFamily="18" charset="0"/>
                          <a:ea typeface="Cambria Math" panose="02040503050406030204" pitchFamily="18" charset="0"/>
                          <a:sym typeface="Wingdings" panose="05000000000000000000" pitchFamily="2" charset="2"/>
                        </a:rPr>
                        <m:t>𝑑</m:t>
                      </m:r>
                      <m:r>
                        <a:rPr lang="en-US" b="0" i="1" smtClean="0">
                          <a:latin typeface="Cambria Math" panose="02040503050406030204" pitchFamily="18" charset="0"/>
                          <a:ea typeface="Cambria Math" panose="02040503050406030204" pitchFamily="18" charset="0"/>
                          <a:sym typeface="Wingdings" panose="05000000000000000000" pitchFamily="2" charset="2"/>
                        </a:rPr>
                        <m:t>𝜃</m:t>
                      </m:r>
                    </m:oMath>
                  </a14:m>
                  <a:r>
                    <a:rPr lang="en-US" dirty="0"/>
                    <a:t> </a:t>
                  </a:r>
                </a:p>
              </p:txBody>
            </p:sp>
          </mc:Choice>
          <mc:Fallback>
            <p:sp>
              <p:nvSpPr>
                <p:cNvPr id="47" name="TextBox 46">
                  <a:extLst>
                    <a:ext uri="{FF2B5EF4-FFF2-40B4-BE49-F238E27FC236}">
                      <a16:creationId xmlns:a16="http://schemas.microsoft.com/office/drawing/2014/main" id="{1F7B8F1B-00E1-45E2-9E7C-6940879DED32}"/>
                    </a:ext>
                  </a:extLst>
                </p:cNvPr>
                <p:cNvSpPr txBox="1">
                  <a:spLocks noRot="1" noChangeAspect="1" noMove="1" noResize="1" noEditPoints="1" noAdjustHandles="1" noChangeArrowheads="1" noChangeShapeType="1" noTextEdit="1"/>
                </p:cNvSpPr>
                <p:nvPr/>
              </p:nvSpPr>
              <p:spPr>
                <a:xfrm>
                  <a:off x="4968695" y="1445975"/>
                  <a:ext cx="3159928" cy="2824106"/>
                </a:xfrm>
                <a:prstGeom prst="rect">
                  <a:avLst/>
                </a:prstGeom>
                <a:blipFill>
                  <a:blip r:embed="rId11"/>
                  <a:stretch>
                    <a:fillRect l="-5405" t="-1296" r="-193" b="-27430"/>
                  </a:stretch>
                </a:blipFill>
              </p:spPr>
              <p:txBody>
                <a:bodyPr/>
                <a:lstStyle/>
                <a:p>
                  <a:r>
                    <a:rPr lang="en-US">
                      <a:noFill/>
                    </a:rPr>
                    <a:t> </a:t>
                  </a:r>
                </a:p>
              </p:txBody>
            </p:sp>
          </mc:Fallback>
        </mc:AlternateContent>
        <p:pic>
          <p:nvPicPr>
            <p:cNvPr id="53" name="Picture 52">
              <a:extLst>
                <a:ext uri="{FF2B5EF4-FFF2-40B4-BE49-F238E27FC236}">
                  <a16:creationId xmlns:a16="http://schemas.microsoft.com/office/drawing/2014/main" id="{F51B9562-2BF9-4B7E-8DBB-07A2BEAE3603}"/>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073686" y="1509046"/>
              <a:ext cx="382069" cy="258517"/>
            </a:xfrm>
            <a:prstGeom prst="rect">
              <a:avLst/>
            </a:prstGeom>
          </p:spPr>
        </p:pic>
        <p:pic>
          <p:nvPicPr>
            <p:cNvPr id="56" name="Picture 55">
              <a:extLst>
                <a:ext uri="{FF2B5EF4-FFF2-40B4-BE49-F238E27FC236}">
                  <a16:creationId xmlns:a16="http://schemas.microsoft.com/office/drawing/2014/main" id="{CDCB747A-B6E6-4287-8878-74B67B26B2FC}"/>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167653" y="2731791"/>
              <a:ext cx="382069" cy="258517"/>
            </a:xfrm>
            <a:prstGeom prst="rect">
              <a:avLst/>
            </a:prstGeom>
          </p:spPr>
        </p:pic>
        <p:pic>
          <p:nvPicPr>
            <p:cNvPr id="57" name="Picture 56">
              <a:extLst>
                <a:ext uri="{FF2B5EF4-FFF2-40B4-BE49-F238E27FC236}">
                  <a16:creationId xmlns:a16="http://schemas.microsoft.com/office/drawing/2014/main" id="{019CE656-D522-47FF-A7CC-4FBDC1C274B2}"/>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6511539" y="3549855"/>
              <a:ext cx="382069" cy="258517"/>
            </a:xfrm>
            <a:prstGeom prst="rect">
              <a:avLst/>
            </a:prstGeom>
          </p:spPr>
        </p:pic>
        <p:pic>
          <p:nvPicPr>
            <p:cNvPr id="58" name="Picture 57">
              <a:extLst>
                <a:ext uri="{FF2B5EF4-FFF2-40B4-BE49-F238E27FC236}">
                  <a16:creationId xmlns:a16="http://schemas.microsoft.com/office/drawing/2014/main" id="{8248D59F-0DAC-4434-AA74-13A44273FDC3}"/>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5794314" y="3909420"/>
              <a:ext cx="382069" cy="258517"/>
            </a:xfrm>
            <a:prstGeom prst="rect">
              <a:avLst/>
            </a:prstGeom>
          </p:spPr>
        </p:pic>
      </p:grpSp>
      <p:sp>
        <p:nvSpPr>
          <p:cNvPr id="60" name="TextBox 59">
            <a:extLst>
              <a:ext uri="{FF2B5EF4-FFF2-40B4-BE49-F238E27FC236}">
                <a16:creationId xmlns:a16="http://schemas.microsoft.com/office/drawing/2014/main" id="{6264655A-12C6-4A59-BD21-AE29B633265E}"/>
              </a:ext>
            </a:extLst>
          </p:cNvPr>
          <p:cNvSpPr txBox="1"/>
          <p:nvPr/>
        </p:nvSpPr>
        <p:spPr>
          <a:xfrm>
            <a:off x="4993070" y="6153947"/>
            <a:ext cx="7077724" cy="646331"/>
          </a:xfrm>
          <a:prstGeom prst="rect">
            <a:avLst/>
          </a:prstGeom>
          <a:noFill/>
        </p:spPr>
        <p:txBody>
          <a:bodyPr wrap="square" rtlCol="0">
            <a:spAutoFit/>
          </a:bodyPr>
          <a:lstStyle/>
          <a:p>
            <a:r>
              <a:rPr lang="en-US" sz="1200" dirty="0"/>
              <a:t>Prior parameters selection reflects expectation from experience that the average number of Razorbacks should be near 22% of the tosses.  Reference Duquesne University Pass the Pigs® experiment:  see </a:t>
            </a:r>
            <a:r>
              <a:rPr lang="en-US" sz="1200" i="1" dirty="0"/>
              <a:t>Journal of Statistics Education</a:t>
            </a:r>
            <a:r>
              <a:rPr lang="en-US" sz="1200" dirty="0"/>
              <a:t> Volume 14, Number 3, 2006 (</a:t>
            </a:r>
            <a:r>
              <a:rPr lang="en-US" sz="1200" dirty="0">
                <a:hlinkClick r:id="rId12"/>
              </a:rPr>
              <a:t>http://jse.amstat.org/v14n3/datasets.kern.html</a:t>
            </a:r>
            <a:r>
              <a:rPr lang="en-US" sz="1200" dirty="0"/>
              <a:t>)</a:t>
            </a:r>
          </a:p>
        </p:txBody>
      </p:sp>
      <p:pic>
        <p:nvPicPr>
          <p:cNvPr id="67" name="Picture 66" descr="Chart, histogram&#10;&#10;Description automatically generated">
            <a:extLst>
              <a:ext uri="{FF2B5EF4-FFF2-40B4-BE49-F238E27FC236}">
                <a16:creationId xmlns:a16="http://schemas.microsoft.com/office/drawing/2014/main" id="{81E46295-AD63-4371-A438-11D6A0CA62B1}"/>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r="4182"/>
          <a:stretch/>
        </p:blipFill>
        <p:spPr>
          <a:xfrm>
            <a:off x="8165550" y="1492383"/>
            <a:ext cx="3890325" cy="3834218"/>
          </a:xfrm>
          <a:prstGeom prst="rect">
            <a:avLst/>
          </a:prstGeom>
        </p:spPr>
      </p:pic>
      <p:sp>
        <p:nvSpPr>
          <p:cNvPr id="69" name="Oval 68">
            <a:extLst>
              <a:ext uri="{FF2B5EF4-FFF2-40B4-BE49-F238E27FC236}">
                <a16:creationId xmlns:a16="http://schemas.microsoft.com/office/drawing/2014/main" id="{C45B2C68-15EB-454A-9EB8-26BA00CE7346}"/>
              </a:ext>
            </a:extLst>
          </p:cNvPr>
          <p:cNvSpPr/>
          <p:nvPr/>
        </p:nvSpPr>
        <p:spPr>
          <a:xfrm>
            <a:off x="5146972" y="27500"/>
            <a:ext cx="910815" cy="910815"/>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19AC275-D2F6-4FEB-82E1-AF79CD0A7369}"/>
              </a:ext>
            </a:extLst>
          </p:cNvPr>
          <p:cNvSpPr txBox="1"/>
          <p:nvPr/>
        </p:nvSpPr>
        <p:spPr>
          <a:xfrm>
            <a:off x="5409215" y="5095791"/>
            <a:ext cx="5429371" cy="923330"/>
          </a:xfrm>
          <a:prstGeom prst="rect">
            <a:avLst/>
          </a:prstGeom>
          <a:noFill/>
        </p:spPr>
        <p:txBody>
          <a:bodyPr wrap="none" rtlCol="0">
            <a:spAutoFit/>
          </a:bodyPr>
          <a:lstStyle/>
          <a:p>
            <a:r>
              <a:rPr lang="en-US" dirty="0"/>
              <a:t>Observations:</a:t>
            </a:r>
          </a:p>
          <a:p>
            <a:pPr marL="285750" indent="-285750">
              <a:buFont typeface="Arial" panose="020B0604020202020204" pitchFamily="34" charset="0"/>
              <a:buChar char="•"/>
            </a:pPr>
            <a:r>
              <a:rPr lang="en-US" dirty="0"/>
              <a:t>Noticeable location difference between the methods</a:t>
            </a:r>
          </a:p>
          <a:p>
            <a:pPr marL="285750" indent="-285750">
              <a:buFont typeface="Arial" panose="020B0604020202020204" pitchFamily="34" charset="0"/>
              <a:buChar char="•"/>
            </a:pPr>
            <a:r>
              <a:rPr lang="en-US" dirty="0"/>
              <a:t>Prior parameter selection affects variance</a:t>
            </a:r>
          </a:p>
        </p:txBody>
      </p:sp>
    </p:spTree>
    <p:extLst>
      <p:ext uri="{BB962C8B-B14F-4D97-AF65-F5344CB8AC3E}">
        <p14:creationId xmlns:p14="http://schemas.microsoft.com/office/powerpoint/2010/main" val="183585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Model, 2-Sample:</a:t>
            </a:r>
            <a:br>
              <a:rPr lang="en-US" dirty="0"/>
            </a:br>
            <a:r>
              <a:rPr lang="en-US" dirty="0"/>
              <a:t>R function</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F43BD6C-56EA-4118-B197-E2F56ABCB37C}"/>
                  </a:ext>
                </a:extLst>
              </p:cNvPr>
              <p:cNvSpPr>
                <a:spLocks noGrp="1"/>
              </p:cNvSpPr>
              <p:nvPr>
                <p:ph idx="1"/>
              </p:nvPr>
            </p:nvSpPr>
            <p:spPr>
              <a:xfrm>
                <a:off x="602695" y="1695451"/>
                <a:ext cx="11084480" cy="609600"/>
              </a:xfrm>
              <a:solidFill>
                <a:schemeClr val="accent6">
                  <a:lumMod val="20000"/>
                  <a:lumOff val="80000"/>
                </a:schemeClr>
              </a:solidFill>
            </p:spPr>
            <p:txBody>
              <a:bodyPr anchor="ctr" anchorCtr="0">
                <a:normAutofit/>
              </a:bodyPr>
              <a:lstStyle/>
              <a:p>
                <a:pPr marL="0" indent="0">
                  <a:buNone/>
                </a:pPr>
                <a:r>
                  <a:rPr lang="en-US" sz="2000" dirty="0"/>
                  <a:t>Predictive distribution: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ea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r>
                      <a:rPr lang="en-US" sz="2000" b="0" i="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2</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𝑁𝑜𝑟𝑚𝑎𝑙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endParaRPr lang="en-US" sz="2000" dirty="0"/>
              </a:p>
            </p:txBody>
          </p:sp>
        </mc:Choice>
        <mc:Fallback xmlns="">
          <p:sp>
            <p:nvSpPr>
              <p:cNvPr id="2" name="Content Placeholder 1">
                <a:extLst>
                  <a:ext uri="{FF2B5EF4-FFF2-40B4-BE49-F238E27FC236}">
                    <a16:creationId xmlns:a16="http://schemas.microsoft.com/office/drawing/2014/main" id="{1F43BD6C-56EA-4118-B197-E2F56ABCB37C}"/>
                  </a:ext>
                </a:extLst>
              </p:cNvPr>
              <p:cNvSpPr>
                <a:spLocks noGrp="1" noRot="1" noChangeAspect="1" noMove="1" noResize="1" noEditPoints="1" noAdjustHandles="1" noChangeArrowheads="1" noChangeShapeType="1" noTextEdit="1"/>
              </p:cNvSpPr>
              <p:nvPr>
                <p:ph idx="1"/>
              </p:nvPr>
            </p:nvSpPr>
            <p:spPr>
              <a:xfrm>
                <a:off x="602695" y="1695451"/>
                <a:ext cx="11084480" cy="609600"/>
              </a:xfrm>
              <a:blipFill>
                <a:blip r:embed="rId2"/>
                <a:stretch>
                  <a:fillRect l="-605"/>
                </a:stretch>
              </a:blipFill>
            </p:spPr>
            <p:txBody>
              <a:bodyPr/>
              <a:lstStyle/>
              <a:p>
                <a:r>
                  <a:rPr lang="en-US">
                    <a:noFill/>
                  </a:rPr>
                  <a:t> </a:t>
                </a:r>
              </a:p>
            </p:txBody>
          </p:sp>
        </mc:Fallback>
      </mc:AlternateContent>
      <p:graphicFrame>
        <p:nvGraphicFramePr>
          <p:cNvPr id="6" name="Table 6">
            <a:extLst>
              <a:ext uri="{FF2B5EF4-FFF2-40B4-BE49-F238E27FC236}">
                <a16:creationId xmlns:a16="http://schemas.microsoft.com/office/drawing/2014/main" id="{769A3F2F-C650-4661-BD5B-3AE2BD733AED}"/>
              </a:ext>
            </a:extLst>
          </p:cNvPr>
          <p:cNvGraphicFramePr>
            <a:graphicFrameLocks noGrp="1"/>
          </p:cNvGraphicFramePr>
          <p:nvPr>
            <p:extLst>
              <p:ext uri="{D42A27DB-BD31-4B8C-83A1-F6EECF244321}">
                <p14:modId xmlns:p14="http://schemas.microsoft.com/office/powerpoint/2010/main" val="1194511616"/>
              </p:ext>
            </p:extLst>
          </p:nvPr>
        </p:nvGraphicFramePr>
        <p:xfrm>
          <a:off x="602695" y="2534868"/>
          <a:ext cx="11084480" cy="741680"/>
        </p:xfrm>
        <a:graphic>
          <a:graphicData uri="http://schemas.openxmlformats.org/drawingml/2006/table">
            <a:tbl>
              <a:tblPr firstRow="1" bandRow="1">
                <a:tableStyleId>{5C22544A-7EE6-4342-B048-85BDC9FD1C3A}</a:tableStyleId>
              </a:tblPr>
              <a:tblGrid>
                <a:gridCol w="2569130">
                  <a:extLst>
                    <a:ext uri="{9D8B030D-6E8A-4147-A177-3AD203B41FA5}">
                      <a16:colId xmlns:a16="http://schemas.microsoft.com/office/drawing/2014/main" val="716773054"/>
                    </a:ext>
                  </a:extLst>
                </a:gridCol>
                <a:gridCol w="4762807">
                  <a:extLst>
                    <a:ext uri="{9D8B030D-6E8A-4147-A177-3AD203B41FA5}">
                      <a16:colId xmlns:a16="http://schemas.microsoft.com/office/drawing/2014/main" val="459932613"/>
                    </a:ext>
                  </a:extLst>
                </a:gridCol>
                <a:gridCol w="3752543">
                  <a:extLst>
                    <a:ext uri="{9D8B030D-6E8A-4147-A177-3AD203B41FA5}">
                      <a16:colId xmlns:a16="http://schemas.microsoft.com/office/drawing/2014/main" val="2213216905"/>
                    </a:ext>
                  </a:extLst>
                </a:gridCol>
              </a:tblGrid>
              <a:tr h="370840">
                <a:tc>
                  <a:txBody>
                    <a:bodyPr/>
                    <a:lstStyle/>
                    <a:p>
                      <a:r>
                        <a:rPr lang="en-US" dirty="0"/>
                        <a:t>Type</a:t>
                      </a:r>
                    </a:p>
                  </a:txBody>
                  <a:tcPr/>
                </a:tc>
                <a:tc>
                  <a:txBody>
                    <a:bodyPr/>
                    <a:lstStyle/>
                    <a:p>
                      <a:r>
                        <a:rPr lang="en-US" dirty="0"/>
                        <a:t>Function</a:t>
                      </a:r>
                    </a:p>
                  </a:txBody>
                  <a:tcPr/>
                </a:tc>
                <a:tc>
                  <a:txBody>
                    <a:bodyPr/>
                    <a:lstStyle/>
                    <a:p>
                      <a:r>
                        <a:rPr lang="en-US" dirty="0"/>
                        <a:t>Implementation</a:t>
                      </a:r>
                    </a:p>
                  </a:txBody>
                  <a:tcPr/>
                </a:tc>
                <a:extLst>
                  <a:ext uri="{0D108BD9-81ED-4DB2-BD59-A6C34878D82A}">
                    <a16:rowId xmlns:a16="http://schemas.microsoft.com/office/drawing/2014/main" val="1734902393"/>
                  </a:ext>
                </a:extLst>
              </a:tr>
              <a:tr h="370840">
                <a:tc>
                  <a:txBody>
                    <a:bodyPr/>
                    <a:lstStyle/>
                    <a:p>
                      <a:r>
                        <a:rPr lang="en-US" dirty="0"/>
                        <a:t>Predictive Sampler</a:t>
                      </a:r>
                    </a:p>
                  </a:txBody>
                  <a:tcPr anchor="ctr"/>
                </a:tc>
                <a:tc>
                  <a:txBody>
                    <a:bodyPr/>
                    <a:lstStyle/>
                    <a:p>
                      <a:r>
                        <a:rPr lang="en-US" dirty="0"/>
                        <a:t>rpredNormIG2(S,y1,y2,mu0,g20,d0,t20,nu0,s20)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Implements a Gibbs sampler</a:t>
                      </a:r>
                    </a:p>
                  </a:txBody>
                  <a:tcPr anchor="ctr"/>
                </a:tc>
                <a:extLst>
                  <a:ext uri="{0D108BD9-81ED-4DB2-BD59-A6C34878D82A}">
                    <a16:rowId xmlns:a16="http://schemas.microsoft.com/office/drawing/2014/main" val="13780806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52AD65-044F-4305-9DAA-5A65741A2723}"/>
                  </a:ext>
                </a:extLst>
              </p:cNvPr>
              <p:cNvSpPr txBox="1"/>
              <p:nvPr/>
            </p:nvSpPr>
            <p:spPr>
              <a:xfrm>
                <a:off x="602695" y="3743571"/>
                <a:ext cx="11184493" cy="2837956"/>
              </a:xfrm>
              <a:prstGeom prst="rect">
                <a:avLst/>
              </a:prstGeom>
              <a:noFill/>
            </p:spPr>
            <p:txBody>
              <a:bodyPr wrap="square" rtlCol="0">
                <a:spAutoFit/>
              </a:bodyPr>
              <a:lstStyle/>
              <a:p>
                <a:pPr>
                  <a:lnSpc>
                    <a:spcPct val="150000"/>
                  </a:lnSpc>
                </a:pPr>
                <a:r>
                  <a:rPr lang="en-US" sz="2400" dirty="0"/>
                  <a:t>y1, y2 = the two sets of observed data</a:t>
                </a:r>
              </a:p>
              <a:p>
                <a:pPr>
                  <a:lnSpc>
                    <a:spcPct val="150000"/>
                  </a:lnSpc>
                </a:pPr>
                <a:r>
                  <a:rPr lang="en-US" sz="2400" dirty="0"/>
                  <a:t>(mu0, g20)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i="1" smtClean="0">
                        <a:latin typeface="Cambria Math" panose="02040503050406030204" pitchFamily="18" charset="0"/>
                        <a:ea typeface="Cambria Math" panose="02040503050406030204" pitchFamily="18" charset="0"/>
                      </a:rPr>
                      <m:t>)</m:t>
                    </m:r>
                  </m:oMath>
                </a14:m>
                <a:r>
                  <a:rPr lang="en-US" sz="2400" dirty="0"/>
                  <a:t>, the prior mean and variance for </a:t>
                </a: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oMath>
                </a14:m>
                <a:endParaRPr lang="en-US" sz="2400" dirty="0"/>
              </a:p>
              <a:p>
                <a:pPr>
                  <a:lnSpc>
                    <a:spcPct val="150000"/>
                  </a:lnSpc>
                </a:pPr>
                <a:r>
                  <a:rPr lang="en-US" sz="2400" dirty="0"/>
                  <a:t>(d0, t20) =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oMath>
                </a14:m>
                <a:r>
                  <a:rPr lang="en-US" sz="2400" dirty="0"/>
                  <a:t>, the prior mean and variance for </a:t>
                </a:r>
                <a14:m>
                  <m:oMath xmlns:m="http://schemas.openxmlformats.org/officeDocument/2006/math">
                    <m:r>
                      <a:rPr lang="en-US" sz="2400" b="0" i="1" smtClean="0">
                        <a:latin typeface="Cambria Math" panose="02040503050406030204" pitchFamily="18" charset="0"/>
                        <a:ea typeface="Cambria Math" panose="02040503050406030204" pitchFamily="18" charset="0"/>
                      </a:rPr>
                      <m:t>𝛿</m:t>
                    </m:r>
                  </m:oMath>
                </a14:m>
                <a:endParaRPr lang="en-US" sz="2400" dirty="0"/>
              </a:p>
              <a:p>
                <a:pPr>
                  <a:lnSpc>
                    <a:spcPct val="150000"/>
                  </a:lnSpc>
                </a:pPr>
                <a:r>
                  <a:rPr lang="en-US" sz="2400" dirty="0"/>
                  <a:t>(nu0, s20) =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𝜈</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oMath>
                </a14:m>
                <a:r>
                  <a:rPr lang="en-US" sz="2400" dirty="0"/>
                  <a:t>, prior parameters for the variance of the Normal data error terms</a:t>
                </a:r>
              </a:p>
              <a:p>
                <a:pPr>
                  <a:lnSpc>
                    <a:spcPct val="150000"/>
                  </a:lnSpc>
                </a:pPr>
                <a:r>
                  <a:rPr lang="en-US" sz="2400" dirty="0"/>
                  <a:t>S = the desired predictive sample size</a:t>
                </a:r>
              </a:p>
            </p:txBody>
          </p:sp>
        </mc:Choice>
        <mc:Fallback xmlns="">
          <p:sp>
            <p:nvSpPr>
              <p:cNvPr id="7" name="TextBox 6">
                <a:extLst>
                  <a:ext uri="{FF2B5EF4-FFF2-40B4-BE49-F238E27FC236}">
                    <a16:creationId xmlns:a16="http://schemas.microsoft.com/office/drawing/2014/main" id="{0C52AD65-044F-4305-9DAA-5A65741A2723}"/>
                  </a:ext>
                </a:extLst>
              </p:cNvPr>
              <p:cNvSpPr txBox="1">
                <a:spLocks noRot="1" noChangeAspect="1" noMove="1" noResize="1" noEditPoints="1" noAdjustHandles="1" noChangeArrowheads="1" noChangeShapeType="1" noTextEdit="1"/>
              </p:cNvSpPr>
              <p:nvPr/>
            </p:nvSpPr>
            <p:spPr>
              <a:xfrm>
                <a:off x="602695" y="3743571"/>
                <a:ext cx="11184493" cy="2837956"/>
              </a:xfrm>
              <a:prstGeom prst="rect">
                <a:avLst/>
              </a:prstGeom>
              <a:blipFill>
                <a:blip r:embed="rId3"/>
                <a:stretch>
                  <a:fillRect l="-872" b="-3863"/>
                </a:stretch>
              </a:blipFill>
            </p:spPr>
            <p:txBody>
              <a:bodyPr/>
              <a:lstStyle/>
              <a:p>
                <a:r>
                  <a:rPr lang="en-US">
                    <a:noFill/>
                  </a:rPr>
                  <a:t> </a:t>
                </a:r>
              </a:p>
            </p:txBody>
          </p:sp>
        </mc:Fallback>
      </mc:AlternateContent>
    </p:spTree>
    <p:extLst>
      <p:ext uri="{BB962C8B-B14F-4D97-AF65-F5344CB8AC3E}">
        <p14:creationId xmlns:p14="http://schemas.microsoft.com/office/powerpoint/2010/main" val="126996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2-Sample Example:</a:t>
            </a:r>
            <a:br>
              <a:rPr lang="en-US" dirty="0"/>
            </a:br>
            <a:r>
              <a:rPr lang="en-US" dirty="0"/>
              <a:t>Math Scores, Comparing Two Schools (Hoff)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3DE884-0BD6-455A-B79F-BA984D5B1431}"/>
                  </a:ext>
                </a:extLst>
              </p:cNvPr>
              <p:cNvSpPr>
                <a:spLocks noGrp="1"/>
              </p:cNvSpPr>
              <p:nvPr>
                <p:ph sz="half" idx="1"/>
              </p:nvPr>
            </p:nvSpPr>
            <p:spPr/>
            <p:txBody>
              <a:bodyPr>
                <a:normAutofit lnSpcReduction="10000"/>
              </a:bodyPr>
              <a:lstStyle/>
              <a:p>
                <a:r>
                  <a:rPr lang="en-US" dirty="0"/>
                  <a:t>Data:  Math score samples from two public high schools</a:t>
                </a:r>
              </a:p>
              <a:p>
                <a:r>
                  <a:rPr lang="en-US" dirty="0"/>
                  <a:t>Exam designed to produce a nationwide mean of 50 and standard deviation of 10</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=50.81</m:t>
                    </m:r>
                  </m:oMath>
                </a14:m>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2</m:t>
                        </m:r>
                      </m:sub>
                    </m:sSub>
                    <m:r>
                      <a:rPr lang="en-US" b="0" i="1" smtClean="0">
                        <a:latin typeface="Cambria Math" panose="02040503050406030204" pitchFamily="18" charset="0"/>
                      </a:rPr>
                      <m:t>=46.15</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=11.3, </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=9.1</m:t>
                    </m:r>
                  </m:oMath>
                </a14:m>
                <a:endParaRPr lang="en-US" dirty="0"/>
              </a:p>
              <a:p>
                <a:r>
                  <a:rPr lang="en-US" dirty="0"/>
                  <a:t>Standard t-test result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=0.087) </m:t>
                    </m:r>
                  </m:oMath>
                </a14:m>
                <a:r>
                  <a:rPr lang="en-US" dirty="0"/>
                  <a:t>would have us treat the population means as equal</a:t>
                </a:r>
              </a:p>
            </p:txBody>
          </p:sp>
        </mc:Choice>
        <mc:Fallback xmlns="">
          <p:sp>
            <p:nvSpPr>
              <p:cNvPr id="3" name="Content Placeholder 2">
                <a:extLst>
                  <a:ext uri="{FF2B5EF4-FFF2-40B4-BE49-F238E27FC236}">
                    <a16:creationId xmlns:a16="http://schemas.microsoft.com/office/drawing/2014/main" id="{B73DE884-0BD6-455A-B79F-BA984D5B1431}"/>
                  </a:ext>
                </a:extLst>
              </p:cNvPr>
              <p:cNvSpPr>
                <a:spLocks noGrp="1" noRot="1" noChangeAspect="1" noMove="1" noResize="1" noEditPoints="1" noAdjustHandles="1" noChangeArrowheads="1" noChangeShapeType="1" noTextEdit="1"/>
              </p:cNvSpPr>
              <p:nvPr>
                <p:ph sz="half" idx="1"/>
              </p:nvPr>
            </p:nvSpPr>
            <p:spPr>
              <a:blipFill>
                <a:blip r:embed="rId2"/>
                <a:stretch>
                  <a:fillRect l="-2118" t="-3081" r="-588"/>
                </a:stretch>
              </a:blipFill>
            </p:spPr>
            <p:txBody>
              <a:bodyPr/>
              <a:lstStyle/>
              <a:p>
                <a:r>
                  <a:rPr lang="en-US">
                    <a:noFill/>
                  </a:rPr>
                  <a:t> </a:t>
                </a:r>
              </a:p>
            </p:txBody>
          </p:sp>
        </mc:Fallback>
      </mc:AlternateContent>
      <p:pic>
        <p:nvPicPr>
          <p:cNvPr id="7" name="Content Placeholder 6" descr="Chart, box and whisker chart&#10;&#10;Description automatically generated">
            <a:extLst>
              <a:ext uri="{FF2B5EF4-FFF2-40B4-BE49-F238E27FC236}">
                <a16:creationId xmlns:a16="http://schemas.microsoft.com/office/drawing/2014/main" id="{3431CC94-AFF1-40AF-9580-755C3D7FC6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05022"/>
            <a:ext cx="5181600" cy="4192544"/>
          </a:xfrm>
        </p:spPr>
      </p:pic>
    </p:spTree>
    <p:extLst>
      <p:ext uri="{BB962C8B-B14F-4D97-AF65-F5344CB8AC3E}">
        <p14:creationId xmlns:p14="http://schemas.microsoft.com/office/powerpoint/2010/main" val="2614359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lstStyle/>
          <a:p>
            <a:r>
              <a:rPr lang="en-US" dirty="0"/>
              <a:t>Normal-Inverse Gamma 2-Sample Example:</a:t>
            </a:r>
            <a:br>
              <a:rPr lang="en-US" dirty="0"/>
            </a:br>
            <a:r>
              <a:rPr lang="en-US" dirty="0"/>
              <a:t>Math Scores, Comparing Two Schools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7CF64C0-6199-47D3-9C73-AF5D153FFEB9}"/>
                  </a:ext>
                </a:extLst>
              </p:cNvPr>
              <p:cNvSpPr>
                <a:spLocks noGrp="1"/>
              </p:cNvSpPr>
              <p:nvPr>
                <p:ph sz="half" idx="1"/>
              </p:nvPr>
            </p:nvSpPr>
            <p:spPr>
              <a:xfrm>
                <a:off x="838200" y="1911353"/>
                <a:ext cx="5181600" cy="4351338"/>
              </a:xfrm>
            </p:spPr>
            <p:txBody>
              <a:bodyPr>
                <a:normAutofit fontScale="77500" lnSpcReduction="20000"/>
              </a:bodyPr>
              <a:lstStyle/>
              <a:p>
                <a:r>
                  <a:rPr lang="en-US" dirty="0"/>
                  <a:t>For prediction, assume sampling model:</a:t>
                </a:r>
              </a:p>
              <a:p>
                <a:pPr lvl="1"/>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oMath>
                </a14:m>
                <a:endParaRPr lang="en-US" dirty="0">
                  <a:sym typeface="Wingdings" panose="05000000000000000000" pitchFamily="2" charset="2"/>
                </a:endParaRPr>
              </a:p>
              <a:p>
                <a:pPr lvl="1"/>
                <a:r>
                  <a:rPr lang="en-US" dirty="0">
                    <a:sym typeface="Wingdings" panose="05000000000000000000" pitchFamily="2" charset="2"/>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sub>
                    </m:sSub>
                  </m:oMath>
                </a14:m>
                <a:endParaRPr lang="en-US" dirty="0">
                  <a:sym typeface="Wingdings" panose="05000000000000000000" pitchFamily="2" charset="2"/>
                </a:endParaRP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𝑁𝑜𝑟𝑚𝑎𝑙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r>
                      <a:rPr lang="en-US" b="0" i="1" smtClean="0">
                        <a:latin typeface="Cambria Math" panose="02040503050406030204" pitchFamily="18" charset="0"/>
                        <a:ea typeface="Cambria Math" panose="02040503050406030204" pitchFamily="18" charset="0"/>
                      </a:rPr>
                      <m:t> </m:t>
                    </m:r>
                  </m:oMath>
                </a14:m>
                <a:endParaRPr lang="en-US" dirty="0"/>
              </a:p>
              <a:p>
                <a:r>
                  <a:rPr lang="en-US" sz="2800" dirty="0">
                    <a:sym typeface="Wingdings" panose="05000000000000000000" pitchFamily="2" charset="2"/>
                  </a:rPr>
                  <a:t>Prior parameters </a:t>
                </a:r>
              </a:p>
              <a:p>
                <a:pPr lvl="1"/>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i="1" smtClean="0">
                            <a:latin typeface="Cambria Math" panose="02040503050406030204" pitchFamily="18" charset="0"/>
                            <a:ea typeface="Cambria Math" panose="02040503050406030204" pitchFamily="18" charset="0"/>
                            <a:sym typeface="Wingdings" panose="05000000000000000000" pitchFamily="2" charset="2"/>
                          </a:rPr>
                          <m:t>𝜇</m:t>
                        </m:r>
                      </m:e>
                      <m:sub>
                        <m:r>
                          <a:rPr lang="en-US" b="0" i="1" smtClean="0">
                            <a:latin typeface="Cambria Math" panose="02040503050406030204" pitchFamily="18" charset="0"/>
                            <a:sym typeface="Wingdings" panose="05000000000000000000" pitchFamily="2" charset="2"/>
                          </a:rPr>
                          <m:t>0</m:t>
                        </m:r>
                      </m:sub>
                    </m:sSub>
                    <m:r>
                      <a:rPr lang="en-US" b="0" i="1" smtClean="0">
                        <a:latin typeface="Cambria Math" panose="02040503050406030204" pitchFamily="18" charset="0"/>
                        <a:sym typeface="Wingdings" panose="05000000000000000000" pitchFamily="2" charset="2"/>
                      </a:rPr>
                      <m:t>=50</m:t>
                    </m:r>
                  </m:oMath>
                </a14:m>
                <a:endParaRPr lang="en-US" dirty="0">
                  <a:sym typeface="Wingdings" panose="05000000000000000000" pitchFamily="2" charset="2"/>
                </a:endParaRPr>
              </a:p>
              <a:p>
                <a:pPr lvl="1"/>
                <a14:m>
                  <m:oMath xmlns:m="http://schemas.openxmlformats.org/officeDocument/2006/math">
                    <m:sSubSup>
                      <m:sSubSupPr>
                        <m:ctrlPr>
                          <a:rPr lang="en-US" i="1" smtClean="0">
                            <a:latin typeface="Cambria Math" panose="02040503050406030204" pitchFamily="18" charset="0"/>
                            <a:sym typeface="Wingdings" panose="05000000000000000000" pitchFamily="2" charset="2"/>
                          </a:rPr>
                        </m:ctrlPr>
                      </m:sSubSupPr>
                      <m:e>
                        <m:r>
                          <a:rPr lang="en-US" i="1" smtClean="0">
                            <a:latin typeface="Cambria Math" panose="02040503050406030204" pitchFamily="18" charset="0"/>
                            <a:ea typeface="Cambria Math" panose="02040503050406030204" pitchFamily="18" charset="0"/>
                            <a:sym typeface="Wingdings" panose="05000000000000000000" pitchFamily="2" charset="2"/>
                          </a:rPr>
                          <m:t>𝜎</m:t>
                        </m:r>
                      </m:e>
                      <m:sub>
                        <m:r>
                          <a:rPr lang="en-US" b="0" i="1" smtClean="0">
                            <a:latin typeface="Cambria Math" panose="02040503050406030204" pitchFamily="18" charset="0"/>
                            <a:sym typeface="Wingdings" panose="05000000000000000000" pitchFamily="2" charset="2"/>
                          </a:rPr>
                          <m:t>0</m:t>
                        </m:r>
                      </m:sub>
                      <m:sup>
                        <m:r>
                          <a:rPr lang="en-US" b="0" i="1" smtClean="0">
                            <a:latin typeface="Cambria Math" panose="02040503050406030204" pitchFamily="18" charset="0"/>
                            <a:sym typeface="Wingdings" panose="05000000000000000000" pitchFamily="2" charset="2"/>
                          </a:rPr>
                          <m:t>2</m:t>
                        </m:r>
                      </m:sup>
                    </m:sSubSup>
                    <m:r>
                      <a:rPr lang="en-US" b="0" i="1" smtClean="0">
                        <a:latin typeface="Cambria Math" panose="02040503050406030204" pitchFamily="18" charset="0"/>
                        <a:sym typeface="Wingdings" panose="05000000000000000000" pitchFamily="2" charset="2"/>
                      </a:rPr>
                      <m:t>=100</m:t>
                    </m:r>
                  </m:oMath>
                </a14:m>
                <a:endParaRPr lang="en-US" dirty="0"/>
              </a:p>
              <a:p>
                <a:pPr lvl="1"/>
                <a14:m>
                  <m:oMath xmlns:m="http://schemas.openxmlformats.org/officeDocument/2006/math">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=625</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dirty="0"/>
              </a:p>
              <a:p>
                <a:r>
                  <a:rPr lang="en-US" dirty="0"/>
                  <a:t>Note:  shared variance but different means between the schools results in predictive densities with similar shapes but offset in location</a:t>
                </a:r>
              </a:p>
              <a:p>
                <a:pPr lvl="1"/>
                <a:endParaRPr lang="en-US" dirty="0"/>
              </a:p>
              <a:p>
                <a:endParaRPr lang="en-US" dirty="0"/>
              </a:p>
              <a:p>
                <a:endParaRPr lang="en-US" dirty="0"/>
              </a:p>
              <a:p>
                <a:endParaRPr lang="en-US" dirty="0"/>
              </a:p>
            </p:txBody>
          </p:sp>
        </mc:Choice>
        <mc:Fallback xmlns="">
          <p:sp>
            <p:nvSpPr>
              <p:cNvPr id="6" name="Content Placeholder 5">
                <a:extLst>
                  <a:ext uri="{FF2B5EF4-FFF2-40B4-BE49-F238E27FC236}">
                    <a16:creationId xmlns:a16="http://schemas.microsoft.com/office/drawing/2014/main" id="{37CF64C0-6199-47D3-9C73-AF5D153FFEB9}"/>
                  </a:ext>
                </a:extLst>
              </p:cNvPr>
              <p:cNvSpPr>
                <a:spLocks noGrp="1" noRot="1" noChangeAspect="1" noMove="1" noResize="1" noEditPoints="1" noAdjustHandles="1" noChangeArrowheads="1" noChangeShapeType="1" noTextEdit="1"/>
              </p:cNvSpPr>
              <p:nvPr>
                <p:ph sz="half" idx="1"/>
              </p:nvPr>
            </p:nvSpPr>
            <p:spPr>
              <a:xfrm>
                <a:off x="838200" y="1911353"/>
                <a:ext cx="5181600" cy="4351338"/>
              </a:xfrm>
              <a:blipFill>
                <a:blip r:embed="rId2"/>
                <a:stretch>
                  <a:fillRect l="-1412" t="-2945" b="-140"/>
                </a:stretch>
              </a:blipFill>
            </p:spPr>
            <p:txBody>
              <a:bodyPr/>
              <a:lstStyle/>
              <a:p>
                <a:r>
                  <a:rPr lang="en-US">
                    <a:noFill/>
                  </a:rPr>
                  <a:t> </a:t>
                </a:r>
              </a:p>
            </p:txBody>
          </p:sp>
        </mc:Fallback>
      </mc:AlternateContent>
      <p:pic>
        <p:nvPicPr>
          <p:cNvPr id="7" name="Content Placeholder 6" descr="Chart, histogram&#10;&#10;Description automatically generated">
            <a:extLst>
              <a:ext uri="{FF2B5EF4-FFF2-40B4-BE49-F238E27FC236}">
                <a16:creationId xmlns:a16="http://schemas.microsoft.com/office/drawing/2014/main" id="{54D64021-82B6-4A56-9EAE-40C5B7E826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88460" y="1690688"/>
            <a:ext cx="5030029" cy="4842785"/>
          </a:xfrm>
        </p:spPr>
      </p:pic>
    </p:spTree>
    <p:extLst>
      <p:ext uri="{BB962C8B-B14F-4D97-AF65-F5344CB8AC3E}">
        <p14:creationId xmlns:p14="http://schemas.microsoft.com/office/powerpoint/2010/main" val="4261380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D025-1565-424E-8917-82390099B12C}"/>
              </a:ext>
            </a:extLst>
          </p:cNvPr>
          <p:cNvSpPr>
            <a:spLocks noGrp="1"/>
          </p:cNvSpPr>
          <p:nvPr>
            <p:ph type="title"/>
          </p:nvPr>
        </p:nvSpPr>
        <p:spPr/>
        <p:txBody>
          <a:bodyPr/>
          <a:lstStyle/>
          <a:p>
            <a:r>
              <a:rPr lang="en-US" dirty="0"/>
              <a:t>Zellner</a:t>
            </a:r>
          </a:p>
        </p:txBody>
      </p:sp>
      <p:sp>
        <p:nvSpPr>
          <p:cNvPr id="3" name="Content Placeholder 2">
            <a:extLst>
              <a:ext uri="{FF2B5EF4-FFF2-40B4-BE49-F238E27FC236}">
                <a16:creationId xmlns:a16="http://schemas.microsoft.com/office/drawing/2014/main" id="{2B9AFA84-1E5E-423C-9439-241DD1F37C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9527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B733-7879-4A0A-98DC-2B8ED7C2CED9}"/>
              </a:ext>
            </a:extLst>
          </p:cNvPr>
          <p:cNvSpPr>
            <a:spLocks noGrp="1"/>
          </p:cNvSpPr>
          <p:nvPr>
            <p:ph type="title"/>
          </p:nvPr>
        </p:nvSpPr>
        <p:spPr/>
        <p:txBody>
          <a:bodyPr/>
          <a:lstStyle/>
          <a:p>
            <a:r>
              <a:rPr lang="en-US" dirty="0"/>
              <a:t>Gibbs Sampler</a:t>
            </a:r>
          </a:p>
        </p:txBody>
      </p:sp>
      <p:sp>
        <p:nvSpPr>
          <p:cNvPr id="3" name="Content Placeholder 2">
            <a:extLst>
              <a:ext uri="{FF2B5EF4-FFF2-40B4-BE49-F238E27FC236}">
                <a16:creationId xmlns:a16="http://schemas.microsoft.com/office/drawing/2014/main" id="{3E55C4AA-56FA-410D-A094-456B7F9B77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30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8" name="Freeform: Shape 11">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2">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1712914" y="1040400"/>
            <a:ext cx="9240835" cy="707886"/>
          </a:xfrm>
        </p:spPr>
        <p:txBody>
          <a:bodyPr anchor="b">
            <a:normAutofit/>
          </a:bodyPr>
          <a:lstStyle/>
          <a:p>
            <a:r>
              <a:rPr lang="en-US" sz="4000" dirty="0"/>
              <a:t>The Bayesian Parametric Prediction Format</a:t>
            </a:r>
          </a:p>
        </p:txBody>
      </p:sp>
      <p:grpSp>
        <p:nvGrpSpPr>
          <p:cNvPr id="14" name="Group 14">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8" name="Freeform: Shape 15">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6">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97F9E6B-BC73-4D5D-8FFF-45E5AFF9B402}"/>
                  </a:ext>
                </a:extLst>
              </p:cNvPr>
              <p:cNvSpPr txBox="1"/>
              <p:nvPr/>
            </p:nvSpPr>
            <p:spPr>
              <a:xfrm>
                <a:off x="838200" y="2895825"/>
                <a:ext cx="9774407" cy="1205266"/>
              </a:xfrm>
              <a:prstGeom prst="rect">
                <a:avLst/>
              </a:prstGeom>
              <a:noFill/>
            </p:spPr>
            <p:txBody>
              <a:bodyPr wrap="none" rtlCol="0">
                <a:spAutoFit/>
              </a:bodyPr>
              <a:lstStyle/>
              <a:p>
                <a:r>
                  <a:rPr lang="en-US" dirty="0"/>
                  <a:t>Goal:  predict future result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given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oMath>
                </a14:m>
                <a:r>
                  <a:rPr lang="en-US" dirty="0"/>
                  <a:t>.</a:t>
                </a:r>
              </a:p>
              <a:p>
                <a:endParaRPr lang="en-US" b="1" i="1" dirty="0"/>
              </a:p>
              <a:p>
                <a:r>
                  <a:rPr lang="en-US" b="1" i="1" dirty="0"/>
                  <a:t>*If we can assume </a:t>
                </a:r>
                <a:r>
                  <a:rPr lang="en-US" dirty="0"/>
                  <a:t>the observed data are conditionally </a:t>
                </a:r>
                <a:r>
                  <a:rPr lang="en-US" dirty="0" err="1"/>
                  <a:t>i.i.d.</a:t>
                </a:r>
                <a:r>
                  <a:rPr lang="en-US" dirty="0"/>
                  <a:t> with respect to some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oMath>
                </a14:m>
                <a:r>
                  <a:rPr lang="en-US" dirty="0"/>
                  <a:t>, </a:t>
                </a:r>
              </a:p>
              <a:p>
                <a:r>
                  <a:rPr lang="en-US" dirty="0"/>
                  <a:t>then we can write:</a:t>
                </a:r>
              </a:p>
            </p:txBody>
          </p:sp>
        </mc:Choice>
        <mc:Fallback>
          <p:sp>
            <p:nvSpPr>
              <p:cNvPr id="13" name="TextBox 12">
                <a:extLst>
                  <a:ext uri="{FF2B5EF4-FFF2-40B4-BE49-F238E27FC236}">
                    <a16:creationId xmlns:a16="http://schemas.microsoft.com/office/drawing/2014/main" id="{797F9E6B-BC73-4D5D-8FFF-45E5AFF9B402}"/>
                  </a:ext>
                </a:extLst>
              </p:cNvPr>
              <p:cNvSpPr txBox="1">
                <a:spLocks noRot="1" noChangeAspect="1" noMove="1" noResize="1" noEditPoints="1" noAdjustHandles="1" noChangeArrowheads="1" noChangeShapeType="1" noTextEdit="1"/>
              </p:cNvSpPr>
              <p:nvPr/>
            </p:nvSpPr>
            <p:spPr>
              <a:xfrm>
                <a:off x="838200" y="2895825"/>
                <a:ext cx="9774407" cy="1205266"/>
              </a:xfrm>
              <a:prstGeom prst="rect">
                <a:avLst/>
              </a:prstGeom>
              <a:blipFill>
                <a:blip r:embed="rId4"/>
                <a:stretch>
                  <a:fillRect l="-561" t="-2020" b="-70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8AABCF7-2E40-49EF-A7E8-B6DB693CCA6C}"/>
                  </a:ext>
                </a:extLst>
              </p:cNvPr>
              <p:cNvSpPr txBox="1"/>
              <p:nvPr/>
            </p:nvSpPr>
            <p:spPr>
              <a:xfrm>
                <a:off x="950937" y="4762500"/>
                <a:ext cx="10407400" cy="744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e>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e>
                                  <m:r>
                                    <a:rPr lang="en-US" b="0" i="1" smtClean="0">
                                      <a:latin typeface="Cambria Math" panose="02040503050406030204" pitchFamily="18" charset="0"/>
                                      <a:ea typeface="Cambria Math" panose="02040503050406030204" pitchFamily="18" charset="0"/>
                                    </a:rPr>
                                    <m:t>𝜃</m:t>
                                  </m:r>
                                </m:e>
                              </m:d>
                              <m:r>
                                <a:rPr lang="en-US" i="1" smtClean="0">
                                  <a:latin typeface="Cambria Math" panose="02040503050406030204" pitchFamily="18" charset="0"/>
                                  <a:ea typeface="Cambria Math" panose="02040503050406030204" pitchFamily="18" charset="0"/>
                                </a:rPr>
                                <m:t>𝜋</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e>
                          </m:nary>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den>
                      </m:f>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𝑁</m:t>
                                  </m:r>
                                </m:sub>
                              </m:sSub>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e>
                      </m:nary>
                    </m:oMath>
                  </m:oMathPara>
                </a14:m>
                <a:endParaRPr lang="en-US" dirty="0"/>
              </a:p>
            </p:txBody>
          </p:sp>
        </mc:Choice>
        <mc:Fallback>
          <p:sp>
            <p:nvSpPr>
              <p:cNvPr id="15" name="TextBox 14">
                <a:extLst>
                  <a:ext uri="{FF2B5EF4-FFF2-40B4-BE49-F238E27FC236}">
                    <a16:creationId xmlns:a16="http://schemas.microsoft.com/office/drawing/2014/main" id="{C8AABCF7-2E40-49EF-A7E8-B6DB693CCA6C}"/>
                  </a:ext>
                </a:extLst>
              </p:cNvPr>
              <p:cNvSpPr txBox="1">
                <a:spLocks noRot="1" noChangeAspect="1" noMove="1" noResize="1" noEditPoints="1" noAdjustHandles="1" noChangeArrowheads="1" noChangeShapeType="1" noTextEdit="1"/>
              </p:cNvSpPr>
              <p:nvPr/>
            </p:nvSpPr>
            <p:spPr>
              <a:xfrm>
                <a:off x="950937" y="4762500"/>
                <a:ext cx="10407400" cy="744756"/>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596ADEC-F976-4493-9F04-D4AE7AFFFB38}"/>
              </a:ext>
            </a:extLst>
          </p:cNvPr>
          <p:cNvSpPr txBox="1"/>
          <p:nvPr/>
        </p:nvSpPr>
        <p:spPr>
          <a:xfrm>
            <a:off x="3788413" y="5912068"/>
            <a:ext cx="4615174" cy="369332"/>
          </a:xfrm>
          <a:prstGeom prst="rect">
            <a:avLst/>
          </a:prstGeom>
          <a:noFill/>
        </p:spPr>
        <p:txBody>
          <a:bodyPr wrap="none" rtlCol="0">
            <a:spAutoFit/>
          </a:bodyPr>
          <a:lstStyle/>
          <a:p>
            <a:r>
              <a:rPr lang="en-US" dirty="0"/>
              <a:t>*For this assumption, we need </a:t>
            </a:r>
            <a:r>
              <a:rPr lang="en-US" i="1" dirty="0"/>
              <a:t>exchangeability.</a:t>
            </a:r>
            <a:endParaRPr lang="en-US" dirty="0"/>
          </a:p>
        </p:txBody>
      </p:sp>
    </p:spTree>
    <p:extLst>
      <p:ext uri="{BB962C8B-B14F-4D97-AF65-F5344CB8AC3E}">
        <p14:creationId xmlns:p14="http://schemas.microsoft.com/office/powerpoint/2010/main" val="21743727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4506E"/>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3FFFD83-920D-4B59-9A44-360E50FF5C60}"/>
              </a:ext>
            </a:extLst>
          </p:cNvPr>
          <p:cNvGrpSpPr/>
          <p:nvPr/>
        </p:nvGrpSpPr>
        <p:grpSpPr>
          <a:xfrm>
            <a:off x="4389120" y="-1"/>
            <a:ext cx="7802880" cy="6858001"/>
            <a:chOff x="4389120" y="-1"/>
            <a:chExt cx="7802880" cy="6858001"/>
          </a:xfrm>
        </p:grpSpPr>
        <p:sp>
          <p:nvSpPr>
            <p:cNvPr id="12" name="Rectangle 11">
              <a:extLst>
                <a:ext uri="{FF2B5EF4-FFF2-40B4-BE49-F238E27FC236}">
                  <a16:creationId xmlns:a16="http://schemas.microsoft.com/office/drawing/2014/main" id="{2205E8F4-BC6B-4105-A775-E2446E4F53E7}"/>
                </a:ext>
              </a:extLst>
            </p:cNvPr>
            <p:cNvSpPr/>
            <p:nvPr/>
          </p:nvSpPr>
          <p:spPr>
            <a:xfrm>
              <a:off x="4695567" y="0"/>
              <a:ext cx="7496433" cy="6858000"/>
            </a:xfrm>
            <a:prstGeom prst="rect">
              <a:avLst/>
            </a:prstGeom>
            <a:solidFill>
              <a:srgbClr val="243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E2AE17-98DD-4E0C-95F9-97637560634E}"/>
                </a:ext>
              </a:extLst>
            </p:cNvPr>
            <p:cNvPicPr>
              <a:picLocks noChangeAspect="1"/>
            </p:cNvPicPr>
            <p:nvPr/>
          </p:nvPicPr>
          <p:blipFill rotWithShape="1">
            <a:blip r:embed="rId2"/>
            <a:srcRect l="20871" t="19359" r="6913" b="9936"/>
            <a:stretch/>
          </p:blipFill>
          <p:spPr>
            <a:xfrm rot="16200000">
              <a:off x="1313690" y="3075429"/>
              <a:ext cx="6857998" cy="707137"/>
            </a:xfrm>
            <a:prstGeom prst="rect">
              <a:avLst/>
            </a:prstGeom>
          </p:spPr>
        </p:pic>
      </p:grpSp>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a:xfrm>
            <a:off x="435041" y="2766215"/>
            <a:ext cx="3795584" cy="1325563"/>
          </a:xfrm>
        </p:spPr>
        <p:txBody>
          <a:bodyPr>
            <a:normAutofit/>
          </a:bodyPr>
          <a:lstStyle/>
          <a:p>
            <a:r>
              <a:rPr lang="en-US" sz="5400" dirty="0">
                <a:solidFill>
                  <a:schemeClr val="bg1"/>
                </a:solidFill>
              </a:rPr>
              <a:t>The Models</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1202C12-A9D7-4F72-A495-86AE6EF07CAE}"/>
                  </a:ext>
                </a:extLst>
              </p:cNvPr>
              <p:cNvSpPr>
                <a:spLocks noGrp="1"/>
              </p:cNvSpPr>
              <p:nvPr>
                <p:ph idx="1"/>
              </p:nvPr>
            </p:nvSpPr>
            <p:spPr>
              <a:xfrm>
                <a:off x="5402705" y="0"/>
                <a:ext cx="6947790" cy="6858000"/>
              </a:xfrm>
            </p:spPr>
            <p:txBody>
              <a:bodyPr anchor="ctr" anchorCtr="0">
                <a:normAutofit/>
              </a:bodyPr>
              <a:lstStyle/>
              <a:p>
                <a:r>
                  <a:rPr lang="en-US" sz="3200" dirty="0">
                    <a:solidFill>
                      <a:schemeClr val="bg1"/>
                    </a:solidFill>
                  </a:rPr>
                  <a:t>Models Using Conjugate Priors</a:t>
                </a:r>
              </a:p>
              <a:p>
                <a:pPr lvl="1"/>
                <a:r>
                  <a:rPr lang="en-US" sz="2800" dirty="0">
                    <a:solidFill>
                      <a:schemeClr val="bg1"/>
                    </a:solidFill>
                  </a:rPr>
                  <a:t>Beta-Binomial:  Prediction of Future Successes</a:t>
                </a:r>
              </a:p>
              <a:p>
                <a:pPr lvl="1"/>
                <a:r>
                  <a:rPr lang="en-US" sz="2800" dirty="0">
                    <a:solidFill>
                      <a:schemeClr val="bg1"/>
                    </a:solidFill>
                  </a:rPr>
                  <a:t>Exponential-Gamma:  Survival Time</a:t>
                </a:r>
              </a:p>
              <a:p>
                <a:pPr lvl="1"/>
                <a:r>
                  <a:rPr lang="en-US" sz="2800" dirty="0">
                    <a:solidFill>
                      <a:schemeClr val="bg1"/>
                    </a:solidFill>
                  </a:rPr>
                  <a:t>Poisson-Gamma:  Count Data</a:t>
                </a:r>
              </a:p>
              <a:p>
                <a:pPr lvl="1"/>
                <a:r>
                  <a:rPr lang="en-US" sz="2800" dirty="0">
                    <a:solidFill>
                      <a:schemeClr val="bg1"/>
                    </a:solidFill>
                  </a:rPr>
                  <a:t>Normal-Inverse Gamma</a:t>
                </a:r>
              </a:p>
              <a:p>
                <a:pPr lvl="2"/>
                <a:r>
                  <a:rPr lang="en-US" sz="2400" dirty="0">
                    <a:solidFill>
                      <a:schemeClr val="bg1"/>
                    </a:solidFill>
                  </a:rPr>
                  <a:t>One-sample</a:t>
                </a:r>
              </a:p>
              <a:p>
                <a:pPr lvl="2"/>
                <a14:m>
                  <m:oMath xmlns:m="http://schemas.openxmlformats.org/officeDocument/2006/math">
                    <m:r>
                      <a:rPr lang="en-US" sz="2400" smtClean="0">
                        <a:solidFill>
                          <a:schemeClr val="bg1"/>
                        </a:solidFill>
                        <a:latin typeface="Cambria Math" panose="02040503050406030204" pitchFamily="18" charset="0"/>
                      </a:rPr>
                      <m:t>𝑘</m:t>
                    </m:r>
                  </m:oMath>
                </a14:m>
                <a:r>
                  <a:rPr lang="en-US" sz="2400" dirty="0">
                    <a:solidFill>
                      <a:schemeClr val="bg1"/>
                    </a:solidFill>
                  </a:rPr>
                  <a:t>-sample</a:t>
                </a:r>
              </a:p>
              <a:p>
                <a:r>
                  <a:rPr lang="en-US" sz="3200" dirty="0">
                    <a:solidFill>
                      <a:schemeClr val="bg1"/>
                    </a:solidFill>
                  </a:rPr>
                  <a:t>Normal Regression</a:t>
                </a:r>
              </a:p>
            </p:txBody>
          </p:sp>
        </mc:Choice>
        <mc:Fallback>
          <p:sp>
            <p:nvSpPr>
              <p:cNvPr id="2" name="Content Placeholder 1">
                <a:extLst>
                  <a:ext uri="{FF2B5EF4-FFF2-40B4-BE49-F238E27FC236}">
                    <a16:creationId xmlns:a16="http://schemas.microsoft.com/office/drawing/2014/main" id="{61202C12-A9D7-4F72-A495-86AE6EF07CAE}"/>
                  </a:ext>
                </a:extLst>
              </p:cNvPr>
              <p:cNvSpPr>
                <a:spLocks noGrp="1" noRot="1" noChangeAspect="1" noMove="1" noResize="1" noEditPoints="1" noAdjustHandles="1" noChangeArrowheads="1" noChangeShapeType="1" noTextEdit="1"/>
              </p:cNvSpPr>
              <p:nvPr>
                <p:ph idx="1"/>
              </p:nvPr>
            </p:nvSpPr>
            <p:spPr>
              <a:xfrm>
                <a:off x="5402705" y="0"/>
                <a:ext cx="6947790" cy="6858000"/>
              </a:xfrm>
              <a:blipFill>
                <a:blip r:embed="rId3"/>
                <a:stretch>
                  <a:fillRect l="-2018"/>
                </a:stretch>
              </a:blipFill>
            </p:spPr>
            <p:txBody>
              <a:bodyPr/>
              <a:lstStyle/>
              <a:p>
                <a:r>
                  <a:rPr lang="en-US">
                    <a:noFill/>
                  </a:rPr>
                  <a:t> </a:t>
                </a:r>
              </a:p>
            </p:txBody>
          </p:sp>
        </mc:Fallback>
      </mc:AlternateContent>
    </p:spTree>
    <p:extLst>
      <p:ext uri="{BB962C8B-B14F-4D97-AF65-F5344CB8AC3E}">
        <p14:creationId xmlns:p14="http://schemas.microsoft.com/office/powerpoint/2010/main" val="429323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FEBCC79-9C68-4122-AFBB-09971A97FC10}"/>
              </a:ext>
            </a:extLst>
          </p:cNvPr>
          <p:cNvSpPr>
            <a:spLocks noGrp="1"/>
          </p:cNvSpPr>
          <p:nvPr>
            <p:ph type="ctrTitle"/>
          </p:nvPr>
        </p:nvSpPr>
        <p:spPr>
          <a:xfrm>
            <a:off x="838199" y="1120676"/>
            <a:ext cx="10061449" cy="2308324"/>
          </a:xfrm>
        </p:spPr>
        <p:txBody>
          <a:bodyPr>
            <a:normAutofit fontScale="90000"/>
          </a:bodyPr>
          <a:lstStyle/>
          <a:p>
            <a:pPr algn="l"/>
            <a:r>
              <a:rPr lang="en-US" sz="6600" dirty="0">
                <a:solidFill>
                  <a:srgbClr val="FFFFFF"/>
                </a:solidFill>
              </a:rPr>
              <a:t>Beta-Binomial Model:  </a:t>
            </a:r>
            <a:br>
              <a:rPr lang="en-US" sz="6600" dirty="0">
                <a:solidFill>
                  <a:srgbClr val="FFFFFF"/>
                </a:solidFill>
              </a:rPr>
            </a:br>
            <a:r>
              <a:rPr lang="en-US" sz="6600" dirty="0">
                <a:solidFill>
                  <a:srgbClr val="FFFFFF"/>
                </a:solidFill>
              </a:rPr>
              <a:t>Prediction of Future Successes</a:t>
            </a:r>
            <a:endParaRPr lang="en-US" sz="6100" dirty="0">
              <a:solidFill>
                <a:schemeClr val="bg1"/>
              </a:solidFill>
            </a:endParaRPr>
          </a:p>
        </p:txBody>
      </p:sp>
    </p:spTree>
    <p:extLst>
      <p:ext uri="{BB962C8B-B14F-4D97-AF65-F5344CB8AC3E}">
        <p14:creationId xmlns:p14="http://schemas.microsoft.com/office/powerpoint/2010/main" val="5270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7870-8CCF-49A9-BC77-489BF038BAB2}"/>
              </a:ext>
            </a:extLst>
          </p:cNvPr>
          <p:cNvSpPr>
            <a:spLocks noGrp="1"/>
          </p:cNvSpPr>
          <p:nvPr>
            <p:ph type="title"/>
          </p:nvPr>
        </p:nvSpPr>
        <p:spPr/>
        <p:txBody>
          <a:bodyPr>
            <a:normAutofit/>
          </a:bodyPr>
          <a:lstStyle/>
          <a:p>
            <a:r>
              <a:rPr lang="en-US" dirty="0"/>
              <a:t>Beta-Binomial Model:</a:t>
            </a:r>
            <a:br>
              <a:rPr lang="en-US" dirty="0"/>
            </a:br>
            <a:r>
              <a:rPr lang="en-US" dirty="0"/>
              <a:t>Derivation</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FAE1175-B821-40E3-A8D9-2251F824B320}"/>
                  </a:ext>
                </a:extLst>
              </p:cNvPr>
              <p:cNvSpPr>
                <a:spLocks noGrp="1"/>
              </p:cNvSpPr>
              <p:nvPr>
                <p:ph idx="1"/>
              </p:nvPr>
            </p:nvSpPr>
            <p:spPr/>
            <p:txBody>
              <a:bodyPr>
                <a:normAutofit fontScale="92500" lnSpcReduction="20000"/>
              </a:bodyPr>
              <a:lstStyle/>
              <a:p>
                <a:r>
                  <a:rPr lang="en-US" sz="2400" dirty="0"/>
                  <a:t>The Data:  </a:t>
                </a:r>
              </a:p>
              <a:p>
                <a:pPr lvl="1"/>
                <a14:m>
                  <m:oMath xmlns:m="http://schemas.openxmlformats.org/officeDocument/2006/math">
                    <m:r>
                      <a:rPr lang="en-US" sz="2000" b="0" i="1" smtClean="0">
                        <a:latin typeface="Cambria Math" panose="02040503050406030204" pitchFamily="18" charset="0"/>
                      </a:rPr>
                      <m:t>𝑇</m:t>
                    </m:r>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𝐵𝑖𝑛𝑜𝑚𝑖𝑎𝑙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e>
                    </m:d>
                  </m:oMath>
                </a14:m>
                <a:r>
                  <a:rPr lang="en-US" sz="2000" dirty="0"/>
                  <a:t> </a:t>
                </a:r>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𝑃𝑟</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𝑇</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e>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sym typeface="Wingdings" panose="05000000000000000000" pitchFamily="2" charset="2"/>
                      </a:rPr>
                      <m:t>=</m:t>
                    </m:r>
                    <m:d>
                      <m:dPr>
                        <m:ctrlPr>
                          <a:rPr lang="en-US" sz="2000" b="0" i="1" smtClean="0">
                            <a:latin typeface="Cambria Math" panose="02040503050406030204" pitchFamily="18" charset="0"/>
                            <a:sym typeface="Wingdings" panose="05000000000000000000" pitchFamily="2" charset="2"/>
                          </a:rPr>
                        </m:ctrlPr>
                      </m:dPr>
                      <m:e>
                        <m:m>
                          <m:mPr>
                            <m:mcs>
                              <m:mc>
                                <m:mcPr>
                                  <m:count m:val="1"/>
                                  <m:mcJc m:val="center"/>
                                </m:mcPr>
                              </m:mc>
                            </m:mcs>
                            <m:ctrlPr>
                              <a:rPr lang="en-US" sz="2000" b="0" i="1" smtClean="0">
                                <a:latin typeface="Cambria Math" panose="02040503050406030204" pitchFamily="18" charset="0"/>
                                <a:sym typeface="Wingdings" panose="05000000000000000000" pitchFamily="2" charset="2"/>
                              </a:rPr>
                            </m:ctrlPr>
                          </m:mPr>
                          <m:mr>
                            <m:e>
                              <m:r>
                                <m:rPr>
                                  <m:brk m:alnAt="7"/>
                                </m:rPr>
                                <a:rPr lang="en-US" sz="2000" b="0" i="1" smtClean="0">
                                  <a:latin typeface="Cambria Math" panose="02040503050406030204" pitchFamily="18" charset="0"/>
                                  <a:sym typeface="Wingdings" panose="05000000000000000000" pitchFamily="2" charset="2"/>
                                </a:rPr>
                                <m:t>𝑁</m:t>
                              </m:r>
                            </m:e>
                          </m:mr>
                          <m:mr>
                            <m:e>
                              <m:r>
                                <a:rPr lang="en-US" sz="2000" b="0" i="1" smtClean="0">
                                  <a:latin typeface="Cambria Math" panose="02040503050406030204" pitchFamily="18" charset="0"/>
                                  <a:sym typeface="Wingdings" panose="05000000000000000000" pitchFamily="2" charset="2"/>
                                </a:rPr>
                                <m:t>𝑡</m:t>
                              </m:r>
                            </m:e>
                          </m:mr>
                        </m:m>
                      </m:e>
                    </m:d>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sym typeface="Wingdings" panose="05000000000000000000" pitchFamily="2" charset="2"/>
                          </a:rPr>
                          <m:t>𝑡</m:t>
                        </m:r>
                      </m:sup>
                    </m:sSup>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1−</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e>
                      <m:sup>
                        <m:r>
                          <a:rPr lang="en-US" sz="2000" b="0" i="1" smtClean="0">
                            <a:latin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sup>
                    </m:sSup>
                  </m:oMath>
                </a14:m>
                <a:endParaRPr lang="en-US" sz="2000" dirty="0"/>
              </a:p>
              <a:p>
                <a:r>
                  <a:rPr lang="en-US" sz="2400" dirty="0"/>
                  <a:t>The Prior Distribution</a:t>
                </a:r>
              </a:p>
              <a:p>
                <a:pPr lvl="1"/>
                <a14:m>
                  <m:oMath xmlns:m="http://schemas.openxmlformats.org/officeDocument/2006/math">
                    <m:r>
                      <a:rPr lang="en-US" sz="2000" i="1">
                        <a:latin typeface="Cambria Math" panose="02040503050406030204" pitchFamily="18" charset="0"/>
                        <a:ea typeface="Cambria Math" panose="02040503050406030204" pitchFamily="18" charset="0"/>
                      </a:rPr>
                      <m:t>𝜃</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𝐵𝑒𝑡𝑎</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𝛽</m:t>
                    </m:r>
                    <m:r>
                      <a:rPr lang="en-US" sz="2000" i="1">
                        <a:latin typeface="Cambria Math" panose="02040503050406030204" pitchFamily="18" charset="0"/>
                        <a:ea typeface="Cambria Math" panose="02040503050406030204" pitchFamily="18" charset="0"/>
                      </a:rPr>
                      <m:t>)</m:t>
                    </m:r>
                  </m:oMath>
                </a14:m>
                <a:r>
                  <a:rPr lang="en-US" sz="2000" dirty="0">
                    <a:sym typeface="Wingdings" panose="05000000000000000000" pitchFamily="2" charset="2"/>
                  </a:rPr>
                  <a:t>  </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𝜋</m:t>
                    </m:r>
                    <m:d>
                      <m:dPr>
                        <m:ctrlPr>
                          <a:rPr lang="en-US" sz="200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i="1" smtClean="0">
                            <a:latin typeface="Cambria Math" panose="02040503050406030204" pitchFamily="18" charset="0"/>
                            <a:ea typeface="Cambria Math" panose="02040503050406030204" pitchFamily="18" charset="0"/>
                            <a:sym typeface="Wingdings" panose="05000000000000000000" pitchFamily="2" charset="2"/>
                          </a:rPr>
                          <m:t>𝜃</m:t>
                        </m:r>
                      </m:e>
                    </m:d>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ea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1−</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e>
                          <m:sup>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den>
                    </m:f>
                  </m:oMath>
                </a14:m>
                <a:endParaRPr lang="en-US" sz="2000" dirty="0"/>
              </a:p>
              <a:p>
                <a:r>
                  <a:rPr lang="en-US" sz="2400" dirty="0"/>
                  <a:t>The Posterior Distribution</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𝑁</m:t>
                            </m:r>
                          </m:sub>
                        </m:sSub>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den>
                    </m:f>
                  </m:oMath>
                </a14:m>
                <a:r>
                  <a:rPr lang="en-US" sz="2000" b="0" dirty="0">
                    <a:sym typeface="Wingdings" panose="05000000000000000000" pitchFamily="2" charset="2"/>
                  </a:rPr>
                  <a:t> </a:t>
                </a:r>
                <a14:m>
                  <m:oMath xmlns:m="http://schemas.openxmlformats.org/officeDocument/2006/math">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sup>
                        <m:r>
                          <a:rPr lang="en-US" sz="2000" b="0" i="1" smtClean="0">
                            <a:latin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sSup>
                      <m:sSupPr>
                        <m:ctrlPr>
                          <a:rPr lang="en-US" sz="2000" b="0" i="1" smtClean="0">
                            <a:latin typeface="Cambria Math" panose="02040503050406030204" pitchFamily="18" charset="0"/>
                            <a:sym typeface="Wingdings" panose="05000000000000000000" pitchFamily="2" charset="2"/>
                          </a:rPr>
                        </m:ctrlPr>
                      </m:sSupPr>
                      <m:e>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1−</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𝜃</m:t>
                            </m:r>
                          </m:e>
                        </m:d>
                      </m:e>
                      <m:sup>
                        <m:r>
                          <a:rPr lang="en-US" sz="2000" b="0" i="1" smtClean="0">
                            <a:latin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sup>
                    </m:sSup>
                    <m:r>
                      <a:rPr lang="en-US" sz="2000" b="0" i="1" smtClean="0">
                        <a:latin typeface="Cambria Math" panose="02040503050406030204" pitchFamily="18" charset="0"/>
                      </a:rPr>
                      <m:t>=</m:t>
                    </m:r>
                    <m:r>
                      <a:rPr lang="en-US" sz="2000" b="0" i="1" smtClean="0">
                        <a:latin typeface="Cambria Math" panose="02040503050406030204" pitchFamily="18" charset="0"/>
                      </a:rPr>
                      <m:t>𝐵𝑒𝑡𝑎</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oMath>
                </a14:m>
                <a:endParaRPr lang="en-US" sz="2000" dirty="0"/>
              </a:p>
              <a:p>
                <a:r>
                  <a:rPr lang="en-US" sz="2400" dirty="0"/>
                  <a:t>The Predictive Distribution for </a:t>
                </a:r>
                <a14:m>
                  <m:oMath xmlns:m="http://schemas.openxmlformats.org/officeDocument/2006/math">
                    <m:acc>
                      <m:accPr>
                        <m:chr m:val="̃"/>
                        <m:ctrlPr>
                          <a:rPr lang="en-US" sz="2400" b="0" i="1" smtClean="0">
                            <a:latin typeface="Cambria Math" panose="02040503050406030204" pitchFamily="18" charset="0"/>
                            <a:sym typeface="Wingdings" panose="05000000000000000000" pitchFamily="2" charset="2"/>
                          </a:rPr>
                        </m:ctrlPr>
                      </m:accPr>
                      <m:e>
                        <m:r>
                          <a:rPr lang="en-US" sz="2400" b="0" i="1" smtClean="0">
                            <a:latin typeface="Cambria Math" panose="02040503050406030204" pitchFamily="18" charset="0"/>
                            <a:sym typeface="Wingdings" panose="05000000000000000000" pitchFamily="2" charset="2"/>
                          </a:rPr>
                          <m:t>𝑇</m:t>
                        </m:r>
                      </m:e>
                    </m:acc>
                  </m:oMath>
                </a14:m>
                <a:r>
                  <a:rPr lang="en-US" sz="2400" dirty="0"/>
                  <a:t> successes out of </a:t>
                </a:r>
                <a14:m>
                  <m:oMath xmlns:m="http://schemas.openxmlformats.org/officeDocument/2006/math">
                    <m:r>
                      <a:rPr lang="en-US" sz="2400" b="0" i="1" smtClean="0">
                        <a:latin typeface="Cambria Math" panose="02040503050406030204" pitchFamily="18" charset="0"/>
                        <a:ea typeface="Cambria Math" panose="02040503050406030204" pitchFamily="18" charset="0"/>
                        <a:sym typeface="Wingdings" panose="05000000000000000000" pitchFamily="2" charset="2"/>
                      </a:rPr>
                      <m:t>𝑀</m:t>
                    </m:r>
                  </m:oMath>
                </a14:m>
                <a:r>
                  <a:rPr lang="en-US" sz="2400" dirty="0"/>
                  <a:t> future binary observations</a:t>
                </a:r>
              </a:p>
              <a:p>
                <a:pPr lvl="1"/>
                <a14:m>
                  <m:oMath xmlns:m="http://schemas.openxmlformats.org/officeDocument/2006/math">
                    <m:r>
                      <a:rPr lang="en-US" sz="2000" b="0" i="1" smtClean="0">
                        <a:latin typeface="Cambria Math" panose="02040503050406030204" pitchFamily="18" charset="0"/>
                        <a:sym typeface="Wingdings" panose="05000000000000000000" pitchFamily="2" charset="2"/>
                      </a:rPr>
                      <m:t>𝑝</m:t>
                    </m:r>
                    <m:d>
                      <m:dPr>
                        <m:ctrlPr>
                          <a:rPr lang="en-US" sz="2000" b="0" i="1" smtClean="0">
                            <a:latin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𝑇</m:t>
                            </m:r>
                          </m:e>
                        </m:acc>
                        <m:r>
                          <a:rPr lang="en-US" sz="2000" b="0" i="1" smtClean="0">
                            <a:latin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e>
                      <m:e>
                        <m:r>
                          <a:rPr lang="en-US" sz="2000" b="0" i="1" smtClean="0">
                            <a:latin typeface="Cambria Math" panose="02040503050406030204" pitchFamily="18" charset="0"/>
                            <a:sym typeface="Wingdings" panose="05000000000000000000" pitchFamily="2" charset="2"/>
                          </a:rPr>
                          <m:t>𝑇</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𝑡</m:t>
                        </m:r>
                      </m:e>
                    </m:d>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num>
                      <m:den>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𝑡</m:t>
                                </m:r>
                              </m:e>
                            </m:acc>
                            <m:r>
                              <a:rPr lang="en-US" sz="2000" b="0" i="1" smtClean="0">
                                <a:latin typeface="Cambria Math" panose="02040503050406030204" pitchFamily="18" charset="0"/>
                                <a:ea typeface="Cambria Math" panose="02040503050406030204" pitchFamily="18" charset="0"/>
                                <a:sym typeface="Wingdings" panose="05000000000000000000" pitchFamily="2" charset="2"/>
                              </a:rPr>
                              <m:t>+1</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l-GR" sz="2000" b="0" i="1" smtClean="0">
                                <a:latin typeface="Cambria Math" panose="02040503050406030204" pitchFamily="18" charset="0"/>
                                <a:ea typeface="Cambria Math" panose="02040503050406030204" pitchFamily="18" charset="0"/>
                                <a:sym typeface="Wingdings" panose="05000000000000000000" pitchFamily="2" charset="2"/>
                              </a:rPr>
                              <m:t>𝛼</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r>
                          <m:rPr>
                            <m:sty m:val="p"/>
                          </m:rPr>
                          <a:rPr lang="el-GR" sz="2000" b="0" i="1" smtClean="0">
                            <a:latin typeface="Cambria Math" panose="02040503050406030204" pitchFamily="18" charset="0"/>
                            <a:ea typeface="Cambria Math" panose="02040503050406030204" pitchFamily="18" charset="0"/>
                            <a:sym typeface="Wingdings" panose="05000000000000000000" pitchFamily="2" charset="2"/>
                          </a:rPr>
                          <m:t>Γ</m:t>
                        </m:r>
                        <m:d>
                          <m:dPr>
                            <m:ctrlPr>
                              <a:rPr lang="el-GR"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ea typeface="Cambria Math" panose="02040503050406030204" pitchFamily="18" charset="0"/>
                                <a:sym typeface="Wingdings" panose="05000000000000000000" pitchFamily="2" charset="2"/>
                              </a:rPr>
                              <m:t>𝑀</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𝛼</m:t>
                            </m:r>
                            <m:r>
                              <a:rPr lang="en-US" sz="2000" b="0" i="1" smtClean="0">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latin typeface="Cambria Math" panose="02040503050406030204" pitchFamily="18" charset="0"/>
                                <a:ea typeface="Cambria Math" panose="02040503050406030204" pitchFamily="18" charset="0"/>
                                <a:sym typeface="Wingdings" panose="05000000000000000000" pitchFamily="2" charset="2"/>
                              </a:rPr>
                              <m:t>𝛽</m:t>
                            </m:r>
                          </m:e>
                        </m:d>
                      </m:den>
                    </m:f>
                  </m:oMath>
                </a14:m>
                <a:endParaRPr lang="en-US" sz="2000" dirty="0"/>
              </a:p>
            </p:txBody>
          </p:sp>
        </mc:Choice>
        <mc:Fallback>
          <p:sp>
            <p:nvSpPr>
              <p:cNvPr id="2" name="Content Placeholder 1">
                <a:extLst>
                  <a:ext uri="{FF2B5EF4-FFF2-40B4-BE49-F238E27FC236}">
                    <a16:creationId xmlns:a16="http://schemas.microsoft.com/office/drawing/2014/main" id="{0FAE1175-B821-40E3-A8D9-2251F824B320}"/>
                  </a:ext>
                </a:extLst>
              </p:cNvPr>
              <p:cNvSpPr>
                <a:spLocks noGrp="1" noRot="1" noChangeAspect="1" noMove="1" noResize="1" noEditPoints="1" noAdjustHandles="1" noChangeArrowheads="1" noChangeShapeType="1" noTextEdit="1"/>
              </p:cNvSpPr>
              <p:nvPr>
                <p:ph idx="1"/>
              </p:nvPr>
            </p:nvSpPr>
            <p:spPr>
              <a:blipFill>
                <a:blip r:embed="rId3"/>
                <a:stretch>
                  <a:fillRect l="-696" t="-3985"/>
                </a:stretch>
              </a:blipFill>
            </p:spPr>
            <p:txBody>
              <a:bodyPr/>
              <a:lstStyle/>
              <a:p>
                <a:r>
                  <a:rPr lang="en-US">
                    <a:noFill/>
                  </a:rPr>
                  <a:t> </a:t>
                </a:r>
              </a:p>
            </p:txBody>
          </p:sp>
        </mc:Fallback>
      </mc:AlternateContent>
    </p:spTree>
    <p:extLst>
      <p:ext uri="{BB962C8B-B14F-4D97-AF65-F5344CB8AC3E}">
        <p14:creationId xmlns:p14="http://schemas.microsoft.com/office/powerpoint/2010/main" val="1276076578"/>
      </p:ext>
    </p:extLst>
  </p:cSld>
  <p:clrMapOvr>
    <a:masterClrMapping/>
  </p:clrMapOvr>
</p:sld>
</file>

<file path=ppt/theme/theme1.xml><?xml version="1.0" encoding="utf-8"?>
<a:theme xmlns:a="http://schemas.openxmlformats.org/drawingml/2006/main" name="Office Theme">
  <a:themeElements>
    <a:clrScheme name="Custom 2">
      <a:dk1>
        <a:srgbClr val="253356"/>
      </a:dk1>
      <a:lt1>
        <a:sysClr val="window" lastClr="FFFFFF"/>
      </a:lt1>
      <a:dk2>
        <a:srgbClr val="253356"/>
      </a:dk2>
      <a:lt2>
        <a:srgbClr val="253356"/>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13653</TotalTime>
  <Words>7673</Words>
  <Application>Microsoft Office PowerPoint</Application>
  <PresentationFormat>Widescreen</PresentationFormat>
  <Paragraphs>792</Paragraphs>
  <Slides>54</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54</vt:i4>
      </vt:variant>
    </vt:vector>
  </HeadingPairs>
  <TitlesOfParts>
    <vt:vector size="61" baseType="lpstr">
      <vt:lpstr>Arial</vt:lpstr>
      <vt:lpstr>Calibri</vt:lpstr>
      <vt:lpstr>Calibri Light</vt:lpstr>
      <vt:lpstr>Cambria Math</vt:lpstr>
      <vt:lpstr>Wingdings</vt:lpstr>
      <vt:lpstr>Office Theme</vt:lpstr>
      <vt:lpstr>Custom Design</vt:lpstr>
      <vt:lpstr>Predictive Inference  Tools for Researchers</vt:lpstr>
      <vt:lpstr>Acknowledgements</vt:lpstr>
      <vt:lpstr>Why Predictive Inference?</vt:lpstr>
      <vt:lpstr>Overview</vt:lpstr>
      <vt:lpstr>Illustration:  Pass the Pigs®</vt:lpstr>
      <vt:lpstr>The Bayesian Parametric Prediction Format</vt:lpstr>
      <vt:lpstr>The Models</vt:lpstr>
      <vt:lpstr>Beta-Binomial Model:   Prediction of Future Successes</vt:lpstr>
      <vt:lpstr>Beta-Binomial Model: Derivation</vt:lpstr>
      <vt:lpstr>Beta-Binomial Model: R functions  </vt:lpstr>
      <vt:lpstr>Beta-Binomial Example:   Pass The Pigs®: Big Pigs™ </vt:lpstr>
      <vt:lpstr>Exponential-Gamma Model:   Time to Event (Allowing Censoring)</vt:lpstr>
      <vt:lpstr>Exponential-Gamma Model: Derivation</vt:lpstr>
      <vt:lpstr>Exponential-Gamma Model: R functions</vt:lpstr>
      <vt:lpstr>Exponential-Gamma Example:   Machine Tool Lifetime</vt:lpstr>
      <vt:lpstr>Exponential-Gamma Example, continued:   Machine Tool Lifetime (Aitchison &amp; Dunsmore)</vt:lpstr>
      <vt:lpstr>Poisson-Gamma Model:   Count Prediction</vt:lpstr>
      <vt:lpstr>Poisson-Gamma Model: Derivation</vt:lpstr>
      <vt:lpstr>Poisson-Gamma Model: R functions</vt:lpstr>
      <vt:lpstr>Poisson-Gamma Example: Large Hurricane Count</vt:lpstr>
      <vt:lpstr>Poisson-Gamma Example: Large Hurricane Count</vt:lpstr>
      <vt:lpstr>Normal-Inverse Gamma Model:   1-Sample</vt:lpstr>
      <vt:lpstr>Normal-Inverse Gamma Model, 1-Sample: Derivation (with previous knowledge)</vt:lpstr>
      <vt:lpstr>Normal-Inverse Gamma Model, 1-Sample: Derivation (with previous knowledge, continued)</vt:lpstr>
      <vt:lpstr>Normal-Inverse Gamma Model, 1-Sample: Derivation (without previous knowledge)</vt:lpstr>
      <vt:lpstr>Normal-Inverse Gamma Model, 1-Sample: R functions</vt:lpstr>
      <vt:lpstr>Normal-Inverse Gamma 1-Sample Example: Midge Wing Length (Hoff)</vt:lpstr>
      <vt:lpstr>Normal-Inverse Gamma Model:   k-Sample</vt:lpstr>
      <vt:lpstr>Normal-Inverse Gamma Model, k-Sample: Derivation</vt:lpstr>
      <vt:lpstr>Normal-Inverse Gamma Model, k-Sample: Derivation (continued)</vt:lpstr>
      <vt:lpstr>Normal-Inverse Gamma Model, k-Sample: Derivation (continued)</vt:lpstr>
      <vt:lpstr>Normal-Inverse Gamma Model, 2-Sample: R function</vt:lpstr>
      <vt:lpstr>Normal-Inverse Gamma k-Sample Example: Math Scores, Comparing 100 Schools (Hoff)</vt:lpstr>
      <vt:lpstr>Normal-Inverse Gamma k-Sample Example: Math Scores, Comparing 100 Schools</vt:lpstr>
      <vt:lpstr>Normal Regression Model</vt:lpstr>
      <vt:lpstr>Normal Regression Model: Derivation</vt:lpstr>
      <vt:lpstr>Normal Regression Model: Derivation (with prior information)</vt:lpstr>
      <vt:lpstr>Normal Regression Model: Derivation (with prior information, continued)</vt:lpstr>
      <vt:lpstr>Normal Regression Model: Derivation (using Zellner’s “g-prior”)</vt:lpstr>
      <vt:lpstr>Normal Regression Model: Derivation (without prior information, continued)</vt:lpstr>
      <vt:lpstr>Normal-Inverse Gamma Model, 2-Sample: R function</vt:lpstr>
      <vt:lpstr>Normal Regression Example: Oxygen Uptake (Hoff)</vt:lpstr>
      <vt:lpstr>Normal Regression Example: Oxygen Uptake (Hoff)</vt:lpstr>
      <vt:lpstr>Conclusions</vt:lpstr>
      <vt:lpstr>Backup</vt:lpstr>
      <vt:lpstr>Exchangeability and de Finetti’s theorem</vt:lpstr>
      <vt:lpstr>Normal-Inverse Gamma Model:   2-Sample</vt:lpstr>
      <vt:lpstr>Normal-Inverse Gamma Model, 2-Sample: Derivation</vt:lpstr>
      <vt:lpstr>Normal-Inverse Gamma Model, 2-Sample: Derivation (continued)</vt:lpstr>
      <vt:lpstr>Normal-Inverse Gamma Model, 2-Sample: R function</vt:lpstr>
      <vt:lpstr>Normal-Inverse Gamma 2-Sample Example: Math Scores, Comparing Two Schools (Hoff)</vt:lpstr>
      <vt:lpstr>Normal-Inverse Gamma 2-Sample Example: Math Scores, Comparing Two Schools</vt:lpstr>
      <vt:lpstr>Zellner</vt:lpstr>
      <vt:lpstr>Gibbs Sampler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Voyze Harris</dc:creator>
  <cp:lastModifiedBy>Voyze Harris</cp:lastModifiedBy>
  <cp:revision>141</cp:revision>
  <dcterms:created xsi:type="dcterms:W3CDTF">2022-03-29T13:45:03Z</dcterms:created>
  <dcterms:modified xsi:type="dcterms:W3CDTF">2022-04-08T04:47:01Z</dcterms:modified>
</cp:coreProperties>
</file>