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62" r:id="rId6"/>
    <p:sldId id="263" r:id="rId7"/>
    <p:sldId id="289" r:id="rId8"/>
    <p:sldId id="290" r:id="rId9"/>
    <p:sldId id="291" r:id="rId10"/>
    <p:sldId id="292" r:id="rId11"/>
    <p:sldId id="30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3" r:id="rId20"/>
    <p:sldId id="301" r:id="rId21"/>
    <p:sldId id="300" r:id="rId22"/>
    <p:sldId id="265" r:id="rId23"/>
    <p:sldId id="266" r:id="rId24"/>
    <p:sldId id="267" r:id="rId25"/>
    <p:sldId id="269" r:id="rId26"/>
    <p:sldId id="270" r:id="rId27"/>
    <p:sldId id="271" r:id="rId28"/>
    <p:sldId id="272" r:id="rId29"/>
    <p:sldId id="304" r:id="rId30"/>
    <p:sldId id="305" r:id="rId31"/>
    <p:sldId id="310" r:id="rId32"/>
    <p:sldId id="306" r:id="rId33"/>
    <p:sldId id="307" r:id="rId34"/>
    <p:sldId id="308" r:id="rId35"/>
    <p:sldId id="309" r:id="rId36"/>
    <p:sldId id="311" r:id="rId37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03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B622C-ED1F-4E00-BD7F-9A8D7DB36AD7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96578-5818-4627-A81C-7DAAA9B110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田阳：</a:t>
            </a:r>
            <a:r>
              <a:rPr kumimoji="1" lang="zh-CN" altLang="en-US" dirty="0" smtClean="0"/>
              <a:t>今后考虑游戏引擎的支持：</a:t>
            </a:r>
            <a:r>
              <a:rPr kumimoji="1" lang="en-US" altLang="zh-CN" dirty="0" smtClean="0"/>
              <a:t>Unity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Cocos2D/2D-x,</a:t>
            </a:r>
            <a:r>
              <a:rPr kumimoji="1" lang="en-US" altLang="zh-CN" baseline="0" dirty="0" smtClean="0"/>
              <a:t> Corona, etc..</a:t>
            </a:r>
            <a:endParaRPr kumimoji="1"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6578-5818-4627-A81C-7DAAA9B110A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6578-5818-4627-A81C-7DAAA9B110A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6578-5818-4627-A81C-7DAAA9B110A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田阳：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理解应该分为两个主要部分：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应用程序空间：这部分存储的信息包括：</a:t>
            </a:r>
            <a:endParaRPr kumimoji="1" lang="en-US" altLang="zh-CN" dirty="0" smtClean="0"/>
          </a:p>
          <a:p>
            <a:r>
              <a:rPr kumimoji="1" lang="zh-CN" altLang="zh-CN" dirty="0" smtClean="0"/>
              <a:t>A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IAP</a:t>
            </a:r>
            <a:r>
              <a:rPr kumimoji="1" lang="zh-CN" altLang="en-US" dirty="0" smtClean="0"/>
              <a:t>项目，这部分数据是每个用户都能看到的；</a:t>
            </a:r>
            <a:endParaRPr kumimoji="1" lang="en-US" altLang="zh-CN" dirty="0" smtClean="0"/>
          </a:p>
          <a:p>
            <a:r>
              <a:rPr kumimoji="1" lang="zh-CN" altLang="zh-CN" dirty="0" smtClean="0"/>
              <a:t>B</a:t>
            </a:r>
            <a:r>
              <a:rPr kumimoji="1" lang="zh-CN" altLang="en-US" dirty="0" smtClean="0"/>
              <a:t>：销售记录，这部分是只有管理员能看到的；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至于销售报表、统计分析，都是根据存储信息生成的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用户空间：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主要就是收据：我买过什么，今后换了手机，可以用同一个帐户登录，获取我购买过的虚拟产品等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AAB91-C558-D94A-8027-619E05D27438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867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田阳：从</a:t>
            </a:r>
            <a:r>
              <a:rPr kumimoji="1" lang="en-US" altLang="zh-CN" dirty="0" smtClean="0"/>
              <a:t>MVP</a:t>
            </a:r>
            <a:r>
              <a:rPr kumimoji="1" lang="zh-CN" altLang="en-US" dirty="0" smtClean="0"/>
              <a:t>角度讲，最开始可能不需要做账号相关服务，但必须预留好架构支持。</a:t>
            </a:r>
            <a:endParaRPr kumimoji="1"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6578-5818-4627-A81C-7DAAA9B110A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田阳：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可以集成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push service</a:t>
            </a:r>
            <a:r>
              <a:rPr kumimoji="1" lang="zh-CN" altLang="en-US" dirty="0" smtClean="0"/>
              <a:t>，也是全球通用。另外针国内用户，我们可以利用百度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，他们集成了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6578-5818-4627-A81C-7DAAA9B110A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刘华东：第一阶段是最小集，具备向开发者推广使用的能力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6578-5818-4627-A81C-7DAAA9B110A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工作\市场工作\设计\VI\ppt_template_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1115616" y="1628800"/>
            <a:ext cx="6912768" cy="864096"/>
          </a:xfrm>
          <a:prstGeom prst="rect">
            <a:avLst/>
          </a:prstGeom>
        </p:spPr>
        <p:txBody>
          <a:bodyPr/>
          <a:lstStyle>
            <a:lvl1pPr>
              <a:defRPr sz="3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noProof="0" dirty="0" smtClean="0"/>
              <a:t>The New Alternate Template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60232" y="5517232"/>
            <a:ext cx="1728192" cy="86409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Prepared By</a:t>
            </a:r>
          </a:p>
          <a:p>
            <a:r>
              <a:rPr lang="en-US" altLang="zh-CN" dirty="0" smtClean="0"/>
              <a:t>Month/Date/Year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8520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B9F1-D090-488D-B635-A64058AFBBAE}" type="datetimeFigureOut">
              <a:rPr lang="zh-CN" altLang="en-US" smtClean="0"/>
              <a:pPr/>
              <a:t>2013-11-11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83CB-CEEE-4A49-9F79-8DB1F19592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oachina.com/iphonedev/sdk/2010/1125/2396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se.com/customers/featur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微信</a:t>
            </a:r>
            <a:r>
              <a:rPr lang="en-US" altLang="zh-CN" smtClean="0"/>
              <a:t>: liuhuadongweixin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1961406"/>
            <a:ext cx="7772400" cy="19716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In-App 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Purchase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b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Virtual Goods Management For Mobile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分第三方有账号 和无账号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有账号：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无账号：</a:t>
            </a:r>
            <a:endParaRPr lang="en-US" altLang="zh-CN" dirty="0" smtClean="0"/>
          </a:p>
          <a:p>
            <a:pPr lvl="1"/>
            <a:r>
              <a:rPr lang="zh-CN" altLang="en-US" dirty="0"/>
              <a:t>社交</a:t>
            </a:r>
            <a:endParaRPr lang="en-US" altLang="zh-CN" dirty="0" smtClean="0"/>
          </a:p>
          <a:p>
            <a:r>
              <a:rPr lang="en-US" altLang="zh-CN" dirty="0" smtClean="0"/>
              <a:t>PUSH/Notification</a:t>
            </a:r>
          </a:p>
          <a:p>
            <a:r>
              <a:rPr lang="zh-CN" altLang="en-US" dirty="0" smtClean="0"/>
              <a:t>支付币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币，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银行卡，</a:t>
            </a:r>
            <a:r>
              <a:rPr lang="en-US" altLang="zh-CN" dirty="0" smtClean="0"/>
              <a:t>Google Checkout, IOS, 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 …</a:t>
            </a:r>
          </a:p>
          <a:p>
            <a:r>
              <a:rPr lang="zh-CN" altLang="en-US" dirty="0" smtClean="0"/>
              <a:t>虚拟商品内容管理</a:t>
            </a:r>
            <a:endParaRPr lang="en-US" altLang="zh-CN" dirty="0"/>
          </a:p>
          <a:p>
            <a:pPr lvl="1"/>
            <a:r>
              <a:rPr lang="en-US" altLang="zh-CN" dirty="0" smtClean="0"/>
              <a:t>Publish, Asset Management, </a:t>
            </a:r>
          </a:p>
          <a:p>
            <a:pPr lvl="1"/>
            <a:r>
              <a:rPr lang="zh-CN" altLang="en-US" dirty="0" smtClean="0"/>
              <a:t>分类，推荐，榜单，过滤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者应用管理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隔离每个开发者</a:t>
            </a:r>
            <a:endParaRPr lang="en-US" altLang="zh-CN" dirty="0" smtClean="0"/>
          </a:p>
          <a:p>
            <a:r>
              <a:rPr lang="zh-CN" altLang="en-US" dirty="0" smtClean="0"/>
              <a:t>虚拟商店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SDK(IOS, android), IAP</a:t>
            </a:r>
          </a:p>
          <a:p>
            <a:r>
              <a:rPr lang="zh-CN" altLang="en-US" dirty="0" smtClean="0"/>
              <a:t>统计分析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提供给开发者分析报告</a:t>
            </a:r>
            <a:endParaRPr lang="en-US" altLang="zh-CN" dirty="0" smtClean="0"/>
          </a:p>
          <a:p>
            <a:r>
              <a:rPr lang="zh-CN" altLang="en-US" dirty="0" smtClean="0"/>
              <a:t>账单管理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统计分析，转账支付</a:t>
            </a:r>
            <a:endParaRPr lang="en-US" altLang="zh-CN" dirty="0"/>
          </a:p>
          <a:p>
            <a:r>
              <a:rPr lang="zh-CN" altLang="en-US" dirty="0" smtClean="0"/>
              <a:t>开发者应用数据存储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存储，商品扩展信息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分第三方有账号 和无账号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有账号：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无账号：</a:t>
            </a:r>
            <a:endParaRPr lang="en-US" altLang="zh-CN" dirty="0" smtClean="0"/>
          </a:p>
          <a:p>
            <a:pPr lvl="1"/>
            <a:r>
              <a:rPr lang="zh-CN" altLang="en-US" dirty="0"/>
              <a:t>社交</a:t>
            </a:r>
            <a:endParaRPr lang="en-US" altLang="zh-CN" dirty="0" smtClean="0"/>
          </a:p>
          <a:p>
            <a:r>
              <a:rPr lang="en-US" altLang="zh-CN" dirty="0" smtClean="0"/>
              <a:t>PUSH/Notification</a:t>
            </a:r>
          </a:p>
          <a:p>
            <a:r>
              <a:rPr lang="zh-CN" altLang="en-US" dirty="0" smtClean="0"/>
              <a:t>支付币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币，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银行卡，</a:t>
            </a:r>
            <a:r>
              <a:rPr lang="en-US" altLang="zh-CN" dirty="0" smtClean="0"/>
              <a:t>Google Checkout, IOS, 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 …</a:t>
            </a:r>
          </a:p>
          <a:p>
            <a:r>
              <a:rPr lang="zh-CN" altLang="en-US" dirty="0" smtClean="0"/>
              <a:t>虚拟商品内容管理</a:t>
            </a:r>
            <a:endParaRPr lang="en-US" altLang="zh-CN" dirty="0"/>
          </a:p>
          <a:p>
            <a:pPr lvl="1"/>
            <a:r>
              <a:rPr lang="en-US" altLang="zh-CN" dirty="0" smtClean="0"/>
              <a:t>Publish, Asset Management, </a:t>
            </a:r>
          </a:p>
          <a:p>
            <a:pPr lvl="1"/>
            <a:r>
              <a:rPr lang="zh-CN" altLang="en-US" dirty="0" smtClean="0"/>
              <a:t>分类，推荐，榜单，过滤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者应用管理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隔离每个开发者</a:t>
            </a:r>
            <a:endParaRPr lang="en-US" altLang="zh-CN" dirty="0" smtClean="0"/>
          </a:p>
          <a:p>
            <a:r>
              <a:rPr lang="zh-CN" altLang="en-US" dirty="0" smtClean="0"/>
              <a:t>虚拟商店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SDK(IOS, android), IAP</a:t>
            </a:r>
          </a:p>
          <a:p>
            <a:r>
              <a:rPr lang="zh-CN" altLang="en-US" dirty="0" smtClean="0"/>
              <a:t>统计分析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提供给开发者分析报告</a:t>
            </a:r>
            <a:endParaRPr lang="en-US" altLang="zh-CN" dirty="0" smtClean="0"/>
          </a:p>
          <a:p>
            <a:r>
              <a:rPr lang="zh-CN" altLang="en-US" dirty="0" smtClean="0"/>
              <a:t>账单管理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统计分析，转账支付</a:t>
            </a:r>
            <a:endParaRPr lang="en-US" altLang="zh-CN" dirty="0"/>
          </a:p>
          <a:p>
            <a:r>
              <a:rPr lang="zh-CN" altLang="en-US" dirty="0" smtClean="0"/>
              <a:t>开发者应用数据存储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存储，商品扩展信息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账号、虚拟币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先做最小集，满足用户可以标示出虚拟物品的消费。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Google</a:t>
            </a:r>
            <a:r>
              <a:rPr lang="zh-CN" altLang="en-US" dirty="0"/>
              <a:t>，</a:t>
            </a:r>
            <a:r>
              <a:rPr lang="en-US" altLang="zh-CN" dirty="0" smtClean="0"/>
              <a:t>FB</a:t>
            </a:r>
            <a:r>
              <a:rPr lang="zh-CN" altLang="en-US" dirty="0" smtClean="0"/>
              <a:t>和国内一到两个账号集成，服务器定义方式：</a:t>
            </a:r>
            <a:r>
              <a:rPr lang="en-US" altLang="zh-CN" dirty="0" smtClean="0"/>
              <a:t>internal ID, 3d-Account_id, other fields</a:t>
            </a:r>
          </a:p>
          <a:p>
            <a:pPr lvl="2"/>
            <a:r>
              <a:rPr lang="zh-CN" altLang="en-US" dirty="0" smtClean="0"/>
              <a:t>可以先自做</a:t>
            </a:r>
            <a:r>
              <a:rPr lang="en-US" altLang="zh-CN" dirty="0" smtClean="0"/>
              <a:t>Google </a:t>
            </a:r>
            <a:r>
              <a:rPr lang="zh-CN" altLang="en-US" dirty="0" smtClean="0"/>
              <a:t>和</a:t>
            </a:r>
            <a:r>
              <a:rPr lang="en-US" altLang="zh-CN" dirty="0"/>
              <a:t> </a:t>
            </a:r>
            <a:r>
              <a:rPr lang="en-US" altLang="zh-CN" dirty="0" smtClean="0"/>
              <a:t>Apple(</a:t>
            </a:r>
            <a:r>
              <a:rPr lang="zh-CN" altLang="en-US" dirty="0" smtClean="0"/>
              <a:t>待考证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chemeClr val="accent3"/>
                </a:solidFill>
              </a:rPr>
              <a:t>不做账号相关的社交</a:t>
            </a:r>
            <a:r>
              <a:rPr lang="zh-CN" altLang="en-US" dirty="0" smtClean="0"/>
              <a:t>，账号是隐性的，开发者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没有账号系统，也可以使用。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虚拟币</a:t>
            </a:r>
            <a:r>
              <a:rPr lang="en-US" altLang="zh-CN" dirty="0" smtClean="0"/>
              <a:t>(</a:t>
            </a:r>
            <a:r>
              <a:rPr lang="zh-CN" altLang="en-US" dirty="0" smtClean="0"/>
              <a:t>金币，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币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>
                <a:solidFill>
                  <a:schemeClr val="accent3"/>
                </a:solidFill>
              </a:rPr>
              <a:t>第一</a:t>
            </a:r>
            <a:r>
              <a:rPr lang="zh-CN" altLang="en-US" dirty="0" smtClean="0">
                <a:solidFill>
                  <a:schemeClr val="accent3"/>
                </a:solidFill>
              </a:rPr>
              <a:t>期实现，同时支持用真实货币结算。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能完美集成在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Google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IOS</a:t>
            </a:r>
          </a:p>
          <a:p>
            <a:pPr lvl="2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Google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支付都可以购买虚拟金币，两个平台的客户端可以无缝集成，用户支付商品时使用虚拟币，消除平台的差异性。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用户一般都会做两个平台，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 smtClean="0"/>
              <a:t>暂时不做</a:t>
            </a:r>
            <a:r>
              <a:rPr lang="zh-CN" altLang="en-US" dirty="0" smtClean="0">
                <a:solidFill>
                  <a:schemeClr val="accent3"/>
                </a:solidFill>
              </a:rPr>
              <a:t>折扣，奖励，限免</a:t>
            </a:r>
            <a:r>
              <a:rPr lang="zh-CN" altLang="en-US" dirty="0" smtClean="0"/>
              <a:t>之类的需求。自己的虚拟币将来可以作为</a:t>
            </a:r>
            <a:r>
              <a:rPr lang="en-US" altLang="zh-CN" dirty="0" smtClean="0"/>
              <a:t>Plug-in </a:t>
            </a:r>
            <a:r>
              <a:rPr lang="zh-CN" altLang="en-US" dirty="0" smtClean="0"/>
              <a:t>集成进来， 客户端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和服务器端，开发取决于用户的需求和时间安排。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主要的问题在开发者需求，什么场景下程序需要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向开发者通知，开发者需要能自己定义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下载，购买，用户注册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可以设置阈值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用户之间的通知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社交需求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第一阶段无，没有决定深入做账号之前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Android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GCM</a:t>
            </a:r>
          </a:p>
          <a:p>
            <a:r>
              <a:rPr lang="en-US" altLang="zh-CN" dirty="0" smtClean="0"/>
              <a:t>IOS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提供的通知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/>
                </a:solidFill>
              </a:rPr>
              <a:t>第一阶段不做，但需要考虑，可以留出接口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虚拟商品的管理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这是我们系统的核心，不能打折扣的地方（已经实现大部分，再抽取一次）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开发者账号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开发者管理自己注册的应用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商品管理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发布，版本，描述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多项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商品统计分析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两个维度分析，下载和订单。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商品推荐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展示推荐位，分类。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钱包管理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所有商品的订单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/>
          <a:lstStyle/>
          <a:p>
            <a:r>
              <a:rPr lang="zh-CN" altLang="en-US" dirty="0" smtClean="0"/>
              <a:t>下载，参考成熟方案，先选取关键几个指标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SDK</a:t>
            </a:r>
          </a:p>
          <a:p>
            <a:pPr lvl="1"/>
            <a:r>
              <a:rPr lang="en-US" altLang="zh-CN" dirty="0" smtClean="0"/>
              <a:t>Android</a:t>
            </a:r>
          </a:p>
          <a:p>
            <a:pPr lvl="2"/>
            <a:r>
              <a:rPr lang="zh-CN" altLang="en-US" dirty="0" smtClean="0"/>
              <a:t>可选择集成多套定制</a:t>
            </a:r>
            <a:r>
              <a:rPr lang="en-US" altLang="zh-CN" dirty="0" smtClean="0"/>
              <a:t>UI</a:t>
            </a:r>
            <a:r>
              <a:rPr lang="zh-CN" altLang="en-US" dirty="0" smtClean="0"/>
              <a:t>风格，</a:t>
            </a:r>
            <a:r>
              <a:rPr lang="en-US" altLang="zh-CN" dirty="0" smtClean="0"/>
              <a:t>IAP</a:t>
            </a:r>
            <a:r>
              <a:rPr lang="zh-CN" altLang="en-US" dirty="0" smtClean="0"/>
              <a:t>支付</a:t>
            </a:r>
            <a:r>
              <a:rPr lang="en-US" altLang="zh-CN" dirty="0" smtClean="0"/>
              <a:t>(Google Wallet, 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IOS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Open API</a:t>
            </a:r>
          </a:p>
          <a:p>
            <a:pPr lvl="1"/>
            <a:r>
              <a:rPr lang="en-US" altLang="zh-CN" dirty="0" smtClean="0"/>
              <a:t>/publish</a:t>
            </a:r>
          </a:p>
          <a:p>
            <a:pPr lvl="1"/>
            <a:r>
              <a:rPr lang="en-US" altLang="zh-CN" dirty="0" smtClean="0"/>
              <a:t>/get  </a:t>
            </a:r>
          </a:p>
          <a:p>
            <a:pPr lvl="1"/>
            <a:r>
              <a:rPr lang="en-US" altLang="zh-CN" dirty="0" smtClean="0"/>
              <a:t>/list</a:t>
            </a:r>
          </a:p>
          <a:p>
            <a:pPr lvl="2"/>
            <a:r>
              <a:rPr lang="en-US" altLang="zh-CN" dirty="0" smtClean="0"/>
              <a:t>Category</a:t>
            </a:r>
          </a:p>
          <a:p>
            <a:pPr lvl="2"/>
            <a:r>
              <a:rPr lang="zh-CN" altLang="en-US" dirty="0" smtClean="0"/>
              <a:t>支持</a:t>
            </a:r>
            <a:r>
              <a:rPr lang="en-US" altLang="zh-CN" dirty="0" smtClean="0"/>
              <a:t>”latest”, “down”</a:t>
            </a:r>
            <a:r>
              <a:rPr lang="zh-CN" altLang="en-US" dirty="0" smtClean="0"/>
              <a:t>， 等过滤条件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应用之间数据隔离</a:t>
            </a:r>
            <a:endParaRPr lang="en-US" altLang="zh-CN" dirty="0" smtClean="0"/>
          </a:p>
          <a:p>
            <a:r>
              <a:rPr lang="zh-CN" altLang="en-US" dirty="0" smtClean="0"/>
              <a:t>应用之间用户隔离</a:t>
            </a:r>
            <a:endParaRPr lang="en-US" altLang="zh-CN" dirty="0" smtClean="0"/>
          </a:p>
          <a:p>
            <a:r>
              <a:rPr lang="zh-CN" altLang="en-US" dirty="0" smtClean="0"/>
              <a:t>访问安全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应用状态数据存储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这是和账号相关的业务，和虚拟物品，没有多大的关系，提供他只是为了，用户的一个最小集成。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商品的扩展信息是需要的，为满足不同的应用自定义展示。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3"/>
                </a:solidFill>
              </a:rPr>
              <a:t>第一期可以没有</a:t>
            </a:r>
            <a:endParaRPr lang="en-US" altLang="zh-CN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产品及服务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2699792" y="2852936"/>
            <a:ext cx="1656184" cy="158417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虚拟商品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Market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619672" y="1916832"/>
            <a:ext cx="936104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EBook</a:t>
            </a:r>
            <a:endParaRPr lang="zh-CN" altLang="en-US" sz="1400" dirty="0"/>
          </a:p>
        </p:txBody>
      </p:sp>
      <p:sp>
        <p:nvSpPr>
          <p:cNvPr id="6" name="流程图: 联系 5"/>
          <p:cNvSpPr/>
          <p:nvPr/>
        </p:nvSpPr>
        <p:spPr>
          <a:xfrm>
            <a:off x="1187624" y="3140968"/>
            <a:ext cx="936104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Music</a:t>
            </a:r>
            <a:endParaRPr lang="zh-CN" altLang="en-US" sz="1400" dirty="0"/>
          </a:p>
        </p:txBody>
      </p:sp>
      <p:sp>
        <p:nvSpPr>
          <p:cNvPr id="7" name="流程图: 联系 6"/>
          <p:cNvSpPr/>
          <p:nvPr/>
        </p:nvSpPr>
        <p:spPr>
          <a:xfrm>
            <a:off x="1331640" y="4293096"/>
            <a:ext cx="936104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Wall</a:t>
            </a:r>
          </a:p>
          <a:p>
            <a:pPr algn="ctr"/>
            <a:r>
              <a:rPr lang="en-US" altLang="zh-CN" sz="1400" dirty="0" smtClean="0"/>
              <a:t>paper</a:t>
            </a:r>
            <a:endParaRPr lang="zh-CN" altLang="en-US" sz="1400" dirty="0"/>
          </a:p>
        </p:txBody>
      </p:sp>
      <p:sp>
        <p:nvSpPr>
          <p:cNvPr id="8" name="流程图: 联系 7"/>
          <p:cNvSpPr/>
          <p:nvPr/>
        </p:nvSpPr>
        <p:spPr>
          <a:xfrm>
            <a:off x="2267744" y="5157192"/>
            <a:ext cx="1008112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Theme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5"/>
            <a:endCxn id="4" idx="1"/>
          </p:cNvCxnSpPr>
          <p:nvPr/>
        </p:nvCxnSpPr>
        <p:spPr>
          <a:xfrm>
            <a:off x="2418687" y="2531459"/>
            <a:ext cx="523648" cy="55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4" idx="2"/>
          </p:cNvCxnSpPr>
          <p:nvPr/>
        </p:nvCxnSpPr>
        <p:spPr>
          <a:xfrm>
            <a:off x="2123728" y="3501008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4" idx="3"/>
          </p:cNvCxnSpPr>
          <p:nvPr/>
        </p:nvCxnSpPr>
        <p:spPr>
          <a:xfrm flipV="1">
            <a:off x="2267744" y="4205115"/>
            <a:ext cx="674591" cy="448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7"/>
            <a:endCxn id="4" idx="4"/>
          </p:cNvCxnSpPr>
          <p:nvPr/>
        </p:nvCxnSpPr>
        <p:spPr>
          <a:xfrm flipV="1">
            <a:off x="3128221" y="4437112"/>
            <a:ext cx="399663" cy="825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 rot="21149753" flipH="1">
            <a:off x="995578" y="1320647"/>
            <a:ext cx="3327767" cy="4996415"/>
          </a:xfrm>
          <a:prstGeom prst="arc">
            <a:avLst>
              <a:gd name="adj1" fmla="val 16200000"/>
              <a:gd name="adj2" fmla="val 5250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9450475">
            <a:off x="455776" y="1175808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Developer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 rot="17046128">
            <a:off x="-192296" y="2722592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Designer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 rot="15306430">
            <a:off x="-87605" y="4713438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Developer</a:t>
            </a:r>
            <a:endParaRPr lang="zh-CN" altLang="en-US" sz="1400" dirty="0"/>
          </a:p>
        </p:txBody>
      </p:sp>
      <p:sp>
        <p:nvSpPr>
          <p:cNvPr id="23" name="流程图: 联系 22"/>
          <p:cNvSpPr/>
          <p:nvPr/>
        </p:nvSpPr>
        <p:spPr>
          <a:xfrm>
            <a:off x="6156176" y="2852936"/>
            <a:ext cx="1656184" cy="158417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</a:t>
            </a:r>
          </a:p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0" name="椭圆 4"/>
          <p:cNvSpPr/>
          <p:nvPr/>
        </p:nvSpPr>
        <p:spPr>
          <a:xfrm>
            <a:off x="7455939" y="1704427"/>
            <a:ext cx="712842" cy="7128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 kern="1200"/>
          </a:p>
        </p:txBody>
      </p:sp>
      <p:sp>
        <p:nvSpPr>
          <p:cNvPr id="31" name="流程图: 联系 30"/>
          <p:cNvSpPr/>
          <p:nvPr/>
        </p:nvSpPr>
        <p:spPr>
          <a:xfrm>
            <a:off x="7452320" y="4365104"/>
            <a:ext cx="1008112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Google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8028384" y="3212976"/>
            <a:ext cx="936104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IAP</a:t>
            </a:r>
            <a:endParaRPr lang="zh-CN" altLang="en-US" sz="1400" dirty="0"/>
          </a:p>
        </p:txBody>
      </p:sp>
      <p:sp>
        <p:nvSpPr>
          <p:cNvPr id="33" name="流程图: 联系 32"/>
          <p:cNvSpPr/>
          <p:nvPr/>
        </p:nvSpPr>
        <p:spPr>
          <a:xfrm>
            <a:off x="7452320" y="2060848"/>
            <a:ext cx="936104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IOS</a:t>
            </a:r>
            <a:endParaRPr lang="zh-CN" altLang="en-US" sz="1400" dirty="0"/>
          </a:p>
        </p:txBody>
      </p:sp>
      <p:cxnSp>
        <p:nvCxnSpPr>
          <p:cNvPr id="47" name="直接箭头连接符 46"/>
          <p:cNvCxnSpPr>
            <a:stCxn id="4" idx="6"/>
            <a:endCxn id="23" idx="2"/>
          </p:cNvCxnSpPr>
          <p:nvPr/>
        </p:nvCxnSpPr>
        <p:spPr>
          <a:xfrm>
            <a:off x="4355976" y="364502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2" idx="0"/>
            <a:endCxn id="33" idx="5"/>
          </p:cNvCxnSpPr>
          <p:nvPr/>
        </p:nvCxnSpPr>
        <p:spPr>
          <a:xfrm flipH="1" flipV="1">
            <a:off x="8251335" y="2675475"/>
            <a:ext cx="245101" cy="537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4"/>
            <a:endCxn id="31" idx="7"/>
          </p:cNvCxnSpPr>
          <p:nvPr/>
        </p:nvCxnSpPr>
        <p:spPr>
          <a:xfrm flipH="1">
            <a:off x="8312797" y="3933056"/>
            <a:ext cx="183639" cy="537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313087" y="5791552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User</a:t>
            </a:r>
            <a:endParaRPr lang="zh-CN" altLang="en-US" sz="1400" dirty="0"/>
          </a:p>
        </p:txBody>
      </p:sp>
      <p:cxnSp>
        <p:nvCxnSpPr>
          <p:cNvPr id="60" name="直接箭头连接符 59"/>
          <p:cNvCxnSpPr>
            <a:stCxn id="23" idx="4"/>
            <a:endCxn id="58" idx="0"/>
          </p:cNvCxnSpPr>
          <p:nvPr/>
        </p:nvCxnSpPr>
        <p:spPr>
          <a:xfrm>
            <a:off x="6984268" y="4437112"/>
            <a:ext cx="12895" cy="135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32040" y="2708920"/>
            <a:ext cx="0" cy="187220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0" idx="4"/>
            <a:endCxn id="5" idx="1"/>
          </p:cNvCxnSpPr>
          <p:nvPr/>
        </p:nvCxnSpPr>
        <p:spPr>
          <a:xfrm>
            <a:off x="1329516" y="1762574"/>
            <a:ext cx="427245" cy="25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475656" y="163983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发布内容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/>
          <a:lstStyle/>
          <a:p>
            <a:r>
              <a:rPr lang="en-US" altLang="zh-CN" sz="2800" dirty="0" smtClean="0"/>
              <a:t>Mobile developers’ Questions &amp; Opportunity?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24536"/>
          </a:xfrm>
        </p:spPr>
        <p:txBody>
          <a:bodyPr/>
          <a:lstStyle/>
          <a:p>
            <a:r>
              <a:rPr lang="zh-CN" altLang="en-US" sz="2400" dirty="0" smtClean="0"/>
              <a:t>我是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IOS</a:t>
            </a:r>
            <a:r>
              <a:rPr lang="zh-CN" altLang="en-US" sz="2400" dirty="0" smtClean="0"/>
              <a:t>移动应用，游戏开发者，要用</a:t>
            </a:r>
            <a:r>
              <a:rPr lang="en-US" altLang="zh-CN" sz="2400" dirty="0" smtClean="0"/>
              <a:t>In-App Purchase</a:t>
            </a:r>
            <a:r>
              <a:rPr lang="zh-CN" altLang="en-US" sz="2400" dirty="0" smtClean="0"/>
              <a:t>收费。</a:t>
            </a:r>
            <a:r>
              <a:rPr lang="zh-CN" altLang="en-US" sz="2400" dirty="0" smtClean="0">
                <a:solidFill>
                  <a:srgbClr val="00B050"/>
                </a:solidFill>
              </a:rPr>
              <a:t>应用的绝大部分虚拟商品需要外置在服务器上，用户可以通过网络随时获取</a:t>
            </a:r>
            <a:r>
              <a:rPr lang="zh-CN" altLang="en-US" sz="2400" dirty="0" smtClean="0"/>
              <a:t>。用户购买的虚拟物品，是动态变化的，但是我不懂服务器开发，也不想把精力放在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服务器的开发上。</a:t>
            </a:r>
            <a:endParaRPr lang="en-US" altLang="zh-CN" sz="2400" dirty="0" smtClean="0"/>
          </a:p>
          <a:p>
            <a:r>
              <a:rPr lang="zh-CN" altLang="en-US" sz="2400" dirty="0" smtClean="0"/>
              <a:t>我的应用提供给设计师，设计虚拟物品。设计师可以在我的应用内赚到钱。</a:t>
            </a:r>
            <a:endParaRPr lang="en-US" altLang="zh-CN" sz="2400" dirty="0" smtClean="0"/>
          </a:p>
          <a:p>
            <a:r>
              <a:rPr lang="zh-CN" altLang="en-US" sz="2400" dirty="0" smtClean="0"/>
              <a:t>我的应用需要自定义的虚拟物品推荐，排序</a:t>
            </a:r>
            <a:endParaRPr lang="en-US" altLang="zh-CN" sz="2400" dirty="0" smtClean="0"/>
          </a:p>
          <a:p>
            <a:r>
              <a:rPr lang="en-US" altLang="zh-CN" sz="2400" dirty="0" smtClean="0"/>
              <a:t>Google Store, Apple Store</a:t>
            </a:r>
            <a:r>
              <a:rPr lang="zh-CN" altLang="en-US" sz="2400" dirty="0" smtClean="0"/>
              <a:t>没有服务来解决上面两个问题</a:t>
            </a:r>
            <a:endParaRPr lang="en-US" altLang="zh-CN" sz="2400" dirty="0" smtClean="0"/>
          </a:p>
          <a:p>
            <a:r>
              <a:rPr lang="en-US" altLang="zh-CN" sz="2400" dirty="0" smtClean="0"/>
              <a:t>IAP</a:t>
            </a:r>
            <a:r>
              <a:rPr lang="zh-CN" altLang="en-US" sz="2400" dirty="0" smtClean="0"/>
              <a:t>已经成为移动开发者最大的收入来源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38" y="428625"/>
            <a:ext cx="9366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rot="16200000" flipH="1">
            <a:off x="1088232" y="1413668"/>
            <a:ext cx="533400" cy="4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1080742" y="1143000"/>
            <a:ext cx="53893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Users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7884368" y="2060848"/>
            <a:ext cx="1079497" cy="1254041"/>
            <a:chOff x="4214359" y="142852"/>
            <a:chExt cx="1079500" cy="1253880"/>
          </a:xfrm>
        </p:grpSpPr>
        <p:pic>
          <p:nvPicPr>
            <p:cNvPr id="312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359" y="142852"/>
              <a:ext cx="1079500" cy="1008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4458344" y="1142849"/>
              <a:ext cx="760146" cy="2538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 smtClean="0">
                  <a:latin typeface="微软雅黑" pitchFamily="34" charset="-122"/>
                  <a:ea typeface="微软雅黑" pitchFamily="34" charset="-122"/>
                </a:rPr>
                <a:t>Designer</a:t>
              </a:r>
              <a:endParaRPr lang="en-US" altLang="zh-CN" sz="105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42875" y="1682750"/>
            <a:ext cx="2428875" cy="2970386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125" name="AutoShape 22"/>
          <p:cNvSpPr>
            <a:spLocks noChangeArrowheads="1"/>
          </p:cNvSpPr>
          <p:nvPr/>
        </p:nvSpPr>
        <p:spPr bwMode="auto">
          <a:xfrm>
            <a:off x="538197" y="1994227"/>
            <a:ext cx="1511309" cy="4266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a typeface="宋体" pitchFamily="2" charset="-122"/>
              </a:rPr>
              <a:t>Application</a:t>
            </a:r>
            <a:endParaRPr lang="en-US" altLang="zh-CN" sz="1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26" name="AutoShape 22"/>
          <p:cNvSpPr>
            <a:spLocks noChangeArrowheads="1"/>
          </p:cNvSpPr>
          <p:nvPr/>
        </p:nvSpPr>
        <p:spPr bwMode="auto">
          <a:xfrm>
            <a:off x="571472" y="2564904"/>
            <a:ext cx="1511309" cy="4213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E600"/>
              </a:gs>
              <a:gs pos="50000">
                <a:srgbClr val="007500"/>
              </a:gs>
              <a:gs pos="100000">
                <a:srgbClr val="00E600"/>
              </a:gs>
            </a:gsLst>
            <a:lin ang="5400000" scaled="1"/>
          </a:gradFill>
          <a:ln w="6350" cap="rnd" algn="ctr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a typeface="宋体" pitchFamily="2" charset="-122"/>
              </a:rPr>
              <a:t>Game ?</a:t>
            </a:r>
            <a:endParaRPr lang="en-US" altLang="zh-CN" sz="14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44008" y="3831908"/>
            <a:ext cx="4320480" cy="200025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6156176" y="4581128"/>
            <a:ext cx="1423615" cy="5127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Security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 bwMode="auto">
          <a:xfrm>
            <a:off x="6156176" y="5189221"/>
            <a:ext cx="1423615" cy="506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Virtual goods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Management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6156176" y="3974783"/>
            <a:ext cx="1423615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Store 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Portal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93" name="AutoShape 10"/>
          <p:cNvSpPr>
            <a:spLocks noChangeArrowheads="1"/>
          </p:cNvSpPr>
          <p:nvPr/>
        </p:nvSpPr>
        <p:spPr bwMode="auto">
          <a:xfrm>
            <a:off x="3779913" y="4365104"/>
            <a:ext cx="432048" cy="932110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Open API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AutoShape 10"/>
          <p:cNvSpPr>
            <a:spLocks noChangeArrowheads="1"/>
          </p:cNvSpPr>
          <p:nvPr/>
        </p:nvSpPr>
        <p:spPr bwMode="auto">
          <a:xfrm>
            <a:off x="-1" y="5661049"/>
            <a:ext cx="1331641" cy="576263"/>
          </a:xfrm>
          <a:prstGeom prst="roundRect">
            <a:avLst>
              <a:gd name="adj" fmla="val 12801"/>
            </a:avLst>
          </a:prstGeom>
          <a:gradFill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10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Google</a:t>
            </a:r>
          </a:p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Wallet</a:t>
            </a:r>
            <a:endParaRPr lang="en-US" altLang="zh-CN" sz="1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AutoShape 10"/>
          <p:cNvSpPr>
            <a:spLocks noChangeArrowheads="1"/>
          </p:cNvSpPr>
          <p:nvPr/>
        </p:nvSpPr>
        <p:spPr bwMode="auto">
          <a:xfrm>
            <a:off x="0" y="6281737"/>
            <a:ext cx="1475656" cy="576263"/>
          </a:xfrm>
          <a:prstGeom prst="roundRect">
            <a:avLst>
              <a:gd name="adj" fmla="val 12801"/>
            </a:avLst>
          </a:prstGeom>
          <a:gradFill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10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Apple </a:t>
            </a:r>
          </a:p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Payment</a:t>
            </a:r>
            <a:endParaRPr lang="en-US" altLang="zh-CN" sz="1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09" name="矩形 106"/>
          <p:cNvSpPr>
            <a:spLocks noChangeArrowheads="1"/>
          </p:cNvSpPr>
          <p:nvPr/>
        </p:nvSpPr>
        <p:spPr bwMode="auto">
          <a:xfrm>
            <a:off x="1680470" y="5085184"/>
            <a:ext cx="7312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ea typeface="宋体" pitchFamily="2" charset="-122"/>
              </a:rPr>
              <a:t>charge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57" name="AutoShape 22"/>
          <p:cNvSpPr>
            <a:spLocks noChangeArrowheads="1"/>
          </p:cNvSpPr>
          <p:nvPr/>
        </p:nvSpPr>
        <p:spPr bwMode="auto">
          <a:xfrm>
            <a:off x="755576" y="3717032"/>
            <a:ext cx="1224136" cy="7200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Virtual Goods 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SDK</a:t>
            </a:r>
          </a:p>
          <a:p>
            <a:pPr algn="ctr">
              <a:defRPr/>
            </a:pPr>
            <a:r>
              <a:rPr lang="en-US" altLang="zh-CN" sz="1600" b="1" dirty="0" err="1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Andoird</a:t>
            </a: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/IOS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4" name="肘形连接符 63"/>
          <p:cNvCxnSpPr>
            <a:stCxn id="3125" idx="3"/>
            <a:endCxn id="57" idx="3"/>
          </p:cNvCxnSpPr>
          <p:nvPr/>
        </p:nvCxnSpPr>
        <p:spPr>
          <a:xfrm flipH="1">
            <a:off x="1979712" y="2207558"/>
            <a:ext cx="69794" cy="1869514"/>
          </a:xfrm>
          <a:prstGeom prst="bentConnector3">
            <a:avLst>
              <a:gd name="adj1" fmla="val -327535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126" idx="1"/>
            <a:endCxn id="57" idx="1"/>
          </p:cNvCxnSpPr>
          <p:nvPr/>
        </p:nvCxnSpPr>
        <p:spPr>
          <a:xfrm rot="10800000" flipH="1" flipV="1">
            <a:off x="571472" y="2775594"/>
            <a:ext cx="184104" cy="1301477"/>
          </a:xfrm>
          <a:prstGeom prst="bentConnector3">
            <a:avLst>
              <a:gd name="adj1" fmla="val -124169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3635932" y="1412577"/>
            <a:ext cx="1786717" cy="576263"/>
          </a:xfrm>
          <a:prstGeom prst="roundRect">
            <a:avLst>
              <a:gd name="adj" fmla="val 12801"/>
            </a:avLst>
          </a:prstGeom>
          <a:gradFill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10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Google Player</a:t>
            </a:r>
            <a:endParaRPr lang="en-US" altLang="zh-CN" sz="1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3649379" y="2852737"/>
            <a:ext cx="1786717" cy="576263"/>
          </a:xfrm>
          <a:prstGeom prst="roundRect">
            <a:avLst>
              <a:gd name="adj" fmla="val 12801"/>
            </a:avLst>
          </a:prstGeom>
          <a:gradFill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10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Apple Store</a:t>
            </a:r>
            <a:endParaRPr lang="en-US" altLang="zh-CN" sz="1600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2" name="肘形连接符 71"/>
          <p:cNvCxnSpPr>
            <a:stCxn id="57" idx="2"/>
            <a:endCxn id="103" idx="0"/>
          </p:cNvCxnSpPr>
          <p:nvPr/>
        </p:nvCxnSpPr>
        <p:spPr>
          <a:xfrm rot="5400000">
            <a:off x="130424" y="5044516"/>
            <a:ext cx="1844625" cy="629816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57" idx="2"/>
            <a:endCxn id="101" idx="0"/>
          </p:cNvCxnSpPr>
          <p:nvPr/>
        </p:nvCxnSpPr>
        <p:spPr>
          <a:xfrm rot="5400000">
            <a:off x="404764" y="4698168"/>
            <a:ext cx="1223937" cy="70182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106"/>
          <p:cNvSpPr>
            <a:spLocks noChangeArrowheads="1"/>
          </p:cNvSpPr>
          <p:nvPr/>
        </p:nvSpPr>
        <p:spPr bwMode="auto">
          <a:xfrm>
            <a:off x="2771800" y="4293096"/>
            <a:ext cx="10711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ea typeface="宋体" pitchFamily="2" charset="-122"/>
              </a:rPr>
              <a:t>d</a:t>
            </a:r>
            <a:r>
              <a:rPr lang="en-US" altLang="zh-CN" sz="1400" dirty="0" smtClean="0">
                <a:ea typeface="宋体" pitchFamily="2" charset="-122"/>
              </a:rPr>
              <a:t>ownload </a:t>
            </a:r>
          </a:p>
          <a:p>
            <a:pPr algn="ctr"/>
            <a:r>
              <a:rPr lang="en-US" altLang="zh-CN" sz="1400" dirty="0" smtClean="0">
                <a:ea typeface="宋体" pitchFamily="2" charset="-122"/>
              </a:rPr>
              <a:t>&amp; provision</a:t>
            </a:r>
            <a:endParaRPr lang="zh-CN" altLang="en-US" sz="1400" dirty="0">
              <a:ea typeface="宋体" pitchFamily="2" charset="-122"/>
            </a:endParaRPr>
          </a:p>
        </p:txBody>
      </p:sp>
      <p:cxnSp>
        <p:nvCxnSpPr>
          <p:cNvPr id="97" name="形状 96"/>
          <p:cNvCxnSpPr>
            <a:stCxn id="3074" idx="3"/>
            <a:endCxn id="68" idx="0"/>
          </p:cNvCxnSpPr>
          <p:nvPr/>
        </p:nvCxnSpPr>
        <p:spPr>
          <a:xfrm>
            <a:off x="1820863" y="788988"/>
            <a:ext cx="2708428" cy="623589"/>
          </a:xfrm>
          <a:prstGeom prst="bentConnector2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3074" idx="3"/>
            <a:endCxn id="69" idx="1"/>
          </p:cNvCxnSpPr>
          <p:nvPr/>
        </p:nvCxnSpPr>
        <p:spPr>
          <a:xfrm>
            <a:off x="1820863" y="788988"/>
            <a:ext cx="1828516" cy="2351881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6"/>
          <p:cNvSpPr>
            <a:spLocks noChangeArrowheads="1"/>
          </p:cNvSpPr>
          <p:nvPr/>
        </p:nvSpPr>
        <p:spPr bwMode="auto">
          <a:xfrm>
            <a:off x="2844981" y="764704"/>
            <a:ext cx="1294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smtClean="0">
                <a:ea typeface="宋体" pitchFamily="2" charset="-122"/>
              </a:rPr>
              <a:t>download</a:t>
            </a:r>
          </a:p>
          <a:p>
            <a:pPr algn="ctr"/>
            <a:r>
              <a:rPr lang="en-US" altLang="zh-CN" sz="1400" dirty="0" smtClean="0">
                <a:ea typeface="宋体" pitchFamily="2" charset="-122"/>
              </a:rPr>
              <a:t>App from Store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106" name="七边形 105"/>
          <p:cNvSpPr/>
          <p:nvPr/>
        </p:nvSpPr>
        <p:spPr>
          <a:xfrm>
            <a:off x="2771800" y="908720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七边形 107"/>
          <p:cNvSpPr/>
          <p:nvPr/>
        </p:nvSpPr>
        <p:spPr>
          <a:xfrm>
            <a:off x="1475656" y="5116851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七边形 109"/>
          <p:cNvSpPr/>
          <p:nvPr/>
        </p:nvSpPr>
        <p:spPr>
          <a:xfrm>
            <a:off x="3131840" y="4077072"/>
            <a:ext cx="216024" cy="2160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AutoShape 10"/>
          <p:cNvSpPr>
            <a:spLocks noChangeArrowheads="1"/>
          </p:cNvSpPr>
          <p:nvPr/>
        </p:nvSpPr>
        <p:spPr bwMode="auto">
          <a:xfrm>
            <a:off x="3779912" y="2204864"/>
            <a:ext cx="1512888" cy="432048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In App Purchase</a:t>
            </a:r>
            <a:endParaRPr lang="en-US" altLang="zh-CN" sz="1600" b="1" dirty="0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" name="组合 54"/>
          <p:cNvGrpSpPr>
            <a:grpSpLocks/>
          </p:cNvGrpSpPr>
          <p:nvPr/>
        </p:nvGrpSpPr>
        <p:grpSpPr bwMode="auto">
          <a:xfrm>
            <a:off x="6372200" y="548680"/>
            <a:ext cx="936625" cy="981075"/>
            <a:chOff x="4000496" y="5019025"/>
            <a:chExt cx="936625" cy="981743"/>
          </a:xfrm>
        </p:grpSpPr>
        <p:pic>
          <p:nvPicPr>
            <p:cNvPr id="130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00496" y="5019025"/>
              <a:ext cx="936625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1" name="TextBox 130"/>
            <p:cNvSpPr txBox="1"/>
            <p:nvPr/>
          </p:nvSpPr>
          <p:spPr bwMode="auto">
            <a:xfrm>
              <a:off x="4000496" y="5746595"/>
              <a:ext cx="846137" cy="2541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微软雅黑" pitchFamily="34" charset="-122"/>
                  <a:ea typeface="微软雅黑" pitchFamily="34" charset="-122"/>
                </a:rPr>
                <a:t>Developer</a:t>
              </a:r>
            </a:p>
          </p:txBody>
        </p:sp>
      </p:grpSp>
      <p:cxnSp>
        <p:nvCxnSpPr>
          <p:cNvPr id="144" name="直接箭头连接符 143"/>
          <p:cNvCxnSpPr>
            <a:stCxn id="68" idx="2"/>
            <a:endCxn id="128" idx="0"/>
          </p:cNvCxnSpPr>
          <p:nvPr/>
        </p:nvCxnSpPr>
        <p:spPr>
          <a:xfrm>
            <a:off x="4529291" y="1988840"/>
            <a:ext cx="7065" cy="216024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69" idx="0"/>
            <a:endCxn id="128" idx="2"/>
          </p:cNvCxnSpPr>
          <p:nvPr/>
        </p:nvCxnSpPr>
        <p:spPr>
          <a:xfrm flipH="1" flipV="1">
            <a:off x="4536356" y="2636912"/>
            <a:ext cx="6382" cy="21582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3093" idx="3"/>
            <a:endCxn id="29" idx="1"/>
          </p:cNvCxnSpPr>
          <p:nvPr/>
        </p:nvCxnSpPr>
        <p:spPr>
          <a:xfrm>
            <a:off x="4211961" y="4831159"/>
            <a:ext cx="432047" cy="874"/>
          </a:xfrm>
          <a:prstGeom prst="line">
            <a:avLst/>
          </a:prstGeom>
          <a:ln w="158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形状 152"/>
          <p:cNvCxnSpPr>
            <a:stCxn id="3129" idx="1"/>
            <a:endCxn id="29" idx="0"/>
          </p:cNvCxnSpPr>
          <p:nvPr/>
        </p:nvCxnSpPr>
        <p:spPr>
          <a:xfrm rot="10800000" flipV="1">
            <a:off x="6804248" y="2564914"/>
            <a:ext cx="1080120" cy="1266994"/>
          </a:xfrm>
          <a:prstGeom prst="bentConnector2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3419872" y="1340768"/>
            <a:ext cx="2232248" cy="223224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肘形连接符 155"/>
          <p:cNvCxnSpPr>
            <a:stCxn id="130" idx="1"/>
            <a:endCxn id="154" idx="3"/>
          </p:cNvCxnSpPr>
          <p:nvPr/>
        </p:nvCxnSpPr>
        <p:spPr>
          <a:xfrm rot="10800000" flipV="1">
            <a:off x="5652120" y="908798"/>
            <a:ext cx="720080" cy="15480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3093" idx="1"/>
          </p:cNvCxnSpPr>
          <p:nvPr/>
        </p:nvCxnSpPr>
        <p:spPr>
          <a:xfrm>
            <a:off x="1979712" y="4289102"/>
            <a:ext cx="1800201" cy="542057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06"/>
          <p:cNvSpPr>
            <a:spLocks noChangeArrowheads="1"/>
          </p:cNvSpPr>
          <p:nvPr/>
        </p:nvSpPr>
        <p:spPr bwMode="auto">
          <a:xfrm>
            <a:off x="5979602" y="1753071"/>
            <a:ext cx="10406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ea typeface="宋体" pitchFamily="2" charset="-122"/>
              </a:rPr>
              <a:t>Publish </a:t>
            </a:r>
          </a:p>
          <a:p>
            <a:r>
              <a:rPr lang="en-US" altLang="zh-CN" sz="1400" dirty="0" smtClean="0">
                <a:ea typeface="宋体" pitchFamily="2" charset="-122"/>
              </a:rPr>
              <a:t>application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163" name="矩形 106"/>
          <p:cNvSpPr>
            <a:spLocks noChangeArrowheads="1"/>
          </p:cNvSpPr>
          <p:nvPr/>
        </p:nvSpPr>
        <p:spPr bwMode="auto">
          <a:xfrm>
            <a:off x="6804248" y="3049796"/>
            <a:ext cx="1199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ea typeface="宋体" pitchFamily="2" charset="-122"/>
              </a:rPr>
              <a:t>Publish </a:t>
            </a:r>
          </a:p>
          <a:p>
            <a:r>
              <a:rPr lang="en-US" altLang="zh-CN" sz="1400" dirty="0" smtClean="0">
                <a:ea typeface="宋体" pitchFamily="2" charset="-122"/>
              </a:rPr>
              <a:t>virtual goods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167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48680"/>
          </a:xfrm>
        </p:spPr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Architecture</a:t>
            </a: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7740352" y="188640"/>
            <a:ext cx="1224136" cy="692697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深黄色需要</a:t>
            </a:r>
            <a:endParaRPr lang="en-US" altLang="zh-CN" sz="1600" b="1" dirty="0" smtClean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提供的服务</a:t>
            </a:r>
          </a:p>
        </p:txBody>
      </p:sp>
      <p:sp>
        <p:nvSpPr>
          <p:cNvPr id="50" name="AutoShape 10"/>
          <p:cNvSpPr>
            <a:spLocks noChangeArrowheads="1"/>
          </p:cNvSpPr>
          <p:nvPr/>
        </p:nvSpPr>
        <p:spPr bwMode="auto">
          <a:xfrm>
            <a:off x="1547664" y="5661248"/>
            <a:ext cx="1331640" cy="576263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Virtual 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Currency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1" name="肘形连接符 50"/>
          <p:cNvCxnSpPr>
            <a:stCxn id="57" idx="2"/>
            <a:endCxn id="50" idx="0"/>
          </p:cNvCxnSpPr>
          <p:nvPr/>
        </p:nvCxnSpPr>
        <p:spPr>
          <a:xfrm rot="16200000" flipH="1">
            <a:off x="1178496" y="4626260"/>
            <a:ext cx="1224136" cy="845840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柱形 58"/>
          <p:cNvSpPr/>
          <p:nvPr/>
        </p:nvSpPr>
        <p:spPr>
          <a:xfrm>
            <a:off x="8100392" y="5976664"/>
            <a:ext cx="936104" cy="836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Virtual Goods</a:t>
            </a:r>
            <a:endParaRPr lang="zh-CN" altLang="en-US" sz="1600" dirty="0"/>
          </a:p>
        </p:txBody>
      </p:sp>
      <p:sp>
        <p:nvSpPr>
          <p:cNvPr id="63" name="圆柱形 62"/>
          <p:cNvSpPr/>
          <p:nvPr/>
        </p:nvSpPr>
        <p:spPr>
          <a:xfrm>
            <a:off x="7038492" y="5976174"/>
            <a:ext cx="936104" cy="836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Account</a:t>
            </a:r>
            <a:endParaRPr lang="zh-CN" altLang="en-US" sz="1600" dirty="0"/>
          </a:p>
        </p:txBody>
      </p:sp>
      <p:sp>
        <p:nvSpPr>
          <p:cNvPr id="75" name="AutoShape 10"/>
          <p:cNvSpPr>
            <a:spLocks noChangeArrowheads="1"/>
          </p:cNvSpPr>
          <p:nvPr/>
        </p:nvSpPr>
        <p:spPr bwMode="auto">
          <a:xfrm>
            <a:off x="7740352" y="3978170"/>
            <a:ext cx="1170348" cy="504056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Statistics &amp;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Analysis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AutoShape 10"/>
          <p:cNvSpPr>
            <a:spLocks noChangeArrowheads="1"/>
          </p:cNvSpPr>
          <p:nvPr/>
        </p:nvSpPr>
        <p:spPr bwMode="auto">
          <a:xfrm>
            <a:off x="7753799" y="4589649"/>
            <a:ext cx="1152128" cy="504056"/>
          </a:xfrm>
          <a:prstGeom prst="roundRect">
            <a:avLst>
              <a:gd name="adj" fmla="val 12801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Order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Management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5" name="AutoShape 22"/>
          <p:cNvSpPr>
            <a:spLocks noChangeArrowheads="1"/>
          </p:cNvSpPr>
          <p:nvPr/>
        </p:nvSpPr>
        <p:spPr bwMode="auto">
          <a:xfrm>
            <a:off x="7720385" y="5202306"/>
            <a:ext cx="1172095" cy="506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Project</a:t>
            </a:r>
          </a:p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Management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8" name="圆柱形 87"/>
          <p:cNvSpPr/>
          <p:nvPr/>
        </p:nvSpPr>
        <p:spPr>
          <a:xfrm>
            <a:off x="5944925" y="5976174"/>
            <a:ext cx="936104" cy="836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</a:t>
            </a:r>
          </a:p>
        </p:txBody>
      </p:sp>
      <p:sp>
        <p:nvSpPr>
          <p:cNvPr id="96" name="AutoShape 22"/>
          <p:cNvSpPr>
            <a:spLocks noChangeArrowheads="1"/>
          </p:cNvSpPr>
          <p:nvPr/>
        </p:nvSpPr>
        <p:spPr bwMode="auto">
          <a:xfrm>
            <a:off x="4716016" y="3991617"/>
            <a:ext cx="1423615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PUSH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8" name="AutoShape 22"/>
          <p:cNvSpPr>
            <a:spLocks noChangeArrowheads="1"/>
          </p:cNvSpPr>
          <p:nvPr/>
        </p:nvSpPr>
        <p:spPr bwMode="auto">
          <a:xfrm>
            <a:off x="4716016" y="4594575"/>
            <a:ext cx="1423615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Configuration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9" name="AutoShape 22"/>
          <p:cNvSpPr>
            <a:spLocks noChangeArrowheads="1"/>
          </p:cNvSpPr>
          <p:nvPr/>
        </p:nvSpPr>
        <p:spPr bwMode="auto">
          <a:xfrm>
            <a:off x="4716016" y="5220493"/>
            <a:ext cx="1423615" cy="5127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39200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ea typeface="宋体" pitchFamily="2" charset="-122"/>
                <a:cs typeface="Times New Roman" pitchFamily="18" charset="0"/>
              </a:rPr>
              <a:t>Virtual Currency</a:t>
            </a:r>
            <a:endParaRPr lang="en-US" altLang="zh-CN" sz="1600" b="1" dirty="0">
              <a:solidFill>
                <a:schemeClr val="bg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柱形 101"/>
          <p:cNvSpPr/>
          <p:nvPr/>
        </p:nvSpPr>
        <p:spPr>
          <a:xfrm>
            <a:off x="4829237" y="5980947"/>
            <a:ext cx="936104" cy="836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Gold</a:t>
            </a:r>
          </a:p>
          <a:p>
            <a:pPr algn="ctr"/>
            <a:r>
              <a:rPr lang="en-US" altLang="zh-CN" sz="1600" dirty="0" smtClean="0"/>
              <a:t>Coin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1" y="188640"/>
          <a:ext cx="8640958" cy="6760762"/>
        </p:xfrm>
        <a:graphic>
          <a:graphicData uri="http://schemas.openxmlformats.org/drawingml/2006/table">
            <a:tbl>
              <a:tblPr/>
              <a:tblGrid>
                <a:gridCol w="1518338"/>
                <a:gridCol w="1284136"/>
                <a:gridCol w="1012004"/>
                <a:gridCol w="1089850"/>
                <a:gridCol w="1167697"/>
                <a:gridCol w="1479083"/>
                <a:gridCol w="1089850"/>
              </a:tblGrid>
              <a:tr h="5851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latin typeface="宋体"/>
                        </a:rPr>
                        <a:t>虚拟</a:t>
                      </a:r>
                      <a:r>
                        <a:rPr lang="zh-CN" altLang="en-US" sz="1400" b="1" i="0" u="none" strike="noStrike" dirty="0">
                          <a:latin typeface="宋体"/>
                        </a:rPr>
                        <a:t>物品应用内计费</a:t>
                      </a:r>
                      <a:r>
                        <a:rPr lang="zh-CN" altLang="en-US" sz="1400" b="1" i="0" u="none" strike="noStrike" dirty="0" smtClean="0">
                          <a:latin typeface="宋体"/>
                        </a:rPr>
                        <a:t>移动</a:t>
                      </a:r>
                      <a:r>
                        <a:rPr lang="en-US" altLang="zh-CN" sz="1400" b="1" i="0" u="none" strike="noStrike" dirty="0" smtClean="0">
                          <a:latin typeface="宋体"/>
                        </a:rPr>
                        <a:t>(android, </a:t>
                      </a:r>
                      <a:r>
                        <a:rPr lang="en-US" altLang="zh-CN" sz="1400" b="1" i="0" u="none" strike="noStrike" dirty="0" err="1" smtClean="0">
                          <a:latin typeface="宋体"/>
                        </a:rPr>
                        <a:t>ios</a:t>
                      </a:r>
                      <a:r>
                        <a:rPr lang="en-US" altLang="zh-CN" sz="1400" b="1" i="0" u="none" strike="noStrike" dirty="0" smtClean="0">
                          <a:latin typeface="宋体"/>
                        </a:rPr>
                        <a:t>)</a:t>
                      </a:r>
                      <a:r>
                        <a:rPr lang="zh-CN" altLang="en-US" sz="1400" b="1" i="0" u="none" strike="noStrike" dirty="0" smtClean="0">
                          <a:latin typeface="宋体"/>
                        </a:rPr>
                        <a:t>解决方案计划</a:t>
                      </a:r>
                      <a:endParaRPr lang="zh-CN" altLang="en-US" sz="1400" b="1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435">
                <a:tc rowSpan="2"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 dirty="0" smtClean="0">
                        <a:latin typeface="宋体"/>
                      </a:endParaRPr>
                    </a:p>
                    <a:p>
                      <a:pPr algn="l" fontAlgn="b"/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   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组件 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第一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阶段（最小集合）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第二阶段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24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latin typeface="Arial"/>
                        </a:rPr>
                        <a:t>1</a:t>
                      </a:r>
                      <a:endParaRPr lang="en-US" altLang="zh-CN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账号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导入</a:t>
                      </a:r>
                      <a:r>
                        <a:rPr lang="en-US" altLang="zh-CN" sz="1400" b="0" i="0" u="none" strike="noStrike" dirty="0" smtClean="0">
                          <a:latin typeface="Arial"/>
                        </a:rPr>
                        <a:t>Account</a:t>
                      </a:r>
                      <a:r>
                        <a:rPr lang="en-US" altLang="zh-CN" sz="1400" b="0" i="0" u="none" strike="noStrike" baseline="0" dirty="0" smtClean="0">
                          <a:latin typeface="Arial"/>
                        </a:rPr>
                        <a:t> </a:t>
                      </a:r>
                      <a:r>
                        <a:rPr lang="zh-CN" altLang="en-US" sz="1400" b="0" i="0" u="none" strike="noStrike" baseline="0" dirty="0" smtClean="0">
                          <a:latin typeface="Arial"/>
                        </a:rPr>
                        <a:t>信息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latin typeface="Arial"/>
                        </a:rPr>
                        <a:t>配合第三方集成</a:t>
                      </a:r>
                      <a:endParaRPr lang="en-US" altLang="zh-CN" sz="1400" b="0" i="0" u="none" strike="noStrike" dirty="0" smtClean="0">
                        <a:latin typeface="Arial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 smtClean="0">
                          <a:latin typeface="Arial"/>
                        </a:rPr>
                        <a:t>FB/Google</a:t>
                      </a:r>
                      <a:r>
                        <a:rPr lang="zh-CN" altLang="en-US" sz="1400" b="0" i="0" u="none" strike="noStrike" dirty="0" smtClean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独立注册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虚拟货币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  <a:r>
                        <a:rPr lang="zh-CN" altLang="en-US" sz="1400" b="0" i="0" u="none" strike="noStrike" dirty="0" smtClean="0">
                          <a:latin typeface="Arial"/>
                        </a:rPr>
                        <a:t>存取，支付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支付、账单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Arial"/>
                        </a:rPr>
                        <a:t>Google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Arial"/>
                        </a:rPr>
                        <a:t>IOS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err="1" smtClean="0">
                          <a:latin typeface="Arial"/>
                        </a:rPr>
                        <a:t>Alipay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PUSH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  <a:r>
                        <a:rPr lang="en-US" altLang="zh-CN" sz="1400" b="0" i="0" u="none" strike="noStrike" dirty="0" smtClean="0">
                          <a:latin typeface="Arial"/>
                        </a:rPr>
                        <a:t>GCM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Arial"/>
                        </a:rPr>
                        <a:t>Apple</a:t>
                      </a:r>
                      <a:r>
                        <a:rPr lang="en-US" altLang="zh-CN" sz="1400" b="0" i="0" u="none" strike="noStrike" baseline="0" dirty="0" smtClean="0">
                          <a:latin typeface="Arial"/>
                        </a:rPr>
                        <a:t> Push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虚拟商品管理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发布，版本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9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项目</a:t>
                      </a:r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应用管理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开发者账号，应用配置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9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虚拟商店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展示，分类，推荐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9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统计分析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下载，保有，时间趋势，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9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宋体"/>
                        </a:rPr>
                        <a:t>安全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信息隔离，访问安全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SDK/Open</a:t>
                      </a:r>
                      <a:r>
                        <a:rPr lang="en-US" altLang="zh-CN" sz="1400" b="0" i="0" u="none" strike="noStrike" baseline="0" dirty="0" smtClean="0">
                          <a:latin typeface="宋体"/>
                        </a:rPr>
                        <a:t> API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Arial"/>
                        </a:rPr>
                        <a:t>Android SDK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baseline="0" dirty="0" smtClean="0">
                          <a:latin typeface="Arial"/>
                        </a:rPr>
                        <a:t>IOS SDK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Arial"/>
                        </a:rPr>
                        <a:t>Open API</a:t>
                      </a:r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4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latin typeface="宋体"/>
                        </a:rPr>
                        <a:t>Cloud storage</a:t>
                      </a: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latin typeface="Arial"/>
                        </a:rPr>
                        <a:t>简单的配置</a:t>
                      </a:r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813"/>
          </a:xfrm>
        </p:spPr>
        <p:txBody>
          <a:bodyPr/>
          <a:lstStyle/>
          <a:p>
            <a:r>
              <a:rPr lang="en-US" altLang="zh-CN" sz="4000" dirty="0" smtClean="0">
                <a:ea typeface="宋体" pitchFamily="2" charset="-122"/>
              </a:rPr>
              <a:t>Product Description</a:t>
            </a:r>
            <a:endParaRPr lang="zh-CN" altLang="en-US" sz="4000" dirty="0" smtClean="0">
              <a:ea typeface="宋体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214313" y="980728"/>
            <a:ext cx="8786812" cy="5544616"/>
          </a:xfrm>
        </p:spPr>
        <p:txBody>
          <a:bodyPr/>
          <a:lstStyle/>
          <a:p>
            <a:pPr marL="514350" indent="-514350"/>
            <a:r>
              <a:rPr lang="en-US" altLang="zh-CN" sz="2200" dirty="0" smtClean="0">
                <a:ea typeface="宋体" pitchFamily="2" charset="-122"/>
              </a:rPr>
              <a:t>Mobile SDK</a:t>
            </a: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获取产品列表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安装虚拟物品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支付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记录用户购买行为</a:t>
            </a:r>
            <a:endParaRPr lang="en-US" altLang="zh-CN" sz="1400" dirty="0" smtClean="0">
              <a:ea typeface="宋体" pitchFamily="2" charset="-122"/>
            </a:endParaRPr>
          </a:p>
          <a:p>
            <a:pPr marL="514350" indent="-514350"/>
            <a:r>
              <a:rPr lang="en-US" altLang="zh-CN" sz="2200" dirty="0" smtClean="0">
                <a:ea typeface="宋体" pitchFamily="2" charset="-122"/>
              </a:rPr>
              <a:t>Server Service</a:t>
            </a: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发布虚拟物品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en-US" altLang="zh-CN" sz="1400" dirty="0" smtClean="0">
                <a:ea typeface="宋体" pitchFamily="2" charset="-122"/>
              </a:rPr>
              <a:t>API</a:t>
            </a:r>
          </a:p>
          <a:p>
            <a:pPr marL="1314450" lvl="2" indent="-514350"/>
            <a:r>
              <a:rPr lang="zh-CN" altLang="en-US" sz="1400" dirty="0" smtClean="0">
                <a:ea typeface="宋体" pitchFamily="2" charset="-122"/>
              </a:rPr>
              <a:t>获取，推荐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账号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虚拟币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应用管理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后台编辑管理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价签管理</a:t>
            </a:r>
            <a:endParaRPr lang="en-US" altLang="zh-CN" sz="1400" dirty="0" smtClean="0">
              <a:ea typeface="宋体" pitchFamily="2" charset="-122"/>
            </a:endParaRPr>
          </a:p>
          <a:p>
            <a:pPr marL="914400" lvl="1" indent="-514350"/>
            <a:r>
              <a:rPr lang="zh-CN" altLang="en-US" sz="1400" dirty="0" smtClean="0">
                <a:ea typeface="宋体" pitchFamily="2" charset="-122"/>
              </a:rPr>
              <a:t>渠道管理</a:t>
            </a:r>
            <a:r>
              <a:rPr lang="en-US" altLang="zh-CN" sz="1400" dirty="0" smtClean="0">
                <a:ea typeface="宋体" pitchFamily="2" charset="-122"/>
              </a:rPr>
              <a:t>(Google</a:t>
            </a:r>
            <a:r>
              <a:rPr lang="zh-CN" altLang="en-US" sz="1400" dirty="0" smtClean="0">
                <a:ea typeface="宋体" pitchFamily="2" charset="-122"/>
              </a:rPr>
              <a:t>，</a:t>
            </a:r>
            <a:r>
              <a:rPr lang="en-US" altLang="zh-CN" sz="1400" dirty="0" smtClean="0">
                <a:ea typeface="宋体" pitchFamily="2" charset="-122"/>
              </a:rPr>
              <a:t>CMCC</a:t>
            </a:r>
            <a:r>
              <a:rPr lang="zh-CN" altLang="en-US" sz="1400" dirty="0" smtClean="0">
                <a:ea typeface="宋体" pitchFamily="2" charset="-122"/>
              </a:rPr>
              <a:t>，</a:t>
            </a:r>
            <a:r>
              <a:rPr lang="en-US" altLang="zh-CN" sz="1400" dirty="0" smtClean="0">
                <a:ea typeface="宋体" pitchFamily="2" charset="-122"/>
              </a:rPr>
              <a:t>Amazon,  </a:t>
            </a:r>
            <a:r>
              <a:rPr lang="en-US" altLang="zh-CN" sz="1400" dirty="0" err="1" smtClean="0">
                <a:ea typeface="宋体" pitchFamily="2" charset="-122"/>
              </a:rPr>
              <a:t>Alipay</a:t>
            </a:r>
            <a:r>
              <a:rPr lang="en-US" altLang="zh-CN" sz="1400" dirty="0" smtClean="0">
                <a:ea typeface="宋体" pitchFamily="2" charset="-122"/>
              </a:rPr>
              <a:t>)</a:t>
            </a:r>
          </a:p>
          <a:p>
            <a:pPr marL="914400" lvl="1" indent="-514350"/>
            <a:r>
              <a:rPr lang="en-US" altLang="zh-CN" sz="1400" dirty="0" smtClean="0">
                <a:ea typeface="宋体" pitchFamily="2" charset="-122"/>
              </a:rPr>
              <a:t>PR</a:t>
            </a:r>
          </a:p>
          <a:p>
            <a:pPr marL="514350" indent="-514350"/>
            <a:r>
              <a:rPr lang="en-US" altLang="zh-CN" sz="2200" dirty="0" smtClean="0">
                <a:ea typeface="宋体" pitchFamily="2" charset="-122"/>
              </a:rPr>
              <a:t>Push/notification(GCM, )</a:t>
            </a:r>
          </a:p>
          <a:p>
            <a:pPr marL="514350" indent="-514350"/>
            <a:r>
              <a:rPr lang="en-US" altLang="zh-CN" sz="2200" dirty="0" smtClean="0">
                <a:ea typeface="宋体" pitchFamily="2" charset="-122"/>
              </a:rPr>
              <a:t>Statistical </a:t>
            </a:r>
            <a:r>
              <a:rPr lang="zh-CN" altLang="en-US" sz="2200" dirty="0" smtClean="0">
                <a:ea typeface="宋体" pitchFamily="2" charset="-122"/>
              </a:rPr>
              <a:t>统计分析</a:t>
            </a:r>
            <a:endParaRPr lang="en-US" altLang="zh-CN" sz="2200" dirty="0" smtClean="0">
              <a:ea typeface="宋体" pitchFamily="2" charset="-122"/>
            </a:endParaRPr>
          </a:p>
          <a:p>
            <a:pPr marL="514350" indent="-514350"/>
            <a:endParaRPr lang="zh-CN" altLang="en-US" sz="22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 to Make Money?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B2D </a:t>
            </a:r>
            <a:r>
              <a:rPr lang="en-US" altLang="zh-CN" dirty="0" err="1" smtClean="0"/>
              <a:t>MBaaS</a:t>
            </a:r>
            <a:r>
              <a:rPr lang="en-US" altLang="zh-CN" dirty="0" smtClean="0"/>
              <a:t>(Mobile Backend as a service)</a:t>
            </a:r>
          </a:p>
          <a:p>
            <a:r>
              <a:rPr lang="zh-CN" altLang="en-US" dirty="0" smtClean="0"/>
              <a:t>托管模式（开发者无需自己的服务器）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按照下载付费</a:t>
            </a:r>
            <a:r>
              <a:rPr lang="en-US" altLang="zh-CN" dirty="0" smtClean="0"/>
              <a:t>(</a:t>
            </a:r>
            <a:r>
              <a:rPr lang="zh-CN" altLang="en-US" dirty="0" smtClean="0"/>
              <a:t>流量费用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交易佣金</a:t>
            </a:r>
            <a:r>
              <a:rPr lang="en-US" altLang="zh-CN" dirty="0" smtClean="0"/>
              <a:t>(CPS)</a:t>
            </a:r>
          </a:p>
          <a:p>
            <a:r>
              <a:rPr lang="zh-CN" altLang="en-US" dirty="0" smtClean="0"/>
              <a:t>部署模式（开发者自己提供服务器）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卖服务程序</a:t>
            </a:r>
            <a:endParaRPr lang="en-US" altLang="zh-CN" dirty="0" smtClean="0"/>
          </a:p>
          <a:p>
            <a:r>
              <a:rPr lang="zh-CN" altLang="en-US" dirty="0" smtClean="0"/>
              <a:t>广告联盟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通过应用端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推送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支付设计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框架直接多种计费模式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CMCC</a:t>
            </a:r>
            <a:r>
              <a:rPr lang="zh-CN" altLang="en-US" dirty="0" smtClean="0">
                <a:ea typeface="宋体" pitchFamily="2" charset="-122"/>
              </a:rPr>
              <a:t>梦网，</a:t>
            </a:r>
            <a:r>
              <a:rPr lang="en-US" altLang="zh-CN" dirty="0" smtClean="0">
                <a:ea typeface="宋体" pitchFamily="2" charset="-122"/>
              </a:rPr>
              <a:t>Google Wallet, Amazon</a:t>
            </a:r>
          </a:p>
          <a:p>
            <a:r>
              <a:rPr lang="zh-CN" altLang="en-US" dirty="0" smtClean="0">
                <a:ea typeface="宋体" pitchFamily="2" charset="-122"/>
              </a:rPr>
              <a:t>角色定义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虚拟内容开发者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用户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Mobile </a:t>
            </a:r>
            <a:r>
              <a:rPr lang="zh-CN" altLang="en-US" dirty="0" smtClean="0">
                <a:ea typeface="宋体" pitchFamily="2" charset="-122"/>
              </a:rPr>
              <a:t>开发者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产品截图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856290" cy="433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产品截图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08920" y="1556792"/>
            <a:ext cx="8159452" cy="446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56792"/>
            <a:ext cx="6879729" cy="45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截图</a:t>
            </a: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604838"/>
            <a:ext cx="71818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zh-CN" altLang="en-US" dirty="0" smtClean="0"/>
              <a:t>移动端</a:t>
            </a:r>
            <a:endParaRPr lang="zh-CN" altLang="en-US" dirty="0"/>
          </a:p>
        </p:txBody>
      </p:sp>
      <p:pic>
        <p:nvPicPr>
          <p:cNvPr id="1026" name="Picture 2" descr="E:\Documents and Settings\test1\My Documents\Downloads\效果图\market_On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3384376" cy="5415002"/>
          </a:xfrm>
          <a:prstGeom prst="rect">
            <a:avLst/>
          </a:prstGeom>
          <a:noFill/>
        </p:spPr>
      </p:pic>
      <p:pic>
        <p:nvPicPr>
          <p:cNvPr id="1027" name="Picture 3" descr="E:\Documents and Settings\test1\My Documents\Downloads\效果图\market_loca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268760"/>
            <a:ext cx="3456384" cy="5530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http://blog.csdn.net/xiaominghimi/article/details/6937097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/>
          <a:lstStyle/>
          <a:p>
            <a:r>
              <a:rPr lang="zh-CN" altLang="en-US" sz="2400" dirty="0" smtClean="0"/>
              <a:t>内置产品模式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368152"/>
          </a:xfrm>
        </p:spPr>
        <p:txBody>
          <a:bodyPr/>
          <a:lstStyle/>
          <a:p>
            <a:r>
              <a:rPr lang="zh-CN" altLang="en-US" sz="2000" dirty="0" smtClean="0"/>
              <a:t>使用这种模型。 需要交付的产品已经在程序内部。 这种方式通常用在一些被锁定的功能上。 也可以用来交付在程序束（</a:t>
            </a:r>
            <a:r>
              <a:rPr lang="en-US" altLang="zh-CN" sz="2000" dirty="0" smtClean="0"/>
              <a:t>App Bundle</a:t>
            </a:r>
            <a:r>
              <a:rPr lang="zh-CN" altLang="en-US" sz="2000" dirty="0" smtClean="0"/>
              <a:t>）中的内容。 该方式的一个重要的优点是你可以及时的给客户交付产品，大多数的内置产品应为非消耗性商品。</a:t>
            </a:r>
            <a:endParaRPr lang="zh-CN" altLang="en-US" sz="2000" dirty="0"/>
          </a:p>
        </p:txBody>
      </p:sp>
      <p:pic>
        <p:nvPicPr>
          <p:cNvPr id="25602" name="Picture 2" descr="http://www.cocoachina.com/cms/uploads/allimg/101125/8_101125173522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04864"/>
            <a:ext cx="5544616" cy="7433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第一个版本具体事宜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产品形态：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Android, IOS SDK</a:t>
            </a:r>
          </a:p>
          <a:p>
            <a:pPr lvl="2"/>
            <a:r>
              <a:rPr lang="en-US" altLang="zh-CN" dirty="0" smtClean="0"/>
              <a:t>+Demo</a:t>
            </a:r>
          </a:p>
          <a:p>
            <a:pPr lvl="2"/>
            <a:r>
              <a:rPr lang="en-US" altLang="zh-CN" dirty="0" smtClean="0"/>
              <a:t>+Account Login, Register, Profile, </a:t>
            </a:r>
          </a:p>
          <a:p>
            <a:pPr lvl="1"/>
            <a:r>
              <a:rPr lang="zh-CN" altLang="en-US" dirty="0" smtClean="0"/>
              <a:t>虚拟币支付</a:t>
            </a:r>
            <a:r>
              <a:rPr lang="en-US" altLang="zh-CN" dirty="0" smtClean="0"/>
              <a:t>SDK</a:t>
            </a:r>
          </a:p>
          <a:p>
            <a:pPr lvl="2"/>
            <a:r>
              <a:rPr lang="zh-CN" altLang="en-US" dirty="0" smtClean="0"/>
              <a:t>购买，展示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Portal</a:t>
            </a:r>
          </a:p>
          <a:p>
            <a:pPr lvl="2"/>
            <a:r>
              <a:rPr lang="zh-CN" altLang="en-US" dirty="0" smtClean="0"/>
              <a:t>开发者申请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APP Key</a:t>
            </a:r>
          </a:p>
          <a:p>
            <a:pPr lvl="2"/>
            <a:r>
              <a:rPr lang="zh-CN" altLang="en-US" dirty="0" smtClean="0"/>
              <a:t>产品描述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描述展示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整体和部分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Category, Recommendation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Open API</a:t>
            </a:r>
          </a:p>
          <a:p>
            <a:pPr lvl="2"/>
            <a:r>
              <a:rPr lang="zh-CN" altLang="en-US" dirty="0" smtClean="0"/>
              <a:t>核心</a:t>
            </a:r>
            <a:r>
              <a:rPr lang="en-US" altLang="zh-CN" dirty="0" smtClean="0"/>
              <a:t>API</a:t>
            </a:r>
          </a:p>
          <a:p>
            <a:pPr lvl="2"/>
            <a:r>
              <a:rPr lang="zh-CN" altLang="en-US" dirty="0" smtClean="0"/>
              <a:t>周边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1856" y="116632"/>
            <a:ext cx="267464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2885638" y="3513387"/>
            <a:ext cx="1656184" cy="158417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Internal </a:t>
            </a:r>
          </a:p>
          <a:p>
            <a:pPr algn="ctr"/>
            <a:r>
              <a:rPr lang="en-US" altLang="zh-CN" dirty="0" smtClean="0"/>
              <a:t>Account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619672" y="2793307"/>
            <a:ext cx="1008112" cy="72008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Google</a:t>
            </a:r>
            <a:endParaRPr lang="zh-CN" altLang="en-US" sz="1400" dirty="0"/>
          </a:p>
        </p:txBody>
      </p:sp>
      <p:sp>
        <p:nvSpPr>
          <p:cNvPr id="6" name="流程图: 联系 5"/>
          <p:cNvSpPr/>
          <p:nvPr/>
        </p:nvSpPr>
        <p:spPr>
          <a:xfrm>
            <a:off x="1373470" y="3801419"/>
            <a:ext cx="936104" cy="72008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FB</a:t>
            </a:r>
            <a:endParaRPr lang="zh-CN" altLang="en-US" sz="1400" dirty="0"/>
          </a:p>
        </p:txBody>
      </p:sp>
      <p:sp>
        <p:nvSpPr>
          <p:cNvPr id="7" name="流程图: 联系 6"/>
          <p:cNvSpPr/>
          <p:nvPr/>
        </p:nvSpPr>
        <p:spPr>
          <a:xfrm>
            <a:off x="1445478" y="4953547"/>
            <a:ext cx="1008112" cy="72008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Twitter</a:t>
            </a:r>
          </a:p>
        </p:txBody>
      </p:sp>
      <p:sp>
        <p:nvSpPr>
          <p:cNvPr id="8" name="流程图: 联系 7"/>
          <p:cNvSpPr/>
          <p:nvPr/>
        </p:nvSpPr>
        <p:spPr>
          <a:xfrm>
            <a:off x="2237566" y="5817643"/>
            <a:ext cx="1224136" cy="72008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VG</a:t>
            </a:r>
          </a:p>
          <a:p>
            <a:pPr algn="ctr"/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5" idx="5"/>
            <a:endCxn id="4" idx="1"/>
          </p:cNvCxnSpPr>
          <p:nvPr/>
        </p:nvCxnSpPr>
        <p:spPr>
          <a:xfrm>
            <a:off x="2480149" y="3407934"/>
            <a:ext cx="648032" cy="337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4" idx="2"/>
          </p:cNvCxnSpPr>
          <p:nvPr/>
        </p:nvCxnSpPr>
        <p:spPr>
          <a:xfrm>
            <a:off x="2309574" y="4161459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7"/>
            <a:endCxn id="4" idx="3"/>
          </p:cNvCxnSpPr>
          <p:nvPr/>
        </p:nvCxnSpPr>
        <p:spPr>
          <a:xfrm flipV="1">
            <a:off x="2305955" y="4865566"/>
            <a:ext cx="822226" cy="193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  <a:endCxn id="4" idx="4"/>
          </p:cNvCxnSpPr>
          <p:nvPr/>
        </p:nvCxnSpPr>
        <p:spPr>
          <a:xfrm flipV="1">
            <a:off x="2849634" y="5097563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 rot="21149753" flipH="1">
            <a:off x="1076239" y="1909090"/>
            <a:ext cx="3327767" cy="4996415"/>
          </a:xfrm>
          <a:prstGeom prst="arc">
            <a:avLst>
              <a:gd name="adj1" fmla="val 17380662"/>
              <a:gd name="adj2" fmla="val 3612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78548" y="692696"/>
            <a:ext cx="1368152" cy="64807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Developer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 rot="15306430">
            <a:off x="86589" y="5541317"/>
            <a:ext cx="136815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Developer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15" idx="4"/>
            <a:endCxn id="7" idx="3"/>
          </p:cNvCxnSpPr>
          <p:nvPr/>
        </p:nvCxnSpPr>
        <p:spPr>
          <a:xfrm flipV="1">
            <a:off x="1083816" y="5568174"/>
            <a:ext cx="509297" cy="21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7584" y="53122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登陆</a:t>
            </a:r>
            <a:endParaRPr lang="zh-CN" altLang="en-US" sz="1200" dirty="0"/>
          </a:p>
        </p:txBody>
      </p:sp>
      <p:sp>
        <p:nvSpPr>
          <p:cNvPr id="22" name="流程图: 联系 21"/>
          <p:cNvSpPr/>
          <p:nvPr/>
        </p:nvSpPr>
        <p:spPr>
          <a:xfrm>
            <a:off x="4932040" y="3729411"/>
            <a:ext cx="1656184" cy="115212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Product</a:t>
            </a:r>
            <a:endParaRPr lang="zh-CN" altLang="en-US" dirty="0"/>
          </a:p>
        </p:txBody>
      </p:sp>
      <p:sp>
        <p:nvSpPr>
          <p:cNvPr id="30" name="流程图: 联系 29"/>
          <p:cNvSpPr/>
          <p:nvPr/>
        </p:nvSpPr>
        <p:spPr>
          <a:xfrm>
            <a:off x="4788024" y="1726208"/>
            <a:ext cx="1656184" cy="115212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</a:t>
            </a:r>
          </a:p>
          <a:p>
            <a:pPr algn="ctr"/>
            <a:r>
              <a:rPr lang="en-US" altLang="zh-CN" dirty="0" smtClean="0"/>
              <a:t>Currency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7020272" y="3729411"/>
            <a:ext cx="1656184" cy="115212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Invoice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1"/>
            <a:endCxn id="30" idx="5"/>
          </p:cNvCxnSpPr>
          <p:nvPr/>
        </p:nvCxnSpPr>
        <p:spPr>
          <a:xfrm flipH="1" flipV="1">
            <a:off x="6201665" y="2709611"/>
            <a:ext cx="1061150" cy="118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22" idx="6"/>
          </p:cNvCxnSpPr>
          <p:nvPr/>
        </p:nvCxnSpPr>
        <p:spPr>
          <a:xfrm flipH="1">
            <a:off x="6588224" y="430547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4" idx="6"/>
          </p:cNvCxnSpPr>
          <p:nvPr/>
        </p:nvCxnSpPr>
        <p:spPr>
          <a:xfrm flipH="1">
            <a:off x="4541822" y="4305475"/>
            <a:ext cx="390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0" idx="3"/>
            <a:endCxn id="4" idx="7"/>
          </p:cNvCxnSpPr>
          <p:nvPr/>
        </p:nvCxnSpPr>
        <p:spPr>
          <a:xfrm flipH="1">
            <a:off x="4299279" y="2709611"/>
            <a:ext cx="731288" cy="1035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联系 41"/>
          <p:cNvSpPr/>
          <p:nvPr/>
        </p:nvSpPr>
        <p:spPr>
          <a:xfrm>
            <a:off x="4932040" y="5313587"/>
            <a:ext cx="1656184" cy="122413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Assert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2" idx="1"/>
            <a:endCxn id="4" idx="5"/>
          </p:cNvCxnSpPr>
          <p:nvPr/>
        </p:nvCxnSpPr>
        <p:spPr>
          <a:xfrm flipH="1" flipV="1">
            <a:off x="4299279" y="4865566"/>
            <a:ext cx="875304" cy="62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0"/>
            <a:endCxn id="22" idx="4"/>
          </p:cNvCxnSpPr>
          <p:nvPr/>
        </p:nvCxnSpPr>
        <p:spPr>
          <a:xfrm flipV="1">
            <a:off x="5760132" y="4881539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/>
        </p:nvSpPr>
        <p:spPr>
          <a:xfrm>
            <a:off x="7020272" y="5529611"/>
            <a:ext cx="1656184" cy="122413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Statistics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50" idx="1"/>
            <a:endCxn id="22" idx="5"/>
          </p:cNvCxnSpPr>
          <p:nvPr/>
        </p:nvCxnSpPr>
        <p:spPr>
          <a:xfrm flipH="1" flipV="1">
            <a:off x="6345681" y="4712814"/>
            <a:ext cx="917134" cy="996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联系 52"/>
          <p:cNvSpPr/>
          <p:nvPr/>
        </p:nvSpPr>
        <p:spPr>
          <a:xfrm>
            <a:off x="2843808" y="1700808"/>
            <a:ext cx="1656184" cy="115212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Project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14" idx="3"/>
            <a:endCxn id="53" idx="7"/>
          </p:cNvCxnSpPr>
          <p:nvPr/>
        </p:nvCxnSpPr>
        <p:spPr>
          <a:xfrm flipH="1">
            <a:off x="4257449" y="1245860"/>
            <a:ext cx="1021460" cy="62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联系 61"/>
          <p:cNvSpPr/>
          <p:nvPr/>
        </p:nvSpPr>
        <p:spPr>
          <a:xfrm>
            <a:off x="6948264" y="1726208"/>
            <a:ext cx="1656184" cy="1152128"/>
          </a:xfrm>
          <a:prstGeom prst="flowChart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en-US" altLang="zh-CN" dirty="0" smtClean="0"/>
              <a:t>Portal</a:t>
            </a:r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1547664" y="116632"/>
            <a:ext cx="1656184" cy="792088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 </a:t>
            </a:r>
          </a:p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>
            <a:off x="539552" y="1196752"/>
            <a:ext cx="3816424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99792" y="9087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App Key</a:t>
            </a:r>
            <a:endParaRPr lang="zh-CN" altLang="en-US" sz="1200" dirty="0"/>
          </a:p>
        </p:txBody>
      </p:sp>
      <p:sp>
        <p:nvSpPr>
          <p:cNvPr id="73" name="椭圆 72"/>
          <p:cNvSpPr/>
          <p:nvPr/>
        </p:nvSpPr>
        <p:spPr>
          <a:xfrm>
            <a:off x="2702285" y="409106"/>
            <a:ext cx="645579" cy="49961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SDK</a:t>
            </a:r>
            <a:endParaRPr lang="zh-CN" altLang="en-US" sz="1200" dirty="0"/>
          </a:p>
        </p:txBody>
      </p:sp>
      <p:cxnSp>
        <p:nvCxnSpPr>
          <p:cNvPr id="78" name="直接箭头连接符 77"/>
          <p:cNvCxnSpPr>
            <a:stCxn id="14" idx="5"/>
            <a:endCxn id="62" idx="1"/>
          </p:cNvCxnSpPr>
          <p:nvPr/>
        </p:nvCxnSpPr>
        <p:spPr>
          <a:xfrm>
            <a:off x="6246339" y="1245860"/>
            <a:ext cx="944468" cy="649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64" idx="4"/>
            <a:endCxn id="53" idx="0"/>
          </p:cNvCxnSpPr>
          <p:nvPr/>
        </p:nvCxnSpPr>
        <p:spPr>
          <a:xfrm rot="16200000" flipH="1">
            <a:off x="2627784" y="656692"/>
            <a:ext cx="792088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Internal Account</a:t>
            </a:r>
            <a:r>
              <a:rPr lang="zh-CN" altLang="en-US" dirty="0" smtClean="0"/>
              <a:t>总是存在，所有的登陆账号关联到</a:t>
            </a:r>
            <a:r>
              <a:rPr lang="en-US" altLang="zh-CN" dirty="0" smtClean="0"/>
              <a:t>Internal Account.</a:t>
            </a:r>
          </a:p>
          <a:p>
            <a:r>
              <a:rPr lang="zh-CN" altLang="en-US" dirty="0" smtClean="0"/>
              <a:t>虚拟币和</a:t>
            </a:r>
            <a:r>
              <a:rPr lang="en-US" altLang="zh-CN" dirty="0" smtClean="0"/>
              <a:t>Internal Account</a:t>
            </a:r>
            <a:r>
              <a:rPr lang="zh-CN" altLang="en-US" dirty="0" smtClean="0"/>
              <a:t>相关，和外部第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方登陆的账号绑定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是否需要支持多个第三方账号，绑定为一个内部账号？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B050"/>
                </a:solidFill>
              </a:rPr>
              <a:t>取决于开发者的实现，开发者有账号，和我们的系统无关。只需要他传一个</a:t>
            </a:r>
            <a:r>
              <a:rPr lang="en-US" altLang="zh-CN" dirty="0" smtClean="0">
                <a:solidFill>
                  <a:srgbClr val="00B050"/>
                </a:solidFill>
              </a:rPr>
              <a:t>Account User(</a:t>
            </a:r>
            <a:r>
              <a:rPr lang="en-US" altLang="zh-CN" dirty="0" err="1" smtClean="0">
                <a:solidFill>
                  <a:srgbClr val="00B050"/>
                </a:solidFill>
              </a:rPr>
              <a:t>uid</a:t>
            </a:r>
            <a:r>
              <a:rPr lang="zh-CN" altLang="en-US" dirty="0" smtClean="0">
                <a:solidFill>
                  <a:srgbClr val="00B050"/>
                </a:solidFill>
              </a:rPr>
              <a:t>是不变的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给我们，我们的账号会生成一个</a:t>
            </a:r>
            <a:r>
              <a:rPr lang="en-US" altLang="zh-CN" dirty="0" smtClean="0">
                <a:solidFill>
                  <a:srgbClr val="00B050"/>
                </a:solidFill>
              </a:rPr>
              <a:t>Internal Account User</a:t>
            </a:r>
          </a:p>
          <a:p>
            <a:pPr lvl="2"/>
            <a:r>
              <a:rPr lang="zh-CN" altLang="en-US" dirty="0" smtClean="0">
                <a:solidFill>
                  <a:srgbClr val="00B050"/>
                </a:solidFill>
              </a:rPr>
              <a:t>开发者无账号系统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B050"/>
                </a:solidFill>
              </a:rPr>
              <a:t>同样建议开发者选择一个合适的第三方账号，这个工作，我们的</a:t>
            </a:r>
            <a:r>
              <a:rPr lang="en-US" altLang="zh-CN" dirty="0" smtClean="0">
                <a:solidFill>
                  <a:srgbClr val="00B050"/>
                </a:solidFill>
              </a:rPr>
              <a:t>Demo</a:t>
            </a:r>
            <a:r>
              <a:rPr lang="zh-CN" altLang="en-US" dirty="0" smtClean="0">
                <a:solidFill>
                  <a:srgbClr val="00B050"/>
                </a:solidFill>
              </a:rPr>
              <a:t>会展示。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B050"/>
                </a:solidFill>
              </a:rPr>
              <a:t>这种情况先不考虑多账号绑定。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B050"/>
                </a:solidFill>
              </a:rPr>
              <a:t>开发者选择多账户绑定，目的是为了应用能适应更多的已有不同类型账号的用户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3"/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我们实现一个简单的第三方账号。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满足无账号客户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架构参考实现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开发者账号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和用户账号完全不同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application </a:t>
            </a:r>
            <a:r>
              <a:rPr lang="zh-CN" altLang="en-US" dirty="0" smtClean="0"/>
              <a:t>标识</a:t>
            </a:r>
            <a:r>
              <a:rPr lang="en-US" altLang="zh-CN" dirty="0" smtClean="0"/>
              <a:t>: app key, app secret key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设计师账号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第一期和开发者账号相同，不做考虑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204"/>
            <a:ext cx="8229600" cy="544115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多次购买，订阅类，是否能被消费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max_unit_number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expired_date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可以是虚拟币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可以是真实货币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折扣率（促销可用）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支持依赖关系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enable_sub_product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sub_product_count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用于类似电子书章节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一批产品</a:t>
            </a:r>
            <a:endParaRPr lang="en-US" altLang="zh-CN" dirty="0" smtClean="0"/>
          </a:p>
          <a:p>
            <a:r>
              <a:rPr lang="zh-CN" altLang="en-US" dirty="0" smtClean="0"/>
              <a:t>过滤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download_count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update_time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purchase_count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便签</a:t>
            </a:r>
            <a:r>
              <a:rPr lang="en-US" altLang="zh-CN" dirty="0" smtClean="0"/>
              <a:t>(TAG)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产品标识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String( </a:t>
            </a:r>
            <a:r>
              <a:rPr lang="en-US" altLang="zh-CN" dirty="0" err="1" smtClean="0"/>
              <a:t>max_size</a:t>
            </a:r>
            <a:r>
              <a:rPr lang="en-US" altLang="zh-CN" dirty="0" smtClean="0"/>
              <a:t> )</a:t>
            </a:r>
          </a:p>
          <a:p>
            <a:pPr lvl="1"/>
            <a:r>
              <a:rPr lang="en-US" altLang="zh-CN" dirty="0" smtClean="0"/>
              <a:t>Empty</a:t>
            </a:r>
          </a:p>
          <a:p>
            <a:pPr lvl="2"/>
            <a:r>
              <a:rPr lang="zh-CN" altLang="en-US" dirty="0" smtClean="0"/>
              <a:t>就是一个支付的名称，无实际内容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Internal Account 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可以同时有两种形式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</a:t>
            </a:r>
            <a:r>
              <a:rPr lang="zh-CN" altLang="en-US" dirty="0" smtClean="0"/>
              <a:t>币 和 </a:t>
            </a:r>
            <a:r>
              <a:rPr lang="en-US" altLang="zh-CN" dirty="0" smtClean="0"/>
              <a:t>xx</a:t>
            </a:r>
            <a:r>
              <a:rPr lang="zh-CN" altLang="en-US" dirty="0" smtClean="0"/>
              <a:t>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金币，钻石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Deposit, withdraw, </a:t>
            </a:r>
          </a:p>
          <a:p>
            <a:pPr lvl="1"/>
            <a:r>
              <a:rPr lang="zh-CN" altLang="en-US" dirty="0" smtClean="0"/>
              <a:t>交易账单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充值，消费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个人资产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Internal user id, product id, number, </a:t>
            </a:r>
            <a:r>
              <a:rPr lang="en-US" altLang="zh-CN" dirty="0" err="1" smtClean="0"/>
              <a:t>expire_date</a:t>
            </a:r>
            <a:r>
              <a:rPr lang="en-US" altLang="zh-CN" dirty="0" smtClean="0"/>
              <a:t>, </a:t>
            </a:r>
          </a:p>
          <a:p>
            <a:pPr lvl="1"/>
            <a:r>
              <a:rPr lang="zh-CN" altLang="en-US" dirty="0" smtClean="0"/>
              <a:t>在查看自己的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时， 能看到这些信息。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可以查看，已经购买产品，已经消费产品，现在拥有的产品，包括数量，到期时间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Open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myproduct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/list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/product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/product/sub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/promotion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账单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/purchase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/query</a:t>
            </a:r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 err="1" smtClean="0"/>
              <a:t>vgiap</a:t>
            </a:r>
            <a:r>
              <a:rPr lang="en-US" altLang="zh-CN" dirty="0" smtClean="0"/>
              <a:t>/consume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Product</a:t>
            </a:r>
          </a:p>
          <a:p>
            <a:pPr lvl="2"/>
            <a:r>
              <a:rPr lang="zh-CN" altLang="en-US" dirty="0" smtClean="0"/>
              <a:t>基本信息</a:t>
            </a:r>
            <a:r>
              <a:rPr lang="en-US" altLang="zh-CN" dirty="0" smtClean="0"/>
              <a:t>(name, 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，定价</a:t>
            </a:r>
            <a:r>
              <a:rPr lang="en-US" altLang="zh-CN" dirty="0" smtClean="0"/>
              <a:t>(</a:t>
            </a:r>
            <a:r>
              <a:rPr lang="zh-CN" altLang="en-US" dirty="0" smtClean="0"/>
              <a:t>渠道， 价格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app_extends</a:t>
            </a:r>
            <a:r>
              <a:rPr lang="en-US" altLang="zh-CN" dirty="0" smtClean="0"/>
              <a:t>,  </a:t>
            </a:r>
            <a:r>
              <a:rPr lang="zh-CN" altLang="en-US" dirty="0" smtClean="0"/>
              <a:t>折扣</a:t>
            </a:r>
            <a:r>
              <a:rPr lang="en-US" altLang="zh-CN" dirty="0" smtClean="0"/>
              <a:t>,  TAG,  </a:t>
            </a:r>
            <a:r>
              <a:rPr lang="en-US" altLang="zh-CN" dirty="0" err="1" smtClean="0"/>
              <a:t>external_link</a:t>
            </a:r>
            <a:r>
              <a:rPr lang="en-US" altLang="zh-CN" dirty="0" smtClean="0"/>
              <a:t>(</a:t>
            </a:r>
            <a:r>
              <a:rPr lang="zh-CN" altLang="en-US" dirty="0" smtClean="0"/>
              <a:t>外链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VGUser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Internal  account  user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虚拟货币，客户端不涉及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服务器端搞定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账号，一个参考实现，无需提供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对开发者没有用，可以</a:t>
            </a:r>
            <a:r>
              <a:rPr lang="en-US" altLang="zh-CN" dirty="0" smtClean="0"/>
              <a:t>Open Source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服务器虚拟商品方式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421088"/>
          </a:xfrm>
        </p:spPr>
        <p:txBody>
          <a:bodyPr/>
          <a:lstStyle/>
          <a:p>
            <a:r>
              <a:rPr lang="zh-CN" altLang="en-US" sz="2400" dirty="0" smtClean="0"/>
              <a:t>服务器类型使用这种方式，要提供另外的服务器将产品发送给程序。 服务器交付适用于订阅、内容类商品和服务，因为商品可以作为数据发送，而不需改动程序束。 例如，一个游戏提供的新的内容（关卡等）。 </a:t>
            </a:r>
            <a:r>
              <a:rPr lang="en-US" altLang="zh-CN" sz="2400" dirty="0" smtClean="0"/>
              <a:t>Store Kit</a:t>
            </a:r>
            <a:r>
              <a:rPr lang="zh-CN" altLang="en-US" sz="2400" dirty="0" smtClean="0"/>
              <a:t>不会对服务器端的设计和交互做出定义，这方面工作需要开发者来完成。 而且，</a:t>
            </a:r>
            <a:r>
              <a:rPr lang="en-US" altLang="zh-CN" sz="2400" dirty="0" smtClean="0"/>
              <a:t>Store Kit</a:t>
            </a:r>
            <a:r>
              <a:rPr lang="zh-CN" altLang="en-US" sz="2400" dirty="0" smtClean="0"/>
              <a:t>不提供验证用户身份的机制，你需要来设计。 如果开发者的程序需要以上功能，例如，纪录特定用户的订阅计划， 开发者需要</a:t>
            </a:r>
            <a:r>
              <a:rPr lang="zh-CN" altLang="en-US" sz="2400" dirty="0" smtClean="0">
                <a:solidFill>
                  <a:srgbClr val="00B050"/>
                </a:solidFill>
              </a:rPr>
              <a:t>自己</a:t>
            </a:r>
            <a:r>
              <a:rPr lang="zh-CN" altLang="en-US" sz="2400" dirty="0" smtClean="0"/>
              <a:t>来</a:t>
            </a:r>
            <a:r>
              <a:rPr lang="zh-CN" altLang="en-US" sz="2400" b="1" dirty="0" smtClean="0"/>
              <a:t>设计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/>
              <a:t>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00B050"/>
                </a:solidFill>
              </a:rPr>
              <a:t>我们帮助开发者来实现虚拟商品的托管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,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节省开发者</a:t>
            </a:r>
            <a:r>
              <a:rPr lang="zh-CN" altLang="en-US" sz="2400" b="1" dirty="0" smtClean="0">
                <a:solidFill>
                  <a:srgbClr val="0051A2"/>
                </a:solidFill>
              </a:rPr>
              <a:t>时间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和</a:t>
            </a:r>
            <a:r>
              <a:rPr lang="zh-CN" altLang="en-US" sz="2400" b="1" dirty="0" smtClean="0">
                <a:solidFill>
                  <a:srgbClr val="0051A2"/>
                </a:solidFill>
              </a:rPr>
              <a:t>金钱</a:t>
            </a:r>
            <a:endParaRPr lang="zh-CN" altLang="en-US" sz="2400" b="1" dirty="0">
              <a:solidFill>
                <a:srgbClr val="0051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/>
          <a:lstStyle/>
          <a:p>
            <a:r>
              <a:rPr lang="zh-CN" altLang="en-US" sz="2400" dirty="0" smtClean="0"/>
              <a:t>一个</a:t>
            </a:r>
            <a:r>
              <a:rPr lang="en-US" altLang="zh-CN" sz="2400" dirty="0" smtClean="0"/>
              <a:t>IOS</a:t>
            </a:r>
            <a:r>
              <a:rPr lang="zh-CN" altLang="en-US" sz="2400" dirty="0" smtClean="0"/>
              <a:t>的服务器虚拟物品购买过程</a:t>
            </a:r>
            <a:endParaRPr lang="zh-CN" altLang="en-US" sz="2400" dirty="0"/>
          </a:p>
        </p:txBody>
      </p:sp>
      <p:pic>
        <p:nvPicPr>
          <p:cNvPr id="1026" name="Picture 2" descr="http://www.cocoachina.com/cms/uploads/allimg/101125/1J3241L0-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0688"/>
            <a:ext cx="6696744" cy="907182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847856" y="4149080"/>
            <a:ext cx="12961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http://www.cocoachina.com/iphonedev/sdk/2010/1125/2396.html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How to resolve?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移动应用开发者只需要关注自己的移动端的业务逻辑。我们给开发者提供虚拟商品发布，管理，获取，统计分析的能力。我们来帮助开发者托管虚拟物体的管理。</a:t>
            </a:r>
            <a:endParaRPr lang="en-US" altLang="zh-CN" dirty="0" smtClean="0"/>
          </a:p>
          <a:p>
            <a:r>
              <a:rPr lang="zh-CN" altLang="en-US" dirty="0" smtClean="0"/>
              <a:t>设计师在我们的托管平台上发布虚拟物品，提供设计师虚拟物品的账单审计。</a:t>
            </a:r>
            <a:endParaRPr lang="en-US" altLang="zh-CN" dirty="0" smtClean="0"/>
          </a:p>
          <a:p>
            <a:r>
              <a:rPr lang="zh-CN" altLang="en-US" dirty="0" smtClean="0"/>
              <a:t>我们来完成应用和虚拟物品的对接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服务于移动应用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服务模式： 托管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变现</a:t>
            </a:r>
            <a:r>
              <a:rPr lang="en-US" altLang="zh-CN" dirty="0" smtClean="0"/>
              <a:t>(IAP)</a:t>
            </a:r>
          </a:p>
          <a:p>
            <a:pPr lvl="1"/>
            <a:r>
              <a:rPr lang="zh-CN" altLang="en-US" dirty="0" smtClean="0"/>
              <a:t>先只管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应用，游戏差异性太大，暂不考虑。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市场：国内，国外付费市场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用户：移动应用开发者，有动态内容获取要求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托管：云托管，卖方案，咨询，</a:t>
            </a:r>
            <a:r>
              <a:rPr lang="en-US" altLang="zh-CN" dirty="0" smtClean="0"/>
              <a:t>Open Source(</a:t>
            </a:r>
            <a:r>
              <a:rPr lang="zh-CN" altLang="en-US" dirty="0" smtClean="0"/>
              <a:t>赚不到钱，那就赚点名声</a:t>
            </a:r>
            <a:r>
              <a:rPr lang="en-US" altLang="zh-CN" dirty="0" smtClean="0"/>
              <a:t>)?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应用类型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移动应用需要购买并下载动态内容，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内容发布类</a:t>
            </a:r>
            <a:endParaRPr lang="en-US" altLang="zh-CN" dirty="0" smtClean="0"/>
          </a:p>
          <a:p>
            <a:pPr lvl="2"/>
            <a:r>
              <a:rPr lang="zh-CN" altLang="en-US" dirty="0"/>
              <a:t>电</a:t>
            </a:r>
            <a:r>
              <a:rPr lang="zh-CN" altLang="en-US" dirty="0" smtClean="0"/>
              <a:t>子书，</a:t>
            </a:r>
            <a:r>
              <a:rPr lang="en-US" altLang="zh-CN" dirty="0" smtClean="0"/>
              <a:t>Music</a:t>
            </a:r>
            <a:r>
              <a:rPr lang="zh-CN" altLang="en-US" dirty="0" smtClean="0"/>
              <a:t>，等其他可以当内容消费的商品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换肤类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壁纸，皮肤，卡通头像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IAP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Donate, Pro Version, 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用户是谁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>
                <a:latin typeface="+mj-ea"/>
                <a:ea typeface="+mj-ea"/>
              </a:rPr>
              <a:t>先从小范围开发者验证，验证可行，别铺的太大，二期可以重构，再往外扩展。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开发者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快速集成。提供一站式，内容发布，获取，支付的服务。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 smtClean="0"/>
              <a:t>独立开发者和小团队</a:t>
            </a:r>
            <a:endParaRPr kumimoji="1" lang="en-US" altLang="zh-CN" dirty="0" smtClean="0"/>
          </a:p>
          <a:p>
            <a:pPr marL="1371600" lvl="2" indent="-514350"/>
            <a:r>
              <a:rPr kumimoji="1" lang="zh-CN" altLang="en-US" dirty="0" smtClean="0"/>
              <a:t>减少</a:t>
            </a:r>
            <a:r>
              <a:rPr kumimoji="1" lang="en-US" altLang="zh-CN" dirty="0" smtClean="0"/>
              <a:t>IAP</a:t>
            </a:r>
            <a:r>
              <a:rPr kumimoji="1" lang="zh-CN" altLang="en-US" dirty="0" smtClean="0"/>
              <a:t>集成的工作量，让应用发布更快更方便，后期有更好的扩展性</a:t>
            </a:r>
            <a:endParaRPr kumimoji="1" lang="en-US" altLang="zh-CN" dirty="0" smtClean="0"/>
          </a:p>
          <a:p>
            <a:pPr marL="1371600" lvl="2" indent="-514350"/>
            <a:r>
              <a:rPr lang="zh-CN" altLang="en-US" dirty="0" smtClean="0"/>
              <a:t>团队小，无服务器开发经验，需要能快速集成</a:t>
            </a:r>
            <a:r>
              <a:rPr lang="en-US" altLang="zh-CN" dirty="0" smtClean="0"/>
              <a:t>IAP</a:t>
            </a:r>
            <a:r>
              <a:rPr lang="zh-CN" altLang="en-US" dirty="0" smtClean="0"/>
              <a:t>变现，赚名声。</a:t>
            </a:r>
            <a:endParaRPr lang="en-US" altLang="zh-CN" dirty="0" smtClean="0"/>
          </a:p>
          <a:p>
            <a:pPr marL="1371600" lvl="2" indent="-514350"/>
            <a:r>
              <a:rPr lang="zh-CN" altLang="en-US" dirty="0" smtClean="0"/>
              <a:t>应用用户小，舍不得</a:t>
            </a:r>
            <a:r>
              <a:rPr lang="en-US" altLang="zh-CN" dirty="0" smtClean="0"/>
              <a:t>(</a:t>
            </a:r>
            <a:r>
              <a:rPr lang="zh-CN" altLang="en-US" dirty="0" smtClean="0"/>
              <a:t>甚至是不值得</a:t>
            </a:r>
            <a:r>
              <a:rPr lang="en-US" altLang="zh-CN" dirty="0" smtClean="0"/>
              <a:t>)</a:t>
            </a:r>
            <a:r>
              <a:rPr lang="zh-CN" altLang="en-US" dirty="0" smtClean="0"/>
              <a:t>投入服务器端的开发，虽然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已经在提供</a:t>
            </a:r>
            <a:r>
              <a:rPr lang="en-US" altLang="zh-CN" dirty="0" smtClean="0"/>
              <a:t>Backend </a:t>
            </a:r>
            <a:r>
              <a:rPr lang="zh-CN" altLang="en-US" dirty="0" smtClean="0"/>
              <a:t>服务，但是集成还是有代价的。我们可以免费提供给他们用。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高级开发者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人员组成齐备，能力强，</a:t>
            </a:r>
            <a:r>
              <a:rPr lang="zh-CN" altLang="en-US" dirty="0" smtClean="0">
                <a:solidFill>
                  <a:schemeClr val="accent3"/>
                </a:solidFill>
              </a:rPr>
              <a:t>目前</a:t>
            </a:r>
            <a:r>
              <a:rPr lang="zh-CN" altLang="en-US" dirty="0" smtClean="0"/>
              <a:t>可能</a:t>
            </a:r>
            <a:r>
              <a:rPr lang="zh-CN" altLang="en-US" dirty="0" smtClean="0">
                <a:solidFill>
                  <a:schemeClr val="accent3"/>
                </a:solidFill>
              </a:rPr>
              <a:t>不是</a:t>
            </a:r>
            <a:r>
              <a:rPr lang="zh-CN" altLang="en-US" dirty="0" smtClean="0"/>
              <a:t>我们的用户。解决部分初级开发者后，可以转向高级开发者提供服务。</a:t>
            </a:r>
            <a:endParaRPr lang="en-US" altLang="zh-CN" dirty="0" smtClean="0"/>
          </a:p>
          <a:p>
            <a:pPr lvl="2"/>
            <a:r>
              <a:rPr lang="zh-CN" altLang="en-US" dirty="0"/>
              <a:t>二</a:t>
            </a:r>
            <a:r>
              <a:rPr lang="zh-CN" altLang="en-US" dirty="0" smtClean="0"/>
              <a:t>期往这里发展，考虑怎么赚钱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zh-CN" altLang="en-US" dirty="0" smtClean="0"/>
              <a:t>最终用户：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不需升级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即可获取更新的</a:t>
            </a:r>
            <a:r>
              <a:rPr kumimoji="1" lang="en-US" altLang="zh-CN" dirty="0" smtClean="0"/>
              <a:t>IAP</a:t>
            </a:r>
            <a:r>
              <a:rPr kumimoji="1" lang="zh-CN" altLang="en-US" dirty="0" smtClean="0"/>
              <a:t>项目，让最终用户感到便利性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普通用户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能用通用的支付渠道</a:t>
            </a:r>
            <a:r>
              <a:rPr lang="en-US" altLang="zh-CN" dirty="0" smtClean="0"/>
              <a:t>(Google Wallet, ISO, 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，内购应用内商品。无支付学习成本。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有什么不同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Parse</a:t>
            </a:r>
            <a:r>
              <a:rPr lang="zh-CN" altLang="en-US" dirty="0" smtClean="0"/>
              <a:t>用户分析：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企业移动化潮流，他们需要一个</a:t>
            </a:r>
            <a:r>
              <a:rPr lang="en-US" altLang="zh-CN" dirty="0" smtClean="0"/>
              <a:t>Mobile App</a:t>
            </a:r>
            <a:r>
              <a:rPr lang="zh-CN" altLang="en-US" dirty="0" smtClean="0"/>
              <a:t>， </a:t>
            </a:r>
            <a:r>
              <a:rPr lang="zh-CN" altLang="en-US" dirty="0"/>
              <a:t>并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Social Account</a:t>
            </a:r>
            <a:r>
              <a:rPr lang="zh-CN" altLang="en-US" dirty="0" smtClean="0"/>
              <a:t>集成。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Cisco, </a:t>
            </a:r>
            <a:r>
              <a:rPr lang="zh-CN" altLang="en-US" dirty="0" smtClean="0"/>
              <a:t>卡迪拉克，</a:t>
            </a:r>
            <a:r>
              <a:rPr lang="en-US" altLang="zh-CN" dirty="0" smtClean="0"/>
              <a:t>Hello Kitty,  </a:t>
            </a:r>
            <a:r>
              <a:rPr lang="en-US" altLang="zh-CN" dirty="0" err="1" smtClean="0"/>
              <a:t>Swisscom</a:t>
            </a:r>
            <a:r>
              <a:rPr lang="en-US" altLang="zh-CN" dirty="0" smtClean="0"/>
              <a:t>, BBDO, </a:t>
            </a:r>
            <a:r>
              <a:rPr lang="en-US" altLang="zh-CN" dirty="0" smtClean="0">
                <a:hlinkClick r:id="rId3"/>
              </a:rPr>
              <a:t>https://www.parse.com/customers/featured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企业移动部门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Cloud Database + Social Login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File Storage</a:t>
            </a:r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我们的用户是谁？有什么不同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Parse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Express  </a:t>
            </a:r>
            <a:r>
              <a:rPr lang="zh-CN" altLang="en-US" dirty="0" smtClean="0"/>
              <a:t>开发简单的动态服务器，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风格，逻辑代码，存储，数据结构定义都基于开发者自己的定义，及其灵活。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灵活带来的问题是需要开发，我们提供的服务，无需用户做服务器端的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开发，但是可以扩展托管物品存储字段。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b="1" dirty="0" smtClean="0"/>
              <a:t>我们只解决虚拟物品的托管和</a:t>
            </a:r>
            <a:r>
              <a:rPr lang="en-US" altLang="zh-CN" b="1" dirty="0" smtClean="0"/>
              <a:t>IAP</a:t>
            </a:r>
            <a:r>
              <a:rPr lang="zh-CN" altLang="en-US" b="1" dirty="0" smtClean="0"/>
              <a:t>问题，以及为了提供该服务需要搭配的最小周边服务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是否可以为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协同？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成为</a:t>
            </a:r>
            <a:r>
              <a:rPr lang="en-US" altLang="zh-CN" dirty="0" smtClean="0"/>
              <a:t>Parse</a:t>
            </a:r>
            <a:r>
              <a:rPr lang="zh-CN" altLang="en-US" dirty="0" smtClean="0"/>
              <a:t>的虚拟商品托管？需要给他开发一个</a:t>
            </a:r>
            <a:r>
              <a:rPr lang="en-US" altLang="zh-CN" dirty="0" smtClean="0"/>
              <a:t>Cloud Module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Parse </a:t>
            </a:r>
            <a:r>
              <a:rPr lang="zh-CN" altLang="en-US" dirty="0" smtClean="0"/>
              <a:t>服务器运行都是基于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开发，我们服务器端涉及支付，统计，发布页面。相对于我们提供给用户的整个服务，整合不方便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IAP</a:t>
            </a:r>
            <a:r>
              <a:rPr lang="zh-CN" altLang="en-US" dirty="0" smtClean="0"/>
              <a:t>支付？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2578</Words>
  <Application>Microsoft Office PowerPoint</Application>
  <PresentationFormat>全屏显示(4:3)</PresentationFormat>
  <Paragraphs>508</Paragraphs>
  <Slides>36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Mobile developers’ Questions &amp; Opportunity?</vt:lpstr>
      <vt:lpstr>内置产品模式</vt:lpstr>
      <vt:lpstr>IOS服务器虚拟商品方式</vt:lpstr>
      <vt:lpstr>一个IOS的服务器虚拟物品购买过程</vt:lpstr>
      <vt:lpstr>How to resolve?</vt:lpstr>
      <vt:lpstr>服务于移动应用</vt:lpstr>
      <vt:lpstr>用户是谁</vt:lpstr>
      <vt:lpstr>和Parse有什么不同?</vt:lpstr>
      <vt:lpstr>逻辑组件</vt:lpstr>
      <vt:lpstr>逻辑组件</vt:lpstr>
      <vt:lpstr>账号、虚拟币</vt:lpstr>
      <vt:lpstr>PUSH</vt:lpstr>
      <vt:lpstr>虚拟商品的管理</vt:lpstr>
      <vt:lpstr>统计分析</vt:lpstr>
      <vt:lpstr>客户端SDK和API</vt:lpstr>
      <vt:lpstr>安全</vt:lpstr>
      <vt:lpstr>应用状态数据存储</vt:lpstr>
      <vt:lpstr>产品及服务</vt:lpstr>
      <vt:lpstr>Architecture</vt:lpstr>
      <vt:lpstr>幻灯片 21</vt:lpstr>
      <vt:lpstr>Product Description</vt:lpstr>
      <vt:lpstr>How to Make Money?</vt:lpstr>
      <vt:lpstr>支付设计</vt:lpstr>
      <vt:lpstr>产品截图</vt:lpstr>
      <vt:lpstr>产品截图</vt:lpstr>
      <vt:lpstr>截图</vt:lpstr>
      <vt:lpstr>移动端</vt:lpstr>
      <vt:lpstr>Reference</vt:lpstr>
      <vt:lpstr>第一个版本具体事宜</vt:lpstr>
      <vt:lpstr>Component</vt:lpstr>
      <vt:lpstr>账号</vt:lpstr>
      <vt:lpstr>产品定义</vt:lpstr>
      <vt:lpstr>虚拟币</vt:lpstr>
      <vt:lpstr>个人资产</vt:lpstr>
      <vt:lpstr>Open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test</dc:creator>
  <cp:lastModifiedBy>test</cp:lastModifiedBy>
  <cp:revision>541</cp:revision>
  <dcterms:created xsi:type="dcterms:W3CDTF">2013-10-28T05:48:07Z</dcterms:created>
  <dcterms:modified xsi:type="dcterms:W3CDTF">2013-11-11T09:21:35Z</dcterms:modified>
</cp:coreProperties>
</file>