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5067-13F5-4E8B-B3D9-DEB25C96B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D9EDB-96A6-42F3-BF81-6C28DEFE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58062-373C-455D-8E17-7C087816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1B14-17EF-49FB-BCBA-1A0791C60D12}" type="datetimeFigureOut">
              <a:rPr lang="LID4096" smtClean="0"/>
              <a:t>09/01/2019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111BE-C32A-456C-A05D-ECF6A149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04907-B045-429F-A3DE-60E3DD0E6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A8FA-896F-4AC6-89F1-A8BEAF9914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6743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2EEC-6329-41CF-83F7-34222F157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E400D-5812-4D80-9453-61E173351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9CF6E-E2EF-46E3-B677-2FDF1A8C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1B14-17EF-49FB-BCBA-1A0791C60D12}" type="datetimeFigureOut">
              <a:rPr lang="LID4096" smtClean="0"/>
              <a:t>09/01/2019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A48C1-37D8-466D-8D2F-376B1B98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85B5A-14F5-4E6B-865D-21BAB83B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A8FA-896F-4AC6-89F1-A8BEAF9914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870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8A1C55-4FD0-4EE4-A6DA-4782D161D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D9875-E619-47ED-A32C-6BA088FA8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A9FFA-082B-4A56-B4B4-F45F6F83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1B14-17EF-49FB-BCBA-1A0791C60D12}" type="datetimeFigureOut">
              <a:rPr lang="LID4096" smtClean="0"/>
              <a:t>09/01/2019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F4502-4C39-4FA3-B3DB-F2F81530B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C6667-99AC-48B9-8220-63175EEA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A8FA-896F-4AC6-89F1-A8BEAF9914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626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C93F-3690-4621-B138-359496E4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519F2-068E-42AB-A1C9-5AEB84253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47EDE-9FA8-4C51-8C95-2CE58AFAC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1B14-17EF-49FB-BCBA-1A0791C60D12}" type="datetimeFigureOut">
              <a:rPr lang="LID4096" smtClean="0"/>
              <a:t>09/01/2019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F27D4-F311-403F-AA3F-7F4D35D1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C3DDE-5AB6-42A5-9E15-980D910D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A8FA-896F-4AC6-89F1-A8BEAF9914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0737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C043-E325-4878-910A-0279DA022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77F43-5CD7-47C5-A735-A23E15C8C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196ED-2EE3-4D0D-8740-C6713EFC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1B14-17EF-49FB-BCBA-1A0791C60D12}" type="datetimeFigureOut">
              <a:rPr lang="LID4096" smtClean="0"/>
              <a:t>09/01/2019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4757C-F902-42C5-9754-1B7269D2F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B0BF5-6687-4834-B4B6-BDB2AF35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A8FA-896F-4AC6-89F1-A8BEAF9914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2731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1B46-4FEA-447C-84C1-595F41B2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31768-FD00-4CF8-AF79-0AAE2D00F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F52F4-C0EC-4232-86F9-914E04A14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68A35-AF92-49DE-B8F4-7D771E1D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1B14-17EF-49FB-BCBA-1A0791C60D12}" type="datetimeFigureOut">
              <a:rPr lang="LID4096" smtClean="0"/>
              <a:t>09/01/2019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4D406-25D7-40B3-ACF6-1974CD5B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DEEF3-B864-4547-B242-9C31F17A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A8FA-896F-4AC6-89F1-A8BEAF9914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355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DF80-95DC-4740-B1D0-862EC5B6B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1D141-8F92-410F-B134-C6E2A002B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81867-7ABE-471D-B869-FC85C5768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0C9E63-943E-4C48-9F10-B5B99AB43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792798-DFFE-4D23-9749-D8AF4A54B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20BF3A-5963-417A-B250-6E8C7575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1B14-17EF-49FB-BCBA-1A0791C60D12}" type="datetimeFigureOut">
              <a:rPr lang="LID4096" smtClean="0"/>
              <a:t>09/01/2019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C5F16-DD8F-4902-913D-620FA7CB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11192-86F1-48AF-A780-6743C0E5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A8FA-896F-4AC6-89F1-A8BEAF9914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707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8D54-2246-4B62-9D0D-87C069EB9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10CB2-84C9-48C5-A798-F4C3116A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1B14-17EF-49FB-BCBA-1A0791C60D12}" type="datetimeFigureOut">
              <a:rPr lang="LID4096" smtClean="0"/>
              <a:t>09/01/2019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92103-71F5-42A5-9B07-7B6D69BF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00A0C-A941-440B-A658-1C9D7360D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A8FA-896F-4AC6-89F1-A8BEAF9914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1943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16305-896F-4713-9C41-1D47D177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1B14-17EF-49FB-BCBA-1A0791C60D12}" type="datetimeFigureOut">
              <a:rPr lang="LID4096" smtClean="0"/>
              <a:t>09/01/2019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662FF9-A6FD-4702-9A6A-F33F4178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9D11F-BD37-4F01-B74D-61D9FCE1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A8FA-896F-4AC6-89F1-A8BEAF9914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4702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7509-0239-4916-8F6A-CD48950B6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E81E3-A206-46F3-8C35-13A1716E0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B262B-2267-4BEC-BC26-BB6C44A12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DC06E-1C76-435C-9B85-CEDCD9E6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1B14-17EF-49FB-BCBA-1A0791C60D12}" type="datetimeFigureOut">
              <a:rPr lang="LID4096" smtClean="0"/>
              <a:t>09/01/2019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A93A6-25EC-4DFC-A975-4D3A7A91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4E28B-77E1-4D40-A882-A1252904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A8FA-896F-4AC6-89F1-A8BEAF9914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5235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B1D0F-D0BE-49E9-80CF-E736C4F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93F413-0D04-4B83-B38A-86D984957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41570-0CFA-41D1-80B4-8AF847723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D7DBD-D4D5-4E06-9E14-2226C5F4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1B14-17EF-49FB-BCBA-1A0791C60D12}" type="datetimeFigureOut">
              <a:rPr lang="LID4096" smtClean="0"/>
              <a:t>09/01/2019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B0091-C3C6-46C1-978C-848478A55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8B23A-5334-4F70-BF45-2791D6D2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A8FA-896F-4AC6-89F1-A8BEAF9914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3793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147F9A-41D0-4125-B78C-A8DF99B1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35578-534A-4752-B0EE-561637058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BDBAC-1FCD-4739-BB8C-167D3DDFD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1B14-17EF-49FB-BCBA-1A0791C60D12}" type="datetimeFigureOut">
              <a:rPr lang="LID4096" smtClean="0"/>
              <a:t>09/01/2019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F876A-9F43-4717-B212-97DEE4A72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254A9-5CC3-4A55-B568-09AB528E0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CA8FA-896F-4AC6-89F1-A8BEAF9914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7696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215A3A-D0F2-4054-94CE-243E3D4A70EB}"/>
              </a:ext>
            </a:extLst>
          </p:cNvPr>
          <p:cNvSpPr txBox="1"/>
          <p:nvPr/>
        </p:nvSpPr>
        <p:spPr>
          <a:xfrm>
            <a:off x="2226469" y="2875002"/>
            <a:ext cx="77390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accent2"/>
                </a:solidFill>
              </a:rPr>
              <a:t>Digitized</a:t>
            </a:r>
            <a:r>
              <a:rPr lang="en-US" sz="6600" dirty="0"/>
              <a:t> ECG to Class</a:t>
            </a:r>
            <a:endParaRPr lang="LID4096" sz="6600" dirty="0"/>
          </a:p>
        </p:txBody>
      </p:sp>
    </p:spTree>
    <p:extLst>
      <p:ext uri="{BB962C8B-B14F-4D97-AF65-F5344CB8AC3E}">
        <p14:creationId xmlns:p14="http://schemas.microsoft.com/office/powerpoint/2010/main" val="429169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E2D286FF-8493-4DAE-8829-07278630475B}"/>
              </a:ext>
            </a:extLst>
          </p:cNvPr>
          <p:cNvGrpSpPr/>
          <p:nvPr/>
        </p:nvGrpSpPr>
        <p:grpSpPr>
          <a:xfrm>
            <a:off x="542923" y="94297"/>
            <a:ext cx="3994151" cy="6602730"/>
            <a:chOff x="847723" y="53340"/>
            <a:chExt cx="3994151" cy="660273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BD496D0-B6CD-4B92-9AA3-70BBBEE7670E}"/>
                </a:ext>
              </a:extLst>
            </p:cNvPr>
            <p:cNvGrpSpPr/>
            <p:nvPr/>
          </p:nvGrpSpPr>
          <p:grpSpPr>
            <a:xfrm>
              <a:off x="1285873" y="4091940"/>
              <a:ext cx="2628902" cy="2564130"/>
              <a:chOff x="1285873" y="4091940"/>
              <a:chExt cx="2628902" cy="256413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DADB275-E418-463C-83B6-E6593F3C27CA}"/>
                  </a:ext>
                </a:extLst>
              </p:cNvPr>
              <p:cNvSpPr/>
              <p:nvPr/>
            </p:nvSpPr>
            <p:spPr>
              <a:xfrm>
                <a:off x="1285873" y="4091940"/>
                <a:ext cx="2628902" cy="36576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Concatenate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FC23A4E-FEB3-4E9E-AE37-B54DC8396469}"/>
                  </a:ext>
                </a:extLst>
              </p:cNvPr>
              <p:cNvSpPr/>
              <p:nvPr/>
            </p:nvSpPr>
            <p:spPr>
              <a:xfrm>
                <a:off x="1285873" y="5185172"/>
                <a:ext cx="2628902" cy="36576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Fully Connected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4C65440-46C5-4497-89A0-B92B5A8806E4}"/>
                  </a:ext>
                </a:extLst>
              </p:cNvPr>
              <p:cNvCxnSpPr/>
              <p:nvPr/>
            </p:nvCxnSpPr>
            <p:spPr>
              <a:xfrm flipH="1">
                <a:off x="2600324" y="4457700"/>
                <a:ext cx="1" cy="7334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1CE5F096-90D0-4D90-9BD0-26B22662B4AD}"/>
                  </a:ext>
                </a:extLst>
              </p:cNvPr>
              <p:cNvCxnSpPr/>
              <p:nvPr/>
            </p:nvCxnSpPr>
            <p:spPr>
              <a:xfrm flipH="1">
                <a:off x="2600324" y="5564029"/>
                <a:ext cx="1" cy="7334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8C3493A-1349-45C1-83FB-892652FD2E08}"/>
                  </a:ext>
                </a:extLst>
              </p:cNvPr>
              <p:cNvSpPr/>
              <p:nvPr/>
            </p:nvSpPr>
            <p:spPr>
              <a:xfrm>
                <a:off x="1285873" y="6290310"/>
                <a:ext cx="2628902" cy="36576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Class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02B5673-70C0-4C48-BF94-D99F0EB2D1FC}"/>
                </a:ext>
              </a:extLst>
            </p:cNvPr>
            <p:cNvGrpSpPr/>
            <p:nvPr/>
          </p:nvGrpSpPr>
          <p:grpSpPr>
            <a:xfrm>
              <a:off x="847723" y="62865"/>
              <a:ext cx="2143126" cy="4029075"/>
              <a:chOff x="847723" y="62865"/>
              <a:chExt cx="2143126" cy="402907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B11C0C2-3502-49AA-BD2A-BC8141D0BC3C}"/>
                  </a:ext>
                </a:extLst>
              </p:cNvPr>
              <p:cNvGrpSpPr/>
              <p:nvPr/>
            </p:nvGrpSpPr>
            <p:grpSpPr>
              <a:xfrm>
                <a:off x="847723" y="62865"/>
                <a:ext cx="1638302" cy="4029075"/>
                <a:chOff x="847723" y="62865"/>
                <a:chExt cx="1638302" cy="4029075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B136C831-9F19-440D-99B2-AA34D5DA6C43}"/>
                    </a:ext>
                  </a:extLst>
                </p:cNvPr>
                <p:cNvGrpSpPr/>
                <p:nvPr/>
              </p:nvGrpSpPr>
              <p:grpSpPr>
                <a:xfrm>
                  <a:off x="981074" y="1162050"/>
                  <a:ext cx="1371600" cy="2196465"/>
                  <a:chOff x="590549" y="685800"/>
                  <a:chExt cx="1371600" cy="2196465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B47BA1BE-8617-4C04-870C-25E0E33BB509}"/>
                      </a:ext>
                    </a:extLst>
                  </p:cNvPr>
                  <p:cNvSpPr/>
                  <p:nvPr/>
                </p:nvSpPr>
                <p:spPr>
                  <a:xfrm>
                    <a:off x="590549" y="685800"/>
                    <a:ext cx="1371600" cy="365760"/>
                  </a:xfrm>
                  <a:prstGeom prst="rect">
                    <a:avLst/>
                  </a:prstGeom>
                  <a:solidFill>
                    <a:schemeClr val="accent4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1D conv s=2</a:t>
                    </a:r>
                    <a:endParaRPr lang="LID4096" dirty="0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A2995A58-4F3C-4B8E-9257-EE2015D519BD}"/>
                      </a:ext>
                    </a:extLst>
                  </p:cNvPr>
                  <p:cNvSpPr/>
                  <p:nvPr/>
                </p:nvSpPr>
                <p:spPr>
                  <a:xfrm>
                    <a:off x="590549" y="1417320"/>
                    <a:ext cx="1371600" cy="36576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Dropout=0.5</a:t>
                    </a:r>
                    <a:endParaRPr lang="LID4096" dirty="0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57368519-D4C9-4555-AA2D-E56C55DBA841}"/>
                      </a:ext>
                    </a:extLst>
                  </p:cNvPr>
                  <p:cNvSpPr/>
                  <p:nvPr/>
                </p:nvSpPr>
                <p:spPr>
                  <a:xfrm>
                    <a:off x="590549" y="1051560"/>
                    <a:ext cx="1371600" cy="365760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err="1"/>
                      <a:t>BatchNorm</a:t>
                    </a:r>
                    <a:endParaRPr lang="LID4096" dirty="0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C4254C9-ECF9-4DCB-A285-FA0382CB5751}"/>
                      </a:ext>
                    </a:extLst>
                  </p:cNvPr>
                  <p:cNvSpPr/>
                  <p:nvPr/>
                </p:nvSpPr>
                <p:spPr>
                  <a:xfrm>
                    <a:off x="590549" y="2516505"/>
                    <a:ext cx="1371600" cy="365760"/>
                  </a:xfrm>
                  <a:prstGeom prst="rect">
                    <a:avLst/>
                  </a:prstGeom>
                  <a:solidFill>
                    <a:srgbClr val="FF99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Flatten</a:t>
                    </a:r>
                    <a:endParaRPr lang="LID4096" dirty="0"/>
                  </a:p>
                </p:txBody>
              </p:sp>
            </p:grp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1F317F05-95B8-42E6-B19A-5AF8607919B5}"/>
                    </a:ext>
                  </a:extLst>
                </p:cNvPr>
                <p:cNvSpPr/>
                <p:nvPr/>
              </p:nvSpPr>
              <p:spPr>
                <a:xfrm>
                  <a:off x="847723" y="62865"/>
                  <a:ext cx="1638302" cy="36576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short lead data</a:t>
                  </a:r>
                  <a:endParaRPr lang="LID4096" dirty="0"/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6B2AAFBC-9338-4544-B657-CA1E9E755E33}"/>
                    </a:ext>
                  </a:extLst>
                </p:cNvPr>
                <p:cNvCxnSpPr>
                  <a:endCxn id="4" idx="0"/>
                </p:cNvCxnSpPr>
                <p:nvPr/>
              </p:nvCxnSpPr>
              <p:spPr>
                <a:xfrm flipH="1">
                  <a:off x="1666874" y="428625"/>
                  <a:ext cx="1" cy="73342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29BBF0E3-8034-4BB2-9A42-60E208C26873}"/>
                    </a:ext>
                  </a:extLst>
                </p:cNvPr>
                <p:cNvCxnSpPr/>
                <p:nvPr/>
              </p:nvCxnSpPr>
              <p:spPr>
                <a:xfrm flipH="1">
                  <a:off x="1666874" y="2259330"/>
                  <a:ext cx="1" cy="73342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34D5355A-E9CA-4FFC-A948-0A4C7989B116}"/>
                    </a:ext>
                  </a:extLst>
                </p:cNvPr>
                <p:cNvCxnSpPr/>
                <p:nvPr/>
              </p:nvCxnSpPr>
              <p:spPr>
                <a:xfrm flipH="1">
                  <a:off x="1666874" y="3358515"/>
                  <a:ext cx="1" cy="73342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31EB8A-523E-484B-AE0C-55FF682DBABC}"/>
                  </a:ext>
                </a:extLst>
              </p:cNvPr>
              <p:cNvSpPr txBox="1"/>
              <p:nvPr/>
            </p:nvSpPr>
            <p:spPr>
              <a:xfrm>
                <a:off x="2447924" y="1518285"/>
                <a:ext cx="542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x6</a:t>
                </a:r>
                <a:endParaRPr lang="LID4096" dirty="0"/>
              </a:p>
            </p:txBody>
          </p:sp>
          <p:sp>
            <p:nvSpPr>
              <p:cNvPr id="44" name="Right Brace 43">
                <a:extLst>
                  <a:ext uri="{FF2B5EF4-FFF2-40B4-BE49-F238E27FC236}">
                    <a16:creationId xmlns:a16="http://schemas.microsoft.com/office/drawing/2014/main" id="{FA888A5F-5B75-4A1D-BFF9-FE53D4AAD361}"/>
                  </a:ext>
                </a:extLst>
              </p:cNvPr>
              <p:cNvSpPr/>
              <p:nvPr/>
            </p:nvSpPr>
            <p:spPr>
              <a:xfrm>
                <a:off x="2362200" y="1162050"/>
                <a:ext cx="123826" cy="1097280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4681A94-8D41-4ABB-BE7A-5545ACA5DDB8}"/>
                </a:ext>
              </a:extLst>
            </p:cNvPr>
            <p:cNvGrpSpPr/>
            <p:nvPr/>
          </p:nvGrpSpPr>
          <p:grpSpPr>
            <a:xfrm>
              <a:off x="2714622" y="53340"/>
              <a:ext cx="2127252" cy="4038600"/>
              <a:chOff x="2714622" y="53340"/>
              <a:chExt cx="2127252" cy="40386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D70818C-226E-4865-9FDA-C351DA521D42}"/>
                  </a:ext>
                </a:extLst>
              </p:cNvPr>
              <p:cNvGrpSpPr/>
              <p:nvPr/>
            </p:nvGrpSpPr>
            <p:grpSpPr>
              <a:xfrm>
                <a:off x="2714622" y="53340"/>
                <a:ext cx="1638302" cy="4038600"/>
                <a:chOff x="2714622" y="53340"/>
                <a:chExt cx="1638302" cy="4038600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18257058-F3A2-4380-A4BF-2E6B9FEB5FE4}"/>
                    </a:ext>
                  </a:extLst>
                </p:cNvPr>
                <p:cNvGrpSpPr/>
                <p:nvPr/>
              </p:nvGrpSpPr>
              <p:grpSpPr>
                <a:xfrm>
                  <a:off x="2847974" y="1162050"/>
                  <a:ext cx="1371600" cy="2196465"/>
                  <a:chOff x="2847974" y="1162050"/>
                  <a:chExt cx="1371600" cy="2196465"/>
                </a:xfrm>
              </p:grpSpPr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BAF37091-0F11-4177-8ACB-742DE3F7B8C2}"/>
                      </a:ext>
                    </a:extLst>
                  </p:cNvPr>
                  <p:cNvSpPr/>
                  <p:nvPr/>
                </p:nvSpPr>
                <p:spPr>
                  <a:xfrm>
                    <a:off x="2847974" y="1162050"/>
                    <a:ext cx="1371600" cy="365760"/>
                  </a:xfrm>
                  <a:prstGeom prst="rect">
                    <a:avLst/>
                  </a:prstGeom>
                  <a:solidFill>
                    <a:schemeClr val="accent4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1D conv s=2</a:t>
                    </a:r>
                    <a:endParaRPr lang="LID4096" dirty="0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FDA372D3-BF6C-44BF-895F-9D0B4F8B9563}"/>
                      </a:ext>
                    </a:extLst>
                  </p:cNvPr>
                  <p:cNvSpPr/>
                  <p:nvPr/>
                </p:nvSpPr>
                <p:spPr>
                  <a:xfrm>
                    <a:off x="2847974" y="1893570"/>
                    <a:ext cx="1371600" cy="36576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Dropout=0.5</a:t>
                    </a:r>
                    <a:endParaRPr lang="LID4096" dirty="0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AAD31D3A-DAF9-40E3-A2E9-B5B33A3BB21D}"/>
                      </a:ext>
                    </a:extLst>
                  </p:cNvPr>
                  <p:cNvSpPr/>
                  <p:nvPr/>
                </p:nvSpPr>
                <p:spPr>
                  <a:xfrm>
                    <a:off x="2847974" y="1527810"/>
                    <a:ext cx="1371600" cy="365760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err="1"/>
                      <a:t>BatchNorm</a:t>
                    </a:r>
                    <a:endParaRPr lang="LID4096" dirty="0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0F080A9E-09CA-4B12-8322-0010EA8B7127}"/>
                      </a:ext>
                    </a:extLst>
                  </p:cNvPr>
                  <p:cNvSpPr/>
                  <p:nvPr/>
                </p:nvSpPr>
                <p:spPr>
                  <a:xfrm>
                    <a:off x="2847974" y="2992755"/>
                    <a:ext cx="1371600" cy="365760"/>
                  </a:xfrm>
                  <a:prstGeom prst="rect">
                    <a:avLst/>
                  </a:prstGeom>
                  <a:solidFill>
                    <a:srgbClr val="FF99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Flatten</a:t>
                    </a:r>
                    <a:endParaRPr lang="LID4096" dirty="0"/>
                  </a:p>
                </p:txBody>
              </p:sp>
            </p:grp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085ECDFF-DEE1-4435-87B4-C2FB1F2951E0}"/>
                    </a:ext>
                  </a:extLst>
                </p:cNvPr>
                <p:cNvCxnSpPr/>
                <p:nvPr/>
              </p:nvCxnSpPr>
              <p:spPr>
                <a:xfrm flipH="1">
                  <a:off x="3533773" y="428625"/>
                  <a:ext cx="1" cy="73342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C5562756-6481-4DD3-91E6-9B439F300196}"/>
                    </a:ext>
                  </a:extLst>
                </p:cNvPr>
                <p:cNvCxnSpPr/>
                <p:nvPr/>
              </p:nvCxnSpPr>
              <p:spPr>
                <a:xfrm flipH="1">
                  <a:off x="3533773" y="2259330"/>
                  <a:ext cx="1" cy="73342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E7DF3F1-3E05-470D-BE5B-5E63F6B26C6A}"/>
                    </a:ext>
                  </a:extLst>
                </p:cNvPr>
                <p:cNvSpPr/>
                <p:nvPr/>
              </p:nvSpPr>
              <p:spPr>
                <a:xfrm>
                  <a:off x="2714622" y="53340"/>
                  <a:ext cx="1638302" cy="36576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long lead data</a:t>
                  </a:r>
                  <a:endParaRPr lang="LID4096" dirty="0"/>
                </a:p>
              </p:txBody>
            </p: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CE78B906-9041-4278-A7F2-91C72025AAE4}"/>
                    </a:ext>
                  </a:extLst>
                </p:cNvPr>
                <p:cNvCxnSpPr/>
                <p:nvPr/>
              </p:nvCxnSpPr>
              <p:spPr>
                <a:xfrm flipH="1">
                  <a:off x="3533773" y="3358515"/>
                  <a:ext cx="1" cy="73342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8D11A7E-458A-4401-8C23-5846874391E9}"/>
                  </a:ext>
                </a:extLst>
              </p:cNvPr>
              <p:cNvSpPr txBox="1"/>
              <p:nvPr/>
            </p:nvSpPr>
            <p:spPr>
              <a:xfrm>
                <a:off x="4308473" y="1518285"/>
                <a:ext cx="5334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x8</a:t>
                </a:r>
                <a:endParaRPr lang="LID4096" dirty="0"/>
              </a:p>
            </p:txBody>
          </p:sp>
          <p:sp>
            <p:nvSpPr>
              <p:cNvPr id="45" name="Right Brace 44">
                <a:extLst>
                  <a:ext uri="{FF2B5EF4-FFF2-40B4-BE49-F238E27FC236}">
                    <a16:creationId xmlns:a16="http://schemas.microsoft.com/office/drawing/2014/main" id="{DA506C48-841E-4EC6-8016-46B1AFA8913A}"/>
                  </a:ext>
                </a:extLst>
              </p:cNvPr>
              <p:cNvSpPr/>
              <p:nvPr/>
            </p:nvSpPr>
            <p:spPr>
              <a:xfrm>
                <a:off x="4232271" y="1162050"/>
                <a:ext cx="123826" cy="1097280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8562DB8-D666-4EF5-A4A1-E546E53DD6CD}"/>
              </a:ext>
            </a:extLst>
          </p:cNvPr>
          <p:cNvGrpSpPr/>
          <p:nvPr/>
        </p:nvGrpSpPr>
        <p:grpSpPr>
          <a:xfrm>
            <a:off x="5387979" y="643383"/>
            <a:ext cx="5067297" cy="5885080"/>
            <a:chOff x="5829299" y="752475"/>
            <a:chExt cx="5067297" cy="588508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5ABDFD9-8018-4ED7-92CE-012977C84C11}"/>
                </a:ext>
              </a:extLst>
            </p:cNvPr>
            <p:cNvSpPr txBox="1"/>
            <p:nvPr/>
          </p:nvSpPr>
          <p:spPr>
            <a:xfrm>
              <a:off x="5829300" y="752475"/>
              <a:ext cx="46196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accent2"/>
                  </a:solidFill>
                </a:rPr>
                <a:t>Digitized</a:t>
              </a:r>
              <a:r>
                <a:rPr lang="en-US" sz="4000" dirty="0"/>
                <a:t> ECG to Class</a:t>
              </a:r>
              <a:endParaRPr lang="LID4096" sz="40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68D5D0-74C9-4974-8E7D-77D13D342EEC}"/>
                </a:ext>
              </a:extLst>
            </p:cNvPr>
            <p:cNvSpPr txBox="1"/>
            <p:nvPr/>
          </p:nvSpPr>
          <p:spPr>
            <a:xfrm>
              <a:off x="5829299" y="1743908"/>
              <a:ext cx="5067297" cy="4893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Training set: 35,000</a:t>
              </a:r>
            </a:p>
            <a:p>
              <a:r>
                <a:rPr lang="en-US" sz="2400" dirty="0"/>
                <a:t>Validation set: 1,000</a:t>
              </a:r>
            </a:p>
            <a:p>
              <a:r>
                <a:rPr lang="en-US" sz="2400" dirty="0"/>
                <a:t>Test Set: 5,000</a:t>
              </a:r>
            </a:p>
            <a:p>
              <a:endParaRPr lang="en-US" sz="2400" dirty="0"/>
            </a:p>
            <a:p>
              <a:r>
                <a:rPr lang="en-US" sz="2400" dirty="0"/>
                <a:t>Best </a:t>
              </a:r>
              <a:r>
                <a:rPr lang="en-US" sz="2400" dirty="0">
                  <a:solidFill>
                    <a:schemeClr val="accent2"/>
                  </a:solidFill>
                </a:rPr>
                <a:t>test</a:t>
              </a:r>
              <a:r>
                <a:rPr lang="en-US" sz="2400" dirty="0"/>
                <a:t> accuracy: </a:t>
              </a:r>
              <a:r>
                <a:rPr lang="en-US" sz="2400" b="1" dirty="0"/>
                <a:t>98.68%</a:t>
              </a:r>
            </a:p>
            <a:p>
              <a:endParaRPr lang="en-US" sz="2400" dirty="0"/>
            </a:p>
            <a:p>
              <a:r>
                <a:rPr lang="en-US" sz="2400" dirty="0"/>
                <a:t>Training time(Tesla K20): </a:t>
              </a:r>
              <a:r>
                <a:rPr lang="en-US" sz="2400" dirty="0">
                  <a:solidFill>
                    <a:srgbClr val="00B050"/>
                  </a:solidFill>
                </a:rPr>
                <a:t>36 sec/epoch</a:t>
              </a:r>
            </a:p>
            <a:p>
              <a:endParaRPr lang="en-US" sz="2400" dirty="0">
                <a:solidFill>
                  <a:srgbClr val="00B050"/>
                </a:solidFill>
              </a:endParaRPr>
            </a:p>
            <a:p>
              <a:r>
                <a:rPr lang="en-US" sz="2400" dirty="0"/>
                <a:t>Activation: </a:t>
              </a:r>
              <a:r>
                <a:rPr lang="en-US" sz="2400" dirty="0" err="1"/>
                <a:t>ReLu</a:t>
              </a:r>
              <a:endParaRPr lang="en-US" sz="2400" dirty="0"/>
            </a:p>
            <a:p>
              <a:endParaRPr lang="en-US" sz="2400" dirty="0"/>
            </a:p>
            <a:p>
              <a:r>
                <a:rPr lang="en-US" sz="2400" dirty="0"/>
                <a:t>Optimizer: Adam</a:t>
              </a:r>
            </a:p>
            <a:p>
              <a:endParaRPr lang="en-US" sz="2400" dirty="0"/>
            </a:p>
            <a:p>
              <a:r>
                <a:rPr lang="en-US" sz="2400" dirty="0"/>
                <a:t>Regularization: Early Stopping, Dropout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100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4FA515-08EA-4B6E-9C3D-0114F053A2AD}"/>
              </a:ext>
            </a:extLst>
          </p:cNvPr>
          <p:cNvSpPr txBox="1"/>
          <p:nvPr/>
        </p:nvSpPr>
        <p:spPr>
          <a:xfrm>
            <a:off x="2226469" y="2875002"/>
            <a:ext cx="77390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accent2"/>
                </a:solidFill>
              </a:rPr>
              <a:t>Image</a:t>
            </a:r>
            <a:r>
              <a:rPr lang="en-US" sz="6600" dirty="0"/>
              <a:t> ECG to Class</a:t>
            </a:r>
            <a:endParaRPr lang="LID4096" sz="6600" dirty="0"/>
          </a:p>
        </p:txBody>
      </p:sp>
    </p:spTree>
    <p:extLst>
      <p:ext uri="{BB962C8B-B14F-4D97-AF65-F5344CB8AC3E}">
        <p14:creationId xmlns:p14="http://schemas.microsoft.com/office/powerpoint/2010/main" val="283688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6896083-6163-4FC9-B109-C261911D6593}"/>
              </a:ext>
            </a:extLst>
          </p:cNvPr>
          <p:cNvGrpSpPr/>
          <p:nvPr/>
        </p:nvGrpSpPr>
        <p:grpSpPr>
          <a:xfrm>
            <a:off x="1466849" y="689551"/>
            <a:ext cx="2143126" cy="5478898"/>
            <a:chOff x="1466849" y="90725"/>
            <a:chExt cx="2143126" cy="547889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BD496D0-B6CD-4B92-9AA3-70BBBEE7670E}"/>
                </a:ext>
              </a:extLst>
            </p:cNvPr>
            <p:cNvGrpSpPr/>
            <p:nvPr/>
          </p:nvGrpSpPr>
          <p:grpSpPr>
            <a:xfrm>
              <a:off x="1600200" y="3371253"/>
              <a:ext cx="1371600" cy="2198370"/>
              <a:chOff x="1905000" y="4457700"/>
              <a:chExt cx="1371600" cy="219837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FC23A4E-FEB3-4E9E-AE37-B54DC8396469}"/>
                  </a:ext>
                </a:extLst>
              </p:cNvPr>
              <p:cNvSpPr/>
              <p:nvPr/>
            </p:nvSpPr>
            <p:spPr>
              <a:xfrm>
                <a:off x="1905000" y="5185172"/>
                <a:ext cx="1371600" cy="36576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FC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4C65440-46C5-4497-89A0-B92B5A8806E4}"/>
                  </a:ext>
                </a:extLst>
              </p:cNvPr>
              <p:cNvCxnSpPr/>
              <p:nvPr/>
            </p:nvCxnSpPr>
            <p:spPr>
              <a:xfrm flipH="1">
                <a:off x="2600324" y="4457700"/>
                <a:ext cx="1" cy="7334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1CE5F096-90D0-4D90-9BD0-26B22662B4AD}"/>
                  </a:ext>
                </a:extLst>
              </p:cNvPr>
              <p:cNvCxnSpPr/>
              <p:nvPr/>
            </p:nvCxnSpPr>
            <p:spPr>
              <a:xfrm flipH="1">
                <a:off x="2600324" y="5564029"/>
                <a:ext cx="1" cy="7334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8C3493A-1349-45C1-83FB-892652FD2E08}"/>
                  </a:ext>
                </a:extLst>
              </p:cNvPr>
              <p:cNvSpPr/>
              <p:nvPr/>
            </p:nvSpPr>
            <p:spPr>
              <a:xfrm>
                <a:off x="1905000" y="6290310"/>
                <a:ext cx="1371600" cy="36576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Class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02B5673-70C0-4C48-BF94-D99F0EB2D1FC}"/>
                </a:ext>
              </a:extLst>
            </p:cNvPr>
            <p:cNvGrpSpPr/>
            <p:nvPr/>
          </p:nvGrpSpPr>
          <p:grpSpPr>
            <a:xfrm>
              <a:off x="1466849" y="90725"/>
              <a:ext cx="2143126" cy="3295650"/>
              <a:chOff x="847723" y="62865"/>
              <a:chExt cx="2143126" cy="329565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B11C0C2-3502-49AA-BD2A-BC8141D0BC3C}"/>
                  </a:ext>
                </a:extLst>
              </p:cNvPr>
              <p:cNvGrpSpPr/>
              <p:nvPr/>
            </p:nvGrpSpPr>
            <p:grpSpPr>
              <a:xfrm>
                <a:off x="847723" y="62865"/>
                <a:ext cx="1638302" cy="3295650"/>
                <a:chOff x="847723" y="62865"/>
                <a:chExt cx="1638302" cy="3295650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B136C831-9F19-440D-99B2-AA34D5DA6C43}"/>
                    </a:ext>
                  </a:extLst>
                </p:cNvPr>
                <p:cNvGrpSpPr/>
                <p:nvPr/>
              </p:nvGrpSpPr>
              <p:grpSpPr>
                <a:xfrm>
                  <a:off x="981074" y="1162050"/>
                  <a:ext cx="1371600" cy="2196465"/>
                  <a:chOff x="590549" y="685800"/>
                  <a:chExt cx="1371600" cy="2196465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B47BA1BE-8617-4C04-870C-25E0E33BB509}"/>
                      </a:ext>
                    </a:extLst>
                  </p:cNvPr>
                  <p:cNvSpPr/>
                  <p:nvPr/>
                </p:nvSpPr>
                <p:spPr>
                  <a:xfrm>
                    <a:off x="590549" y="685800"/>
                    <a:ext cx="1371600" cy="365760"/>
                  </a:xfrm>
                  <a:prstGeom prst="rect">
                    <a:avLst/>
                  </a:prstGeom>
                  <a:solidFill>
                    <a:schemeClr val="accent4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2D conv s=2</a:t>
                    </a:r>
                    <a:endParaRPr lang="LID4096" dirty="0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A2995A58-4F3C-4B8E-9257-EE2015D519BD}"/>
                      </a:ext>
                    </a:extLst>
                  </p:cNvPr>
                  <p:cNvSpPr/>
                  <p:nvPr/>
                </p:nvSpPr>
                <p:spPr>
                  <a:xfrm>
                    <a:off x="590549" y="1417320"/>
                    <a:ext cx="1371600" cy="36576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Dropout=0.2</a:t>
                    </a:r>
                    <a:endParaRPr lang="LID4096" dirty="0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57368519-D4C9-4555-AA2D-E56C55DBA841}"/>
                      </a:ext>
                    </a:extLst>
                  </p:cNvPr>
                  <p:cNvSpPr/>
                  <p:nvPr/>
                </p:nvSpPr>
                <p:spPr>
                  <a:xfrm>
                    <a:off x="590549" y="1051560"/>
                    <a:ext cx="1371600" cy="365760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err="1"/>
                      <a:t>BatchNorm</a:t>
                    </a:r>
                    <a:endParaRPr lang="LID4096" dirty="0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C4254C9-ECF9-4DCB-A285-FA0382CB5751}"/>
                      </a:ext>
                    </a:extLst>
                  </p:cNvPr>
                  <p:cNvSpPr/>
                  <p:nvPr/>
                </p:nvSpPr>
                <p:spPr>
                  <a:xfrm>
                    <a:off x="590549" y="2516505"/>
                    <a:ext cx="1371600" cy="365760"/>
                  </a:xfrm>
                  <a:prstGeom prst="rect">
                    <a:avLst/>
                  </a:prstGeom>
                  <a:solidFill>
                    <a:srgbClr val="FF99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Flatten</a:t>
                    </a:r>
                    <a:endParaRPr lang="LID4096" dirty="0"/>
                  </a:p>
                </p:txBody>
              </p:sp>
            </p:grp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1F317F05-95B8-42E6-B19A-5AF8607919B5}"/>
                    </a:ext>
                  </a:extLst>
                </p:cNvPr>
                <p:cNvSpPr/>
                <p:nvPr/>
              </p:nvSpPr>
              <p:spPr>
                <a:xfrm>
                  <a:off x="847723" y="62865"/>
                  <a:ext cx="1638302" cy="36576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ECG image</a:t>
                  </a:r>
                  <a:endParaRPr lang="LID4096" dirty="0"/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6B2AAFBC-9338-4544-B657-CA1E9E755E33}"/>
                    </a:ext>
                  </a:extLst>
                </p:cNvPr>
                <p:cNvCxnSpPr>
                  <a:endCxn id="4" idx="0"/>
                </p:cNvCxnSpPr>
                <p:nvPr/>
              </p:nvCxnSpPr>
              <p:spPr>
                <a:xfrm flipH="1">
                  <a:off x="1666874" y="428625"/>
                  <a:ext cx="1" cy="73342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29BBF0E3-8034-4BB2-9A42-60E208C26873}"/>
                    </a:ext>
                  </a:extLst>
                </p:cNvPr>
                <p:cNvCxnSpPr/>
                <p:nvPr/>
              </p:nvCxnSpPr>
              <p:spPr>
                <a:xfrm flipH="1">
                  <a:off x="1666874" y="2259330"/>
                  <a:ext cx="1" cy="73342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31EB8A-523E-484B-AE0C-55FF682DBABC}"/>
                  </a:ext>
                </a:extLst>
              </p:cNvPr>
              <p:cNvSpPr txBox="1"/>
              <p:nvPr/>
            </p:nvSpPr>
            <p:spPr>
              <a:xfrm>
                <a:off x="2447924" y="1518285"/>
                <a:ext cx="542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x7</a:t>
                </a:r>
                <a:endParaRPr lang="LID4096" dirty="0"/>
              </a:p>
            </p:txBody>
          </p:sp>
          <p:sp>
            <p:nvSpPr>
              <p:cNvPr id="44" name="Right Brace 43">
                <a:extLst>
                  <a:ext uri="{FF2B5EF4-FFF2-40B4-BE49-F238E27FC236}">
                    <a16:creationId xmlns:a16="http://schemas.microsoft.com/office/drawing/2014/main" id="{FA888A5F-5B75-4A1D-BFF9-FE53D4AAD361}"/>
                  </a:ext>
                </a:extLst>
              </p:cNvPr>
              <p:cNvSpPr/>
              <p:nvPr/>
            </p:nvSpPr>
            <p:spPr>
              <a:xfrm>
                <a:off x="2362200" y="1162050"/>
                <a:ext cx="123826" cy="1097280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8562DB8-D666-4EF5-A4A1-E546E53DD6CD}"/>
              </a:ext>
            </a:extLst>
          </p:cNvPr>
          <p:cNvGrpSpPr/>
          <p:nvPr/>
        </p:nvGrpSpPr>
        <p:grpSpPr>
          <a:xfrm>
            <a:off x="5378454" y="486460"/>
            <a:ext cx="5067297" cy="5885080"/>
            <a:chOff x="5829299" y="752475"/>
            <a:chExt cx="5067297" cy="588508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5ABDFD9-8018-4ED7-92CE-012977C84C11}"/>
                </a:ext>
              </a:extLst>
            </p:cNvPr>
            <p:cNvSpPr txBox="1"/>
            <p:nvPr/>
          </p:nvSpPr>
          <p:spPr>
            <a:xfrm>
              <a:off x="5829300" y="752475"/>
              <a:ext cx="46196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accent2"/>
                  </a:solidFill>
                </a:rPr>
                <a:t>Image</a:t>
              </a:r>
              <a:r>
                <a:rPr lang="en-US" sz="4000" dirty="0"/>
                <a:t> ECG to Class</a:t>
              </a:r>
              <a:endParaRPr lang="LID4096" sz="40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68D5D0-74C9-4974-8E7D-77D13D342EEC}"/>
                </a:ext>
              </a:extLst>
            </p:cNvPr>
            <p:cNvSpPr txBox="1"/>
            <p:nvPr/>
          </p:nvSpPr>
          <p:spPr>
            <a:xfrm>
              <a:off x="5829299" y="1743908"/>
              <a:ext cx="5067297" cy="4893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Training set: 35,000</a:t>
              </a:r>
            </a:p>
            <a:p>
              <a:r>
                <a:rPr lang="en-US" sz="2400" dirty="0"/>
                <a:t>Validation set: 1,000</a:t>
              </a:r>
            </a:p>
            <a:p>
              <a:r>
                <a:rPr lang="en-US" sz="2400" dirty="0"/>
                <a:t>Test Set: 5,000</a:t>
              </a:r>
            </a:p>
            <a:p>
              <a:endParaRPr lang="en-US" sz="2400" dirty="0"/>
            </a:p>
            <a:p>
              <a:r>
                <a:rPr lang="en-US" sz="2400" dirty="0"/>
                <a:t>Best </a:t>
              </a:r>
              <a:r>
                <a:rPr lang="en-US" sz="2400" dirty="0">
                  <a:solidFill>
                    <a:schemeClr val="accent2"/>
                  </a:solidFill>
                </a:rPr>
                <a:t>test</a:t>
              </a:r>
              <a:r>
                <a:rPr lang="en-US" sz="2400" dirty="0"/>
                <a:t> accuracy: </a:t>
              </a:r>
              <a:r>
                <a:rPr lang="en-US" sz="2400" b="1" dirty="0"/>
                <a:t>96.82%</a:t>
              </a:r>
            </a:p>
            <a:p>
              <a:endParaRPr lang="en-US" sz="2400" dirty="0"/>
            </a:p>
            <a:p>
              <a:r>
                <a:rPr lang="en-US" sz="2400" dirty="0"/>
                <a:t>Training time(Tesla K20): </a:t>
              </a:r>
              <a:r>
                <a:rPr lang="en-US" sz="2400" dirty="0">
                  <a:solidFill>
                    <a:srgbClr val="FF0000"/>
                  </a:solidFill>
                </a:rPr>
                <a:t>26 min/epoch</a:t>
              </a:r>
            </a:p>
            <a:p>
              <a:endParaRPr lang="en-US" sz="2400" dirty="0"/>
            </a:p>
            <a:p>
              <a:r>
                <a:rPr lang="en-US" sz="2400" dirty="0"/>
                <a:t>Activation: </a:t>
              </a:r>
              <a:r>
                <a:rPr lang="en-US" sz="2400" dirty="0" err="1"/>
                <a:t>ReLu</a:t>
              </a:r>
              <a:endParaRPr lang="en-US" sz="2400" dirty="0"/>
            </a:p>
            <a:p>
              <a:endParaRPr lang="en-US" sz="2400" dirty="0"/>
            </a:p>
            <a:p>
              <a:r>
                <a:rPr lang="en-US" sz="2400" dirty="0"/>
                <a:t>Optimizer: Adam</a:t>
              </a:r>
            </a:p>
            <a:p>
              <a:endParaRPr lang="en-US" sz="2400" dirty="0"/>
            </a:p>
            <a:p>
              <a:r>
                <a:rPr lang="en-US" sz="2400" dirty="0"/>
                <a:t>Regularization: Early Stopping, Dropout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19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4FA515-08EA-4B6E-9C3D-0114F053A2AD}"/>
              </a:ext>
            </a:extLst>
          </p:cNvPr>
          <p:cNvSpPr txBox="1"/>
          <p:nvPr/>
        </p:nvSpPr>
        <p:spPr>
          <a:xfrm>
            <a:off x="1914526" y="2875002"/>
            <a:ext cx="83629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accent2"/>
                </a:solidFill>
              </a:rPr>
              <a:t>Image</a:t>
            </a:r>
            <a:r>
              <a:rPr lang="en-US" sz="6600" dirty="0"/>
              <a:t> ECG to </a:t>
            </a:r>
            <a:r>
              <a:rPr lang="en-US" sz="6600" dirty="0">
                <a:solidFill>
                  <a:schemeClr val="accent2"/>
                </a:solidFill>
              </a:rPr>
              <a:t>Digitized</a:t>
            </a:r>
            <a:endParaRPr lang="LID4096" sz="6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90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793290F-F4D8-4D34-AE63-0D3E606B311A}"/>
              </a:ext>
            </a:extLst>
          </p:cNvPr>
          <p:cNvGrpSpPr/>
          <p:nvPr/>
        </p:nvGrpSpPr>
        <p:grpSpPr>
          <a:xfrm>
            <a:off x="619124" y="299026"/>
            <a:ext cx="2143126" cy="4373760"/>
            <a:chOff x="1466849" y="90725"/>
            <a:chExt cx="2143126" cy="437376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8471D85-FAE4-458F-B8E0-17B5E4FAF2EA}"/>
                </a:ext>
              </a:extLst>
            </p:cNvPr>
            <p:cNvGrpSpPr/>
            <p:nvPr/>
          </p:nvGrpSpPr>
          <p:grpSpPr>
            <a:xfrm>
              <a:off x="1600200" y="3371253"/>
              <a:ext cx="1371600" cy="1093232"/>
              <a:chOff x="1905000" y="4457700"/>
              <a:chExt cx="1371600" cy="1093232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5B22FF9-A866-4B34-8378-B6C8BCFE0BE5}"/>
                  </a:ext>
                </a:extLst>
              </p:cNvPr>
              <p:cNvSpPr/>
              <p:nvPr/>
            </p:nvSpPr>
            <p:spPr>
              <a:xfrm>
                <a:off x="1905000" y="5185172"/>
                <a:ext cx="1371600" cy="36576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FC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613C629-36A6-4046-B98A-E003A63D6F4A}"/>
                  </a:ext>
                </a:extLst>
              </p:cNvPr>
              <p:cNvCxnSpPr/>
              <p:nvPr/>
            </p:nvCxnSpPr>
            <p:spPr>
              <a:xfrm flipH="1">
                <a:off x="2600324" y="4457700"/>
                <a:ext cx="1" cy="7334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EAC31EB-6EF2-4313-92E3-017DF58A85CE}"/>
                </a:ext>
              </a:extLst>
            </p:cNvPr>
            <p:cNvGrpSpPr/>
            <p:nvPr/>
          </p:nvGrpSpPr>
          <p:grpSpPr>
            <a:xfrm>
              <a:off x="1466849" y="90725"/>
              <a:ext cx="2143126" cy="3295650"/>
              <a:chOff x="847723" y="62865"/>
              <a:chExt cx="2143126" cy="329565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9B26593-535C-442E-8C66-39F83DCEA437}"/>
                  </a:ext>
                </a:extLst>
              </p:cNvPr>
              <p:cNvGrpSpPr/>
              <p:nvPr/>
            </p:nvGrpSpPr>
            <p:grpSpPr>
              <a:xfrm>
                <a:off x="847723" y="62865"/>
                <a:ext cx="1638302" cy="3295650"/>
                <a:chOff x="847723" y="62865"/>
                <a:chExt cx="1638302" cy="3295650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11E8E321-E943-40D8-ABCE-B74C6279514C}"/>
                    </a:ext>
                  </a:extLst>
                </p:cNvPr>
                <p:cNvGrpSpPr/>
                <p:nvPr/>
              </p:nvGrpSpPr>
              <p:grpSpPr>
                <a:xfrm>
                  <a:off x="981074" y="1162050"/>
                  <a:ext cx="1371600" cy="2196465"/>
                  <a:chOff x="590549" y="685800"/>
                  <a:chExt cx="1371600" cy="2196465"/>
                </a:xfrm>
              </p:grpSpPr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B64B2D7C-B1F7-4248-A7BF-6903EAF86C56}"/>
                      </a:ext>
                    </a:extLst>
                  </p:cNvPr>
                  <p:cNvSpPr/>
                  <p:nvPr/>
                </p:nvSpPr>
                <p:spPr>
                  <a:xfrm>
                    <a:off x="590549" y="685800"/>
                    <a:ext cx="1371600" cy="365760"/>
                  </a:xfrm>
                  <a:prstGeom prst="rect">
                    <a:avLst/>
                  </a:prstGeom>
                  <a:solidFill>
                    <a:schemeClr val="accent4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2D conv s=2</a:t>
                    </a:r>
                    <a:endParaRPr lang="LID4096" dirty="0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2E7FEF6F-22E9-487F-91D3-4E0A808A146E}"/>
                      </a:ext>
                    </a:extLst>
                  </p:cNvPr>
                  <p:cNvSpPr/>
                  <p:nvPr/>
                </p:nvSpPr>
                <p:spPr>
                  <a:xfrm>
                    <a:off x="590549" y="1417320"/>
                    <a:ext cx="1371600" cy="36576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Dropout=0.2</a:t>
                    </a:r>
                    <a:endParaRPr lang="LID4096" dirty="0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72A1D1A4-95EA-45F0-BD0C-E924D7C23220}"/>
                      </a:ext>
                    </a:extLst>
                  </p:cNvPr>
                  <p:cNvSpPr/>
                  <p:nvPr/>
                </p:nvSpPr>
                <p:spPr>
                  <a:xfrm>
                    <a:off x="590549" y="1051560"/>
                    <a:ext cx="1371600" cy="365760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err="1"/>
                      <a:t>BatchNorm</a:t>
                    </a:r>
                    <a:endParaRPr lang="LID4096" dirty="0"/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C6387C5F-2FF7-4D9A-A0D4-06AB899631BB}"/>
                      </a:ext>
                    </a:extLst>
                  </p:cNvPr>
                  <p:cNvSpPr/>
                  <p:nvPr/>
                </p:nvSpPr>
                <p:spPr>
                  <a:xfrm>
                    <a:off x="590549" y="2516505"/>
                    <a:ext cx="1371600" cy="365760"/>
                  </a:xfrm>
                  <a:prstGeom prst="rect">
                    <a:avLst/>
                  </a:prstGeom>
                  <a:solidFill>
                    <a:srgbClr val="FF99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Flatten</a:t>
                    </a:r>
                    <a:endParaRPr lang="LID4096" dirty="0"/>
                  </a:p>
                </p:txBody>
              </p:sp>
            </p:grp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D45E396-6F41-45DA-9F63-1ABE03D8B72B}"/>
                    </a:ext>
                  </a:extLst>
                </p:cNvPr>
                <p:cNvSpPr/>
                <p:nvPr/>
              </p:nvSpPr>
              <p:spPr>
                <a:xfrm>
                  <a:off x="847723" y="62865"/>
                  <a:ext cx="1638302" cy="36576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ECG image</a:t>
                  </a:r>
                  <a:endParaRPr lang="LID4096" dirty="0"/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08DF1F6B-3B34-4EC8-815E-712F54490893}"/>
                    </a:ext>
                  </a:extLst>
                </p:cNvPr>
                <p:cNvCxnSpPr>
                  <a:endCxn id="12" idx="0"/>
                </p:cNvCxnSpPr>
                <p:nvPr/>
              </p:nvCxnSpPr>
              <p:spPr>
                <a:xfrm flipH="1">
                  <a:off x="1666874" y="428625"/>
                  <a:ext cx="1" cy="73342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7F7413BD-79A5-4575-9AD6-61CA255464EA}"/>
                    </a:ext>
                  </a:extLst>
                </p:cNvPr>
                <p:cNvCxnSpPr/>
                <p:nvPr/>
              </p:nvCxnSpPr>
              <p:spPr>
                <a:xfrm flipH="1">
                  <a:off x="1666874" y="2259330"/>
                  <a:ext cx="1" cy="73342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E0722E-9F61-4D7E-ADD3-9659A7B78D72}"/>
                  </a:ext>
                </a:extLst>
              </p:cNvPr>
              <p:cNvSpPr txBox="1"/>
              <p:nvPr/>
            </p:nvSpPr>
            <p:spPr>
              <a:xfrm>
                <a:off x="2447924" y="1518285"/>
                <a:ext cx="542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x7</a:t>
                </a:r>
                <a:endParaRPr lang="LID4096" dirty="0"/>
              </a:p>
            </p:txBody>
          </p:sp>
          <p:sp>
            <p:nvSpPr>
              <p:cNvPr id="7" name="Right Brace 6">
                <a:extLst>
                  <a:ext uri="{FF2B5EF4-FFF2-40B4-BE49-F238E27FC236}">
                    <a16:creationId xmlns:a16="http://schemas.microsoft.com/office/drawing/2014/main" id="{CA69DC0D-0F6E-4F11-9DE1-04A02D110419}"/>
                  </a:ext>
                </a:extLst>
              </p:cNvPr>
              <p:cNvSpPr/>
              <p:nvPr/>
            </p:nvSpPr>
            <p:spPr>
              <a:xfrm>
                <a:off x="2362200" y="1162050"/>
                <a:ext cx="123826" cy="1097280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44703E3-76B8-44DC-B51E-CCEB48F5AC60}"/>
              </a:ext>
            </a:extLst>
          </p:cNvPr>
          <p:cNvSpPr/>
          <p:nvPr/>
        </p:nvSpPr>
        <p:spPr>
          <a:xfrm>
            <a:off x="3362324" y="299026"/>
            <a:ext cx="2628902" cy="365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Split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A80FBB-58D8-4979-8B4C-EA624BC7B110}"/>
              </a:ext>
            </a:extLst>
          </p:cNvPr>
          <p:cNvCxnSpPr/>
          <p:nvPr/>
        </p:nvCxnSpPr>
        <p:spPr>
          <a:xfrm flipH="1">
            <a:off x="3771901" y="664785"/>
            <a:ext cx="1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AAB0A1-E60F-413E-9845-2AEBB461B290}"/>
              </a:ext>
            </a:extLst>
          </p:cNvPr>
          <p:cNvCxnSpPr/>
          <p:nvPr/>
        </p:nvCxnSpPr>
        <p:spPr>
          <a:xfrm flipH="1">
            <a:off x="5657847" y="664785"/>
            <a:ext cx="1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FF50F85-EFAD-4C75-9103-0AFCA6B3DBEA}"/>
              </a:ext>
            </a:extLst>
          </p:cNvPr>
          <p:cNvGrpSpPr/>
          <p:nvPr/>
        </p:nvGrpSpPr>
        <p:grpSpPr>
          <a:xfrm>
            <a:off x="3076574" y="1398211"/>
            <a:ext cx="2009775" cy="1097280"/>
            <a:chOff x="3152773" y="1398211"/>
            <a:chExt cx="2009775" cy="10972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CE2EA61-C3F0-4633-826B-C31463FC97CD}"/>
                </a:ext>
              </a:extLst>
            </p:cNvPr>
            <p:cNvSpPr/>
            <p:nvPr/>
          </p:nvSpPr>
          <p:spPr>
            <a:xfrm>
              <a:off x="3152773" y="1763971"/>
              <a:ext cx="1371600" cy="36576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BatchNorm</a:t>
              </a:r>
              <a:endParaRPr lang="LID4096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A91EECA-1864-4973-807B-9D0A0BD5B4C9}"/>
                </a:ext>
              </a:extLst>
            </p:cNvPr>
            <p:cNvGrpSpPr/>
            <p:nvPr/>
          </p:nvGrpSpPr>
          <p:grpSpPr>
            <a:xfrm>
              <a:off x="3152773" y="1398211"/>
              <a:ext cx="2009775" cy="1097280"/>
              <a:chOff x="3152773" y="1398211"/>
              <a:chExt cx="2009775" cy="109728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4F2D076-3F3D-46A9-95AD-4B8C4B380703}"/>
                  </a:ext>
                </a:extLst>
              </p:cNvPr>
              <p:cNvSpPr/>
              <p:nvPr/>
            </p:nvSpPr>
            <p:spPr>
              <a:xfrm>
                <a:off x="3152773" y="1398211"/>
                <a:ext cx="1371600" cy="365760"/>
              </a:xfrm>
              <a:prstGeom prst="rect">
                <a:avLst/>
              </a:prstGeom>
              <a:solidFill>
                <a:schemeClr val="accent4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1D </a:t>
                </a:r>
                <a:r>
                  <a:rPr lang="en-US" sz="1400" dirty="0" err="1"/>
                  <a:t>deConv</a:t>
                </a:r>
                <a:r>
                  <a:rPr lang="en-US" sz="1400" dirty="0"/>
                  <a:t> s=2</a:t>
                </a:r>
                <a:endParaRPr lang="LID4096" sz="1400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2F1D56-644B-4685-852D-C3C8060F21F1}"/>
                  </a:ext>
                </a:extLst>
              </p:cNvPr>
              <p:cNvSpPr/>
              <p:nvPr/>
            </p:nvSpPr>
            <p:spPr>
              <a:xfrm>
                <a:off x="3152773" y="2129731"/>
                <a:ext cx="1371600" cy="36576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Dropout=0.2</a:t>
                </a:r>
                <a:endParaRPr lang="LID4096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ABDCC13-E456-4BFB-AFF9-E7E2A1F3EF7F}"/>
                  </a:ext>
                </a:extLst>
              </p:cNvPr>
              <p:cNvSpPr txBox="1"/>
              <p:nvPr/>
            </p:nvSpPr>
            <p:spPr>
              <a:xfrm>
                <a:off x="4619623" y="1754446"/>
                <a:ext cx="542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x6</a:t>
                </a:r>
                <a:endParaRPr lang="LID4096" dirty="0"/>
              </a:p>
            </p:txBody>
          </p:sp>
          <p:sp>
            <p:nvSpPr>
              <p:cNvPr id="27" name="Right Brace 26">
                <a:extLst>
                  <a:ext uri="{FF2B5EF4-FFF2-40B4-BE49-F238E27FC236}">
                    <a16:creationId xmlns:a16="http://schemas.microsoft.com/office/drawing/2014/main" id="{5EC08E96-6217-4210-895D-B1EEE61C757C}"/>
                  </a:ext>
                </a:extLst>
              </p:cNvPr>
              <p:cNvSpPr/>
              <p:nvPr/>
            </p:nvSpPr>
            <p:spPr>
              <a:xfrm>
                <a:off x="4533899" y="1398211"/>
                <a:ext cx="123826" cy="1097280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E3BAF88-B58F-4886-B324-2E6C2A765781}"/>
              </a:ext>
            </a:extLst>
          </p:cNvPr>
          <p:cNvGrpSpPr/>
          <p:nvPr/>
        </p:nvGrpSpPr>
        <p:grpSpPr>
          <a:xfrm>
            <a:off x="4972047" y="1398211"/>
            <a:ext cx="2009775" cy="1097280"/>
            <a:chOff x="4972047" y="1398211"/>
            <a:chExt cx="2009775" cy="109728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67EB438-E084-4015-9B97-735850E55328}"/>
                </a:ext>
              </a:extLst>
            </p:cNvPr>
            <p:cNvSpPr/>
            <p:nvPr/>
          </p:nvSpPr>
          <p:spPr>
            <a:xfrm>
              <a:off x="4972047" y="1398211"/>
              <a:ext cx="1371600" cy="365760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1D </a:t>
              </a:r>
              <a:r>
                <a:rPr lang="en-US" sz="1400" dirty="0" err="1"/>
                <a:t>deConv</a:t>
              </a:r>
              <a:r>
                <a:rPr lang="en-US" sz="1400" dirty="0"/>
                <a:t> s=2</a:t>
              </a:r>
              <a:endParaRPr lang="LID4096" sz="14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5DE4B24-2CE5-4CBD-B955-A50312EE6177}"/>
                </a:ext>
              </a:extLst>
            </p:cNvPr>
            <p:cNvSpPr/>
            <p:nvPr/>
          </p:nvSpPr>
          <p:spPr>
            <a:xfrm>
              <a:off x="4972047" y="2129731"/>
              <a:ext cx="1371600" cy="36576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Dropout=0.2</a:t>
              </a:r>
              <a:endParaRPr lang="LID4096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99AED3A-CFDE-4876-ADDB-6C7642B960A7}"/>
                </a:ext>
              </a:extLst>
            </p:cNvPr>
            <p:cNvSpPr/>
            <p:nvPr/>
          </p:nvSpPr>
          <p:spPr>
            <a:xfrm>
              <a:off x="4972047" y="1763971"/>
              <a:ext cx="1371600" cy="36576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BatchNorm</a:t>
              </a:r>
              <a:endParaRPr lang="LID4096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DF381D4-FD2E-45E4-BEAD-34C361E7A2BF}"/>
                </a:ext>
              </a:extLst>
            </p:cNvPr>
            <p:cNvSpPr txBox="1"/>
            <p:nvPr/>
          </p:nvSpPr>
          <p:spPr>
            <a:xfrm>
              <a:off x="6438897" y="1754446"/>
              <a:ext cx="542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x8</a:t>
              </a:r>
              <a:endParaRPr lang="LID4096" dirty="0"/>
            </a:p>
          </p:txBody>
        </p:sp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B4625EE1-3821-4A9F-A39C-AE59706C3DFF}"/>
                </a:ext>
              </a:extLst>
            </p:cNvPr>
            <p:cNvSpPr/>
            <p:nvPr/>
          </p:nvSpPr>
          <p:spPr>
            <a:xfrm>
              <a:off x="6353173" y="1398211"/>
              <a:ext cx="123826" cy="109728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238F95C-709A-40F6-A7E9-E245A81E5A60}"/>
              </a:ext>
            </a:extLst>
          </p:cNvPr>
          <p:cNvCxnSpPr>
            <a:stCxn id="16" idx="3"/>
            <a:endCxn id="20" idx="1"/>
          </p:cNvCxnSpPr>
          <p:nvPr/>
        </p:nvCxnSpPr>
        <p:spPr>
          <a:xfrm flipV="1">
            <a:off x="2124075" y="481906"/>
            <a:ext cx="1238249" cy="4008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596D37-0B24-4A99-AC42-928617A3CCF4}"/>
              </a:ext>
            </a:extLst>
          </p:cNvPr>
          <p:cNvCxnSpPr/>
          <p:nvPr/>
        </p:nvCxnSpPr>
        <p:spPr>
          <a:xfrm flipH="1">
            <a:off x="3771901" y="2505016"/>
            <a:ext cx="1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3D478F-956E-4DC1-9CD6-A01299C4EE40}"/>
              </a:ext>
            </a:extLst>
          </p:cNvPr>
          <p:cNvCxnSpPr/>
          <p:nvPr/>
        </p:nvCxnSpPr>
        <p:spPr>
          <a:xfrm flipH="1">
            <a:off x="5657847" y="2505016"/>
            <a:ext cx="1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AC7C6BB-1CBA-4730-B4AD-41E00E599B25}"/>
              </a:ext>
            </a:extLst>
          </p:cNvPr>
          <p:cNvSpPr/>
          <p:nvPr/>
        </p:nvSpPr>
        <p:spPr>
          <a:xfrm>
            <a:off x="2957512" y="3234574"/>
            <a:ext cx="1638302" cy="3657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short lead data</a:t>
            </a:r>
            <a:endParaRPr lang="LID4096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15B7B0-031D-4F1D-A4CD-128FA3F98D18}"/>
              </a:ext>
            </a:extLst>
          </p:cNvPr>
          <p:cNvSpPr/>
          <p:nvPr/>
        </p:nvSpPr>
        <p:spPr>
          <a:xfrm>
            <a:off x="4838696" y="3234810"/>
            <a:ext cx="1638302" cy="3657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long lead data</a:t>
            </a:r>
            <a:endParaRPr lang="LID4096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E9DEAC-E34C-4410-B604-C7ED7BD84239}"/>
              </a:ext>
            </a:extLst>
          </p:cNvPr>
          <p:cNvSpPr txBox="1"/>
          <p:nvPr/>
        </p:nvSpPr>
        <p:spPr>
          <a:xfrm>
            <a:off x="5657847" y="383027"/>
            <a:ext cx="7705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</a:rPr>
              <a:t>Image</a:t>
            </a:r>
            <a:r>
              <a:rPr lang="en-US" sz="4000" dirty="0"/>
              <a:t> ECG to </a:t>
            </a:r>
            <a:r>
              <a:rPr lang="en-US" sz="4000" dirty="0">
                <a:solidFill>
                  <a:schemeClr val="accent2"/>
                </a:solidFill>
              </a:rPr>
              <a:t>Digitized</a:t>
            </a:r>
            <a:endParaRPr lang="LID4096" sz="4000" dirty="0">
              <a:solidFill>
                <a:schemeClr val="accent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AFCBC3-A0FB-4D60-B1D0-BD4D4766DCA6}"/>
              </a:ext>
            </a:extLst>
          </p:cNvPr>
          <p:cNvSpPr txBox="1"/>
          <p:nvPr/>
        </p:nvSpPr>
        <p:spPr>
          <a:xfrm>
            <a:off x="7124703" y="1716562"/>
            <a:ext cx="50672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Activation: </a:t>
            </a:r>
            <a:r>
              <a:rPr lang="en-US" sz="2400" dirty="0" err="1"/>
              <a:t>ReLu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Optimizer: Adam</a:t>
            </a:r>
          </a:p>
          <a:p>
            <a:endParaRPr lang="en-US" sz="2400" dirty="0"/>
          </a:p>
          <a:p>
            <a:r>
              <a:rPr lang="en-US" sz="2400" dirty="0"/>
              <a:t>Regularization: Early Stopping, Dropout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2893AD-FE2B-43EC-9892-AC74E69847D4}"/>
              </a:ext>
            </a:extLst>
          </p:cNvPr>
          <p:cNvSpPr txBox="1"/>
          <p:nvPr/>
        </p:nvSpPr>
        <p:spPr>
          <a:xfrm>
            <a:off x="3952874" y="4825042"/>
            <a:ext cx="6772276" cy="646331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/>
              <a:t>Small set overfit experiment </a:t>
            </a:r>
            <a:r>
              <a:rPr lang="en-US" sz="3600" b="1" dirty="0">
                <a:solidFill>
                  <a:srgbClr val="FF0000"/>
                </a:solidFill>
              </a:rPr>
              <a:t>failed</a:t>
            </a:r>
          </a:p>
        </p:txBody>
      </p:sp>
    </p:spTree>
    <p:extLst>
      <p:ext uri="{BB962C8B-B14F-4D97-AF65-F5344CB8AC3E}">
        <p14:creationId xmlns:p14="http://schemas.microsoft.com/office/powerpoint/2010/main" val="258748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793290F-F4D8-4D34-AE63-0D3E606B311A}"/>
              </a:ext>
            </a:extLst>
          </p:cNvPr>
          <p:cNvGrpSpPr/>
          <p:nvPr/>
        </p:nvGrpSpPr>
        <p:grpSpPr>
          <a:xfrm>
            <a:off x="619124" y="299026"/>
            <a:ext cx="2143126" cy="4373760"/>
            <a:chOff x="1466849" y="90725"/>
            <a:chExt cx="2143126" cy="437376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8471D85-FAE4-458F-B8E0-17B5E4FAF2EA}"/>
                </a:ext>
              </a:extLst>
            </p:cNvPr>
            <p:cNvGrpSpPr/>
            <p:nvPr/>
          </p:nvGrpSpPr>
          <p:grpSpPr>
            <a:xfrm>
              <a:off x="1600200" y="3371253"/>
              <a:ext cx="1371600" cy="1093232"/>
              <a:chOff x="1905000" y="4457700"/>
              <a:chExt cx="1371600" cy="1093232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5B22FF9-A866-4B34-8378-B6C8BCFE0BE5}"/>
                  </a:ext>
                </a:extLst>
              </p:cNvPr>
              <p:cNvSpPr/>
              <p:nvPr/>
            </p:nvSpPr>
            <p:spPr>
              <a:xfrm>
                <a:off x="1905000" y="5185172"/>
                <a:ext cx="1371600" cy="36576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FC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613C629-36A6-4046-B98A-E003A63D6F4A}"/>
                  </a:ext>
                </a:extLst>
              </p:cNvPr>
              <p:cNvCxnSpPr/>
              <p:nvPr/>
            </p:nvCxnSpPr>
            <p:spPr>
              <a:xfrm flipH="1">
                <a:off x="2600324" y="4457700"/>
                <a:ext cx="1" cy="7334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EAC31EB-6EF2-4313-92E3-017DF58A85CE}"/>
                </a:ext>
              </a:extLst>
            </p:cNvPr>
            <p:cNvGrpSpPr/>
            <p:nvPr/>
          </p:nvGrpSpPr>
          <p:grpSpPr>
            <a:xfrm>
              <a:off x="1466849" y="90725"/>
              <a:ext cx="2143126" cy="3295650"/>
              <a:chOff x="847723" y="62865"/>
              <a:chExt cx="2143126" cy="329565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9B26593-535C-442E-8C66-39F83DCEA437}"/>
                  </a:ext>
                </a:extLst>
              </p:cNvPr>
              <p:cNvGrpSpPr/>
              <p:nvPr/>
            </p:nvGrpSpPr>
            <p:grpSpPr>
              <a:xfrm>
                <a:off x="847723" y="62865"/>
                <a:ext cx="1638302" cy="3295650"/>
                <a:chOff x="847723" y="62865"/>
                <a:chExt cx="1638302" cy="3295650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11E8E321-E943-40D8-ABCE-B74C6279514C}"/>
                    </a:ext>
                  </a:extLst>
                </p:cNvPr>
                <p:cNvGrpSpPr/>
                <p:nvPr/>
              </p:nvGrpSpPr>
              <p:grpSpPr>
                <a:xfrm>
                  <a:off x="981074" y="1162050"/>
                  <a:ext cx="1371600" cy="2196465"/>
                  <a:chOff x="590549" y="685800"/>
                  <a:chExt cx="1371600" cy="2196465"/>
                </a:xfrm>
              </p:grpSpPr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B64B2D7C-B1F7-4248-A7BF-6903EAF86C56}"/>
                      </a:ext>
                    </a:extLst>
                  </p:cNvPr>
                  <p:cNvSpPr/>
                  <p:nvPr/>
                </p:nvSpPr>
                <p:spPr>
                  <a:xfrm>
                    <a:off x="590549" y="685800"/>
                    <a:ext cx="1371600" cy="365760"/>
                  </a:xfrm>
                  <a:prstGeom prst="rect">
                    <a:avLst/>
                  </a:prstGeom>
                  <a:solidFill>
                    <a:schemeClr val="accent4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2D conv s=2</a:t>
                    </a:r>
                    <a:endParaRPr lang="LID4096" dirty="0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2E7FEF6F-22E9-487F-91D3-4E0A808A146E}"/>
                      </a:ext>
                    </a:extLst>
                  </p:cNvPr>
                  <p:cNvSpPr/>
                  <p:nvPr/>
                </p:nvSpPr>
                <p:spPr>
                  <a:xfrm>
                    <a:off x="590549" y="1417320"/>
                    <a:ext cx="1371600" cy="36576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Dropout=0.2</a:t>
                    </a:r>
                    <a:endParaRPr lang="LID4096" dirty="0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72A1D1A4-95EA-45F0-BD0C-E924D7C23220}"/>
                      </a:ext>
                    </a:extLst>
                  </p:cNvPr>
                  <p:cNvSpPr/>
                  <p:nvPr/>
                </p:nvSpPr>
                <p:spPr>
                  <a:xfrm>
                    <a:off x="590549" y="1051560"/>
                    <a:ext cx="1371600" cy="365760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err="1"/>
                      <a:t>BatchNorm</a:t>
                    </a:r>
                    <a:endParaRPr lang="LID4096" dirty="0"/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C6387C5F-2FF7-4D9A-A0D4-06AB899631BB}"/>
                      </a:ext>
                    </a:extLst>
                  </p:cNvPr>
                  <p:cNvSpPr/>
                  <p:nvPr/>
                </p:nvSpPr>
                <p:spPr>
                  <a:xfrm>
                    <a:off x="590549" y="2516505"/>
                    <a:ext cx="1371600" cy="365760"/>
                  </a:xfrm>
                  <a:prstGeom prst="rect">
                    <a:avLst/>
                  </a:prstGeom>
                  <a:solidFill>
                    <a:srgbClr val="FF99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Flatten</a:t>
                    </a:r>
                    <a:endParaRPr lang="LID4096" dirty="0"/>
                  </a:p>
                </p:txBody>
              </p:sp>
            </p:grp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D45E396-6F41-45DA-9F63-1ABE03D8B72B}"/>
                    </a:ext>
                  </a:extLst>
                </p:cNvPr>
                <p:cNvSpPr/>
                <p:nvPr/>
              </p:nvSpPr>
              <p:spPr>
                <a:xfrm>
                  <a:off x="847723" y="62865"/>
                  <a:ext cx="1638302" cy="36576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ECG image</a:t>
                  </a:r>
                  <a:endParaRPr lang="LID4096" dirty="0"/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08DF1F6B-3B34-4EC8-815E-712F54490893}"/>
                    </a:ext>
                  </a:extLst>
                </p:cNvPr>
                <p:cNvCxnSpPr>
                  <a:endCxn id="12" idx="0"/>
                </p:cNvCxnSpPr>
                <p:nvPr/>
              </p:nvCxnSpPr>
              <p:spPr>
                <a:xfrm flipH="1">
                  <a:off x="1666874" y="428625"/>
                  <a:ext cx="1" cy="73342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7F7413BD-79A5-4575-9AD6-61CA255464EA}"/>
                    </a:ext>
                  </a:extLst>
                </p:cNvPr>
                <p:cNvCxnSpPr/>
                <p:nvPr/>
              </p:nvCxnSpPr>
              <p:spPr>
                <a:xfrm flipH="1">
                  <a:off x="1666874" y="2259330"/>
                  <a:ext cx="1" cy="73342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E0722E-9F61-4D7E-ADD3-9659A7B78D72}"/>
                  </a:ext>
                </a:extLst>
              </p:cNvPr>
              <p:cNvSpPr txBox="1"/>
              <p:nvPr/>
            </p:nvSpPr>
            <p:spPr>
              <a:xfrm>
                <a:off x="2447924" y="1518285"/>
                <a:ext cx="542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x7</a:t>
                </a:r>
                <a:endParaRPr lang="LID4096" dirty="0"/>
              </a:p>
            </p:txBody>
          </p:sp>
          <p:sp>
            <p:nvSpPr>
              <p:cNvPr id="7" name="Right Brace 6">
                <a:extLst>
                  <a:ext uri="{FF2B5EF4-FFF2-40B4-BE49-F238E27FC236}">
                    <a16:creationId xmlns:a16="http://schemas.microsoft.com/office/drawing/2014/main" id="{CA69DC0D-0F6E-4F11-9DE1-04A02D110419}"/>
                  </a:ext>
                </a:extLst>
              </p:cNvPr>
              <p:cNvSpPr/>
              <p:nvPr/>
            </p:nvSpPr>
            <p:spPr>
              <a:xfrm>
                <a:off x="2362200" y="1162050"/>
                <a:ext cx="123826" cy="1097280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44703E3-76B8-44DC-B51E-CCEB48F5AC60}"/>
              </a:ext>
            </a:extLst>
          </p:cNvPr>
          <p:cNvSpPr/>
          <p:nvPr/>
        </p:nvSpPr>
        <p:spPr>
          <a:xfrm>
            <a:off x="3362324" y="299026"/>
            <a:ext cx="2628902" cy="365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Split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A80FBB-58D8-4979-8B4C-EA624BC7B110}"/>
              </a:ext>
            </a:extLst>
          </p:cNvPr>
          <p:cNvCxnSpPr/>
          <p:nvPr/>
        </p:nvCxnSpPr>
        <p:spPr>
          <a:xfrm flipH="1">
            <a:off x="3771901" y="664785"/>
            <a:ext cx="1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AAB0A1-E60F-413E-9845-2AEBB461B290}"/>
              </a:ext>
            </a:extLst>
          </p:cNvPr>
          <p:cNvCxnSpPr/>
          <p:nvPr/>
        </p:nvCxnSpPr>
        <p:spPr>
          <a:xfrm flipH="1">
            <a:off x="5657847" y="664785"/>
            <a:ext cx="1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238F95C-709A-40F6-A7E9-E245A81E5A60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2124075" y="481906"/>
            <a:ext cx="1238249" cy="4008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596D37-0B24-4A99-AC42-928617A3CCF4}"/>
              </a:ext>
            </a:extLst>
          </p:cNvPr>
          <p:cNvCxnSpPr/>
          <p:nvPr/>
        </p:nvCxnSpPr>
        <p:spPr>
          <a:xfrm flipH="1">
            <a:off x="3771901" y="1767511"/>
            <a:ext cx="1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3D478F-956E-4DC1-9CD6-A01299C4EE40}"/>
              </a:ext>
            </a:extLst>
          </p:cNvPr>
          <p:cNvCxnSpPr/>
          <p:nvPr/>
        </p:nvCxnSpPr>
        <p:spPr>
          <a:xfrm flipH="1">
            <a:off x="5657847" y="1767511"/>
            <a:ext cx="1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AC7C6BB-1CBA-4730-B4AD-41E00E599B25}"/>
              </a:ext>
            </a:extLst>
          </p:cNvPr>
          <p:cNvSpPr/>
          <p:nvPr/>
        </p:nvSpPr>
        <p:spPr>
          <a:xfrm>
            <a:off x="2957512" y="2497069"/>
            <a:ext cx="1638302" cy="3657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short lead data</a:t>
            </a:r>
            <a:endParaRPr lang="LID4096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15B7B0-031D-4F1D-A4CD-128FA3F98D18}"/>
              </a:ext>
            </a:extLst>
          </p:cNvPr>
          <p:cNvSpPr/>
          <p:nvPr/>
        </p:nvSpPr>
        <p:spPr>
          <a:xfrm>
            <a:off x="4838696" y="2497305"/>
            <a:ext cx="1638302" cy="3657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long lead data</a:t>
            </a:r>
            <a:endParaRPr lang="LID4096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E9DEAC-E34C-4410-B604-C7ED7BD84239}"/>
              </a:ext>
            </a:extLst>
          </p:cNvPr>
          <p:cNvSpPr txBox="1"/>
          <p:nvPr/>
        </p:nvSpPr>
        <p:spPr>
          <a:xfrm>
            <a:off x="5657847" y="383027"/>
            <a:ext cx="7705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</a:rPr>
              <a:t>Image</a:t>
            </a:r>
            <a:r>
              <a:rPr lang="en-US" sz="4000" dirty="0"/>
              <a:t> ECG to </a:t>
            </a:r>
            <a:r>
              <a:rPr lang="en-US" sz="4000" dirty="0">
                <a:solidFill>
                  <a:schemeClr val="accent2"/>
                </a:solidFill>
              </a:rPr>
              <a:t>Digitized</a:t>
            </a:r>
            <a:endParaRPr lang="LID4096" sz="4000" dirty="0">
              <a:solidFill>
                <a:schemeClr val="accent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AFCBC3-A0FB-4D60-B1D0-BD4D4766DCA6}"/>
              </a:ext>
            </a:extLst>
          </p:cNvPr>
          <p:cNvSpPr txBox="1"/>
          <p:nvPr/>
        </p:nvSpPr>
        <p:spPr>
          <a:xfrm>
            <a:off x="7124703" y="1716562"/>
            <a:ext cx="50672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Activation: </a:t>
            </a:r>
            <a:r>
              <a:rPr lang="en-US" sz="2400" dirty="0" err="1"/>
              <a:t>ReLu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Optimizer: Adam</a:t>
            </a:r>
          </a:p>
          <a:p>
            <a:endParaRPr lang="en-US" sz="2400" dirty="0"/>
          </a:p>
          <a:p>
            <a:r>
              <a:rPr lang="en-US" sz="2400" dirty="0"/>
              <a:t>Regularization: Early Stopping, Dropout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2893AD-FE2B-43EC-9892-AC74E69847D4}"/>
              </a:ext>
            </a:extLst>
          </p:cNvPr>
          <p:cNvSpPr txBox="1"/>
          <p:nvPr/>
        </p:nvSpPr>
        <p:spPr>
          <a:xfrm>
            <a:off x="3952874" y="4825042"/>
            <a:ext cx="6772276" cy="646331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/>
              <a:t>Small set overfit experiment </a:t>
            </a:r>
            <a:r>
              <a:rPr lang="en-US" sz="3600" b="1" dirty="0">
                <a:solidFill>
                  <a:srgbClr val="FF0000"/>
                </a:solidFill>
              </a:rPr>
              <a:t>failed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F69AC1B-874E-4DD2-B355-5A1869AFAB6A}"/>
              </a:ext>
            </a:extLst>
          </p:cNvPr>
          <p:cNvSpPr/>
          <p:nvPr/>
        </p:nvSpPr>
        <p:spPr>
          <a:xfrm>
            <a:off x="3086101" y="1396152"/>
            <a:ext cx="1371600" cy="365760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1D conv</a:t>
            </a:r>
            <a:endParaRPr lang="LID4096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373FC52-6224-42DD-8148-8892D6B44735}"/>
              </a:ext>
            </a:extLst>
          </p:cNvPr>
          <p:cNvSpPr/>
          <p:nvPr/>
        </p:nvSpPr>
        <p:spPr>
          <a:xfrm>
            <a:off x="4972047" y="1396152"/>
            <a:ext cx="1371600" cy="365760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1D conv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8329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5B22FF9-A866-4B34-8378-B6C8BCFE0BE5}"/>
              </a:ext>
            </a:extLst>
          </p:cNvPr>
          <p:cNvSpPr/>
          <p:nvPr/>
        </p:nvSpPr>
        <p:spPr>
          <a:xfrm>
            <a:off x="752475" y="5534864"/>
            <a:ext cx="1371600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4B2D7C-B1F7-4248-A7BF-6903EAF86C56}"/>
              </a:ext>
            </a:extLst>
          </p:cNvPr>
          <p:cNvSpPr/>
          <p:nvPr/>
        </p:nvSpPr>
        <p:spPr>
          <a:xfrm>
            <a:off x="752475" y="1398211"/>
            <a:ext cx="1371600" cy="365760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2D conv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5E396-6F41-45DA-9F63-1ABE03D8B72B}"/>
              </a:ext>
            </a:extLst>
          </p:cNvPr>
          <p:cNvSpPr/>
          <p:nvPr/>
        </p:nvSpPr>
        <p:spPr>
          <a:xfrm>
            <a:off x="619124" y="299026"/>
            <a:ext cx="1638302" cy="3657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ECG image</a:t>
            </a:r>
            <a:endParaRPr lang="LID4096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DF1F6B-3B34-4EC8-815E-712F54490893}"/>
              </a:ext>
            </a:extLst>
          </p:cNvPr>
          <p:cNvCxnSpPr>
            <a:endCxn id="12" idx="0"/>
          </p:cNvCxnSpPr>
          <p:nvPr/>
        </p:nvCxnSpPr>
        <p:spPr>
          <a:xfrm flipH="1">
            <a:off x="1438275" y="664786"/>
            <a:ext cx="1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A80FBB-58D8-4979-8B4C-EA624BC7B110}"/>
              </a:ext>
            </a:extLst>
          </p:cNvPr>
          <p:cNvCxnSpPr>
            <a:cxnSpLocks/>
          </p:cNvCxnSpPr>
          <p:nvPr/>
        </p:nvCxnSpPr>
        <p:spPr>
          <a:xfrm flipH="1">
            <a:off x="1438275" y="1764923"/>
            <a:ext cx="1" cy="1664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CE9DEAC-E34C-4410-B604-C7ED7BD84239}"/>
              </a:ext>
            </a:extLst>
          </p:cNvPr>
          <p:cNvSpPr txBox="1"/>
          <p:nvPr/>
        </p:nvSpPr>
        <p:spPr>
          <a:xfrm>
            <a:off x="2600322" y="127260"/>
            <a:ext cx="7705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</a:rPr>
              <a:t>Image</a:t>
            </a:r>
            <a:r>
              <a:rPr lang="en-US" sz="4000" dirty="0"/>
              <a:t> ECG to </a:t>
            </a:r>
            <a:r>
              <a:rPr lang="en-US" sz="4000" dirty="0">
                <a:solidFill>
                  <a:schemeClr val="accent2"/>
                </a:solidFill>
              </a:rPr>
              <a:t>Digitized</a:t>
            </a:r>
            <a:endParaRPr lang="LID4096" sz="4000" dirty="0">
              <a:solidFill>
                <a:schemeClr val="accent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AFCBC3-A0FB-4D60-B1D0-BD4D4766DCA6}"/>
              </a:ext>
            </a:extLst>
          </p:cNvPr>
          <p:cNvSpPr txBox="1"/>
          <p:nvPr/>
        </p:nvSpPr>
        <p:spPr>
          <a:xfrm>
            <a:off x="7781929" y="1843645"/>
            <a:ext cx="40004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Activation: </a:t>
            </a:r>
            <a:r>
              <a:rPr lang="en-US" sz="2400" dirty="0" err="1"/>
              <a:t>ReLu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Optimizer: Adam</a:t>
            </a:r>
          </a:p>
          <a:p>
            <a:endParaRPr lang="en-US" sz="2400" dirty="0"/>
          </a:p>
          <a:p>
            <a:r>
              <a:rPr lang="en-US" sz="2400" dirty="0"/>
              <a:t>Regularization: Early Stopping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2893AD-FE2B-43EC-9892-AC74E69847D4}"/>
              </a:ext>
            </a:extLst>
          </p:cNvPr>
          <p:cNvSpPr txBox="1"/>
          <p:nvPr/>
        </p:nvSpPr>
        <p:spPr>
          <a:xfrm>
            <a:off x="4191403" y="5534864"/>
            <a:ext cx="7371939" cy="646331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Impossible </a:t>
            </a:r>
            <a:r>
              <a:rPr lang="en-US" sz="3600" b="1" dirty="0"/>
              <a:t>time/memory complexity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212C0BE-CABC-4D3F-97AE-D4B691106C1E}"/>
              </a:ext>
            </a:extLst>
          </p:cNvPr>
          <p:cNvCxnSpPr>
            <a:cxnSpLocks/>
          </p:cNvCxnSpPr>
          <p:nvPr/>
        </p:nvCxnSpPr>
        <p:spPr>
          <a:xfrm>
            <a:off x="1438274" y="2514600"/>
            <a:ext cx="819152" cy="5923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6AB9AAA-C6B0-44F3-BAE7-AB6FD3C69E8D}"/>
              </a:ext>
            </a:extLst>
          </p:cNvPr>
          <p:cNvCxnSpPr>
            <a:cxnSpLocks/>
          </p:cNvCxnSpPr>
          <p:nvPr/>
        </p:nvCxnSpPr>
        <p:spPr>
          <a:xfrm flipV="1">
            <a:off x="1438273" y="1990423"/>
            <a:ext cx="819153" cy="5241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1E3AA39-9B68-48A7-A5E9-DC727CBD1C30}"/>
              </a:ext>
            </a:extLst>
          </p:cNvPr>
          <p:cNvGrpSpPr/>
          <p:nvPr/>
        </p:nvGrpSpPr>
        <p:grpSpPr>
          <a:xfrm>
            <a:off x="2266951" y="1801768"/>
            <a:ext cx="4514849" cy="371494"/>
            <a:chOff x="2266951" y="1801768"/>
            <a:chExt cx="4514849" cy="37149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44703E3-76B8-44DC-B51E-CCEB48F5AC60}"/>
                </a:ext>
              </a:extLst>
            </p:cNvPr>
            <p:cNvSpPr/>
            <p:nvPr/>
          </p:nvSpPr>
          <p:spPr>
            <a:xfrm>
              <a:off x="2266951" y="1807502"/>
              <a:ext cx="2628902" cy="36576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Concatenate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781E9FA-58D9-428A-B2D8-C244F94A925E}"/>
                </a:ext>
              </a:extLst>
            </p:cNvPr>
            <p:cNvSpPr/>
            <p:nvPr/>
          </p:nvSpPr>
          <p:spPr>
            <a:xfrm>
              <a:off x="5410200" y="1801769"/>
              <a:ext cx="1371600" cy="365760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2D conv</a:t>
              </a:r>
              <a:endParaRPr lang="LID4096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F6BC0DB-399B-4215-BCB2-158E6F96FB70}"/>
                </a:ext>
              </a:extLst>
            </p:cNvPr>
            <p:cNvCxnSpPr/>
            <p:nvPr/>
          </p:nvCxnSpPr>
          <p:spPr>
            <a:xfrm>
              <a:off x="4895853" y="1984649"/>
              <a:ext cx="5143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5CAE4D68-F237-4913-B087-2828503A71A4}"/>
                </a:ext>
              </a:extLst>
            </p:cNvPr>
            <p:cNvCxnSpPr>
              <a:stCxn id="47" idx="0"/>
              <a:endCxn id="20" idx="0"/>
            </p:cNvCxnSpPr>
            <p:nvPr/>
          </p:nvCxnSpPr>
          <p:spPr>
            <a:xfrm rot="16200000" flipH="1" flipV="1">
              <a:off x="4835834" y="547336"/>
              <a:ext cx="5733" cy="2514598"/>
            </a:xfrm>
            <a:prstGeom prst="bentConnector3">
              <a:avLst>
                <a:gd name="adj1" fmla="val -681191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7323B3D-0DFA-4D50-AF82-47F2678F8CF5}"/>
              </a:ext>
            </a:extLst>
          </p:cNvPr>
          <p:cNvGrpSpPr/>
          <p:nvPr/>
        </p:nvGrpSpPr>
        <p:grpSpPr>
          <a:xfrm>
            <a:off x="2266951" y="2921226"/>
            <a:ext cx="4514849" cy="371494"/>
            <a:chOff x="2266951" y="1801768"/>
            <a:chExt cx="4514849" cy="37149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40E7CC1-B35D-4859-9CD0-3F32DCD7F6EB}"/>
                </a:ext>
              </a:extLst>
            </p:cNvPr>
            <p:cNvSpPr/>
            <p:nvPr/>
          </p:nvSpPr>
          <p:spPr>
            <a:xfrm>
              <a:off x="2266951" y="1807502"/>
              <a:ext cx="2628902" cy="36576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Concatenate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ADD4AD6-AEE7-4D41-95C2-C778D54F4F96}"/>
                </a:ext>
              </a:extLst>
            </p:cNvPr>
            <p:cNvSpPr/>
            <p:nvPr/>
          </p:nvSpPr>
          <p:spPr>
            <a:xfrm>
              <a:off x="5410200" y="1801769"/>
              <a:ext cx="1371600" cy="365760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2D conv</a:t>
              </a:r>
              <a:endParaRPr lang="LID4096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38E51D1-7FCF-43B3-A098-5B9F7B60C23F}"/>
                </a:ext>
              </a:extLst>
            </p:cNvPr>
            <p:cNvCxnSpPr/>
            <p:nvPr/>
          </p:nvCxnSpPr>
          <p:spPr>
            <a:xfrm>
              <a:off x="4895853" y="1984649"/>
              <a:ext cx="5143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61957A06-C23D-4416-A471-9D31044A9A00}"/>
                </a:ext>
              </a:extLst>
            </p:cNvPr>
            <p:cNvCxnSpPr>
              <a:stCxn id="57" idx="0"/>
              <a:endCxn id="56" idx="0"/>
            </p:cNvCxnSpPr>
            <p:nvPr/>
          </p:nvCxnSpPr>
          <p:spPr>
            <a:xfrm rot="16200000" flipH="1" flipV="1">
              <a:off x="4835834" y="547336"/>
              <a:ext cx="5733" cy="2514598"/>
            </a:xfrm>
            <a:prstGeom prst="bentConnector3">
              <a:avLst>
                <a:gd name="adj1" fmla="val -681191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Flowchart: Summing Junction 59">
            <a:extLst>
              <a:ext uri="{FF2B5EF4-FFF2-40B4-BE49-F238E27FC236}">
                <a16:creationId xmlns:a16="http://schemas.microsoft.com/office/drawing/2014/main" id="{053FE42D-AB97-4DB9-A28B-EB8A83ED72B5}"/>
              </a:ext>
            </a:extLst>
          </p:cNvPr>
          <p:cNvSpPr/>
          <p:nvPr/>
        </p:nvSpPr>
        <p:spPr>
          <a:xfrm>
            <a:off x="1275537" y="3440876"/>
            <a:ext cx="325471" cy="325471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098294C-FDE2-47E2-9D70-F72763C791EF}"/>
              </a:ext>
            </a:extLst>
          </p:cNvPr>
          <p:cNvCxnSpPr/>
          <p:nvPr/>
        </p:nvCxnSpPr>
        <p:spPr>
          <a:xfrm flipH="1">
            <a:off x="1438275" y="3755359"/>
            <a:ext cx="1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5C0D601-B651-4259-B6E0-FFD3205E838E}"/>
              </a:ext>
            </a:extLst>
          </p:cNvPr>
          <p:cNvCxnSpPr>
            <a:stCxn id="57" idx="3"/>
            <a:endCxn id="60" idx="6"/>
          </p:cNvCxnSpPr>
          <p:nvPr/>
        </p:nvCxnSpPr>
        <p:spPr>
          <a:xfrm flipH="1">
            <a:off x="1601008" y="3104107"/>
            <a:ext cx="5180792" cy="499505"/>
          </a:xfrm>
          <a:prstGeom prst="bentConnector3">
            <a:avLst>
              <a:gd name="adj1" fmla="val -44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Flowchart: Or 63">
            <a:extLst>
              <a:ext uri="{FF2B5EF4-FFF2-40B4-BE49-F238E27FC236}">
                <a16:creationId xmlns:a16="http://schemas.microsoft.com/office/drawing/2014/main" id="{30A49F5A-D88B-43AC-B0CF-F4537925C8AC}"/>
              </a:ext>
            </a:extLst>
          </p:cNvPr>
          <p:cNvSpPr/>
          <p:nvPr/>
        </p:nvSpPr>
        <p:spPr>
          <a:xfrm>
            <a:off x="1275537" y="4488784"/>
            <a:ext cx="325471" cy="325471"/>
          </a:xfrm>
          <a:prstGeom prst="flowChar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0BB052BA-2E05-4FD2-B4C1-73424E495429}"/>
              </a:ext>
            </a:extLst>
          </p:cNvPr>
          <p:cNvCxnSpPr>
            <a:stCxn id="47" idx="3"/>
            <a:endCxn id="64" idx="6"/>
          </p:cNvCxnSpPr>
          <p:nvPr/>
        </p:nvCxnSpPr>
        <p:spPr>
          <a:xfrm flipH="1">
            <a:off x="1601008" y="1984649"/>
            <a:ext cx="5180792" cy="2666871"/>
          </a:xfrm>
          <a:prstGeom prst="bentConnector3">
            <a:avLst>
              <a:gd name="adj1" fmla="val -123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79CBB1C-BF97-4183-9C55-249B6B5DE61D}"/>
              </a:ext>
            </a:extLst>
          </p:cNvPr>
          <p:cNvCxnSpPr/>
          <p:nvPr/>
        </p:nvCxnSpPr>
        <p:spPr>
          <a:xfrm flipH="1">
            <a:off x="1438275" y="4801439"/>
            <a:ext cx="1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595B360C-7AC2-4F2D-87E3-CA8448FEAF7D}"/>
              </a:ext>
            </a:extLst>
          </p:cNvPr>
          <p:cNvSpPr/>
          <p:nvPr/>
        </p:nvSpPr>
        <p:spPr>
          <a:xfrm>
            <a:off x="628649" y="6357824"/>
            <a:ext cx="1638302" cy="3657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 step</a:t>
            </a:r>
            <a:endParaRPr lang="LID4096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B92BE14-086B-47FE-98D9-1D4DD16A3B61}"/>
              </a:ext>
            </a:extLst>
          </p:cNvPr>
          <p:cNvCxnSpPr>
            <a:cxnSpLocks/>
          </p:cNvCxnSpPr>
          <p:nvPr/>
        </p:nvCxnSpPr>
        <p:spPr>
          <a:xfrm flipH="1">
            <a:off x="1438275" y="5900624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314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287</Words>
  <Application>Microsoft Office PowerPoint</Application>
  <PresentationFormat>Widescreen</PresentationFormat>
  <Paragraphs>113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Noam Keidar</dc:creator>
  <cp:lastModifiedBy>Noam Keidar</cp:lastModifiedBy>
  <cp:revision>13</cp:revision>
  <dcterms:created xsi:type="dcterms:W3CDTF">2019-09-01T08:00:23Z</dcterms:created>
  <dcterms:modified xsi:type="dcterms:W3CDTF">2019-09-01T12:01:26Z</dcterms:modified>
</cp:coreProperties>
</file>