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Nunito"/>
      <p:regular r:id="rId51"/>
      <p:bold r:id="rId52"/>
      <p:italic r:id="rId53"/>
      <p:boldItalic r:id="rId54"/>
    </p:embeddedFont>
    <p:embeddedFont>
      <p:font typeface="Maven Pro"/>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regular.fntdata"/><Relationship Id="rId50" Type="http://schemas.openxmlformats.org/officeDocument/2006/relationships/slide" Target="slides/slide45.xml"/><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6.xml"/><Relationship Id="rId55" Type="http://schemas.openxmlformats.org/officeDocument/2006/relationships/font" Target="fonts/MavenPro-regular.fntdata"/><Relationship Id="rId10" Type="http://schemas.openxmlformats.org/officeDocument/2006/relationships/slide" Target="slides/slide5.xml"/><Relationship Id="rId54"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82dea566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82dea566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82dea5662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82dea5662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82dea5662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82dea5662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82dea566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82dea566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82dea5662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82dea5662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82dea566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82dea566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82dea566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82dea566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82dea566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82dea566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82dea5662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82dea5662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82dea566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82dea566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82dea5662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82dea5662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82dea566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82dea566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82dea566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582dea566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582dea5662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582dea5662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82dea5662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82dea566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82dea566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82dea566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82dea5662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82dea5662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82dea566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82dea566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82dea566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82dea566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82dea566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82dea566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82dea566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82dea566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82dea5662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82dea5662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82dea566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82dea566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82dea566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82dea566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82dea566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82dea566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82dea566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582dea566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82dea566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82dea566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82dea566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582dea566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82dea566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82dea566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82dea566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82dea566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82dea566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582dea566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582dea5662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82dea5662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82dea5662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82dea5662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82dea5662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82dea5662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82dea566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82dea5662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82dea5662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82dea566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82dea566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82dea566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582dea566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82dea566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582dea566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582dea566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82dea5662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82dea5662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82dea566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82dea566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82dea566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82dea566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82dea566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82dea566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82dea5662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82dea5662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17950"/>
            <a:ext cx="4255500" cy="228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PLAN DE NEGOCIO PARA RESTAURANTE DE COMIDAS RÁPIDAS</a:t>
            </a:r>
            <a:endParaRPr/>
          </a:p>
        </p:txBody>
      </p:sp>
      <p:sp>
        <p:nvSpPr>
          <p:cNvPr id="278" name="Google Shape;278;p13"/>
          <p:cNvSpPr txBox="1"/>
          <p:nvPr>
            <p:ph idx="1" type="subTitle"/>
          </p:nvPr>
        </p:nvSpPr>
        <p:spPr>
          <a:xfrm>
            <a:off x="870750" y="3138150"/>
            <a:ext cx="8039700" cy="18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Vinnie Giuliano Mellizo</a:t>
            </a:r>
            <a:endParaRPr/>
          </a:p>
          <a:p>
            <a:pPr indent="0" lvl="0" marL="0" rtl="0" algn="l">
              <a:spcBef>
                <a:spcPts val="0"/>
              </a:spcBef>
              <a:spcAft>
                <a:spcPts val="0"/>
              </a:spcAft>
              <a:buNone/>
            </a:pPr>
            <a:r>
              <a:rPr lang="es"/>
              <a:t>Cristian David Merchan</a:t>
            </a:r>
            <a:endParaRPr/>
          </a:p>
          <a:p>
            <a:pPr indent="0" lvl="0" marL="0" rtl="0" algn="l">
              <a:spcBef>
                <a:spcPts val="0"/>
              </a:spcBef>
              <a:spcAft>
                <a:spcPts val="0"/>
              </a:spcAft>
              <a:buNone/>
            </a:pPr>
            <a:r>
              <a:rPr lang="es"/>
              <a:t>Ernesto Bastias Pulido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Tomado de: </a:t>
            </a:r>
            <a:r>
              <a:rPr lang="es"/>
              <a:t>https://repository.ean.edu.co/bitstream/handle/10882/5881/CaviedesDiego2013.pdf?sequence=4&amp;isAllowed=y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Google Shape;332;p22"/>
          <p:cNvPicPr preferRelativeResize="0"/>
          <p:nvPr/>
        </p:nvPicPr>
        <p:blipFill>
          <a:blip r:embed="rId3">
            <a:alphaModFix/>
          </a:blip>
          <a:stretch>
            <a:fillRect/>
          </a:stretch>
        </p:blipFill>
        <p:spPr>
          <a:xfrm>
            <a:off x="706235" y="0"/>
            <a:ext cx="7731542"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ph idx="1" type="body"/>
          </p:nvPr>
        </p:nvSpPr>
        <p:spPr>
          <a:xfrm>
            <a:off x="822300" y="1543050"/>
            <a:ext cx="7499400" cy="33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Se observa que este es un sector que tiene grandes fortalezas, en el que es necesario tener en cuenta que si se pretende tener estabilidad en el mercado, se hace necesario ofrecer comidas saludables e innovadoras a bajo costo, tener empleados capacitados para prestar excelentes servicios a sus clientes y utilizar programas tecnológicos que permitan crecer competitivamente en este mercado. </a:t>
            </a:r>
            <a:endParaRPr sz="1800"/>
          </a:p>
          <a:p>
            <a:pPr indent="-342900" lvl="0" marL="457200" rtl="0" algn="l">
              <a:spcBef>
                <a:spcPts val="1600"/>
              </a:spcBef>
              <a:spcAft>
                <a:spcPts val="0"/>
              </a:spcAft>
              <a:buSzPts val="1800"/>
              <a:buChar char="●"/>
            </a:pPr>
            <a:r>
              <a:rPr b="1" lang="es" sz="1800"/>
              <a:t>Competencia ...</a:t>
            </a:r>
            <a:endParaRPr b="1" sz="1800"/>
          </a:p>
          <a:p>
            <a:pPr indent="-342900" lvl="0" marL="457200" rtl="0" algn="l">
              <a:spcBef>
                <a:spcPts val="0"/>
              </a:spcBef>
              <a:spcAft>
                <a:spcPts val="0"/>
              </a:spcAft>
              <a:buSzPts val="1800"/>
              <a:buChar char="●"/>
            </a:pPr>
            <a:r>
              <a:rPr b="1" lang="es" sz="1800"/>
              <a:t>Franquicias colombianas ...</a:t>
            </a:r>
            <a:endParaRPr b="1" sz="1800"/>
          </a:p>
          <a:p>
            <a:pPr indent="-342900" lvl="0" marL="457200" rtl="0" algn="l">
              <a:spcBef>
                <a:spcPts val="0"/>
              </a:spcBef>
              <a:spcAft>
                <a:spcPts val="0"/>
              </a:spcAft>
              <a:buSzPts val="1800"/>
              <a:buChar char="●"/>
            </a:pPr>
            <a:r>
              <a:rPr b="1" lang="es" sz="1800"/>
              <a:t>Bogotá - población ...</a:t>
            </a:r>
            <a:endParaRPr b="1" sz="1800"/>
          </a:p>
          <a:p>
            <a:pPr indent="0" lvl="0" marL="0" rtl="0" algn="ctr">
              <a:spcBef>
                <a:spcPts val="1600"/>
              </a:spcBef>
              <a:spcAft>
                <a:spcPts val="0"/>
              </a:spcAft>
              <a:buNone/>
            </a:pPr>
            <a:r>
              <a:t/>
            </a:r>
            <a:endParaRPr sz="1800"/>
          </a:p>
          <a:p>
            <a:pPr indent="0" lvl="0" marL="0" rtl="0" algn="l">
              <a:spcBef>
                <a:spcPts val="1600"/>
              </a:spcBef>
              <a:spcAft>
                <a:spcPts val="1600"/>
              </a:spcAft>
              <a:buNone/>
            </a:pPr>
            <a:r>
              <a:t/>
            </a:r>
            <a:endParaRPr/>
          </a:p>
        </p:txBody>
      </p:sp>
      <p:sp>
        <p:nvSpPr>
          <p:cNvPr id="338" name="Google Shape;338;p23"/>
          <p:cNvSpPr txBox="1"/>
          <p:nvPr>
            <p:ph type="title"/>
          </p:nvPr>
        </p:nvSpPr>
        <p:spPr>
          <a:xfrm>
            <a:off x="1407700" y="3627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4"/>
          <p:cNvSpPr txBox="1"/>
          <p:nvPr>
            <p:ph idx="1" type="body"/>
          </p:nvPr>
        </p:nvSpPr>
        <p:spPr>
          <a:xfrm>
            <a:off x="806625" y="1405925"/>
            <a:ext cx="7527600" cy="31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4.1.2 Mercado potencial.</a:t>
            </a:r>
            <a:endParaRPr sz="1800"/>
          </a:p>
          <a:p>
            <a:pPr indent="0" lvl="0" marL="0" rtl="0" algn="l">
              <a:spcBef>
                <a:spcPts val="1600"/>
              </a:spcBef>
              <a:spcAft>
                <a:spcPts val="1600"/>
              </a:spcAft>
              <a:buNone/>
            </a:pPr>
            <a:r>
              <a:rPr lang="es" sz="1800"/>
              <a:t>La ubicación de la empresa será la zona T, debido a su gran reconocimiento dentro del sector, gracias a los bares que existen dentro de la zona, los Centros Comerciales Andino y Atlantis, la importancia financiera, entre otros, hacen que el flujo de gente que se mueve por allí no solo es del mismo sector sino que concurren personas de todos los sectores. Por estas razones, además de la estratificación, la empresa se establecerá en este sector.</a:t>
            </a:r>
            <a:endParaRPr sz="1800"/>
          </a:p>
        </p:txBody>
      </p:sp>
      <p:sp>
        <p:nvSpPr>
          <p:cNvPr id="344" name="Google Shape;344;p24"/>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25"/>
          <p:cNvPicPr preferRelativeResize="0"/>
          <p:nvPr/>
        </p:nvPicPr>
        <p:blipFill>
          <a:blip r:embed="rId3">
            <a:alphaModFix/>
          </a:blip>
          <a:stretch>
            <a:fillRect/>
          </a:stretch>
        </p:blipFill>
        <p:spPr>
          <a:xfrm>
            <a:off x="0" y="152400"/>
            <a:ext cx="9143999" cy="4879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26"/>
          <p:cNvPicPr preferRelativeResize="0"/>
          <p:nvPr/>
        </p:nvPicPr>
        <p:blipFill>
          <a:blip r:embed="rId3">
            <a:alphaModFix/>
          </a:blip>
          <a:stretch>
            <a:fillRect/>
          </a:stretch>
        </p:blipFill>
        <p:spPr>
          <a:xfrm>
            <a:off x="0" y="152400"/>
            <a:ext cx="9144001" cy="4790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7"/>
          <p:cNvSpPr txBox="1"/>
          <p:nvPr>
            <p:ph idx="1" type="body"/>
          </p:nvPr>
        </p:nvSpPr>
        <p:spPr>
          <a:xfrm>
            <a:off x="307850" y="1297850"/>
            <a:ext cx="8462400" cy="34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a:t>
            </a:r>
            <a:r>
              <a:rPr b="1" lang="es"/>
              <a:t>mercado objetivo</a:t>
            </a:r>
            <a:r>
              <a:rPr lang="es"/>
              <a:t> para la empresa está conformado por el 88.3% equivalente a 107.804 personas de la población total de la localidad, correspondiente a personas de estrato 4, 5 y 6, que cuentan con el poder adquisitivo para realizar la compra de los productos. </a:t>
            </a:r>
            <a:endParaRPr/>
          </a:p>
          <a:p>
            <a:pPr indent="0" lvl="0" marL="0" rtl="0" algn="l">
              <a:spcBef>
                <a:spcPts val="1600"/>
              </a:spcBef>
              <a:spcAft>
                <a:spcPts val="0"/>
              </a:spcAft>
              <a:buNone/>
            </a:pPr>
            <a:r>
              <a:rPr lang="es"/>
              <a:t>El </a:t>
            </a:r>
            <a:r>
              <a:rPr b="1" lang="es"/>
              <a:t>nicho de mercado</a:t>
            </a:r>
            <a:r>
              <a:rPr lang="es"/>
              <a:t> al que apunta la empresa es al subsector de las comidas rápidas, establecido dentro del sector alimenticio.</a:t>
            </a:r>
            <a:endParaRPr/>
          </a:p>
          <a:p>
            <a:pPr indent="0" lvl="0" marL="0" rtl="0" algn="l">
              <a:spcBef>
                <a:spcPts val="1600"/>
              </a:spcBef>
              <a:spcAft>
                <a:spcPts val="1600"/>
              </a:spcAft>
              <a:buNone/>
            </a:pPr>
            <a:r>
              <a:rPr lang="es"/>
              <a:t>La localidad en donde se desarrollará la empresa será Chapinero, con el estudio del sector definido antes, según el DANE dice que el sector cuenta con una población de 122.089 personas, el rango de edades son personas de 10 a 54 años pueden ser hombres o mujeres, lo que daría un total de 87.379 personas que cumplen el rango de edad, en cuanto el estrato la empresa se dirigirá a el 4, 5 y 6, representados en la zona por el 88.3% equivalente a 77.156 personas que cumplen el perfil, tomando el </a:t>
            </a:r>
            <a:r>
              <a:rPr b="1" lang="es"/>
              <a:t>20% como el nicho de mercado</a:t>
            </a:r>
            <a:r>
              <a:rPr lang="es"/>
              <a:t>. Según esto, LA EMPRESA tiene </a:t>
            </a:r>
            <a:r>
              <a:rPr b="1" lang="es"/>
              <a:t>15.431</a:t>
            </a:r>
            <a:r>
              <a:rPr lang="es"/>
              <a:t> clientes potenciales en la localidad, de estratos 4, 5 y 6 y en un rango de edad que va desde los 10 hasta los 55 años de edad, además de una población flotante en el sector de un millón de personas al día.</a:t>
            </a:r>
            <a:endParaRPr/>
          </a:p>
        </p:txBody>
      </p:sp>
      <p:sp>
        <p:nvSpPr>
          <p:cNvPr id="360" name="Google Shape;360;p27"/>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8"/>
          <p:cNvSpPr txBox="1"/>
          <p:nvPr>
            <p:ph idx="1" type="body"/>
          </p:nvPr>
        </p:nvSpPr>
        <p:spPr>
          <a:xfrm>
            <a:off x="274600" y="1361925"/>
            <a:ext cx="8628600" cy="3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4</a:t>
            </a:r>
            <a:r>
              <a:rPr b="1" lang="es"/>
              <a:t>.2 Estrategias de mercado</a:t>
            </a:r>
            <a:endParaRPr b="1"/>
          </a:p>
          <a:p>
            <a:pPr indent="0" lvl="0" marL="0" rtl="0" algn="l">
              <a:spcBef>
                <a:spcPts val="1600"/>
              </a:spcBef>
              <a:spcAft>
                <a:spcPts val="0"/>
              </a:spcAft>
              <a:buNone/>
            </a:pPr>
            <a:r>
              <a:rPr b="1" lang="es"/>
              <a:t>Estrategias de distribución:</a:t>
            </a:r>
            <a:r>
              <a:rPr lang="es"/>
              <a:t> La distribución es de forma directa, lo que quiere decir que no existen intermediarios, el producto pasa de la empresa directamente al consumidor, por medio del local físico: El producto se pide en la caja pero los empleados se lo llevan a la mesa, el punto más fuerte que tendrá La empresa consistirá en la facilidad, la rapidez y el servicio perfecto garantizando la satisfacción total del cliente, en un principio no se tendrá en cuenta el servicio a domicilio mientras se posiciona la empresa, lo cual ahorraría inversión en vehículos y empleados de domicilios, pero se contemplará después de la puesta en marcha de la empresa. </a:t>
            </a:r>
            <a:endParaRPr/>
          </a:p>
          <a:p>
            <a:pPr indent="0" lvl="0" marL="0" rtl="0" algn="l">
              <a:spcBef>
                <a:spcPts val="1600"/>
              </a:spcBef>
              <a:spcAft>
                <a:spcPts val="1600"/>
              </a:spcAft>
              <a:buNone/>
            </a:pPr>
            <a:r>
              <a:rPr b="1" lang="es"/>
              <a:t>Estrategias de precio: </a:t>
            </a:r>
            <a:r>
              <a:rPr lang="es"/>
              <a:t>Para realizar la tarea de fijación de precios, la empresa tuvo que realizar un estudio acerca de </a:t>
            </a:r>
            <a:r>
              <a:rPr lang="es"/>
              <a:t>cuánto</a:t>
            </a:r>
            <a:r>
              <a:rPr lang="es"/>
              <a:t> estarían dispuestos a pagar los consumidores por los productos, </a:t>
            </a:r>
            <a:r>
              <a:rPr lang="es"/>
              <a:t>enfocándose</a:t>
            </a:r>
            <a:r>
              <a:rPr lang="es"/>
              <a:t> exactamente al segmento al cual estará dirigida la empresa. Con ese estudio DK PAPA HOT, establece como el precio inicial que estarían dispuestos a pagar los clientes por los productos; como la mayoría de los productos son de precio estándar, se variara el precio en aquellos que ofrezcan menos ingredientes o cuyo proceso de preparación sea menos complicado. De acuerdo con lo anterior, el precio del combo estrella será de $13.500 </a:t>
            </a:r>
            <a:endParaRPr/>
          </a:p>
        </p:txBody>
      </p:sp>
      <p:sp>
        <p:nvSpPr>
          <p:cNvPr id="366" name="Google Shape;366;p28"/>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9"/>
          <p:cNvSpPr txBox="1"/>
          <p:nvPr>
            <p:ph idx="1" type="body"/>
          </p:nvPr>
        </p:nvSpPr>
        <p:spPr>
          <a:xfrm>
            <a:off x="191475" y="1271750"/>
            <a:ext cx="8869800" cy="3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r>
              <a:rPr b="1" lang="es"/>
              <a:t>Marketing directo:</a:t>
            </a:r>
            <a:r>
              <a:rPr lang="es"/>
              <a:t> Se creara una base de datos de los clientes que visiten el restaurante, con información como nombre, teléfono, dirección y correo electrónico con el fin de enviar publicidad personalizada acerca de las promociones, además de conocer la preferencia de los clientes a la hora de realizar sus compras en la empresa, por este canal se harán también encuestas para conocer la percepción del cliente en cuanto a servicio y producto, a esta figura se le denominara El Club Dk, ubicado en un punto del almacén en donde uno de los empleados </a:t>
            </a:r>
            <a:r>
              <a:rPr lang="es"/>
              <a:t>realizará</a:t>
            </a:r>
            <a:r>
              <a:rPr lang="es"/>
              <a:t> la inscripción al club, obteniendo beneficios como descuentos en el producto del mes lo cual generaría un costo promedio de $384.000 ya que se descontaran $3000 del producto seleccionado para la promoción . En cuanto al software, la estrategia costaría $1’200’000 correspondiente al costo del software.</a:t>
            </a:r>
            <a:endParaRPr/>
          </a:p>
          <a:p>
            <a:pPr indent="0" lvl="0" marL="0" rtl="0" algn="l">
              <a:spcBef>
                <a:spcPts val="1600"/>
              </a:spcBef>
              <a:spcAft>
                <a:spcPts val="1600"/>
              </a:spcAft>
              <a:buNone/>
            </a:pPr>
            <a:r>
              <a:rPr b="1" lang="es"/>
              <a:t>M</a:t>
            </a:r>
            <a:r>
              <a:rPr b="1" lang="es"/>
              <a:t>arketing interno:</a:t>
            </a:r>
            <a:r>
              <a:rPr lang="es"/>
              <a:t> Para que todos los empleados se encuentren informados de lo que ocurre en la empresa, se diseñaron mecanismos de comunicación que permitan interactuar con ellos y mantener una doble vía de comunicación, esto se puede realizar por medio de reuniones mensuales en donde los empleados </a:t>
            </a:r>
            <a:r>
              <a:rPr lang="es"/>
              <a:t>expresaron</a:t>
            </a:r>
            <a:r>
              <a:rPr lang="es"/>
              <a:t> su percepción del negocio, dando sugerencias de desarrollo, en estas reuniones se darán informes por parte de la gerencia acerca de cómo evoluciona en su crecimiento.  se establecerá un mail para tener contacto preferente con los empleados, allí también podrá dar sus opiniones y recibir comunicados, además de la inscripción al Club DK, lo cual formula una estrategia gratuita para retroalimentaciones entre la empresa y los empleados. </a:t>
            </a:r>
            <a:endParaRPr/>
          </a:p>
        </p:txBody>
      </p:sp>
      <p:sp>
        <p:nvSpPr>
          <p:cNvPr id="372" name="Google Shape;372;p29"/>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0"/>
          <p:cNvSpPr txBox="1"/>
          <p:nvPr>
            <p:ph idx="1" type="body"/>
          </p:nvPr>
        </p:nvSpPr>
        <p:spPr>
          <a:xfrm>
            <a:off x="465800" y="1521150"/>
            <a:ext cx="8113200" cy="30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Merchandising: </a:t>
            </a:r>
            <a:r>
              <a:rPr lang="es"/>
              <a:t>Se dará por medio del Club Dk, allí se ofrecerán promociones constantes a los clientes por medio de su inscripción. Al realizar su compra el funcionario le preguntara al cliente si es miembro del club, de ser así accederá a los siguientes beneficios:  </a:t>
            </a:r>
            <a:endParaRPr/>
          </a:p>
          <a:p>
            <a:pPr indent="-311150" lvl="0" marL="457200" rtl="0" algn="l">
              <a:spcBef>
                <a:spcPts val="1600"/>
              </a:spcBef>
              <a:spcAft>
                <a:spcPts val="0"/>
              </a:spcAft>
              <a:buSzPts val="1300"/>
              <a:buChar char="●"/>
            </a:pPr>
            <a:r>
              <a:rPr lang="es"/>
              <a:t>Descuentos en productos seleccionados.  </a:t>
            </a:r>
            <a:endParaRPr/>
          </a:p>
          <a:p>
            <a:pPr indent="-311150" lvl="0" marL="457200" rtl="0" algn="l">
              <a:spcBef>
                <a:spcPts val="0"/>
              </a:spcBef>
              <a:spcAft>
                <a:spcPts val="0"/>
              </a:spcAft>
              <a:buSzPts val="1300"/>
              <a:buChar char="●"/>
            </a:pPr>
            <a:r>
              <a:rPr lang="es"/>
              <a:t>Podrá conocer anticipadamente los eventos que se </a:t>
            </a:r>
            <a:r>
              <a:rPr lang="es"/>
              <a:t>realizarán</a:t>
            </a:r>
            <a:r>
              <a:rPr lang="es"/>
              <a:t> en las Instalaciones (Cantantes, shows de magia. Payasos, títeres, etc.)  </a:t>
            </a:r>
            <a:endParaRPr/>
          </a:p>
          <a:p>
            <a:pPr indent="-311150" lvl="0" marL="457200" rtl="0" algn="l">
              <a:spcBef>
                <a:spcPts val="0"/>
              </a:spcBef>
              <a:spcAft>
                <a:spcPts val="0"/>
              </a:spcAft>
              <a:buSzPts val="1300"/>
              <a:buChar char="●"/>
            </a:pPr>
            <a:r>
              <a:rPr lang="es"/>
              <a:t>Recibirá publicidad de los productos, además de los recomendados del mes.  </a:t>
            </a:r>
            <a:endParaRPr/>
          </a:p>
          <a:p>
            <a:pPr indent="-311150" lvl="0" marL="457200" rtl="0" algn="l">
              <a:spcBef>
                <a:spcPts val="0"/>
              </a:spcBef>
              <a:spcAft>
                <a:spcPts val="0"/>
              </a:spcAft>
              <a:buSzPts val="1300"/>
              <a:buChar char="●"/>
            </a:pPr>
            <a:r>
              <a:rPr lang="es"/>
              <a:t>Recibirá stikers de muñequitos que se promocionen en el restaurante en la línea de Papa Kids. </a:t>
            </a:r>
            <a:endParaRPr/>
          </a:p>
          <a:p>
            <a:pPr indent="-311150" lvl="0" marL="457200" rtl="0" algn="l">
              <a:spcBef>
                <a:spcPts val="0"/>
              </a:spcBef>
              <a:spcAft>
                <a:spcPts val="0"/>
              </a:spcAft>
              <a:buSzPts val="1300"/>
              <a:buChar char="●"/>
            </a:pPr>
            <a:r>
              <a:rPr lang="es"/>
              <a:t>Se darán descuentos por eventos empresariales. </a:t>
            </a:r>
            <a:endParaRPr/>
          </a:p>
          <a:p>
            <a:pPr indent="0" lvl="0" marL="0" rtl="0" algn="l">
              <a:spcBef>
                <a:spcPts val="1600"/>
              </a:spcBef>
              <a:spcAft>
                <a:spcPts val="1600"/>
              </a:spcAft>
              <a:buNone/>
            </a:pPr>
            <a:r>
              <a:rPr lang="es"/>
              <a:t>Esta estrategia supondría una inversión cerca de $3’000.000 mensuales correspondiente a publicidad.</a:t>
            </a:r>
            <a:endParaRPr/>
          </a:p>
        </p:txBody>
      </p:sp>
      <p:sp>
        <p:nvSpPr>
          <p:cNvPr id="378" name="Google Shape;378;p30"/>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1"/>
          <p:cNvSpPr txBox="1"/>
          <p:nvPr>
            <p:ph idx="1" type="body"/>
          </p:nvPr>
        </p:nvSpPr>
        <p:spPr>
          <a:xfrm>
            <a:off x="1513200" y="1554400"/>
            <a:ext cx="5835600" cy="31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Otras estrategias de mercado trabajadas:</a:t>
            </a:r>
            <a:endParaRPr sz="1800"/>
          </a:p>
          <a:p>
            <a:pPr indent="-342900" lvl="0" marL="457200" rtl="0" algn="l">
              <a:spcBef>
                <a:spcPts val="1600"/>
              </a:spcBef>
              <a:spcAft>
                <a:spcPts val="0"/>
              </a:spcAft>
              <a:buSzPts val="1800"/>
              <a:buChar char="●"/>
            </a:pPr>
            <a:r>
              <a:rPr lang="es" sz="1800"/>
              <a:t>Especificaciones de los Productos</a:t>
            </a:r>
            <a:endParaRPr sz="1800"/>
          </a:p>
          <a:p>
            <a:pPr indent="-342900" lvl="0" marL="457200" rtl="0" algn="l">
              <a:spcBef>
                <a:spcPts val="0"/>
              </a:spcBef>
              <a:spcAft>
                <a:spcPts val="0"/>
              </a:spcAft>
              <a:buSzPts val="1800"/>
              <a:buChar char="●"/>
            </a:pPr>
            <a:r>
              <a:rPr lang="es" sz="1800"/>
              <a:t>Diseño</a:t>
            </a:r>
            <a:endParaRPr sz="1800"/>
          </a:p>
          <a:p>
            <a:pPr indent="-342900" lvl="0" marL="457200" rtl="0" algn="l">
              <a:spcBef>
                <a:spcPts val="0"/>
              </a:spcBef>
              <a:spcAft>
                <a:spcPts val="0"/>
              </a:spcAft>
              <a:buSzPts val="1800"/>
              <a:buChar char="●"/>
            </a:pPr>
            <a:r>
              <a:rPr lang="es" sz="1800"/>
              <a:t>Calidad</a:t>
            </a:r>
            <a:endParaRPr sz="1800"/>
          </a:p>
          <a:p>
            <a:pPr indent="-342900" lvl="0" marL="457200" rtl="0" algn="l">
              <a:spcBef>
                <a:spcPts val="0"/>
              </a:spcBef>
              <a:spcAft>
                <a:spcPts val="0"/>
              </a:spcAft>
              <a:buSzPts val="1800"/>
              <a:buChar char="●"/>
            </a:pPr>
            <a:r>
              <a:rPr lang="es" sz="1800"/>
              <a:t>Fortalezas del producto</a:t>
            </a:r>
            <a:endParaRPr sz="1800"/>
          </a:p>
          <a:p>
            <a:pPr indent="-342900" lvl="0" marL="457200" rtl="0" algn="l">
              <a:spcBef>
                <a:spcPts val="0"/>
              </a:spcBef>
              <a:spcAft>
                <a:spcPts val="0"/>
              </a:spcAft>
              <a:buSzPts val="1800"/>
              <a:buChar char="●"/>
            </a:pPr>
            <a:r>
              <a:rPr lang="es" sz="1800"/>
              <a:t>Debilidades del producto</a:t>
            </a:r>
            <a:r>
              <a:rPr lang="es" sz="1800"/>
              <a:t> </a:t>
            </a:r>
            <a:endParaRPr sz="1800"/>
          </a:p>
        </p:txBody>
      </p:sp>
      <p:sp>
        <p:nvSpPr>
          <p:cNvPr id="384" name="Google Shape;384;p31"/>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AutoNum type="arabicPeriod"/>
            </a:pPr>
            <a:r>
              <a:rPr lang="es"/>
              <a:t>DKPAPAHOT</a:t>
            </a:r>
            <a:endParaRPr/>
          </a:p>
        </p:txBody>
      </p:sp>
      <p:sp>
        <p:nvSpPr>
          <p:cNvPr id="284" name="Google Shape;284;p14"/>
          <p:cNvSpPr txBox="1"/>
          <p:nvPr>
            <p:ph idx="1" type="body"/>
          </p:nvPr>
        </p:nvSpPr>
        <p:spPr>
          <a:xfrm>
            <a:off x="654650" y="1980700"/>
            <a:ext cx="7960200" cy="26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000000"/>
                </a:solidFill>
              </a:rPr>
              <a:t>En este documento se consignan los datos obtenidos con el objetivo de la creación de un nuevo restaurante en Bogotá, DKPAPAHOT, el plato central son las papas horneadas combinadas con distintos ingredientes formando así variedad de opciones de comida a elección del cliente, incluyendo los tradicionales comoditis de las comidas rápidas como nuggets, pinchos, croquetas o ensaladas; una oferta variada para que los clientes puedan disfrutar de una agradable comida, nutritiva, de excelente calidad y servicio (objetivo principal de la empresa).</a:t>
            </a:r>
            <a:endParaRPr sz="1800">
              <a:solidFill>
                <a:srgbClr val="000000"/>
              </a:solidFill>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32"/>
          <p:cNvSpPr txBox="1"/>
          <p:nvPr>
            <p:ph idx="1" type="body"/>
          </p:nvPr>
        </p:nvSpPr>
        <p:spPr>
          <a:xfrm>
            <a:off x="257975" y="1438000"/>
            <a:ext cx="8736600" cy="35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Estrategias de comunicación:</a:t>
            </a:r>
            <a:endParaRPr b="1"/>
          </a:p>
          <a:p>
            <a:pPr indent="-311150" lvl="0" marL="457200" rtl="0" algn="l">
              <a:spcBef>
                <a:spcPts val="1600"/>
              </a:spcBef>
              <a:spcAft>
                <a:spcPts val="0"/>
              </a:spcAft>
              <a:buSzPts val="1300"/>
              <a:buChar char="●"/>
            </a:pPr>
            <a:r>
              <a:rPr lang="es"/>
              <a:t>Realizar publicidad en la calle por medio de los paraderos de buses, en estaciones de Transmilenio, afiches y volantes.</a:t>
            </a:r>
            <a:endParaRPr/>
          </a:p>
          <a:p>
            <a:pPr indent="-311150" lvl="0" marL="457200" rtl="0" algn="l">
              <a:spcBef>
                <a:spcPts val="0"/>
              </a:spcBef>
              <a:spcAft>
                <a:spcPts val="0"/>
              </a:spcAft>
              <a:buSzPts val="1300"/>
              <a:buChar char="●"/>
            </a:pPr>
            <a:r>
              <a:rPr lang="es"/>
              <a:t>Se realizara publicidad radial por medio de las estaciones de radio más escuchadas, tanto por jóvenes como por adultos en las dos cadenas de radio más importantes (Caracol Radio y RCN Radio) estas estaciones serán: La Mega, Los 40 Principales, Tropicana, Candela, Bésame, Rumba estéreo, Olímpica Estéreo, Radio Caracol, La FM, Vibra</a:t>
            </a:r>
            <a:endParaRPr/>
          </a:p>
          <a:p>
            <a:pPr indent="-311150" lvl="0" marL="457200" rtl="0" algn="l">
              <a:spcBef>
                <a:spcPts val="0"/>
              </a:spcBef>
              <a:spcAft>
                <a:spcPts val="0"/>
              </a:spcAft>
              <a:buSzPts val="1300"/>
              <a:buChar char="●"/>
            </a:pPr>
            <a:r>
              <a:rPr lang="es"/>
              <a:t>En cuanto a la publicidad gráfica, se dirigirá a las revistas que son consumidas por personas ejecutivas, de alto poder adquisitivo, como la revista Dinero, Semana, Cromos, Caras, y otro tipo de revistas de gran flujo, como la revista Soho, además de periódicos como el tiempo, portafolio y el espectador, y periódicos de flujo gratuito como el periódico Hoy o Mío. </a:t>
            </a:r>
            <a:endParaRPr/>
          </a:p>
          <a:p>
            <a:pPr indent="0" lvl="0" marL="457200" rtl="0" algn="l">
              <a:spcBef>
                <a:spcPts val="1600"/>
              </a:spcBef>
              <a:spcAft>
                <a:spcPts val="1600"/>
              </a:spcAft>
              <a:buNone/>
            </a:pPr>
            <a:r>
              <a:t/>
            </a:r>
            <a:endParaRPr/>
          </a:p>
        </p:txBody>
      </p:sp>
      <p:sp>
        <p:nvSpPr>
          <p:cNvPr id="390" name="Google Shape;390;p32"/>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33"/>
          <p:cNvSpPr txBox="1"/>
          <p:nvPr>
            <p:ph idx="1" type="body"/>
          </p:nvPr>
        </p:nvSpPr>
        <p:spPr>
          <a:xfrm>
            <a:off x="964575" y="1961725"/>
            <a:ext cx="7369800" cy="25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En publicidad web la marca estará en páginas como:  </a:t>
            </a:r>
            <a:endParaRPr sz="1800"/>
          </a:p>
          <a:p>
            <a:pPr indent="-342900" lvl="0" marL="457200" rtl="0" algn="l">
              <a:spcBef>
                <a:spcPts val="1600"/>
              </a:spcBef>
              <a:spcAft>
                <a:spcPts val="0"/>
              </a:spcAft>
              <a:buSzPts val="1800"/>
              <a:buChar char="●"/>
            </a:pPr>
            <a:r>
              <a:rPr lang="es" sz="1800"/>
              <a:t>www.dkpapahot.com  </a:t>
            </a:r>
            <a:endParaRPr sz="1800"/>
          </a:p>
          <a:p>
            <a:pPr indent="-342900" lvl="0" marL="457200" rtl="0" algn="l">
              <a:spcBef>
                <a:spcPts val="0"/>
              </a:spcBef>
              <a:spcAft>
                <a:spcPts val="0"/>
              </a:spcAft>
              <a:buSzPts val="1800"/>
              <a:buChar char="●"/>
            </a:pPr>
            <a:r>
              <a:rPr lang="es" sz="1800"/>
              <a:t>www.los40principales.com  </a:t>
            </a:r>
            <a:endParaRPr sz="1800"/>
          </a:p>
          <a:p>
            <a:pPr indent="-342900" lvl="0" marL="457200" rtl="0" algn="l">
              <a:spcBef>
                <a:spcPts val="0"/>
              </a:spcBef>
              <a:spcAft>
                <a:spcPts val="0"/>
              </a:spcAft>
              <a:buSzPts val="1800"/>
              <a:buChar char="●"/>
            </a:pPr>
            <a:r>
              <a:rPr lang="es" sz="1800"/>
              <a:t>www.lamega.com 66  </a:t>
            </a:r>
            <a:endParaRPr sz="1800"/>
          </a:p>
          <a:p>
            <a:pPr indent="-342900" lvl="0" marL="457200" rtl="0" algn="l">
              <a:spcBef>
                <a:spcPts val="0"/>
              </a:spcBef>
              <a:spcAft>
                <a:spcPts val="0"/>
              </a:spcAft>
              <a:buSzPts val="1800"/>
              <a:buChar char="●"/>
            </a:pPr>
            <a:r>
              <a:rPr lang="es" sz="1800"/>
              <a:t>www.cocacola.com</a:t>
            </a:r>
            <a:endParaRPr sz="1800"/>
          </a:p>
          <a:p>
            <a:pPr indent="0" lvl="0" marL="0" rtl="0" algn="l">
              <a:spcBef>
                <a:spcPts val="1600"/>
              </a:spcBef>
              <a:spcAft>
                <a:spcPts val="1600"/>
              </a:spcAft>
              <a:buNone/>
            </a:pPr>
            <a:r>
              <a:rPr lang="es" sz="1800"/>
              <a:t>El costo total de la estrategia será $3.000.000 mensuales.</a:t>
            </a:r>
            <a:endParaRPr sz="1800"/>
          </a:p>
        </p:txBody>
      </p:sp>
      <p:sp>
        <p:nvSpPr>
          <p:cNvPr id="396" name="Google Shape;396;p33"/>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4"/>
          <p:cNvSpPr txBox="1"/>
          <p:nvPr>
            <p:ph idx="1" type="body"/>
          </p:nvPr>
        </p:nvSpPr>
        <p:spPr>
          <a:xfrm>
            <a:off x="266300" y="1322800"/>
            <a:ext cx="8595300" cy="82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a:t>4.3 Mezcla de mercado</a:t>
            </a:r>
            <a:r>
              <a:rPr lang="es"/>
              <a:t> La mezcla de mercadeo se dará para tres escenarios distintos que pueden ocurrir en el lanzamiento del restaurante, uno será un escenario netamente pesimista, uno normal y el otro optimista con el fin de diferenciar las estrategias a los tres escenarios. </a:t>
            </a:r>
            <a:endParaRPr/>
          </a:p>
        </p:txBody>
      </p:sp>
      <p:sp>
        <p:nvSpPr>
          <p:cNvPr id="402" name="Google Shape;402;p34"/>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pic>
        <p:nvPicPr>
          <p:cNvPr id="403" name="Google Shape;403;p34"/>
          <p:cNvPicPr preferRelativeResize="0"/>
          <p:nvPr/>
        </p:nvPicPr>
        <p:blipFill>
          <a:blip r:embed="rId3">
            <a:alphaModFix/>
          </a:blip>
          <a:stretch>
            <a:fillRect/>
          </a:stretch>
        </p:blipFill>
        <p:spPr>
          <a:xfrm>
            <a:off x="1199800" y="2145400"/>
            <a:ext cx="6117754" cy="299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pic>
        <p:nvPicPr>
          <p:cNvPr id="408" name="Google Shape;408;p35"/>
          <p:cNvPicPr preferRelativeResize="0"/>
          <p:nvPr/>
        </p:nvPicPr>
        <p:blipFill>
          <a:blip r:embed="rId3">
            <a:alphaModFix/>
          </a:blip>
          <a:stretch>
            <a:fillRect/>
          </a:stretch>
        </p:blipFill>
        <p:spPr>
          <a:xfrm>
            <a:off x="925500" y="505350"/>
            <a:ext cx="7181850" cy="1905000"/>
          </a:xfrm>
          <a:prstGeom prst="rect">
            <a:avLst/>
          </a:prstGeom>
          <a:noFill/>
          <a:ln>
            <a:noFill/>
          </a:ln>
        </p:spPr>
      </p:pic>
      <p:pic>
        <p:nvPicPr>
          <p:cNvPr id="409" name="Google Shape;409;p35"/>
          <p:cNvPicPr preferRelativeResize="0"/>
          <p:nvPr/>
        </p:nvPicPr>
        <p:blipFill>
          <a:blip r:embed="rId4">
            <a:alphaModFix/>
          </a:blip>
          <a:stretch>
            <a:fillRect/>
          </a:stretch>
        </p:blipFill>
        <p:spPr>
          <a:xfrm>
            <a:off x="935025" y="2410350"/>
            <a:ext cx="7162800" cy="2381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36"/>
          <p:cNvSpPr txBox="1"/>
          <p:nvPr>
            <p:ph idx="1" type="body"/>
          </p:nvPr>
        </p:nvSpPr>
        <p:spPr>
          <a:xfrm>
            <a:off x="307850" y="1504525"/>
            <a:ext cx="8026500" cy="19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4.5 Política de cartera:</a:t>
            </a:r>
            <a:r>
              <a:rPr lang="es"/>
              <a:t> No se hace necesaria, ya que no existe crédito para los clientes.</a:t>
            </a:r>
            <a:endParaRPr b="1"/>
          </a:p>
          <a:p>
            <a:pPr indent="0" lvl="0" marL="0" rtl="0" algn="l">
              <a:spcBef>
                <a:spcPts val="1600"/>
              </a:spcBef>
              <a:spcAft>
                <a:spcPts val="0"/>
              </a:spcAft>
              <a:buNone/>
            </a:pPr>
            <a:r>
              <a:rPr b="1" lang="es"/>
              <a:t>4.5 Proyección de ventas:</a:t>
            </a:r>
            <a:r>
              <a:rPr lang="es"/>
              <a:t> Según el estudio de mercado, la empresa tiene 77.156 clientes potenciales en la localidad, de estratos 4,5 y 6 y en un rango de edad que va desde los 10 hasta los 55 años de edad, en base a los clientes potenciales, se sacó el porcentaje de participación esperado para cada periodo de tiempo, En cuanto a la capacidad instalada se puede atender un promedio de 40 personas por hora, 400 personas por día y 1.200.000 al mes, sin embargo la proyección está calculada para 16 personas por hora, 57 diarias y 6.860 al mes.</a:t>
            </a:r>
            <a:endParaRPr/>
          </a:p>
          <a:p>
            <a:pPr indent="0" lvl="0" marL="0" rtl="0" algn="l">
              <a:spcBef>
                <a:spcPts val="1600"/>
              </a:spcBef>
              <a:spcAft>
                <a:spcPts val="1600"/>
              </a:spcAft>
              <a:buNone/>
            </a:pPr>
            <a:r>
              <a:t/>
            </a:r>
            <a:endParaRPr/>
          </a:p>
        </p:txBody>
      </p:sp>
      <p:sp>
        <p:nvSpPr>
          <p:cNvPr id="415" name="Google Shape;415;p36"/>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pic>
        <p:nvPicPr>
          <p:cNvPr id="416" name="Google Shape;416;p36"/>
          <p:cNvPicPr preferRelativeResize="0"/>
          <p:nvPr/>
        </p:nvPicPr>
        <p:blipFill>
          <a:blip r:embed="rId3">
            <a:alphaModFix/>
          </a:blip>
          <a:stretch>
            <a:fillRect/>
          </a:stretch>
        </p:blipFill>
        <p:spPr>
          <a:xfrm>
            <a:off x="1925563" y="3536638"/>
            <a:ext cx="4791075" cy="1362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7"/>
          <p:cNvSpPr txBox="1"/>
          <p:nvPr>
            <p:ph idx="1" type="body"/>
          </p:nvPr>
        </p:nvSpPr>
        <p:spPr>
          <a:xfrm>
            <a:off x="332800" y="1439175"/>
            <a:ext cx="8395800" cy="36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TOTAL VENTAS MENSUALES (la tabla completa está discriminada por producto)</a:t>
            </a:r>
            <a:endParaRPr b="1"/>
          </a:p>
          <a:p>
            <a:pPr indent="-311150" lvl="0" marL="457200" rtl="0" algn="l">
              <a:spcBef>
                <a:spcPts val="1600"/>
              </a:spcBef>
              <a:spcAft>
                <a:spcPts val="0"/>
              </a:spcAft>
              <a:buSzPts val="1300"/>
              <a:buChar char="●"/>
            </a:pPr>
            <a:r>
              <a:rPr lang="es"/>
              <a:t>Enero 	$ 78.514.500 </a:t>
            </a:r>
            <a:endParaRPr/>
          </a:p>
          <a:p>
            <a:pPr indent="-311150" lvl="0" marL="457200" rtl="0" algn="l">
              <a:spcBef>
                <a:spcPts val="0"/>
              </a:spcBef>
              <a:spcAft>
                <a:spcPts val="0"/>
              </a:spcAft>
              <a:buSzPts val="1300"/>
              <a:buChar char="●"/>
            </a:pPr>
            <a:r>
              <a:rPr lang="es"/>
              <a:t>Febrero 	$ 81.285.600 </a:t>
            </a:r>
            <a:endParaRPr/>
          </a:p>
          <a:p>
            <a:pPr indent="-311150" lvl="0" marL="457200" rtl="0" algn="l">
              <a:spcBef>
                <a:spcPts val="0"/>
              </a:spcBef>
              <a:spcAft>
                <a:spcPts val="0"/>
              </a:spcAft>
              <a:buSzPts val="1300"/>
              <a:buChar char="●"/>
            </a:pPr>
            <a:r>
              <a:rPr lang="es"/>
              <a:t>Marzo 	$ 89.598.900 </a:t>
            </a:r>
            <a:endParaRPr/>
          </a:p>
          <a:p>
            <a:pPr indent="-311150" lvl="0" marL="457200" rtl="0" algn="l">
              <a:spcBef>
                <a:spcPts val="0"/>
              </a:spcBef>
              <a:spcAft>
                <a:spcPts val="0"/>
              </a:spcAft>
              <a:buSzPts val="1300"/>
              <a:buChar char="●"/>
            </a:pPr>
            <a:r>
              <a:rPr lang="es"/>
              <a:t>Abril 		$ 84.056.700 </a:t>
            </a:r>
            <a:endParaRPr/>
          </a:p>
          <a:p>
            <a:pPr indent="-311150" lvl="0" marL="457200" rtl="0" algn="l">
              <a:spcBef>
                <a:spcPts val="0"/>
              </a:spcBef>
              <a:spcAft>
                <a:spcPts val="0"/>
              </a:spcAft>
              <a:buSzPts val="1300"/>
              <a:buChar char="●"/>
            </a:pPr>
            <a:r>
              <a:rPr lang="es"/>
              <a:t>Mayo 		$ 84.980.400 </a:t>
            </a:r>
            <a:endParaRPr/>
          </a:p>
          <a:p>
            <a:pPr indent="-311150" lvl="0" marL="457200" rtl="0" algn="l">
              <a:spcBef>
                <a:spcPts val="0"/>
              </a:spcBef>
              <a:spcAft>
                <a:spcPts val="0"/>
              </a:spcAft>
              <a:buSzPts val="1300"/>
              <a:buChar char="●"/>
            </a:pPr>
            <a:r>
              <a:rPr lang="es"/>
              <a:t>Junio 		$ 90.037.500</a:t>
            </a:r>
            <a:endParaRPr/>
          </a:p>
          <a:p>
            <a:pPr indent="-311150" lvl="0" marL="457200" rtl="0" algn="l">
              <a:spcBef>
                <a:spcPts val="0"/>
              </a:spcBef>
              <a:spcAft>
                <a:spcPts val="0"/>
              </a:spcAft>
              <a:buSzPts val="1300"/>
              <a:buChar char="●"/>
            </a:pPr>
            <a:r>
              <a:rPr lang="es"/>
              <a:t>Julio 		$ 89.889.553 </a:t>
            </a:r>
            <a:endParaRPr/>
          </a:p>
          <a:p>
            <a:pPr indent="-311150" lvl="0" marL="457200" rtl="0" algn="l">
              <a:spcBef>
                <a:spcPts val="0"/>
              </a:spcBef>
              <a:spcAft>
                <a:spcPts val="0"/>
              </a:spcAft>
              <a:buSzPts val="1300"/>
              <a:buChar char="●"/>
            </a:pPr>
            <a:r>
              <a:rPr lang="es"/>
              <a:t>Agosto 	$ 88.675.200 </a:t>
            </a:r>
            <a:endParaRPr/>
          </a:p>
          <a:p>
            <a:pPr indent="-311150" lvl="0" marL="457200" rtl="0" algn="l">
              <a:spcBef>
                <a:spcPts val="0"/>
              </a:spcBef>
              <a:spcAft>
                <a:spcPts val="0"/>
              </a:spcAft>
              <a:buSzPts val="1300"/>
              <a:buChar char="●"/>
            </a:pPr>
            <a:r>
              <a:rPr lang="es"/>
              <a:t>Septiembre 	$ 85.904.100 </a:t>
            </a:r>
            <a:endParaRPr/>
          </a:p>
          <a:p>
            <a:pPr indent="-311150" lvl="0" marL="457200" rtl="0" algn="l">
              <a:spcBef>
                <a:spcPts val="0"/>
              </a:spcBef>
              <a:spcAft>
                <a:spcPts val="0"/>
              </a:spcAft>
              <a:buSzPts val="1300"/>
              <a:buChar char="●"/>
            </a:pPr>
            <a:r>
              <a:rPr lang="es"/>
              <a:t>Octubre 	$ 90.522.600 </a:t>
            </a:r>
            <a:endParaRPr/>
          </a:p>
          <a:p>
            <a:pPr indent="-311150" lvl="0" marL="457200" rtl="0" algn="l">
              <a:spcBef>
                <a:spcPts val="0"/>
              </a:spcBef>
              <a:spcAft>
                <a:spcPts val="0"/>
              </a:spcAft>
              <a:buSzPts val="1300"/>
              <a:buChar char="●"/>
            </a:pPr>
            <a:r>
              <a:rPr lang="es"/>
              <a:t>Noviembre 	$ 91.446.300 </a:t>
            </a:r>
            <a:endParaRPr/>
          </a:p>
          <a:p>
            <a:pPr indent="-311150" lvl="0" marL="457200" rtl="0" algn="l">
              <a:spcBef>
                <a:spcPts val="0"/>
              </a:spcBef>
              <a:spcAft>
                <a:spcPts val="0"/>
              </a:spcAft>
              <a:buSzPts val="1300"/>
              <a:buChar char="●"/>
            </a:pPr>
            <a:r>
              <a:rPr lang="es"/>
              <a:t>Diciembre 	$ 89.889.553</a:t>
            </a:r>
            <a:endParaRPr/>
          </a:p>
        </p:txBody>
      </p:sp>
      <p:sp>
        <p:nvSpPr>
          <p:cNvPr id="422" name="Google Shape;422;p37"/>
          <p:cNvSpPr txBox="1"/>
          <p:nvPr>
            <p:ph type="title"/>
          </p:nvPr>
        </p:nvSpPr>
        <p:spPr>
          <a:xfrm>
            <a:off x="1407700" y="539325"/>
            <a:ext cx="6863700" cy="8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p:txBody>
      </p:sp>
      <p:sp>
        <p:nvSpPr>
          <p:cNvPr id="428" name="Google Shape;428;p38"/>
          <p:cNvSpPr txBox="1"/>
          <p:nvPr>
            <p:ph idx="1" type="body"/>
          </p:nvPr>
        </p:nvSpPr>
        <p:spPr>
          <a:xfrm>
            <a:off x="1362000" y="1143375"/>
            <a:ext cx="7030500" cy="52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r>
              <a:rPr lang="es" sz="1800"/>
              <a:t>           RECURSOS</a:t>
            </a:r>
            <a:endParaRPr sz="1800"/>
          </a:p>
        </p:txBody>
      </p:sp>
      <p:pic>
        <p:nvPicPr>
          <p:cNvPr id="429" name="Google Shape;429;p38"/>
          <p:cNvPicPr preferRelativeResize="0"/>
          <p:nvPr/>
        </p:nvPicPr>
        <p:blipFill rotWithShape="1">
          <a:blip r:embed="rId3">
            <a:alphaModFix/>
          </a:blip>
          <a:srcRect b="3846" l="9676" r="7480" t="6273"/>
          <a:stretch/>
        </p:blipFill>
        <p:spPr>
          <a:xfrm>
            <a:off x="3501500" y="1813375"/>
            <a:ext cx="2921950" cy="2835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NECESIDADES Y REQUERIMIENTOS</a:t>
            </a:r>
            <a:endParaRPr b="0" sz="1800">
              <a:latin typeface="Nunito"/>
              <a:ea typeface="Nunito"/>
              <a:cs typeface="Nunito"/>
              <a:sym typeface="Nunito"/>
            </a:endParaRPr>
          </a:p>
        </p:txBody>
      </p:sp>
      <p:sp>
        <p:nvSpPr>
          <p:cNvPr id="435" name="Google Shape;435;p39"/>
          <p:cNvSpPr txBox="1"/>
          <p:nvPr>
            <p:ph idx="1" type="body"/>
          </p:nvPr>
        </p:nvSpPr>
        <p:spPr>
          <a:xfrm>
            <a:off x="1303800" y="1635500"/>
            <a:ext cx="7030500" cy="3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-Plancha para asar, 1 unidad. Precio $400.000.</a:t>
            </a:r>
            <a:endParaRPr/>
          </a:p>
          <a:p>
            <a:pPr indent="0" lvl="0" marL="0" rtl="0" algn="l">
              <a:spcBef>
                <a:spcPts val="1600"/>
              </a:spcBef>
              <a:spcAft>
                <a:spcPts val="0"/>
              </a:spcAft>
              <a:buNone/>
            </a:pPr>
            <a:r>
              <a:rPr lang="es"/>
              <a:t>-Freidoras, 1 unidad. Precio $800.000.</a:t>
            </a:r>
            <a:endParaRPr/>
          </a:p>
          <a:p>
            <a:pPr indent="0" lvl="0" marL="0" rtl="0" algn="l">
              <a:spcBef>
                <a:spcPts val="1600"/>
              </a:spcBef>
              <a:spcAft>
                <a:spcPts val="0"/>
              </a:spcAft>
              <a:buNone/>
            </a:pPr>
            <a:r>
              <a:rPr lang="es"/>
              <a:t>-Campana de extracción mural. Precio $750.000.</a:t>
            </a:r>
            <a:endParaRPr/>
          </a:p>
          <a:p>
            <a:pPr indent="0" lvl="0" marL="0" rtl="0" algn="l">
              <a:spcBef>
                <a:spcPts val="1600"/>
              </a:spcBef>
              <a:spcAft>
                <a:spcPts val="0"/>
              </a:spcAft>
              <a:buNone/>
            </a:pPr>
            <a:r>
              <a:rPr lang="es"/>
              <a:t>-Mesa refrigerada para salsas, 1 unidad. Precio $1.700.000.</a:t>
            </a:r>
            <a:endParaRPr/>
          </a:p>
          <a:p>
            <a:pPr indent="0" lvl="0" marL="0" rtl="0" algn="l">
              <a:spcBef>
                <a:spcPts val="1600"/>
              </a:spcBef>
              <a:spcAft>
                <a:spcPts val="0"/>
              </a:spcAft>
              <a:buNone/>
            </a:pPr>
            <a:r>
              <a:rPr lang="es"/>
              <a:t>-Armario refrigerador, 1 unidad. Precio $2.400.000.</a:t>
            </a:r>
            <a:endParaRPr/>
          </a:p>
          <a:p>
            <a:pPr indent="0" lvl="0" marL="0" rtl="0" algn="l">
              <a:spcBef>
                <a:spcPts val="1600"/>
              </a:spcBef>
              <a:spcAft>
                <a:spcPts val="0"/>
              </a:spcAft>
              <a:buNone/>
            </a:pPr>
            <a:r>
              <a:rPr lang="es"/>
              <a:t>-Hornos para papas, 1 unidad. Precio $1.200.000.</a:t>
            </a:r>
            <a:endParaRPr/>
          </a:p>
          <a:p>
            <a:pPr indent="0" lvl="0" marL="0" rtl="0" algn="l">
              <a:spcBef>
                <a:spcPts val="1600"/>
              </a:spcBef>
              <a:spcAft>
                <a:spcPts val="0"/>
              </a:spcAft>
              <a:buNone/>
            </a:pPr>
            <a:r>
              <a:rPr lang="es"/>
              <a:t>-Congelador vertical, 1 unidad. Precio $1.050.000.</a:t>
            </a:r>
            <a:endParaRPr/>
          </a:p>
          <a:p>
            <a:pPr indent="0" lvl="0" marL="0" rtl="0" algn="l">
              <a:spcBef>
                <a:spcPts val="1600"/>
              </a:spcBef>
              <a:spcAft>
                <a:spcPts val="1600"/>
              </a:spcAft>
              <a:buNone/>
            </a:pPr>
            <a:r>
              <a:rPr lang="es"/>
              <a:t>-Horno microondas, 2 unidades. Precio por unidad $550.000.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NECESIDADES Y REQUERIMIENTOS</a:t>
            </a:r>
            <a:endParaRPr b="0" sz="1800">
              <a:latin typeface="Nunito"/>
              <a:ea typeface="Nunito"/>
              <a:cs typeface="Nunito"/>
              <a:sym typeface="Nunito"/>
            </a:endParaRPr>
          </a:p>
          <a:p>
            <a:pPr indent="0" lvl="0" marL="0" rtl="0" algn="l">
              <a:spcBef>
                <a:spcPts val="0"/>
              </a:spcBef>
              <a:spcAft>
                <a:spcPts val="0"/>
              </a:spcAft>
              <a:buNone/>
            </a:pPr>
            <a:r>
              <a:t/>
            </a:r>
            <a:endParaRPr/>
          </a:p>
        </p:txBody>
      </p:sp>
      <p:sp>
        <p:nvSpPr>
          <p:cNvPr id="441" name="Google Shape;441;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Barra auxiliar para salsas, 1 unidad. Precio $450.000.</a:t>
            </a:r>
            <a:endParaRPr/>
          </a:p>
          <a:p>
            <a:pPr indent="0" lvl="0" marL="0" rtl="0" algn="l">
              <a:spcBef>
                <a:spcPts val="1600"/>
              </a:spcBef>
              <a:spcAft>
                <a:spcPts val="0"/>
              </a:spcAft>
              <a:buNone/>
            </a:pPr>
            <a:r>
              <a:rPr lang="es"/>
              <a:t>-20 Mesas Redondas. Valor total $3.200.000.</a:t>
            </a:r>
            <a:endParaRPr/>
          </a:p>
          <a:p>
            <a:pPr indent="0" lvl="0" marL="0" rtl="0" algn="l">
              <a:spcBef>
                <a:spcPts val="1600"/>
              </a:spcBef>
              <a:spcAft>
                <a:spcPts val="0"/>
              </a:spcAft>
              <a:buNone/>
            </a:pPr>
            <a:r>
              <a:rPr lang="es"/>
              <a:t>-</a:t>
            </a:r>
            <a:r>
              <a:rPr lang="es"/>
              <a:t>Silla Free, 80 unidades. Valor total $6.400.000.</a:t>
            </a:r>
            <a:endParaRPr/>
          </a:p>
          <a:p>
            <a:pPr indent="0" lvl="0" marL="0" rtl="0" algn="l">
              <a:spcBef>
                <a:spcPts val="1600"/>
              </a:spcBef>
              <a:spcAft>
                <a:spcPts val="0"/>
              </a:spcAft>
              <a:buNone/>
            </a:pPr>
            <a:r>
              <a:rPr lang="es"/>
              <a:t>-Computador personal. Precio: $789.990.</a:t>
            </a:r>
            <a:endParaRPr/>
          </a:p>
          <a:p>
            <a:pPr indent="0" lvl="0" marL="0" rtl="0" algn="l">
              <a:spcBef>
                <a:spcPts val="1600"/>
              </a:spcBef>
              <a:spcAft>
                <a:spcPts val="0"/>
              </a:spcAft>
              <a:buNone/>
            </a:pPr>
            <a:r>
              <a:rPr lang="es"/>
              <a:t>-Pantalla. 3 unidades. Precio por unidad $300.000.</a:t>
            </a:r>
            <a:endParaRPr/>
          </a:p>
          <a:p>
            <a:pPr indent="0" lvl="0" marL="0" rtl="0" algn="l">
              <a:spcBef>
                <a:spcPts val="1600"/>
              </a:spcBef>
              <a:spcAft>
                <a:spcPts val="1600"/>
              </a:spcAft>
              <a:buNone/>
            </a:pPr>
            <a:r>
              <a:rPr lang="es"/>
              <a:t>-Impresora de código de barras, 1 unidad. Precio $355.000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MATERIAL DE CONSUMO</a:t>
            </a:r>
            <a:endParaRPr b="0" sz="1800">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7" name="Google Shape;447;p4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8" name="Google Shape;448;p41"/>
          <p:cNvPicPr preferRelativeResize="0"/>
          <p:nvPr/>
        </p:nvPicPr>
        <p:blipFill>
          <a:blip r:embed="rId3">
            <a:alphaModFix/>
          </a:blip>
          <a:stretch>
            <a:fillRect/>
          </a:stretch>
        </p:blipFill>
        <p:spPr>
          <a:xfrm>
            <a:off x="2935288" y="2031463"/>
            <a:ext cx="3686175" cy="237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22500" y="3929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2. OBJETIVOS</a:t>
            </a:r>
            <a:endParaRPr/>
          </a:p>
        </p:txBody>
      </p:sp>
      <p:sp>
        <p:nvSpPr>
          <p:cNvPr id="290" name="Google Shape;290;p15"/>
          <p:cNvSpPr txBox="1"/>
          <p:nvPr>
            <p:ph idx="1" type="body"/>
          </p:nvPr>
        </p:nvSpPr>
        <p:spPr>
          <a:xfrm>
            <a:off x="556300" y="1223875"/>
            <a:ext cx="8307300" cy="345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 sz="1800"/>
              <a:t>Objetivo general</a:t>
            </a:r>
            <a:br>
              <a:rPr b="1" lang="es" sz="1800"/>
            </a:br>
            <a:r>
              <a:rPr lang="es" sz="1800"/>
              <a:t>Formular un plan de negocios para la creación de un restaurante de comidas rápidas cuyo ingrediente principal es la papa al horno, en la ciudad de Bogotá (Colombia), que será lanzado el 30 de julio del 2013.</a:t>
            </a:r>
            <a:br>
              <a:rPr lang="es" sz="1800"/>
            </a:br>
            <a:endParaRPr sz="1800"/>
          </a:p>
          <a:p>
            <a:pPr indent="-342900" lvl="0" marL="457200" rtl="0" algn="l">
              <a:spcBef>
                <a:spcPts val="0"/>
              </a:spcBef>
              <a:spcAft>
                <a:spcPts val="0"/>
              </a:spcAft>
              <a:buSzPts val="1800"/>
              <a:buChar char="●"/>
            </a:pPr>
            <a:r>
              <a:rPr b="1" lang="es" sz="1800"/>
              <a:t>Objetivos específicos </a:t>
            </a:r>
            <a:endParaRPr b="1" sz="1800"/>
          </a:p>
          <a:p>
            <a:pPr indent="-342900" lvl="0" marL="457200" rtl="0" algn="l">
              <a:spcBef>
                <a:spcPts val="0"/>
              </a:spcBef>
              <a:spcAft>
                <a:spcPts val="0"/>
              </a:spcAft>
              <a:buSzPts val="1800"/>
              <a:buChar char="●"/>
            </a:pPr>
            <a:r>
              <a:rPr lang="es" sz="1800"/>
              <a:t>Realizar el estudio de mercado para identificar la oferta y demanda de este tipo de restaurante de comidas rápidas, para así determinar el mercado meta de la misma.</a:t>
            </a:r>
            <a:endParaRPr sz="1800"/>
          </a:p>
          <a:p>
            <a:pPr indent="-342900" lvl="0" marL="457200" rtl="0" algn="l">
              <a:spcBef>
                <a:spcPts val="0"/>
              </a:spcBef>
              <a:spcAft>
                <a:spcPts val="0"/>
              </a:spcAft>
              <a:buSzPts val="1800"/>
              <a:buChar char="●"/>
            </a:pPr>
            <a:r>
              <a:rPr lang="es" sz="1800"/>
              <a:t>Identificar los factores que justifican el desarrollo del proyecto, teniendo en cuenta la economía y análisis del sector de comidas rápidas, identificando la ubicación en que será establecido el negocio.</a:t>
            </a:r>
            <a:endParaRPr sz="18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COSTO MATERIA PRIMA</a:t>
            </a:r>
            <a:endParaRPr b="0" sz="1800">
              <a:latin typeface="Nunito"/>
              <a:ea typeface="Nunito"/>
              <a:cs typeface="Nunito"/>
              <a:sym typeface="Nunito"/>
            </a:endParaRPr>
          </a:p>
          <a:p>
            <a:pPr indent="0" lvl="0" marL="0" rtl="0" algn="l">
              <a:spcBef>
                <a:spcPts val="0"/>
              </a:spcBef>
              <a:spcAft>
                <a:spcPts val="0"/>
              </a:spcAft>
              <a:buNone/>
            </a:pPr>
            <a:r>
              <a:t/>
            </a:r>
            <a:endParaRPr/>
          </a:p>
        </p:txBody>
      </p:sp>
      <p:sp>
        <p:nvSpPr>
          <p:cNvPr id="454" name="Google Shape;454;p4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5" name="Google Shape;455;p42"/>
          <p:cNvPicPr preferRelativeResize="0"/>
          <p:nvPr/>
        </p:nvPicPr>
        <p:blipFill>
          <a:blip r:embed="rId3">
            <a:alphaModFix/>
          </a:blip>
          <a:stretch>
            <a:fillRect/>
          </a:stretch>
        </p:blipFill>
        <p:spPr>
          <a:xfrm>
            <a:off x="2286100" y="1741450"/>
            <a:ext cx="4741925" cy="31797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MATERIA PRIMA PAPAS HORNEADAS AL MES</a:t>
            </a:r>
            <a:endParaRPr/>
          </a:p>
        </p:txBody>
      </p:sp>
      <p:sp>
        <p:nvSpPr>
          <p:cNvPr id="461" name="Google Shape;461;p4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2" name="Google Shape;462;p43"/>
          <p:cNvPicPr preferRelativeResize="0"/>
          <p:nvPr/>
        </p:nvPicPr>
        <p:blipFill>
          <a:blip r:embed="rId3">
            <a:alphaModFix/>
          </a:blip>
          <a:stretch>
            <a:fillRect/>
          </a:stretch>
        </p:blipFill>
        <p:spPr>
          <a:xfrm>
            <a:off x="2599813" y="1692813"/>
            <a:ext cx="4029075" cy="3228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MATERIA PRIMA ENSALADAS AL MES</a:t>
            </a:r>
            <a:endParaRPr/>
          </a:p>
          <a:p>
            <a:pPr indent="0" lvl="0" marL="0" rtl="0" algn="l">
              <a:spcBef>
                <a:spcPts val="0"/>
              </a:spcBef>
              <a:spcAft>
                <a:spcPts val="0"/>
              </a:spcAft>
              <a:buNone/>
            </a:pPr>
            <a:r>
              <a:t/>
            </a:r>
            <a:endParaRPr/>
          </a:p>
        </p:txBody>
      </p:sp>
      <p:sp>
        <p:nvSpPr>
          <p:cNvPr id="468" name="Google Shape;468;p4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69" name="Google Shape;469;p44"/>
          <p:cNvPicPr preferRelativeResize="0"/>
          <p:nvPr/>
        </p:nvPicPr>
        <p:blipFill>
          <a:blip r:embed="rId3">
            <a:alphaModFix/>
          </a:blip>
          <a:stretch>
            <a:fillRect/>
          </a:stretch>
        </p:blipFill>
        <p:spPr>
          <a:xfrm>
            <a:off x="3167073" y="1761648"/>
            <a:ext cx="3204200" cy="3269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MATERIA PRIMA ADICIONALES AL MES</a:t>
            </a:r>
            <a:endParaRPr/>
          </a:p>
          <a:p>
            <a:pPr indent="0" lvl="0" marL="0" rtl="0" algn="l">
              <a:spcBef>
                <a:spcPts val="0"/>
              </a:spcBef>
              <a:spcAft>
                <a:spcPts val="0"/>
              </a:spcAft>
              <a:buNone/>
            </a:pPr>
            <a:r>
              <a:t/>
            </a:r>
            <a:endParaRPr/>
          </a:p>
        </p:txBody>
      </p:sp>
      <p:sp>
        <p:nvSpPr>
          <p:cNvPr id="475" name="Google Shape;475;p4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6" name="Google Shape;476;p45"/>
          <p:cNvPicPr preferRelativeResize="0"/>
          <p:nvPr/>
        </p:nvPicPr>
        <p:blipFill>
          <a:blip r:embed="rId3">
            <a:alphaModFix/>
          </a:blip>
          <a:stretch>
            <a:fillRect/>
          </a:stretch>
        </p:blipFill>
        <p:spPr>
          <a:xfrm>
            <a:off x="2656875" y="1908300"/>
            <a:ext cx="4324350" cy="270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MATERIA PRIMA COMPLEMENTOS AL MES</a:t>
            </a:r>
            <a:endParaRPr/>
          </a:p>
          <a:p>
            <a:pPr indent="0" lvl="0" marL="0" rtl="0" algn="l">
              <a:spcBef>
                <a:spcPts val="0"/>
              </a:spcBef>
              <a:spcAft>
                <a:spcPts val="0"/>
              </a:spcAft>
              <a:buNone/>
            </a:pPr>
            <a:r>
              <a:t/>
            </a:r>
            <a:endParaRPr/>
          </a:p>
        </p:txBody>
      </p:sp>
      <p:sp>
        <p:nvSpPr>
          <p:cNvPr id="482" name="Google Shape;482;p4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83" name="Google Shape;483;p46"/>
          <p:cNvPicPr preferRelativeResize="0"/>
          <p:nvPr/>
        </p:nvPicPr>
        <p:blipFill>
          <a:blip r:embed="rId3">
            <a:alphaModFix/>
          </a:blip>
          <a:stretch>
            <a:fillRect/>
          </a:stretch>
        </p:blipFill>
        <p:spPr>
          <a:xfrm>
            <a:off x="3217863" y="1873788"/>
            <a:ext cx="3057525" cy="2962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BEBIDAS AL MES                                  SALSAS AL MES</a:t>
            </a:r>
            <a:endParaRPr/>
          </a:p>
        </p:txBody>
      </p:sp>
      <p:sp>
        <p:nvSpPr>
          <p:cNvPr id="489" name="Google Shape;489;p4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90" name="Google Shape;490;p47"/>
          <p:cNvPicPr preferRelativeResize="0"/>
          <p:nvPr/>
        </p:nvPicPr>
        <p:blipFill>
          <a:blip r:embed="rId3">
            <a:alphaModFix/>
          </a:blip>
          <a:stretch>
            <a:fillRect/>
          </a:stretch>
        </p:blipFill>
        <p:spPr>
          <a:xfrm>
            <a:off x="343975" y="2100263"/>
            <a:ext cx="3333750" cy="2276475"/>
          </a:xfrm>
          <a:prstGeom prst="rect">
            <a:avLst/>
          </a:prstGeom>
          <a:noFill/>
          <a:ln>
            <a:noFill/>
          </a:ln>
        </p:spPr>
      </p:pic>
      <p:pic>
        <p:nvPicPr>
          <p:cNvPr id="491" name="Google Shape;491;p47"/>
          <p:cNvPicPr preferRelativeResize="0"/>
          <p:nvPr/>
        </p:nvPicPr>
        <p:blipFill>
          <a:blip r:embed="rId4">
            <a:alphaModFix/>
          </a:blip>
          <a:stretch>
            <a:fillRect/>
          </a:stretch>
        </p:blipFill>
        <p:spPr>
          <a:xfrm>
            <a:off x="4660900" y="1783838"/>
            <a:ext cx="3048000" cy="3171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RESUMEN DE COSTOS DE MATERIAS PRIMAS</a:t>
            </a:r>
            <a:endParaRPr/>
          </a:p>
          <a:p>
            <a:pPr indent="0" lvl="0" marL="0" rtl="0" algn="l">
              <a:spcBef>
                <a:spcPts val="0"/>
              </a:spcBef>
              <a:spcAft>
                <a:spcPts val="0"/>
              </a:spcAft>
              <a:buNone/>
            </a:pPr>
            <a:r>
              <a:t/>
            </a:r>
            <a:endParaRPr/>
          </a:p>
        </p:txBody>
      </p:sp>
      <p:sp>
        <p:nvSpPr>
          <p:cNvPr id="497" name="Google Shape;497;p4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98" name="Google Shape;498;p48"/>
          <p:cNvPicPr preferRelativeResize="0"/>
          <p:nvPr/>
        </p:nvPicPr>
        <p:blipFill>
          <a:blip r:embed="rId3">
            <a:alphaModFix/>
          </a:blip>
          <a:stretch>
            <a:fillRect/>
          </a:stretch>
        </p:blipFill>
        <p:spPr>
          <a:xfrm>
            <a:off x="2919413" y="2368013"/>
            <a:ext cx="3495675" cy="1381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MANO DE OBRA</a:t>
            </a:r>
            <a:endParaRPr/>
          </a:p>
          <a:p>
            <a:pPr indent="0" lvl="0" marL="0" rtl="0" algn="l">
              <a:spcBef>
                <a:spcPts val="0"/>
              </a:spcBef>
              <a:spcAft>
                <a:spcPts val="0"/>
              </a:spcAft>
              <a:buNone/>
            </a:pPr>
            <a:r>
              <a:t/>
            </a:r>
            <a:endParaRPr/>
          </a:p>
        </p:txBody>
      </p:sp>
      <p:sp>
        <p:nvSpPr>
          <p:cNvPr id="504" name="Google Shape;504;p4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5" name="Google Shape;505;p49"/>
          <p:cNvPicPr preferRelativeResize="0"/>
          <p:nvPr/>
        </p:nvPicPr>
        <p:blipFill>
          <a:blip r:embed="rId3">
            <a:alphaModFix/>
          </a:blip>
          <a:stretch>
            <a:fillRect/>
          </a:stretch>
        </p:blipFill>
        <p:spPr>
          <a:xfrm>
            <a:off x="3004525" y="1990038"/>
            <a:ext cx="3343275" cy="2695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l">
              <a:spcBef>
                <a:spcPts val="0"/>
              </a:spcBef>
              <a:spcAft>
                <a:spcPts val="0"/>
              </a:spcAft>
              <a:buNone/>
            </a:pPr>
            <a:r>
              <a:rPr lang="es"/>
              <a:t>                      </a:t>
            </a:r>
            <a:r>
              <a:rPr b="0" lang="es" sz="1800">
                <a:latin typeface="Nunito"/>
                <a:ea typeface="Nunito"/>
                <a:cs typeface="Nunito"/>
                <a:sym typeface="Nunito"/>
              </a:rPr>
              <a:t>SERVICIOS PÚBLICOS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1" name="Google Shape;511;p5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12" name="Google Shape;512;p50"/>
          <p:cNvPicPr preferRelativeResize="0"/>
          <p:nvPr/>
        </p:nvPicPr>
        <p:blipFill>
          <a:blip r:embed="rId3">
            <a:alphaModFix/>
          </a:blip>
          <a:stretch>
            <a:fillRect/>
          </a:stretch>
        </p:blipFill>
        <p:spPr>
          <a:xfrm>
            <a:off x="1519775" y="2470150"/>
            <a:ext cx="2495550" cy="1123950"/>
          </a:xfrm>
          <a:prstGeom prst="rect">
            <a:avLst/>
          </a:prstGeom>
          <a:noFill/>
          <a:ln>
            <a:noFill/>
          </a:ln>
        </p:spPr>
      </p:pic>
      <p:pic>
        <p:nvPicPr>
          <p:cNvPr id="513" name="Google Shape;513;p50"/>
          <p:cNvPicPr preferRelativeResize="0"/>
          <p:nvPr/>
        </p:nvPicPr>
        <p:blipFill>
          <a:blip r:embed="rId4">
            <a:alphaModFix/>
          </a:blip>
          <a:stretch>
            <a:fillRect/>
          </a:stretch>
        </p:blipFill>
        <p:spPr>
          <a:xfrm>
            <a:off x="4572000" y="2455850"/>
            <a:ext cx="3124200" cy="1152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ctr">
              <a:spcBef>
                <a:spcPts val="0"/>
              </a:spcBef>
              <a:spcAft>
                <a:spcPts val="0"/>
              </a:spcAft>
              <a:buNone/>
            </a:pPr>
            <a:r>
              <a:rPr b="0" lang="es" sz="1800">
                <a:latin typeface="Nunito"/>
                <a:ea typeface="Nunito"/>
                <a:cs typeface="Nunito"/>
                <a:sym typeface="Nunito"/>
              </a:rPr>
              <a:t>VIABILIDAD TÉCNICA</a:t>
            </a:r>
            <a:endParaRPr b="0" sz="1800">
              <a:latin typeface="Nunito"/>
              <a:ea typeface="Nunito"/>
              <a:cs typeface="Nunito"/>
              <a:sym typeface="Nunito"/>
            </a:endParaRPr>
          </a:p>
        </p:txBody>
      </p:sp>
      <p:sp>
        <p:nvSpPr>
          <p:cNvPr id="519" name="Google Shape;519;p5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20" name="Google Shape;520;p51"/>
          <p:cNvPicPr preferRelativeResize="0"/>
          <p:nvPr/>
        </p:nvPicPr>
        <p:blipFill>
          <a:blip r:embed="rId3">
            <a:alphaModFix/>
          </a:blip>
          <a:stretch>
            <a:fillRect/>
          </a:stretch>
        </p:blipFill>
        <p:spPr>
          <a:xfrm>
            <a:off x="3078188" y="1970200"/>
            <a:ext cx="3114675" cy="258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idx="1" type="body"/>
          </p:nvPr>
        </p:nvSpPr>
        <p:spPr>
          <a:xfrm>
            <a:off x="626625" y="1354250"/>
            <a:ext cx="8115600" cy="296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 sz="1800"/>
              <a:t>Objetivos específicos </a:t>
            </a:r>
            <a:endParaRPr b="1" sz="1800"/>
          </a:p>
          <a:p>
            <a:pPr indent="-342900" lvl="0" marL="457200" rtl="0" algn="l">
              <a:spcBef>
                <a:spcPts val="0"/>
              </a:spcBef>
              <a:spcAft>
                <a:spcPts val="0"/>
              </a:spcAft>
              <a:buSzPts val="1800"/>
              <a:buChar char="●"/>
            </a:pPr>
            <a:r>
              <a:rPr lang="es" sz="1800"/>
              <a:t>Determinar los costos operativos, costos de producción e infraestructura que se deben tener en cuenta para la puesta en marcha del proyecto, así como los costos administrativos del mismo.</a:t>
            </a:r>
            <a:endParaRPr sz="1800"/>
          </a:p>
          <a:p>
            <a:pPr indent="-342900" lvl="0" marL="457200" rtl="0" algn="l">
              <a:spcBef>
                <a:spcPts val="0"/>
              </a:spcBef>
              <a:spcAft>
                <a:spcPts val="0"/>
              </a:spcAft>
              <a:buSzPts val="1800"/>
              <a:buChar char="●"/>
            </a:pPr>
            <a:r>
              <a:rPr lang="es" sz="1800"/>
              <a:t>Definir la estructura organizacional de la empresa facilitando la integración de los empleados con el cumplimiento de las metas planteadas para la misma. </a:t>
            </a:r>
            <a:endParaRPr sz="1800"/>
          </a:p>
          <a:p>
            <a:pPr indent="-342900" lvl="0" marL="457200" rtl="0" algn="l">
              <a:spcBef>
                <a:spcPts val="0"/>
              </a:spcBef>
              <a:spcAft>
                <a:spcPts val="0"/>
              </a:spcAft>
              <a:buSzPts val="1800"/>
              <a:buChar char="●"/>
            </a:pPr>
            <a:r>
              <a:rPr lang="es" sz="1800"/>
              <a:t>Identificar los aspectos legales que se deben cumplir para formalizar la empresa. </a:t>
            </a:r>
            <a:endParaRPr sz="1800"/>
          </a:p>
          <a:p>
            <a:pPr indent="-342900" lvl="0" marL="457200" rtl="0" algn="l">
              <a:spcBef>
                <a:spcPts val="0"/>
              </a:spcBef>
              <a:spcAft>
                <a:spcPts val="0"/>
              </a:spcAft>
              <a:buSzPts val="1800"/>
              <a:buChar char="●"/>
            </a:pPr>
            <a:r>
              <a:rPr lang="es" sz="1800"/>
              <a:t>Elaborar los estados financieros proyectados a 5 años con el fin de identificar la viabilidad financiera a corto, mediano y largo plazo.</a:t>
            </a:r>
            <a:endParaRPr sz="1800"/>
          </a:p>
        </p:txBody>
      </p:sp>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2. OBJETIVOS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ctr">
              <a:spcBef>
                <a:spcPts val="0"/>
              </a:spcBef>
              <a:spcAft>
                <a:spcPts val="0"/>
              </a:spcAft>
              <a:buNone/>
            </a:pPr>
            <a:r>
              <a:rPr b="0" lang="es" sz="1800">
                <a:latin typeface="Nunito"/>
                <a:ea typeface="Nunito"/>
                <a:cs typeface="Nunito"/>
                <a:sym typeface="Nunito"/>
              </a:rPr>
              <a:t>BALANCE PROYECTADO</a:t>
            </a:r>
            <a:endParaRPr b="0" sz="1800">
              <a:latin typeface="Nunito"/>
              <a:ea typeface="Nunito"/>
              <a:cs typeface="Nunito"/>
              <a:sym typeface="Nunito"/>
            </a:endParaRPr>
          </a:p>
          <a:p>
            <a:pPr indent="0" lvl="0" marL="0" rtl="0" algn="l">
              <a:spcBef>
                <a:spcPts val="0"/>
              </a:spcBef>
              <a:spcAft>
                <a:spcPts val="0"/>
              </a:spcAft>
              <a:buNone/>
            </a:pPr>
            <a:r>
              <a:t/>
            </a:r>
            <a:endParaRPr/>
          </a:p>
        </p:txBody>
      </p:sp>
      <p:sp>
        <p:nvSpPr>
          <p:cNvPr id="526" name="Google Shape;526;p5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27" name="Google Shape;527;p52"/>
          <p:cNvPicPr preferRelativeResize="0"/>
          <p:nvPr/>
        </p:nvPicPr>
        <p:blipFill>
          <a:blip r:embed="rId3">
            <a:alphaModFix/>
          </a:blip>
          <a:stretch>
            <a:fillRect/>
          </a:stretch>
        </p:blipFill>
        <p:spPr>
          <a:xfrm>
            <a:off x="1050900" y="1802248"/>
            <a:ext cx="7093051" cy="3153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ctr">
              <a:spcBef>
                <a:spcPts val="0"/>
              </a:spcBef>
              <a:spcAft>
                <a:spcPts val="0"/>
              </a:spcAft>
              <a:buNone/>
            </a:pPr>
            <a:r>
              <a:rPr b="0" lang="es" sz="1800">
                <a:latin typeface="Nunito"/>
                <a:ea typeface="Nunito"/>
                <a:cs typeface="Nunito"/>
                <a:sym typeface="Nunito"/>
              </a:rPr>
              <a:t>FLUJO DE CAJA PROYECTADO</a:t>
            </a:r>
            <a:endParaRPr b="0" sz="1800">
              <a:latin typeface="Nunito"/>
              <a:ea typeface="Nunito"/>
              <a:cs typeface="Nunito"/>
              <a:sym typeface="Nuni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3" name="Google Shape;533;p5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34" name="Google Shape;534;p53"/>
          <p:cNvPicPr preferRelativeResize="0"/>
          <p:nvPr/>
        </p:nvPicPr>
        <p:blipFill>
          <a:blip r:embed="rId3">
            <a:alphaModFix/>
          </a:blip>
          <a:stretch>
            <a:fillRect/>
          </a:stretch>
        </p:blipFill>
        <p:spPr>
          <a:xfrm>
            <a:off x="1783275" y="1558250"/>
            <a:ext cx="5900299" cy="33391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5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5. ESTUDIO TÉCNICO</a:t>
            </a:r>
            <a:endParaRPr/>
          </a:p>
          <a:p>
            <a:pPr indent="0" lvl="0" marL="0" rtl="0" algn="ctr">
              <a:spcBef>
                <a:spcPts val="0"/>
              </a:spcBef>
              <a:spcAft>
                <a:spcPts val="0"/>
              </a:spcAft>
              <a:buNone/>
            </a:pPr>
            <a:r>
              <a:rPr b="0" lang="es" sz="1800">
                <a:latin typeface="Nunito"/>
                <a:ea typeface="Nunito"/>
                <a:cs typeface="Nunito"/>
                <a:sym typeface="Nunito"/>
              </a:rPr>
              <a:t>RATIO FINANCIERO PROYECTADO</a:t>
            </a:r>
            <a:endParaRPr/>
          </a:p>
        </p:txBody>
      </p:sp>
      <p:sp>
        <p:nvSpPr>
          <p:cNvPr id="540" name="Google Shape;540;p5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41" name="Google Shape;541;p54"/>
          <p:cNvPicPr preferRelativeResize="0"/>
          <p:nvPr/>
        </p:nvPicPr>
        <p:blipFill>
          <a:blip r:embed="rId3">
            <a:alphaModFix/>
          </a:blip>
          <a:stretch>
            <a:fillRect/>
          </a:stretch>
        </p:blipFill>
        <p:spPr>
          <a:xfrm>
            <a:off x="560900" y="2216150"/>
            <a:ext cx="8286750" cy="1219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55"/>
          <p:cNvSpPr txBox="1"/>
          <p:nvPr>
            <p:ph type="title"/>
          </p:nvPr>
        </p:nvSpPr>
        <p:spPr>
          <a:xfrm>
            <a:off x="1303800" y="598575"/>
            <a:ext cx="7030500" cy="6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6. ESTUDIO FINANCIERO</a:t>
            </a:r>
            <a:endParaRPr/>
          </a:p>
        </p:txBody>
      </p:sp>
      <p:sp>
        <p:nvSpPr>
          <p:cNvPr id="547" name="Google Shape;547;p55"/>
          <p:cNvSpPr txBox="1"/>
          <p:nvPr>
            <p:ph idx="1" type="body"/>
          </p:nvPr>
        </p:nvSpPr>
        <p:spPr>
          <a:xfrm>
            <a:off x="5074013" y="1371000"/>
            <a:ext cx="3104700" cy="4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  		</a:t>
            </a:r>
            <a:r>
              <a:rPr lang="es" sz="1800"/>
              <a:t>Amortización</a:t>
            </a:r>
            <a:r>
              <a:rPr lang="es" sz="1800"/>
              <a:t>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548" name="Google Shape;548;p55"/>
          <p:cNvPicPr preferRelativeResize="0"/>
          <p:nvPr/>
        </p:nvPicPr>
        <p:blipFill rotWithShape="1">
          <a:blip r:embed="rId3">
            <a:alphaModFix/>
          </a:blip>
          <a:srcRect b="4489" l="4638" r="3694" t="5550"/>
          <a:stretch/>
        </p:blipFill>
        <p:spPr>
          <a:xfrm>
            <a:off x="4858975" y="1912125"/>
            <a:ext cx="3534774" cy="2835399"/>
          </a:xfrm>
          <a:prstGeom prst="rect">
            <a:avLst/>
          </a:prstGeom>
          <a:noFill/>
          <a:ln>
            <a:noFill/>
          </a:ln>
        </p:spPr>
      </p:pic>
      <p:sp>
        <p:nvSpPr>
          <p:cNvPr id="549" name="Google Shape;549;p55"/>
          <p:cNvSpPr txBox="1"/>
          <p:nvPr/>
        </p:nvSpPr>
        <p:spPr>
          <a:xfrm>
            <a:off x="301350" y="2057950"/>
            <a:ext cx="4073400" cy="2368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800">
                <a:latin typeface="Nunito"/>
                <a:ea typeface="Nunito"/>
                <a:cs typeface="Nunito"/>
                <a:sym typeface="Nunito"/>
              </a:rPr>
              <a:t>La empresa cuenta con un capital propio de $30.000.000, el cual será reserva para posibles gastos que ocurran provenientes de la variación en la proyección de ventas.</a:t>
            </a:r>
            <a:endParaRPr sz="1800">
              <a:latin typeface="Nunito"/>
              <a:ea typeface="Nunito"/>
              <a:cs typeface="Nunito"/>
              <a:sym typeface="Nunito"/>
            </a:endParaRPr>
          </a:p>
          <a:p>
            <a:pPr indent="0" lvl="0" marL="0" rtl="0" algn="just">
              <a:lnSpc>
                <a:spcPct val="115000"/>
              </a:lnSpc>
              <a:spcBef>
                <a:spcPts val="0"/>
              </a:spcBef>
              <a:spcAft>
                <a:spcPts val="0"/>
              </a:spcAft>
              <a:buNone/>
            </a:pPr>
            <a:r>
              <a:rPr lang="es" sz="1800">
                <a:latin typeface="Nunito"/>
                <a:ea typeface="Nunito"/>
                <a:cs typeface="Nunito"/>
                <a:sym typeface="Nunito"/>
              </a:rPr>
              <a:t>El restante será financiado por medio de RENTABURSATIL GCMY</a:t>
            </a:r>
            <a:endParaRPr sz="1800">
              <a:latin typeface="Nunito"/>
              <a:ea typeface="Nunito"/>
              <a:cs typeface="Nunito"/>
              <a:sym typeface="Nunito"/>
            </a:endParaRPr>
          </a:p>
          <a:p>
            <a:pPr indent="0" lvl="0" marL="0" rtl="0" algn="just">
              <a:lnSpc>
                <a:spcPct val="115000"/>
              </a:lnSpc>
              <a:spcBef>
                <a:spcPts val="0"/>
              </a:spcBef>
              <a:spcAft>
                <a:spcPts val="0"/>
              </a:spcAft>
              <a:buNone/>
            </a:pPr>
            <a:r>
              <a:t/>
            </a:r>
            <a:endParaRPr sz="18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56"/>
          <p:cNvSpPr txBox="1"/>
          <p:nvPr>
            <p:ph type="title"/>
          </p:nvPr>
        </p:nvSpPr>
        <p:spPr>
          <a:xfrm>
            <a:off x="1303800" y="598575"/>
            <a:ext cx="7030500" cy="6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6. ESTUDIO FINANCIERO</a:t>
            </a:r>
            <a:endParaRPr/>
          </a:p>
        </p:txBody>
      </p:sp>
      <p:sp>
        <p:nvSpPr>
          <p:cNvPr id="555" name="Google Shape;555;p56"/>
          <p:cNvSpPr txBox="1"/>
          <p:nvPr>
            <p:ph idx="1" type="body"/>
          </p:nvPr>
        </p:nvSpPr>
        <p:spPr>
          <a:xfrm>
            <a:off x="719850" y="1497450"/>
            <a:ext cx="7704300" cy="2148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sz="1800"/>
              <a:t>Balance proyectado.</a:t>
            </a:r>
            <a:endParaRPr sz="1800"/>
          </a:p>
          <a:p>
            <a:pPr indent="-342900" lvl="0" marL="457200" rtl="0" algn="l">
              <a:lnSpc>
                <a:spcPct val="200000"/>
              </a:lnSpc>
              <a:spcBef>
                <a:spcPts val="0"/>
              </a:spcBef>
              <a:spcAft>
                <a:spcPts val="0"/>
              </a:spcAft>
              <a:buSzPts val="1800"/>
              <a:buChar char="●"/>
            </a:pPr>
            <a:r>
              <a:rPr lang="es" sz="1800"/>
              <a:t>Estado de resultados proyectad</a:t>
            </a:r>
            <a:r>
              <a:rPr lang="es" sz="1800"/>
              <a:t>o.</a:t>
            </a:r>
            <a:endParaRPr sz="1800"/>
          </a:p>
          <a:p>
            <a:pPr indent="-342900" lvl="0" marL="457200" rtl="0" algn="l">
              <a:lnSpc>
                <a:spcPct val="200000"/>
              </a:lnSpc>
              <a:spcBef>
                <a:spcPts val="0"/>
              </a:spcBef>
              <a:spcAft>
                <a:spcPts val="0"/>
              </a:spcAft>
              <a:buSzPts val="1800"/>
              <a:buChar char="●"/>
            </a:pPr>
            <a:r>
              <a:rPr lang="es" sz="1800"/>
              <a:t>Flujo de caja proyectado.</a:t>
            </a:r>
            <a:endParaRPr sz="1800"/>
          </a:p>
          <a:p>
            <a:pPr indent="-342900" lvl="0" marL="457200" rtl="0" algn="l">
              <a:lnSpc>
                <a:spcPct val="200000"/>
              </a:lnSpc>
              <a:spcBef>
                <a:spcPts val="0"/>
              </a:spcBef>
              <a:spcAft>
                <a:spcPts val="0"/>
              </a:spcAft>
              <a:buSzPts val="1800"/>
              <a:buChar char="●"/>
            </a:pPr>
            <a:r>
              <a:rPr lang="es" sz="1800"/>
              <a:t>Ratio financiero proyectado.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57"/>
          <p:cNvSpPr txBox="1"/>
          <p:nvPr>
            <p:ph type="title"/>
          </p:nvPr>
        </p:nvSpPr>
        <p:spPr>
          <a:xfrm>
            <a:off x="1303800" y="598575"/>
            <a:ext cx="7030500" cy="6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6. ESTUDIO FINANCIERO</a:t>
            </a:r>
            <a:endParaRPr/>
          </a:p>
        </p:txBody>
      </p:sp>
      <p:pic>
        <p:nvPicPr>
          <p:cNvPr id="561" name="Google Shape;561;p57"/>
          <p:cNvPicPr preferRelativeResize="0"/>
          <p:nvPr/>
        </p:nvPicPr>
        <p:blipFill>
          <a:blip r:embed="rId3">
            <a:alphaModFix/>
          </a:blip>
          <a:stretch>
            <a:fillRect/>
          </a:stretch>
        </p:blipFill>
        <p:spPr>
          <a:xfrm>
            <a:off x="-141325" y="0"/>
            <a:ext cx="9235373" cy="4991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3. ALCANCE</a:t>
            </a:r>
            <a:endParaRPr/>
          </a:p>
        </p:txBody>
      </p:sp>
      <p:sp>
        <p:nvSpPr>
          <p:cNvPr id="302" name="Google Shape;302;p17"/>
          <p:cNvSpPr txBox="1"/>
          <p:nvPr>
            <p:ph idx="1" type="body"/>
          </p:nvPr>
        </p:nvSpPr>
        <p:spPr>
          <a:xfrm>
            <a:off x="824700" y="1715450"/>
            <a:ext cx="7509600" cy="28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La ubicación de la empresa, conformada por un único establecimiento, será la zona T, debido a su gran reconocimiento dentro del sector, gracias a los bares que existen dentro de la zona y los Centros Comerciales Andino y Atlantis.</a:t>
            </a:r>
            <a:endParaRPr sz="1500"/>
          </a:p>
          <a:p>
            <a:pPr indent="0" lvl="0" marL="0" rtl="0" algn="l">
              <a:spcBef>
                <a:spcPts val="1600"/>
              </a:spcBef>
              <a:spcAft>
                <a:spcPts val="0"/>
              </a:spcAft>
              <a:buNone/>
            </a:pPr>
            <a:r>
              <a:rPr lang="es" sz="1500"/>
              <a:t>La empresa tiene </a:t>
            </a:r>
            <a:r>
              <a:rPr b="1" lang="es" sz="1500"/>
              <a:t>15.431</a:t>
            </a:r>
            <a:r>
              <a:rPr lang="es" sz="1500"/>
              <a:t> clientes potenciales en la localidad, de estratos 4, 5 y 6 y en un rango de edad que va desde los 10 hasta los 55 años de edad, además de una población flotante en el sector de un millón de personas al día.</a:t>
            </a:r>
            <a:endParaRPr sz="1500"/>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
        <p:nvSpPr>
          <p:cNvPr id="308" name="Google Shape;308;p18"/>
          <p:cNvSpPr txBox="1"/>
          <p:nvPr>
            <p:ph idx="1" type="body"/>
          </p:nvPr>
        </p:nvSpPr>
        <p:spPr>
          <a:xfrm>
            <a:off x="888400" y="1990050"/>
            <a:ext cx="77322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4.1  Investigación de Mercados</a:t>
            </a:r>
            <a:endParaRPr sz="1800"/>
          </a:p>
          <a:p>
            <a:pPr indent="0" lvl="0" marL="0" rtl="0" algn="l">
              <a:spcBef>
                <a:spcPts val="1600"/>
              </a:spcBef>
              <a:spcAft>
                <a:spcPts val="0"/>
              </a:spcAft>
              <a:buNone/>
            </a:pPr>
            <a:r>
              <a:rPr lang="es" sz="1800"/>
              <a:t>4.1.1 Análisis del Sector.</a:t>
            </a:r>
            <a:br>
              <a:rPr lang="es" sz="1800"/>
            </a:br>
            <a:r>
              <a:rPr lang="es" sz="1800"/>
              <a:t>La idea de negocio enfocada a la creación de una empresa de comidas rápidas pertenece al sector servicios, es decir, que no se dedica a la fabricación de un producto o bien material pero es fundamental para el funcionamiento de la economía del país.</a:t>
            </a:r>
            <a:endParaRPr sz="18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275750" y="3554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pic>
        <p:nvPicPr>
          <p:cNvPr id="314" name="Google Shape;314;p19"/>
          <p:cNvPicPr preferRelativeResize="0"/>
          <p:nvPr/>
        </p:nvPicPr>
        <p:blipFill>
          <a:blip r:embed="rId3">
            <a:alphaModFix/>
          </a:blip>
          <a:stretch>
            <a:fillRect/>
          </a:stretch>
        </p:blipFill>
        <p:spPr>
          <a:xfrm>
            <a:off x="-90700" y="1001325"/>
            <a:ext cx="8888750" cy="40751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idx="1" type="body"/>
          </p:nvPr>
        </p:nvSpPr>
        <p:spPr>
          <a:xfrm>
            <a:off x="477025" y="1317350"/>
            <a:ext cx="8311800" cy="35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En cuanto al sector de los restaurantes en Bogotá, se ve el notable incremento de puntos abiertos, sin duda es un mercado muy grande, capaz de acoger cada vez más nuevos conceptos de comida. Su notable crecimiento está dado en parte a inversión extranjera que cada vez está más interesada en el país, mostrándolo como una industria fuerte y desarrollada. También el cambio de hábitos de consumo de la población, ha favorecido mucho más a esta industria. </a:t>
            </a:r>
            <a:endParaRPr sz="1800"/>
          </a:p>
          <a:p>
            <a:pPr indent="0" lvl="0" marL="0" rtl="0" algn="l">
              <a:spcBef>
                <a:spcPts val="1600"/>
              </a:spcBef>
              <a:spcAft>
                <a:spcPts val="0"/>
              </a:spcAft>
              <a:buNone/>
            </a:pPr>
            <a:r>
              <a:rPr lang="es" sz="1800"/>
              <a:t>En el 2012 el gasto de los colombianos en comida fuera del hogar, fue de 21,8 billones de pesos, incrementándose un 17 por ciento con respecto al 2011, de los cuales 3,6 billones corresponden a restaurantes de comida rápida, según la firma de consultoría de mercados Raddar (Raddar).</a:t>
            </a:r>
            <a:endParaRPr sz="1800"/>
          </a:p>
          <a:p>
            <a:pPr indent="0" lvl="0" marL="0" rtl="0" algn="l">
              <a:spcBef>
                <a:spcPts val="1600"/>
              </a:spcBef>
              <a:spcAft>
                <a:spcPts val="0"/>
              </a:spcAft>
              <a:buNone/>
            </a:pPr>
            <a:r>
              <a:rPr lang="es" sz="1800"/>
              <a:t>.</a:t>
            </a:r>
            <a:endParaRPr sz="1800"/>
          </a:p>
          <a:p>
            <a:pPr indent="0" lvl="0" marL="0" rtl="0" algn="l">
              <a:spcBef>
                <a:spcPts val="1600"/>
              </a:spcBef>
              <a:spcAft>
                <a:spcPts val="1600"/>
              </a:spcAft>
              <a:buNone/>
            </a:pPr>
            <a:r>
              <a:t/>
            </a:r>
            <a:endParaRPr/>
          </a:p>
        </p:txBody>
      </p:sp>
      <p:sp>
        <p:nvSpPr>
          <p:cNvPr id="320" name="Google Shape;320;p20"/>
          <p:cNvSpPr txBox="1"/>
          <p:nvPr>
            <p:ph type="title"/>
          </p:nvPr>
        </p:nvSpPr>
        <p:spPr>
          <a:xfrm>
            <a:off x="1350550" y="2713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439625" y="1270650"/>
            <a:ext cx="8377200" cy="48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En el siguiente gráfico se muestra la distribución de los restaurantes de la ciudad según su caracterización:</a:t>
            </a:r>
            <a:endParaRPr/>
          </a:p>
        </p:txBody>
      </p:sp>
      <p:sp>
        <p:nvSpPr>
          <p:cNvPr id="326" name="Google Shape;326;p21"/>
          <p:cNvSpPr txBox="1"/>
          <p:nvPr>
            <p:ph type="title"/>
          </p:nvPr>
        </p:nvSpPr>
        <p:spPr>
          <a:xfrm>
            <a:off x="1350550" y="2713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ESTUDIO DE MERCADO</a:t>
            </a:r>
            <a:endParaRPr/>
          </a:p>
        </p:txBody>
      </p:sp>
      <p:pic>
        <p:nvPicPr>
          <p:cNvPr id="327" name="Google Shape;327;p21"/>
          <p:cNvPicPr preferRelativeResize="0"/>
          <p:nvPr/>
        </p:nvPicPr>
        <p:blipFill>
          <a:blip r:embed="rId3">
            <a:alphaModFix/>
          </a:blip>
          <a:stretch>
            <a:fillRect/>
          </a:stretch>
        </p:blipFill>
        <p:spPr>
          <a:xfrm>
            <a:off x="1910150" y="1759050"/>
            <a:ext cx="4632561" cy="307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