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71" r:id="rId3"/>
    <p:sldId id="284" r:id="rId4"/>
    <p:sldId id="288" r:id="rId5"/>
    <p:sldId id="285" r:id="rId6"/>
    <p:sldId id="278" r:id="rId7"/>
    <p:sldId id="279" r:id="rId8"/>
    <p:sldId id="280" r:id="rId9"/>
    <p:sldId id="281" r:id="rId10"/>
    <p:sldId id="286"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059"/>
  </p:normalViewPr>
  <p:slideViewPr>
    <p:cSldViewPr snapToGrid="0" snapToObjects="1">
      <p:cViewPr varScale="1">
        <p:scale>
          <a:sx n="150" d="100"/>
          <a:sy n="150" d="100"/>
        </p:scale>
        <p:origin x="1000"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5A0F-D50C-3D4A-8CE9-D399B09EF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F31A39-D50E-0E4D-AB5B-C22048A4D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4A44F3-E466-8D47-B7B3-B62C5C43FDE2}"/>
              </a:ext>
            </a:extLst>
          </p:cNvPr>
          <p:cNvSpPr>
            <a:spLocks noGrp="1"/>
          </p:cNvSpPr>
          <p:nvPr>
            <p:ph type="dt" sz="half" idx="10"/>
          </p:nvPr>
        </p:nvSpPr>
        <p:spPr/>
        <p:txBody>
          <a:bodyPr/>
          <a:lstStyle/>
          <a:p>
            <a:fld id="{522BB9F4-0C75-0C4E-AB46-E0C55B38D680}" type="datetimeFigureOut">
              <a:rPr lang="en-US" smtClean="0"/>
              <a:t>7/26/20</a:t>
            </a:fld>
            <a:endParaRPr lang="en-US"/>
          </a:p>
        </p:txBody>
      </p:sp>
      <p:sp>
        <p:nvSpPr>
          <p:cNvPr id="5" name="Footer Placeholder 4">
            <a:extLst>
              <a:ext uri="{FF2B5EF4-FFF2-40B4-BE49-F238E27FC236}">
                <a16:creationId xmlns:a16="http://schemas.microsoft.com/office/drawing/2014/main" id="{300C835A-5165-0048-834C-06BB9FEED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45846-A1C1-2B48-8557-1BE37818BAA5}"/>
              </a:ext>
            </a:extLst>
          </p:cNvPr>
          <p:cNvSpPr>
            <a:spLocks noGrp="1"/>
          </p:cNvSpPr>
          <p:nvPr>
            <p:ph type="sldNum" sz="quarter" idx="12"/>
          </p:nvPr>
        </p:nvSpPr>
        <p:spPr/>
        <p:txBody>
          <a:bodyPr/>
          <a:lstStyle/>
          <a:p>
            <a:fld id="{1892D36A-8C9D-804C-880B-C7AD327BEA38}" type="slidenum">
              <a:rPr lang="en-US" smtClean="0"/>
              <a:t>‹#›</a:t>
            </a:fld>
            <a:endParaRPr lang="en-US"/>
          </a:p>
        </p:txBody>
      </p:sp>
    </p:spTree>
    <p:extLst>
      <p:ext uri="{BB962C8B-B14F-4D97-AF65-F5344CB8AC3E}">
        <p14:creationId xmlns:p14="http://schemas.microsoft.com/office/powerpoint/2010/main" val="186010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41BD-2DA2-EA48-9AC2-3B4C295F2B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7B57FE-A529-5C4D-AB18-3813CFB29E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08D76-760C-B44F-AEB7-503896D2A9DA}"/>
              </a:ext>
            </a:extLst>
          </p:cNvPr>
          <p:cNvSpPr>
            <a:spLocks noGrp="1"/>
          </p:cNvSpPr>
          <p:nvPr>
            <p:ph type="dt" sz="half" idx="10"/>
          </p:nvPr>
        </p:nvSpPr>
        <p:spPr/>
        <p:txBody>
          <a:bodyPr/>
          <a:lstStyle/>
          <a:p>
            <a:fld id="{522BB9F4-0C75-0C4E-AB46-E0C55B38D680}" type="datetimeFigureOut">
              <a:rPr lang="en-US" smtClean="0"/>
              <a:t>7/26/20</a:t>
            </a:fld>
            <a:endParaRPr lang="en-US"/>
          </a:p>
        </p:txBody>
      </p:sp>
      <p:sp>
        <p:nvSpPr>
          <p:cNvPr id="5" name="Footer Placeholder 4">
            <a:extLst>
              <a:ext uri="{FF2B5EF4-FFF2-40B4-BE49-F238E27FC236}">
                <a16:creationId xmlns:a16="http://schemas.microsoft.com/office/drawing/2014/main" id="{BED20A07-2813-7841-A177-4A1621FE1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A9855-A546-D342-BDCF-C2B5DBFACE9B}"/>
              </a:ext>
            </a:extLst>
          </p:cNvPr>
          <p:cNvSpPr>
            <a:spLocks noGrp="1"/>
          </p:cNvSpPr>
          <p:nvPr>
            <p:ph type="sldNum" sz="quarter" idx="12"/>
          </p:nvPr>
        </p:nvSpPr>
        <p:spPr/>
        <p:txBody>
          <a:bodyPr/>
          <a:lstStyle/>
          <a:p>
            <a:fld id="{1892D36A-8C9D-804C-880B-C7AD327BEA38}" type="slidenum">
              <a:rPr lang="en-US" smtClean="0"/>
              <a:t>‹#›</a:t>
            </a:fld>
            <a:endParaRPr lang="en-US"/>
          </a:p>
        </p:txBody>
      </p:sp>
    </p:spTree>
    <p:extLst>
      <p:ext uri="{BB962C8B-B14F-4D97-AF65-F5344CB8AC3E}">
        <p14:creationId xmlns:p14="http://schemas.microsoft.com/office/powerpoint/2010/main" val="340685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03291-1E70-AA4D-B4FD-425B708492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82F81E-9F7F-8A40-857A-C3152E5F0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7A554-45B2-3F4A-BBCB-F976A8469E35}"/>
              </a:ext>
            </a:extLst>
          </p:cNvPr>
          <p:cNvSpPr>
            <a:spLocks noGrp="1"/>
          </p:cNvSpPr>
          <p:nvPr>
            <p:ph type="dt" sz="half" idx="10"/>
          </p:nvPr>
        </p:nvSpPr>
        <p:spPr/>
        <p:txBody>
          <a:bodyPr/>
          <a:lstStyle/>
          <a:p>
            <a:fld id="{522BB9F4-0C75-0C4E-AB46-E0C55B38D680}" type="datetimeFigureOut">
              <a:rPr lang="en-US" smtClean="0"/>
              <a:t>7/26/20</a:t>
            </a:fld>
            <a:endParaRPr lang="en-US"/>
          </a:p>
        </p:txBody>
      </p:sp>
      <p:sp>
        <p:nvSpPr>
          <p:cNvPr id="5" name="Footer Placeholder 4">
            <a:extLst>
              <a:ext uri="{FF2B5EF4-FFF2-40B4-BE49-F238E27FC236}">
                <a16:creationId xmlns:a16="http://schemas.microsoft.com/office/drawing/2014/main" id="{8C1148BA-C7BE-EA47-A69E-65587C416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1B74F-F20E-8148-B01D-2B7C5E3941B2}"/>
              </a:ext>
            </a:extLst>
          </p:cNvPr>
          <p:cNvSpPr>
            <a:spLocks noGrp="1"/>
          </p:cNvSpPr>
          <p:nvPr>
            <p:ph type="sldNum" sz="quarter" idx="12"/>
          </p:nvPr>
        </p:nvSpPr>
        <p:spPr/>
        <p:txBody>
          <a:bodyPr/>
          <a:lstStyle/>
          <a:p>
            <a:fld id="{1892D36A-8C9D-804C-880B-C7AD327BEA38}" type="slidenum">
              <a:rPr lang="en-US" smtClean="0"/>
              <a:t>‹#›</a:t>
            </a:fld>
            <a:endParaRPr lang="en-US"/>
          </a:p>
        </p:txBody>
      </p:sp>
    </p:spTree>
    <p:extLst>
      <p:ext uri="{BB962C8B-B14F-4D97-AF65-F5344CB8AC3E}">
        <p14:creationId xmlns:p14="http://schemas.microsoft.com/office/powerpoint/2010/main" val="381765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0F63-48FA-0542-83DF-7EFEB5864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1BDAE-42D7-9546-8CBD-7F0DAE6D4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164BB-4523-ED40-AA30-B7ADA0A8BF65}"/>
              </a:ext>
            </a:extLst>
          </p:cNvPr>
          <p:cNvSpPr>
            <a:spLocks noGrp="1"/>
          </p:cNvSpPr>
          <p:nvPr>
            <p:ph type="dt" sz="half" idx="10"/>
          </p:nvPr>
        </p:nvSpPr>
        <p:spPr/>
        <p:txBody>
          <a:bodyPr/>
          <a:lstStyle/>
          <a:p>
            <a:fld id="{522BB9F4-0C75-0C4E-AB46-E0C55B38D680}" type="datetimeFigureOut">
              <a:rPr lang="en-US" smtClean="0"/>
              <a:t>7/26/20</a:t>
            </a:fld>
            <a:endParaRPr lang="en-US"/>
          </a:p>
        </p:txBody>
      </p:sp>
      <p:sp>
        <p:nvSpPr>
          <p:cNvPr id="5" name="Footer Placeholder 4">
            <a:extLst>
              <a:ext uri="{FF2B5EF4-FFF2-40B4-BE49-F238E27FC236}">
                <a16:creationId xmlns:a16="http://schemas.microsoft.com/office/drawing/2014/main" id="{B888F50E-4FF0-074B-BA4C-A72911836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04CBBD-882D-0946-A8B7-28C85272D80E}"/>
              </a:ext>
            </a:extLst>
          </p:cNvPr>
          <p:cNvSpPr>
            <a:spLocks noGrp="1"/>
          </p:cNvSpPr>
          <p:nvPr>
            <p:ph type="sldNum" sz="quarter" idx="12"/>
          </p:nvPr>
        </p:nvSpPr>
        <p:spPr/>
        <p:txBody>
          <a:bodyPr/>
          <a:lstStyle/>
          <a:p>
            <a:fld id="{1892D36A-8C9D-804C-880B-C7AD327BEA38}" type="slidenum">
              <a:rPr lang="en-US" smtClean="0"/>
              <a:t>‹#›</a:t>
            </a:fld>
            <a:endParaRPr lang="en-US"/>
          </a:p>
        </p:txBody>
      </p:sp>
    </p:spTree>
    <p:extLst>
      <p:ext uri="{BB962C8B-B14F-4D97-AF65-F5344CB8AC3E}">
        <p14:creationId xmlns:p14="http://schemas.microsoft.com/office/powerpoint/2010/main" val="280716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D647-AA5A-0B44-BC35-856E4A932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D7E672-6AD7-B542-B795-E099A47478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9AF728-E39A-3C45-AB0A-DDE2D08DFCA9}"/>
              </a:ext>
            </a:extLst>
          </p:cNvPr>
          <p:cNvSpPr>
            <a:spLocks noGrp="1"/>
          </p:cNvSpPr>
          <p:nvPr>
            <p:ph type="dt" sz="half" idx="10"/>
          </p:nvPr>
        </p:nvSpPr>
        <p:spPr/>
        <p:txBody>
          <a:bodyPr/>
          <a:lstStyle/>
          <a:p>
            <a:fld id="{522BB9F4-0C75-0C4E-AB46-E0C55B38D680}" type="datetimeFigureOut">
              <a:rPr lang="en-US" smtClean="0"/>
              <a:t>7/26/20</a:t>
            </a:fld>
            <a:endParaRPr lang="en-US"/>
          </a:p>
        </p:txBody>
      </p:sp>
      <p:sp>
        <p:nvSpPr>
          <p:cNvPr id="5" name="Footer Placeholder 4">
            <a:extLst>
              <a:ext uri="{FF2B5EF4-FFF2-40B4-BE49-F238E27FC236}">
                <a16:creationId xmlns:a16="http://schemas.microsoft.com/office/drawing/2014/main" id="{10375A2E-72F0-6441-9187-07C241FEB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6074B-41B6-E347-8985-C229B6A6CCD0}"/>
              </a:ext>
            </a:extLst>
          </p:cNvPr>
          <p:cNvSpPr>
            <a:spLocks noGrp="1"/>
          </p:cNvSpPr>
          <p:nvPr>
            <p:ph type="sldNum" sz="quarter" idx="12"/>
          </p:nvPr>
        </p:nvSpPr>
        <p:spPr/>
        <p:txBody>
          <a:bodyPr/>
          <a:lstStyle/>
          <a:p>
            <a:fld id="{1892D36A-8C9D-804C-880B-C7AD327BEA38}" type="slidenum">
              <a:rPr lang="en-US" smtClean="0"/>
              <a:t>‹#›</a:t>
            </a:fld>
            <a:endParaRPr lang="en-US"/>
          </a:p>
        </p:txBody>
      </p:sp>
    </p:spTree>
    <p:extLst>
      <p:ext uri="{BB962C8B-B14F-4D97-AF65-F5344CB8AC3E}">
        <p14:creationId xmlns:p14="http://schemas.microsoft.com/office/powerpoint/2010/main" val="149159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4518-052B-8C48-BA82-D002DADAD5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9E9E8D-8821-1D45-BDC3-6C770EB871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46C8C-FB41-784A-8D80-E9C0BBC9A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2434D6-4CAA-0549-8F81-87C752572330}"/>
              </a:ext>
            </a:extLst>
          </p:cNvPr>
          <p:cNvSpPr>
            <a:spLocks noGrp="1"/>
          </p:cNvSpPr>
          <p:nvPr>
            <p:ph type="dt" sz="half" idx="10"/>
          </p:nvPr>
        </p:nvSpPr>
        <p:spPr/>
        <p:txBody>
          <a:bodyPr/>
          <a:lstStyle/>
          <a:p>
            <a:fld id="{522BB9F4-0C75-0C4E-AB46-E0C55B38D680}" type="datetimeFigureOut">
              <a:rPr lang="en-US" smtClean="0"/>
              <a:t>7/26/20</a:t>
            </a:fld>
            <a:endParaRPr lang="en-US"/>
          </a:p>
        </p:txBody>
      </p:sp>
      <p:sp>
        <p:nvSpPr>
          <p:cNvPr id="6" name="Footer Placeholder 5">
            <a:extLst>
              <a:ext uri="{FF2B5EF4-FFF2-40B4-BE49-F238E27FC236}">
                <a16:creationId xmlns:a16="http://schemas.microsoft.com/office/drawing/2014/main" id="{666EBA6B-C771-3F40-B390-9AB1799B4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9730C-ECAF-AB4C-973E-41F8198FEA99}"/>
              </a:ext>
            </a:extLst>
          </p:cNvPr>
          <p:cNvSpPr>
            <a:spLocks noGrp="1"/>
          </p:cNvSpPr>
          <p:nvPr>
            <p:ph type="sldNum" sz="quarter" idx="12"/>
          </p:nvPr>
        </p:nvSpPr>
        <p:spPr/>
        <p:txBody>
          <a:bodyPr/>
          <a:lstStyle/>
          <a:p>
            <a:fld id="{1892D36A-8C9D-804C-880B-C7AD327BEA38}" type="slidenum">
              <a:rPr lang="en-US" smtClean="0"/>
              <a:t>‹#›</a:t>
            </a:fld>
            <a:endParaRPr lang="en-US"/>
          </a:p>
        </p:txBody>
      </p:sp>
    </p:spTree>
    <p:extLst>
      <p:ext uri="{BB962C8B-B14F-4D97-AF65-F5344CB8AC3E}">
        <p14:creationId xmlns:p14="http://schemas.microsoft.com/office/powerpoint/2010/main" val="199744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90E9-F6DA-8D45-B2FE-1739CAEAC4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BBDCD4-03A4-664C-AF2F-E909C35356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8F494A-5310-C444-ABA0-74981F44E3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76E61-A8DA-CD4B-90CE-4A2F4A9EF1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0ECD8D-B301-8F42-B9EF-E213A117B4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DD7A5C-4A33-AA46-82EB-EF87CF5197EE}"/>
              </a:ext>
            </a:extLst>
          </p:cNvPr>
          <p:cNvSpPr>
            <a:spLocks noGrp="1"/>
          </p:cNvSpPr>
          <p:nvPr>
            <p:ph type="dt" sz="half" idx="10"/>
          </p:nvPr>
        </p:nvSpPr>
        <p:spPr/>
        <p:txBody>
          <a:bodyPr/>
          <a:lstStyle/>
          <a:p>
            <a:fld id="{522BB9F4-0C75-0C4E-AB46-E0C55B38D680}" type="datetimeFigureOut">
              <a:rPr lang="en-US" smtClean="0"/>
              <a:t>7/26/20</a:t>
            </a:fld>
            <a:endParaRPr lang="en-US"/>
          </a:p>
        </p:txBody>
      </p:sp>
      <p:sp>
        <p:nvSpPr>
          <p:cNvPr id="8" name="Footer Placeholder 7">
            <a:extLst>
              <a:ext uri="{FF2B5EF4-FFF2-40B4-BE49-F238E27FC236}">
                <a16:creationId xmlns:a16="http://schemas.microsoft.com/office/drawing/2014/main" id="{FFFA4E99-B88A-D14A-8609-2D1FCD6639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ADB204-7858-AC4C-AB31-5B933621B47C}"/>
              </a:ext>
            </a:extLst>
          </p:cNvPr>
          <p:cNvSpPr>
            <a:spLocks noGrp="1"/>
          </p:cNvSpPr>
          <p:nvPr>
            <p:ph type="sldNum" sz="quarter" idx="12"/>
          </p:nvPr>
        </p:nvSpPr>
        <p:spPr/>
        <p:txBody>
          <a:bodyPr/>
          <a:lstStyle/>
          <a:p>
            <a:fld id="{1892D36A-8C9D-804C-880B-C7AD327BEA38}" type="slidenum">
              <a:rPr lang="en-US" smtClean="0"/>
              <a:t>‹#›</a:t>
            </a:fld>
            <a:endParaRPr lang="en-US"/>
          </a:p>
        </p:txBody>
      </p:sp>
    </p:spTree>
    <p:extLst>
      <p:ext uri="{BB962C8B-B14F-4D97-AF65-F5344CB8AC3E}">
        <p14:creationId xmlns:p14="http://schemas.microsoft.com/office/powerpoint/2010/main" val="267219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34DA-BC68-4047-9E30-74535557B8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EF38AB-7F1A-F148-BBAF-E212B67E3BB1}"/>
              </a:ext>
            </a:extLst>
          </p:cNvPr>
          <p:cNvSpPr>
            <a:spLocks noGrp="1"/>
          </p:cNvSpPr>
          <p:nvPr>
            <p:ph type="dt" sz="half" idx="10"/>
          </p:nvPr>
        </p:nvSpPr>
        <p:spPr/>
        <p:txBody>
          <a:bodyPr/>
          <a:lstStyle/>
          <a:p>
            <a:fld id="{522BB9F4-0C75-0C4E-AB46-E0C55B38D680}" type="datetimeFigureOut">
              <a:rPr lang="en-US" smtClean="0"/>
              <a:t>7/26/20</a:t>
            </a:fld>
            <a:endParaRPr lang="en-US"/>
          </a:p>
        </p:txBody>
      </p:sp>
      <p:sp>
        <p:nvSpPr>
          <p:cNvPr id="4" name="Footer Placeholder 3">
            <a:extLst>
              <a:ext uri="{FF2B5EF4-FFF2-40B4-BE49-F238E27FC236}">
                <a16:creationId xmlns:a16="http://schemas.microsoft.com/office/drawing/2014/main" id="{51FBE625-266F-BB48-9451-799D8AAD49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DD7096-45C3-2C4E-B82F-306F62A20189}"/>
              </a:ext>
            </a:extLst>
          </p:cNvPr>
          <p:cNvSpPr>
            <a:spLocks noGrp="1"/>
          </p:cNvSpPr>
          <p:nvPr>
            <p:ph type="sldNum" sz="quarter" idx="12"/>
          </p:nvPr>
        </p:nvSpPr>
        <p:spPr/>
        <p:txBody>
          <a:bodyPr/>
          <a:lstStyle/>
          <a:p>
            <a:fld id="{1892D36A-8C9D-804C-880B-C7AD327BEA38}" type="slidenum">
              <a:rPr lang="en-US" smtClean="0"/>
              <a:t>‹#›</a:t>
            </a:fld>
            <a:endParaRPr lang="en-US"/>
          </a:p>
        </p:txBody>
      </p:sp>
    </p:spTree>
    <p:extLst>
      <p:ext uri="{BB962C8B-B14F-4D97-AF65-F5344CB8AC3E}">
        <p14:creationId xmlns:p14="http://schemas.microsoft.com/office/powerpoint/2010/main" val="343891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D3DB4-5DE8-4E41-9D3A-F52FE7BBEDD8}"/>
              </a:ext>
            </a:extLst>
          </p:cNvPr>
          <p:cNvSpPr>
            <a:spLocks noGrp="1"/>
          </p:cNvSpPr>
          <p:nvPr>
            <p:ph type="dt" sz="half" idx="10"/>
          </p:nvPr>
        </p:nvSpPr>
        <p:spPr/>
        <p:txBody>
          <a:bodyPr/>
          <a:lstStyle/>
          <a:p>
            <a:fld id="{522BB9F4-0C75-0C4E-AB46-E0C55B38D680}" type="datetimeFigureOut">
              <a:rPr lang="en-US" smtClean="0"/>
              <a:t>7/26/20</a:t>
            </a:fld>
            <a:endParaRPr lang="en-US"/>
          </a:p>
        </p:txBody>
      </p:sp>
      <p:sp>
        <p:nvSpPr>
          <p:cNvPr id="3" name="Footer Placeholder 2">
            <a:extLst>
              <a:ext uri="{FF2B5EF4-FFF2-40B4-BE49-F238E27FC236}">
                <a16:creationId xmlns:a16="http://schemas.microsoft.com/office/drawing/2014/main" id="{E7560D2E-2B54-B547-AC5E-7B43E6F213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931BB3-5EE6-3245-9ED1-4679C768BDED}"/>
              </a:ext>
            </a:extLst>
          </p:cNvPr>
          <p:cNvSpPr>
            <a:spLocks noGrp="1"/>
          </p:cNvSpPr>
          <p:nvPr>
            <p:ph type="sldNum" sz="quarter" idx="12"/>
          </p:nvPr>
        </p:nvSpPr>
        <p:spPr/>
        <p:txBody>
          <a:bodyPr/>
          <a:lstStyle/>
          <a:p>
            <a:fld id="{1892D36A-8C9D-804C-880B-C7AD327BEA38}" type="slidenum">
              <a:rPr lang="en-US" smtClean="0"/>
              <a:t>‹#›</a:t>
            </a:fld>
            <a:endParaRPr lang="en-US"/>
          </a:p>
        </p:txBody>
      </p:sp>
    </p:spTree>
    <p:extLst>
      <p:ext uri="{BB962C8B-B14F-4D97-AF65-F5344CB8AC3E}">
        <p14:creationId xmlns:p14="http://schemas.microsoft.com/office/powerpoint/2010/main" val="145948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732B-12B0-9744-BD6A-AADAF787E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932D70-0D87-3C41-9BA5-CC0826949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98FE58-626F-4C48-B7E3-68F9822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AD7F9-2DDE-5D45-81A5-0E12C81E6B0A}"/>
              </a:ext>
            </a:extLst>
          </p:cNvPr>
          <p:cNvSpPr>
            <a:spLocks noGrp="1"/>
          </p:cNvSpPr>
          <p:nvPr>
            <p:ph type="dt" sz="half" idx="10"/>
          </p:nvPr>
        </p:nvSpPr>
        <p:spPr/>
        <p:txBody>
          <a:bodyPr/>
          <a:lstStyle/>
          <a:p>
            <a:fld id="{522BB9F4-0C75-0C4E-AB46-E0C55B38D680}" type="datetimeFigureOut">
              <a:rPr lang="en-US" smtClean="0"/>
              <a:t>7/26/20</a:t>
            </a:fld>
            <a:endParaRPr lang="en-US"/>
          </a:p>
        </p:txBody>
      </p:sp>
      <p:sp>
        <p:nvSpPr>
          <p:cNvPr id="6" name="Footer Placeholder 5">
            <a:extLst>
              <a:ext uri="{FF2B5EF4-FFF2-40B4-BE49-F238E27FC236}">
                <a16:creationId xmlns:a16="http://schemas.microsoft.com/office/drawing/2014/main" id="{E27D5BBA-3266-9A47-A24F-83092047F0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2B1DB1-597A-2441-B86D-781D27C5ADD2}"/>
              </a:ext>
            </a:extLst>
          </p:cNvPr>
          <p:cNvSpPr>
            <a:spLocks noGrp="1"/>
          </p:cNvSpPr>
          <p:nvPr>
            <p:ph type="sldNum" sz="quarter" idx="12"/>
          </p:nvPr>
        </p:nvSpPr>
        <p:spPr/>
        <p:txBody>
          <a:bodyPr/>
          <a:lstStyle/>
          <a:p>
            <a:fld id="{1892D36A-8C9D-804C-880B-C7AD327BEA38}" type="slidenum">
              <a:rPr lang="en-US" smtClean="0"/>
              <a:t>‹#›</a:t>
            </a:fld>
            <a:endParaRPr lang="en-US"/>
          </a:p>
        </p:txBody>
      </p:sp>
    </p:spTree>
    <p:extLst>
      <p:ext uri="{BB962C8B-B14F-4D97-AF65-F5344CB8AC3E}">
        <p14:creationId xmlns:p14="http://schemas.microsoft.com/office/powerpoint/2010/main" val="4691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E036-228C-C342-9080-8C7D9BC7C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DBF7C7-D76D-2942-83DC-8C2F93C81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94FA60-AE3E-C84D-928C-17DBA7B2C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DB2A8-F1E8-9044-A736-9343F9735110}"/>
              </a:ext>
            </a:extLst>
          </p:cNvPr>
          <p:cNvSpPr>
            <a:spLocks noGrp="1"/>
          </p:cNvSpPr>
          <p:nvPr>
            <p:ph type="dt" sz="half" idx="10"/>
          </p:nvPr>
        </p:nvSpPr>
        <p:spPr/>
        <p:txBody>
          <a:bodyPr/>
          <a:lstStyle/>
          <a:p>
            <a:fld id="{522BB9F4-0C75-0C4E-AB46-E0C55B38D680}" type="datetimeFigureOut">
              <a:rPr lang="en-US" smtClean="0"/>
              <a:t>7/26/20</a:t>
            </a:fld>
            <a:endParaRPr lang="en-US"/>
          </a:p>
        </p:txBody>
      </p:sp>
      <p:sp>
        <p:nvSpPr>
          <p:cNvPr id="6" name="Footer Placeholder 5">
            <a:extLst>
              <a:ext uri="{FF2B5EF4-FFF2-40B4-BE49-F238E27FC236}">
                <a16:creationId xmlns:a16="http://schemas.microsoft.com/office/drawing/2014/main" id="{DA010904-57C5-6D4D-8EBA-5448A5CAB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6AC48-4E2D-9441-AB97-6F308E1C682D}"/>
              </a:ext>
            </a:extLst>
          </p:cNvPr>
          <p:cNvSpPr>
            <a:spLocks noGrp="1"/>
          </p:cNvSpPr>
          <p:nvPr>
            <p:ph type="sldNum" sz="quarter" idx="12"/>
          </p:nvPr>
        </p:nvSpPr>
        <p:spPr/>
        <p:txBody>
          <a:bodyPr/>
          <a:lstStyle/>
          <a:p>
            <a:fld id="{1892D36A-8C9D-804C-880B-C7AD327BEA38}" type="slidenum">
              <a:rPr lang="en-US" smtClean="0"/>
              <a:t>‹#›</a:t>
            </a:fld>
            <a:endParaRPr lang="en-US"/>
          </a:p>
        </p:txBody>
      </p:sp>
    </p:spTree>
    <p:extLst>
      <p:ext uri="{BB962C8B-B14F-4D97-AF65-F5344CB8AC3E}">
        <p14:creationId xmlns:p14="http://schemas.microsoft.com/office/powerpoint/2010/main" val="50721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816CC-4510-944B-BF3C-FDAADFD03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522430-D032-9341-909F-8264B6DE36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14DAC-DF80-1941-A083-2FCC60081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BB9F4-0C75-0C4E-AB46-E0C55B38D680}" type="datetimeFigureOut">
              <a:rPr lang="en-US" smtClean="0"/>
              <a:t>7/26/20</a:t>
            </a:fld>
            <a:endParaRPr lang="en-US"/>
          </a:p>
        </p:txBody>
      </p:sp>
      <p:sp>
        <p:nvSpPr>
          <p:cNvPr id="5" name="Footer Placeholder 4">
            <a:extLst>
              <a:ext uri="{FF2B5EF4-FFF2-40B4-BE49-F238E27FC236}">
                <a16:creationId xmlns:a16="http://schemas.microsoft.com/office/drawing/2014/main" id="{827B22CF-5C23-0D46-A0BE-CB73D84FF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C9CBBE-0016-9943-B6BF-4A2452D3C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2D36A-8C9D-804C-880B-C7AD327BEA38}" type="slidenum">
              <a:rPr lang="en-US" smtClean="0"/>
              <a:t>‹#›</a:t>
            </a:fld>
            <a:endParaRPr lang="en-US"/>
          </a:p>
        </p:txBody>
      </p:sp>
    </p:spTree>
    <p:extLst>
      <p:ext uri="{BB962C8B-B14F-4D97-AF65-F5344CB8AC3E}">
        <p14:creationId xmlns:p14="http://schemas.microsoft.com/office/powerpoint/2010/main" val="180981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C58297-B37E-B643-9568-4B5BEF2EF142}"/>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860479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55D6DB-D45E-9C49-9E6A-20D8CAF4F0F0}"/>
              </a:ext>
            </a:extLst>
          </p:cNvPr>
          <p:cNvSpPr txBox="1"/>
          <p:nvPr/>
        </p:nvSpPr>
        <p:spPr>
          <a:xfrm>
            <a:off x="-3175" y="968282"/>
            <a:ext cx="12191999" cy="5046093"/>
          </a:xfrm>
          <a:prstGeom prst="rect">
            <a:avLst/>
          </a:prstGeom>
          <a:solidFill>
            <a:schemeClr val="bg1">
              <a:alpha val="0"/>
            </a:schemeClr>
          </a:solidFill>
        </p:spPr>
        <p:txBody>
          <a:bodyPr vert="horz" lIns="91440" tIns="45720" rIns="91440" bIns="45720" rtlCol="0" anchor="b">
            <a:normAutofit/>
          </a:bodyPr>
          <a:lstStyle/>
          <a:p>
            <a:pPr algn="ctr"/>
            <a:r>
              <a:rPr lang="en-US" sz="4400" b="1" dirty="0"/>
              <a:t>Post Mortem</a:t>
            </a:r>
          </a:p>
          <a:p>
            <a:pPr>
              <a:buFont typeface="Arial" panose="020B0604020202020204" pitchFamily="34" charset="0"/>
              <a:buChar char="•"/>
            </a:pPr>
            <a:r>
              <a:rPr lang="en-US" sz="3200" b="1" dirty="0"/>
              <a:t>Discuss any difficulties that arose, and how you dealt with them</a:t>
            </a:r>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r>
              <a:rPr lang="en-US" sz="3200" b="1" dirty="0"/>
              <a:t>Discuss any additional questions that came up, but which you didn't have time to answer: What would you research next, if you had two more weeks?</a:t>
            </a:r>
          </a:p>
          <a:p>
            <a:pPr algn="ctr">
              <a:lnSpc>
                <a:spcPct val="90000"/>
              </a:lnSpc>
              <a:spcBef>
                <a:spcPct val="0"/>
              </a:spcBef>
              <a:spcAft>
                <a:spcPts val="600"/>
              </a:spcAft>
            </a:pPr>
            <a:endParaRPr lang="en-US" sz="3100" kern="1200" dirty="0">
              <a:solidFill>
                <a:schemeClr val="tx1"/>
              </a:solidFill>
              <a:latin typeface="+mj-lt"/>
              <a:ea typeface="+mj-ea"/>
              <a:cs typeface="+mj-cs"/>
            </a:endParaRPr>
          </a:p>
        </p:txBody>
      </p:sp>
      <p:cxnSp>
        <p:nvCxnSpPr>
          <p:cNvPr id="39" name="Straight Connector 38">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04B4933-72F4-2C43-97CF-A9A2C384386C}"/>
              </a:ext>
            </a:extLst>
          </p:cNvPr>
          <p:cNvPicPr>
            <a:picLocks noChangeAspect="1"/>
          </p:cNvPicPr>
          <p:nvPr/>
        </p:nvPicPr>
        <p:blipFill>
          <a:blip r:embed="rId2"/>
          <a:stretch>
            <a:fillRect/>
          </a:stretch>
        </p:blipFill>
        <p:spPr>
          <a:xfrm>
            <a:off x="7658100" y="1690575"/>
            <a:ext cx="698794" cy="854907"/>
          </a:xfrm>
          <a:prstGeom prst="rect">
            <a:avLst/>
          </a:prstGeom>
        </p:spPr>
      </p:pic>
    </p:spTree>
    <p:extLst>
      <p:ext uri="{BB962C8B-B14F-4D97-AF65-F5344CB8AC3E}">
        <p14:creationId xmlns:p14="http://schemas.microsoft.com/office/powerpoint/2010/main" val="364809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865D6BF-0B4F-4842-9DD7-DB7140D76CDA}"/>
              </a:ext>
            </a:extLst>
          </p:cNvPr>
          <p:cNvPicPr>
            <a:picLocks noChangeAspect="1"/>
          </p:cNvPicPr>
          <p:nvPr/>
        </p:nvPicPr>
        <p:blipFill rotWithShape="1">
          <a:blip r:embed="rId2"/>
          <a:srcRect t="9091" r="10085" b="2"/>
          <a:stretch/>
        </p:blipFill>
        <p:spPr>
          <a:xfrm>
            <a:off x="3523488" y="10"/>
            <a:ext cx="8668512" cy="6857990"/>
          </a:xfrm>
          <a:prstGeom prst="rect">
            <a:avLst/>
          </a:prstGeom>
        </p:spPr>
      </p:pic>
      <p:sp>
        <p:nvSpPr>
          <p:cNvPr id="53" name="Rectangle 4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355D6DB-D45E-9C49-9E6A-20D8CAF4F0F0}"/>
              </a:ext>
            </a:extLst>
          </p:cNvPr>
          <p:cNvSpPr txBox="1"/>
          <p:nvPr/>
        </p:nvSpPr>
        <p:spPr>
          <a:xfrm>
            <a:off x="481029" y="3794421"/>
            <a:ext cx="4023360" cy="1314396"/>
          </a:xfrm>
          <a:prstGeom prst="rect">
            <a:avLst/>
          </a:prstGeom>
        </p:spPr>
        <p:txBody>
          <a:bodyPr vert="horz" lIns="91440" tIns="45720" rIns="91440" bIns="45720" rtlCol="0" anchor="b">
            <a:normAutofit/>
          </a:bodyPr>
          <a:lstStyle/>
          <a:p>
            <a:pPr algn="ctr">
              <a:lnSpc>
                <a:spcPct val="90000"/>
              </a:lnSpc>
              <a:spcBef>
                <a:spcPct val="0"/>
              </a:spcBef>
            </a:pPr>
            <a:r>
              <a:rPr lang="en-US" sz="4800" b="1" dirty="0">
                <a:latin typeface="+mj-lt"/>
                <a:ea typeface="+mj-ea"/>
                <a:cs typeface="+mj-cs"/>
              </a:rPr>
              <a:t>Questions?</a:t>
            </a:r>
          </a:p>
          <a:p>
            <a:pPr>
              <a:lnSpc>
                <a:spcPct val="90000"/>
              </a:lnSpc>
              <a:spcBef>
                <a:spcPct val="0"/>
              </a:spcBef>
              <a:spcAft>
                <a:spcPts val="600"/>
              </a:spcAft>
            </a:pPr>
            <a:endParaRPr lang="en-US" sz="4800" dirty="0">
              <a:latin typeface="+mj-lt"/>
              <a:ea typeface="+mj-ea"/>
              <a:cs typeface="+mj-cs"/>
            </a:endParaRPr>
          </a:p>
        </p:txBody>
      </p:sp>
      <p:sp>
        <p:nvSpPr>
          <p:cNvPr id="50"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48466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55D6DB-D45E-9C49-9E6A-20D8CAF4F0F0}"/>
              </a:ext>
            </a:extLst>
          </p:cNvPr>
          <p:cNvSpPr txBox="1"/>
          <p:nvPr/>
        </p:nvSpPr>
        <p:spPr>
          <a:xfrm>
            <a:off x="0" y="2105969"/>
            <a:ext cx="12191999" cy="21667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kern="1200" dirty="0">
                <a:ln w="3175">
                  <a:solidFill>
                    <a:schemeClr val="bg1">
                      <a:alpha val="18000"/>
                    </a:schemeClr>
                  </a:solidFill>
                </a:ln>
                <a:solidFill>
                  <a:schemeClr val="tx1"/>
                </a:solidFill>
                <a:latin typeface="+mj-lt"/>
                <a:ea typeface="+mj-ea"/>
                <a:cs typeface="+mj-cs"/>
              </a:rPr>
              <a:t>Correlation of Obesity and Food Options by City Population</a:t>
            </a:r>
          </a:p>
          <a:p>
            <a:pPr algn="ctr">
              <a:lnSpc>
                <a:spcPct val="90000"/>
              </a:lnSpc>
              <a:spcBef>
                <a:spcPct val="0"/>
              </a:spcBef>
              <a:spcAft>
                <a:spcPts val="600"/>
              </a:spcAft>
            </a:pPr>
            <a:endParaRPr lang="en-US" b="1" kern="1200" dirty="0">
              <a:ln w="3175">
                <a:solidFill>
                  <a:schemeClr val="bg1">
                    <a:alpha val="18000"/>
                  </a:schemeClr>
                </a:solidFill>
              </a:ln>
              <a:solidFill>
                <a:schemeClr val="tx1"/>
              </a:solidFill>
              <a:latin typeface="+mj-lt"/>
              <a:ea typeface="+mj-ea"/>
              <a:cs typeface="+mj-cs"/>
            </a:endParaRPr>
          </a:p>
          <a:p>
            <a:pPr algn="ctr">
              <a:lnSpc>
                <a:spcPct val="90000"/>
              </a:lnSpc>
              <a:spcBef>
                <a:spcPct val="0"/>
              </a:spcBef>
              <a:spcAft>
                <a:spcPts val="600"/>
              </a:spcAft>
            </a:pPr>
            <a:r>
              <a:rPr lang="en-US" sz="3100" b="1" kern="1200" dirty="0">
                <a:ln w="3175">
                  <a:solidFill>
                    <a:schemeClr val="bg1">
                      <a:alpha val="18000"/>
                    </a:schemeClr>
                  </a:solidFill>
                </a:ln>
                <a:solidFill>
                  <a:schemeClr val="tx1"/>
                </a:solidFill>
                <a:latin typeface="+mj-lt"/>
                <a:ea typeface="+mj-ea"/>
                <a:cs typeface="+mj-cs"/>
              </a:rPr>
              <a:t>Team Members: </a:t>
            </a:r>
            <a:r>
              <a:rPr lang="en-US" sz="3100" kern="1200" dirty="0">
                <a:ln w="3175">
                  <a:solidFill>
                    <a:schemeClr val="bg1">
                      <a:alpha val="18000"/>
                    </a:schemeClr>
                  </a:solidFill>
                </a:ln>
                <a:solidFill>
                  <a:schemeClr val="tx1"/>
                </a:solidFill>
                <a:latin typeface="+mj-lt"/>
                <a:ea typeface="+mj-ea"/>
                <a:cs typeface="+mj-cs"/>
              </a:rPr>
              <a:t>Liliana </a:t>
            </a:r>
            <a:r>
              <a:rPr lang="en-US" sz="3100" kern="1200" dirty="0" err="1">
                <a:ln w="3175">
                  <a:solidFill>
                    <a:schemeClr val="bg1">
                      <a:alpha val="18000"/>
                    </a:schemeClr>
                  </a:solidFill>
                </a:ln>
                <a:solidFill>
                  <a:schemeClr val="tx1"/>
                </a:solidFill>
                <a:latin typeface="+mj-lt"/>
                <a:ea typeface="+mj-ea"/>
                <a:cs typeface="+mj-cs"/>
              </a:rPr>
              <a:t>Ilut</a:t>
            </a:r>
            <a:r>
              <a:rPr lang="en-US" sz="3100" kern="1200" dirty="0">
                <a:ln w="3175">
                  <a:solidFill>
                    <a:schemeClr val="bg1">
                      <a:alpha val="18000"/>
                    </a:schemeClr>
                  </a:solidFill>
                </a:ln>
                <a:solidFill>
                  <a:schemeClr val="tx1"/>
                </a:solidFill>
                <a:latin typeface="+mj-lt"/>
                <a:ea typeface="+mj-ea"/>
                <a:cs typeface="+mj-cs"/>
              </a:rPr>
              <a:t>, Vasil </a:t>
            </a:r>
            <a:r>
              <a:rPr lang="en-US" sz="3100" kern="1200" dirty="0" err="1">
                <a:ln w="3175">
                  <a:solidFill>
                    <a:schemeClr val="bg1">
                      <a:alpha val="18000"/>
                    </a:schemeClr>
                  </a:solidFill>
                </a:ln>
                <a:solidFill>
                  <a:schemeClr val="tx1"/>
                </a:solidFill>
                <a:latin typeface="+mj-lt"/>
                <a:ea typeface="+mj-ea"/>
                <a:cs typeface="+mj-cs"/>
              </a:rPr>
              <a:t>Nenov</a:t>
            </a:r>
            <a:r>
              <a:rPr lang="en-US" sz="3100" kern="1200" dirty="0">
                <a:ln w="3175">
                  <a:solidFill>
                    <a:schemeClr val="bg1">
                      <a:alpha val="18000"/>
                    </a:schemeClr>
                  </a:solidFill>
                </a:ln>
                <a:solidFill>
                  <a:schemeClr val="tx1"/>
                </a:solidFill>
                <a:latin typeface="+mj-lt"/>
                <a:ea typeface="+mj-ea"/>
                <a:cs typeface="+mj-cs"/>
              </a:rPr>
              <a:t>, Quentin Sloboda</a:t>
            </a:r>
          </a:p>
          <a:p>
            <a:pPr algn="ctr">
              <a:lnSpc>
                <a:spcPct val="90000"/>
              </a:lnSpc>
              <a:spcBef>
                <a:spcPct val="0"/>
              </a:spcBef>
              <a:spcAft>
                <a:spcPts val="600"/>
              </a:spcAft>
            </a:pPr>
            <a:endParaRPr lang="en-US" sz="3100" kern="1200" dirty="0">
              <a:solidFill>
                <a:schemeClr val="tx1"/>
              </a:solidFill>
              <a:latin typeface="+mj-lt"/>
              <a:ea typeface="+mj-ea"/>
              <a:cs typeface="+mj-cs"/>
            </a:endParaRPr>
          </a:p>
        </p:txBody>
      </p:sp>
      <p:cxnSp>
        <p:nvCxnSpPr>
          <p:cNvPr id="39" name="Straight Connector 38">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07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55D6DB-D45E-9C49-9E6A-20D8CAF4F0F0}"/>
              </a:ext>
            </a:extLst>
          </p:cNvPr>
          <p:cNvSpPr txBox="1"/>
          <p:nvPr/>
        </p:nvSpPr>
        <p:spPr>
          <a:xfrm>
            <a:off x="-3175" y="968281"/>
            <a:ext cx="12191999" cy="5195451"/>
          </a:xfrm>
          <a:prstGeom prst="rect">
            <a:avLst/>
          </a:prstGeom>
          <a:solidFill>
            <a:schemeClr val="bg1">
              <a:alpha val="0"/>
            </a:schemeClr>
          </a:solidFill>
        </p:spPr>
        <p:txBody>
          <a:bodyPr vert="horz" lIns="91440" tIns="45720" rIns="91440" bIns="45720" rtlCol="0" anchor="b">
            <a:normAutofit fontScale="70000" lnSpcReduction="20000"/>
          </a:bodyPr>
          <a:lstStyle/>
          <a:p>
            <a:r>
              <a:rPr lang="en-US" sz="3600" dirty="0"/>
              <a:t>Exploring if there is a correlation between the number of restaurants, obesity rate, and household median income in the top 300 counties by population.</a:t>
            </a:r>
          </a:p>
          <a:p>
            <a:endParaRPr lang="en-US" sz="3200" dirty="0"/>
          </a:p>
          <a:p>
            <a:r>
              <a:rPr lang="en-US" sz="3200" b="1" dirty="0"/>
              <a:t>Can the number of restaurants in a county be a predictor of that county’s economic standing?</a:t>
            </a:r>
          </a:p>
          <a:p>
            <a:pPr marL="285750" indent="-285750">
              <a:buFont typeface="Arial" panose="020B0604020202020204" pitchFamily="34" charset="0"/>
              <a:buChar char="•"/>
            </a:pPr>
            <a:r>
              <a:rPr lang="en-US" sz="3200" dirty="0"/>
              <a:t>By analyzing the number of restaurants in a given county, we wanted to determine if there was a connection to the median income.</a:t>
            </a:r>
          </a:p>
          <a:p>
            <a:endParaRPr lang="en-US" sz="3200" dirty="0"/>
          </a:p>
          <a:p>
            <a:r>
              <a:rPr lang="en-US" sz="3200" b="1" dirty="0"/>
              <a:t>Does a county with a higher economic standing have a lower obesity rate?</a:t>
            </a:r>
            <a:endParaRPr lang="en-US" sz="2800" b="1" dirty="0"/>
          </a:p>
          <a:p>
            <a:pPr marL="285750" indent="-285750">
              <a:buFont typeface="Arial" panose="020B0604020202020204" pitchFamily="34" charset="0"/>
              <a:buChar char="•"/>
            </a:pPr>
            <a:r>
              <a:rPr lang="en-US" sz="3200" dirty="0"/>
              <a:t>Do families that have a higher household income tend to be less obese?</a:t>
            </a:r>
          </a:p>
          <a:p>
            <a:endParaRPr lang="en-US" sz="3200" dirty="0"/>
          </a:p>
          <a:p>
            <a:r>
              <a:rPr lang="en-US" sz="3200" b="1" dirty="0"/>
              <a:t>Is there a correlation between the number of restaurants and obesity percentage?</a:t>
            </a:r>
            <a:endParaRPr lang="en-US" sz="2800" b="1" dirty="0"/>
          </a:p>
          <a:p>
            <a:pPr marL="285750" indent="-285750">
              <a:buFont typeface="Arial" panose="020B0604020202020204" pitchFamily="34" charset="0"/>
              <a:buChar char="•"/>
            </a:pPr>
            <a:r>
              <a:rPr lang="en-US" sz="3200" dirty="0"/>
              <a:t>Does the number of restaurants in a county increase the obesity rate of that county?</a:t>
            </a:r>
          </a:p>
          <a:p>
            <a:endParaRPr lang="en-US" sz="3200" dirty="0"/>
          </a:p>
          <a:p>
            <a:r>
              <a:rPr lang="en-US" sz="3200" b="1" dirty="0"/>
              <a:t>Is there a correlation between population and number of restaurants?</a:t>
            </a:r>
            <a:endParaRPr lang="en-US" sz="2800" b="1" dirty="0"/>
          </a:p>
          <a:p>
            <a:pPr marL="285750" indent="-285750">
              <a:buFont typeface="Arial" panose="020B0604020202020204" pitchFamily="34" charset="0"/>
              <a:buChar char="•"/>
            </a:pPr>
            <a:r>
              <a:rPr lang="en-US" sz="3200" dirty="0"/>
              <a:t>We wanted to see if the population of a county results in an increase of the number of restaurants in that county.</a:t>
            </a:r>
          </a:p>
          <a:p>
            <a:endParaRPr lang="en-US" sz="3200" dirty="0"/>
          </a:p>
          <a:p>
            <a:r>
              <a:rPr lang="en-US" sz="3200" dirty="0"/>
              <a:t>		</a:t>
            </a:r>
            <a:endParaRPr lang="en-US" sz="3100" kern="1200" dirty="0">
              <a:solidFill>
                <a:schemeClr val="tx1"/>
              </a:solidFill>
              <a:latin typeface="+mj-lt"/>
              <a:ea typeface="+mj-ea"/>
              <a:cs typeface="+mj-cs"/>
            </a:endParaRPr>
          </a:p>
        </p:txBody>
      </p:sp>
      <p:cxnSp>
        <p:nvCxnSpPr>
          <p:cNvPr id="39" name="Straight Connector 38">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53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55D6DB-D45E-9C49-9E6A-20D8CAF4F0F0}"/>
              </a:ext>
            </a:extLst>
          </p:cNvPr>
          <p:cNvSpPr txBox="1"/>
          <p:nvPr/>
        </p:nvSpPr>
        <p:spPr>
          <a:xfrm>
            <a:off x="64559" y="942814"/>
            <a:ext cx="12191999" cy="4695984"/>
          </a:xfrm>
          <a:prstGeom prst="rect">
            <a:avLst/>
          </a:prstGeom>
          <a:solidFill>
            <a:schemeClr val="bg1">
              <a:alpha val="0"/>
            </a:schemeClr>
          </a:solidFill>
        </p:spPr>
        <p:txBody>
          <a:bodyPr vert="horz" lIns="91440" tIns="45720" rIns="91440" bIns="45720" rtlCol="0" anchor="b">
            <a:normAutofit/>
          </a:bodyPr>
          <a:lstStyle/>
          <a:p>
            <a:r>
              <a:rPr lang="en-US" sz="2400" dirty="0"/>
              <a:t>•</a:t>
            </a:r>
            <a:r>
              <a:rPr lang="en-US" sz="2800" dirty="0"/>
              <a:t>We believe we answered the questions to our own satisfaction, however our findings show little to no correlation between our 4 datasets. </a:t>
            </a:r>
          </a:p>
          <a:p>
            <a:endParaRPr lang="en-US" sz="2800" dirty="0"/>
          </a:p>
          <a:p>
            <a:r>
              <a:rPr lang="en-US" sz="2800" dirty="0"/>
              <a:t>•We looked at the obesity rate by county, the number of restaurants in each county, and the median income for each county, then compared those datasets to the 300 most populated counties.</a:t>
            </a:r>
          </a:p>
          <a:p>
            <a:endParaRPr lang="en-US" sz="2800" dirty="0"/>
          </a:p>
          <a:p>
            <a:r>
              <a:rPr lang="en-US" sz="2800" dirty="0"/>
              <a:t>•If we had more specific datasets, we believe that we would have potentially found more correlations.</a:t>
            </a:r>
          </a:p>
          <a:p>
            <a:pPr algn="ctr">
              <a:lnSpc>
                <a:spcPct val="90000"/>
              </a:lnSpc>
              <a:spcBef>
                <a:spcPct val="0"/>
              </a:spcBef>
              <a:spcAft>
                <a:spcPts val="600"/>
              </a:spcAft>
            </a:pPr>
            <a:endParaRPr lang="en-US" sz="3100" kern="1200" dirty="0">
              <a:solidFill>
                <a:schemeClr val="tx1"/>
              </a:solidFill>
              <a:latin typeface="+mj-lt"/>
              <a:ea typeface="+mj-ea"/>
              <a:cs typeface="+mj-cs"/>
            </a:endParaRPr>
          </a:p>
        </p:txBody>
      </p:sp>
      <p:cxnSp>
        <p:nvCxnSpPr>
          <p:cNvPr id="39" name="Straight Connector 38">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53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55D6DB-D45E-9C49-9E6A-20D8CAF4F0F0}"/>
              </a:ext>
            </a:extLst>
          </p:cNvPr>
          <p:cNvSpPr txBox="1"/>
          <p:nvPr/>
        </p:nvSpPr>
        <p:spPr>
          <a:xfrm>
            <a:off x="-3175" y="968282"/>
            <a:ext cx="12191999" cy="5046093"/>
          </a:xfrm>
          <a:prstGeom prst="rect">
            <a:avLst/>
          </a:prstGeom>
          <a:solidFill>
            <a:schemeClr val="bg1">
              <a:alpha val="0"/>
            </a:schemeClr>
          </a:solidFill>
        </p:spPr>
        <p:txBody>
          <a:bodyPr vert="horz" lIns="91440" tIns="45720" rIns="91440" bIns="45720" rtlCol="0" anchor="b">
            <a:normAutofit fontScale="70000" lnSpcReduction="20000"/>
          </a:bodyPr>
          <a:lstStyle/>
          <a:p>
            <a:r>
              <a:rPr lang="en-US" sz="3600" b="1" dirty="0"/>
              <a:t>Exploration:</a:t>
            </a:r>
          </a:p>
          <a:p>
            <a:r>
              <a:rPr lang="en-US" sz="3600" dirty="0"/>
              <a:t>	•We planned on doing population by city but all the other datasets were in counties.</a:t>
            </a:r>
          </a:p>
          <a:p>
            <a:r>
              <a:rPr lang="en-US" sz="3600" dirty="0"/>
              <a:t>	•Most up to date data was from 2016.</a:t>
            </a:r>
          </a:p>
          <a:p>
            <a:endParaRPr lang="en-US" sz="3600" dirty="0"/>
          </a:p>
          <a:p>
            <a:r>
              <a:rPr lang="en-US" sz="3600" b="1" dirty="0"/>
              <a:t>Obtaining Datasets:</a:t>
            </a:r>
          </a:p>
          <a:p>
            <a:r>
              <a:rPr lang="en-US" sz="3600" dirty="0"/>
              <a:t>	•</a:t>
            </a:r>
            <a:r>
              <a:rPr lang="en-US" sz="3600" dirty="0" err="1"/>
              <a:t>Census.gov</a:t>
            </a:r>
            <a:r>
              <a:rPr lang="en-US" sz="3600" dirty="0"/>
              <a:t> gave us the full datasets for all 4 of the needed topics.</a:t>
            </a:r>
          </a:p>
          <a:p>
            <a:r>
              <a:rPr lang="en-US" sz="3600" dirty="0"/>
              <a:t>	•</a:t>
            </a:r>
            <a:r>
              <a:rPr lang="en-US" sz="3600" dirty="0" err="1"/>
              <a:t>NAICS.com</a:t>
            </a:r>
            <a:r>
              <a:rPr lang="en-US" sz="3600" dirty="0"/>
              <a:t> gave us the restaurant code number.</a:t>
            </a:r>
          </a:p>
          <a:p>
            <a:endParaRPr lang="en-US" sz="3600" dirty="0"/>
          </a:p>
          <a:p>
            <a:r>
              <a:rPr lang="en-US" sz="3600" b="1" dirty="0"/>
              <a:t>Cleaning: </a:t>
            </a:r>
          </a:p>
          <a:p>
            <a:r>
              <a:rPr lang="en-US" sz="3600" dirty="0"/>
              <a:t>	•Once the datasets were obtained the biggest issue was formatting all the numbers to 		be the same across all.</a:t>
            </a:r>
          </a:p>
          <a:p>
            <a:r>
              <a:rPr lang="en-US" sz="3600" dirty="0"/>
              <a:t>	•Merging is where all the issues came from.</a:t>
            </a:r>
          </a:p>
          <a:p>
            <a:r>
              <a:rPr lang="en-US" sz="3600" dirty="0"/>
              <a:t>		We had to combine the county and state columns into one column.</a:t>
            </a:r>
          </a:p>
          <a:p>
            <a:r>
              <a:rPr lang="en-US" sz="3600" dirty="0"/>
              <a:t>		When merging all 4 we had to remove all the spaces in the “Location” column.</a:t>
            </a:r>
          </a:p>
          <a:p>
            <a:pPr algn="ctr">
              <a:lnSpc>
                <a:spcPct val="90000"/>
              </a:lnSpc>
              <a:spcBef>
                <a:spcPct val="0"/>
              </a:spcBef>
              <a:spcAft>
                <a:spcPts val="600"/>
              </a:spcAft>
            </a:pPr>
            <a:endParaRPr lang="en-US" sz="3100" kern="1200" dirty="0">
              <a:solidFill>
                <a:schemeClr val="tx1"/>
              </a:solidFill>
              <a:latin typeface="+mj-lt"/>
              <a:ea typeface="+mj-ea"/>
              <a:cs typeface="+mj-cs"/>
            </a:endParaRPr>
          </a:p>
        </p:txBody>
      </p:sp>
      <p:cxnSp>
        <p:nvCxnSpPr>
          <p:cNvPr id="39" name="Straight Connector 38">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41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5D57F71-2113-594D-B750-D338A45CE666}"/>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000" b="1" dirty="0">
                <a:solidFill>
                  <a:srgbClr val="FFFFFF"/>
                </a:solidFill>
                <a:latin typeface="+mj-lt"/>
                <a:ea typeface="+mj-ea"/>
                <a:cs typeface="+mj-cs"/>
              </a:rPr>
              <a:t>Can the number of restaurants in a county be a predictor of that county’s economic standing?</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31424F92-4D15-8B47-B4AB-CC5CEC0F1E03}"/>
              </a:ext>
            </a:extLst>
          </p:cNvPr>
          <p:cNvPicPr>
            <a:picLocks noChangeAspect="1"/>
          </p:cNvPicPr>
          <p:nvPr/>
        </p:nvPicPr>
        <p:blipFill>
          <a:blip r:embed="rId2"/>
          <a:stretch>
            <a:fillRect/>
          </a:stretch>
        </p:blipFill>
        <p:spPr>
          <a:xfrm>
            <a:off x="6379758" y="2596835"/>
            <a:ext cx="5455917" cy="3827620"/>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5AEB0685-8AE1-C541-AA5C-E1BA41A1D418}"/>
              </a:ext>
            </a:extLst>
          </p:cNvPr>
          <p:cNvPicPr>
            <a:picLocks noChangeAspect="1"/>
          </p:cNvPicPr>
          <p:nvPr/>
        </p:nvPicPr>
        <p:blipFill>
          <a:blip r:embed="rId3"/>
          <a:stretch>
            <a:fillRect/>
          </a:stretch>
        </p:blipFill>
        <p:spPr>
          <a:xfrm>
            <a:off x="356325" y="2596835"/>
            <a:ext cx="5455917" cy="3513509"/>
          </a:xfrm>
          <a:prstGeom prst="rect">
            <a:avLst/>
          </a:prstGeom>
        </p:spPr>
      </p:pic>
      <p:pic>
        <p:nvPicPr>
          <p:cNvPr id="8" name="Picture 7">
            <a:extLst>
              <a:ext uri="{FF2B5EF4-FFF2-40B4-BE49-F238E27FC236}">
                <a16:creationId xmlns:a16="http://schemas.microsoft.com/office/drawing/2014/main" id="{156F6145-04B4-3148-955D-314A49E9D7BB}"/>
              </a:ext>
            </a:extLst>
          </p:cNvPr>
          <p:cNvPicPr>
            <a:picLocks noChangeAspect="1"/>
          </p:cNvPicPr>
          <p:nvPr/>
        </p:nvPicPr>
        <p:blipFill>
          <a:blip r:embed="rId4"/>
          <a:stretch>
            <a:fillRect/>
          </a:stretch>
        </p:blipFill>
        <p:spPr>
          <a:xfrm>
            <a:off x="6911005" y="6038536"/>
            <a:ext cx="4775200" cy="431800"/>
          </a:xfrm>
          <a:prstGeom prst="rect">
            <a:avLst/>
          </a:prstGeom>
        </p:spPr>
      </p:pic>
    </p:spTree>
    <p:extLst>
      <p:ext uri="{BB962C8B-B14F-4D97-AF65-F5344CB8AC3E}">
        <p14:creationId xmlns:p14="http://schemas.microsoft.com/office/powerpoint/2010/main" val="126054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092E88-E1E5-094B-A06A-302CE05416B0}"/>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000">
                <a:solidFill>
                  <a:srgbClr val="FFFFFF"/>
                </a:solidFill>
                <a:latin typeface="+mj-lt"/>
                <a:ea typeface="+mj-ea"/>
                <a:cs typeface="+mj-cs"/>
              </a:rPr>
              <a:t>Does a county with a higher economic standing have a lower obesity rate?</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7FA4B06E-1C6F-7641-A267-F74E6792D37C}"/>
              </a:ext>
            </a:extLst>
          </p:cNvPr>
          <p:cNvPicPr>
            <a:picLocks noChangeAspect="1"/>
          </p:cNvPicPr>
          <p:nvPr/>
        </p:nvPicPr>
        <p:blipFill>
          <a:blip r:embed="rId2"/>
          <a:stretch>
            <a:fillRect/>
          </a:stretch>
        </p:blipFill>
        <p:spPr>
          <a:xfrm>
            <a:off x="6379758" y="2596835"/>
            <a:ext cx="5455917" cy="363727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automatically generated">
            <a:extLst>
              <a:ext uri="{FF2B5EF4-FFF2-40B4-BE49-F238E27FC236}">
                <a16:creationId xmlns:a16="http://schemas.microsoft.com/office/drawing/2014/main" id="{10CC5D72-38BD-724D-A27F-57CC282EA193}"/>
              </a:ext>
            </a:extLst>
          </p:cNvPr>
          <p:cNvPicPr>
            <a:picLocks noChangeAspect="1"/>
          </p:cNvPicPr>
          <p:nvPr/>
        </p:nvPicPr>
        <p:blipFill>
          <a:blip r:embed="rId3"/>
          <a:stretch>
            <a:fillRect/>
          </a:stretch>
        </p:blipFill>
        <p:spPr>
          <a:xfrm>
            <a:off x="144286" y="2596836"/>
            <a:ext cx="5455917" cy="3637277"/>
          </a:xfrm>
          <a:prstGeom prst="rect">
            <a:avLst/>
          </a:prstGeom>
        </p:spPr>
      </p:pic>
      <p:pic>
        <p:nvPicPr>
          <p:cNvPr id="7" name="Picture 6">
            <a:extLst>
              <a:ext uri="{FF2B5EF4-FFF2-40B4-BE49-F238E27FC236}">
                <a16:creationId xmlns:a16="http://schemas.microsoft.com/office/drawing/2014/main" id="{E6875BC9-1E5B-3D4E-9C25-B51631DC2E10}"/>
              </a:ext>
            </a:extLst>
          </p:cNvPr>
          <p:cNvPicPr>
            <a:picLocks noChangeAspect="1"/>
          </p:cNvPicPr>
          <p:nvPr/>
        </p:nvPicPr>
        <p:blipFill>
          <a:blip r:embed="rId4"/>
          <a:stretch>
            <a:fillRect/>
          </a:stretch>
        </p:blipFill>
        <p:spPr>
          <a:xfrm>
            <a:off x="6632354" y="5890503"/>
            <a:ext cx="5232400" cy="444500"/>
          </a:xfrm>
          <a:prstGeom prst="rect">
            <a:avLst/>
          </a:prstGeom>
        </p:spPr>
      </p:pic>
    </p:spTree>
    <p:extLst>
      <p:ext uri="{BB962C8B-B14F-4D97-AF65-F5344CB8AC3E}">
        <p14:creationId xmlns:p14="http://schemas.microsoft.com/office/powerpoint/2010/main" val="160494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8A51D09-D8EE-7442-9E3E-9F9610EBA6D3}"/>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000">
                <a:solidFill>
                  <a:srgbClr val="FFFFFF"/>
                </a:solidFill>
                <a:latin typeface="+mj-lt"/>
                <a:ea typeface="+mj-ea"/>
                <a:cs typeface="+mj-cs"/>
              </a:rPr>
              <a:t>Is there a correlation between the number of restaurants and obesity percentage?</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78036A8F-A0D4-2A4D-852F-1125A4C6A962}"/>
              </a:ext>
            </a:extLst>
          </p:cNvPr>
          <p:cNvPicPr>
            <a:picLocks noChangeAspect="1"/>
          </p:cNvPicPr>
          <p:nvPr/>
        </p:nvPicPr>
        <p:blipFill>
          <a:blip r:embed="rId2"/>
          <a:stretch>
            <a:fillRect/>
          </a:stretch>
        </p:blipFill>
        <p:spPr>
          <a:xfrm>
            <a:off x="331567" y="2606998"/>
            <a:ext cx="5455917" cy="363727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F31E4DFC-EAA3-B94A-81AD-6F8A633FEBC2}"/>
              </a:ext>
            </a:extLst>
          </p:cNvPr>
          <p:cNvPicPr>
            <a:picLocks noChangeAspect="1"/>
          </p:cNvPicPr>
          <p:nvPr/>
        </p:nvPicPr>
        <p:blipFill rotWithShape="1">
          <a:blip r:embed="rId3"/>
          <a:srcRect l="25114"/>
          <a:stretch/>
        </p:blipFill>
        <p:spPr>
          <a:xfrm>
            <a:off x="6174656" y="2432349"/>
            <a:ext cx="4927593" cy="3637277"/>
          </a:xfrm>
          <a:prstGeom prst="rect">
            <a:avLst/>
          </a:prstGeom>
        </p:spPr>
      </p:pic>
      <p:pic>
        <p:nvPicPr>
          <p:cNvPr id="7" name="Picture 6">
            <a:extLst>
              <a:ext uri="{FF2B5EF4-FFF2-40B4-BE49-F238E27FC236}">
                <a16:creationId xmlns:a16="http://schemas.microsoft.com/office/drawing/2014/main" id="{D4A90935-F6C3-614D-958D-5D34BB9F2C14}"/>
              </a:ext>
            </a:extLst>
          </p:cNvPr>
          <p:cNvPicPr>
            <a:picLocks noChangeAspect="1"/>
          </p:cNvPicPr>
          <p:nvPr/>
        </p:nvPicPr>
        <p:blipFill>
          <a:blip r:embed="rId4"/>
          <a:stretch>
            <a:fillRect/>
          </a:stretch>
        </p:blipFill>
        <p:spPr>
          <a:xfrm>
            <a:off x="6643221" y="6069626"/>
            <a:ext cx="4927600" cy="508000"/>
          </a:xfrm>
          <a:prstGeom prst="rect">
            <a:avLst/>
          </a:prstGeom>
        </p:spPr>
      </p:pic>
    </p:spTree>
    <p:extLst>
      <p:ext uri="{BB962C8B-B14F-4D97-AF65-F5344CB8AC3E}">
        <p14:creationId xmlns:p14="http://schemas.microsoft.com/office/powerpoint/2010/main" val="111488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24E57A8-A69C-5F41-84B1-A6F155AAB1AF}"/>
              </a:ext>
            </a:extLst>
          </p:cNvPr>
          <p:cNvSpPr/>
          <p:nvPr/>
        </p:nvSpPr>
        <p:spPr>
          <a:xfrm>
            <a:off x="546351" y="433545"/>
            <a:ext cx="11139854" cy="930447"/>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000" b="1">
                <a:solidFill>
                  <a:srgbClr val="FFFFFF"/>
                </a:solidFill>
                <a:latin typeface="+mj-lt"/>
                <a:ea typeface="+mj-ea"/>
                <a:cs typeface="+mj-cs"/>
              </a:rPr>
              <a:t>Is there a correlation between population and number of restaurants?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ell phone&#10;&#10;Description automatically generated">
            <a:extLst>
              <a:ext uri="{FF2B5EF4-FFF2-40B4-BE49-F238E27FC236}">
                <a16:creationId xmlns:a16="http://schemas.microsoft.com/office/drawing/2014/main" id="{2FF1F4C2-2E16-474B-B8E4-521AEAD07A13}"/>
              </a:ext>
            </a:extLst>
          </p:cNvPr>
          <p:cNvPicPr>
            <a:picLocks noChangeAspect="1"/>
          </p:cNvPicPr>
          <p:nvPr/>
        </p:nvPicPr>
        <p:blipFill>
          <a:blip r:embed="rId2"/>
          <a:stretch>
            <a:fillRect/>
          </a:stretch>
        </p:blipFill>
        <p:spPr>
          <a:xfrm>
            <a:off x="331567" y="2606998"/>
            <a:ext cx="5455917" cy="3637277"/>
          </a:xfrm>
          <a:prstGeom prst="rect">
            <a:avLst/>
          </a:prstGeom>
        </p:spPr>
      </p:pic>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D1082AC8-F838-2B44-AD85-6E744AEFCDA7}"/>
              </a:ext>
            </a:extLst>
          </p:cNvPr>
          <p:cNvPicPr>
            <a:picLocks noChangeAspect="1"/>
          </p:cNvPicPr>
          <p:nvPr/>
        </p:nvPicPr>
        <p:blipFill>
          <a:blip r:embed="rId3"/>
          <a:stretch>
            <a:fillRect/>
          </a:stretch>
        </p:blipFill>
        <p:spPr>
          <a:xfrm>
            <a:off x="6445073" y="2606998"/>
            <a:ext cx="5455917" cy="3637277"/>
          </a:xfrm>
          <a:prstGeom prst="rect">
            <a:avLst/>
          </a:prstGeom>
        </p:spPr>
      </p:pic>
      <p:pic>
        <p:nvPicPr>
          <p:cNvPr id="6" name="Picture 5">
            <a:extLst>
              <a:ext uri="{FF2B5EF4-FFF2-40B4-BE49-F238E27FC236}">
                <a16:creationId xmlns:a16="http://schemas.microsoft.com/office/drawing/2014/main" id="{BFF5F228-2D2F-414D-ADD6-39EE1D182DE8}"/>
              </a:ext>
            </a:extLst>
          </p:cNvPr>
          <p:cNvPicPr>
            <a:picLocks noChangeAspect="1"/>
          </p:cNvPicPr>
          <p:nvPr/>
        </p:nvPicPr>
        <p:blipFill>
          <a:blip r:embed="rId4"/>
          <a:stretch>
            <a:fillRect/>
          </a:stretch>
        </p:blipFill>
        <p:spPr>
          <a:xfrm>
            <a:off x="7114205" y="6189505"/>
            <a:ext cx="4572000" cy="469900"/>
          </a:xfrm>
          <a:prstGeom prst="rect">
            <a:avLst/>
          </a:prstGeom>
        </p:spPr>
      </p:pic>
    </p:spTree>
    <p:extLst>
      <p:ext uri="{BB962C8B-B14F-4D97-AF65-F5344CB8AC3E}">
        <p14:creationId xmlns:p14="http://schemas.microsoft.com/office/powerpoint/2010/main" val="3690225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500</Words>
  <Application>Microsoft Macintosh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 S</dc:creator>
  <cp:lastModifiedBy>Q S</cp:lastModifiedBy>
  <cp:revision>3</cp:revision>
  <dcterms:created xsi:type="dcterms:W3CDTF">2020-07-27T22:32:18Z</dcterms:created>
  <dcterms:modified xsi:type="dcterms:W3CDTF">2020-07-27T22:48:04Z</dcterms:modified>
</cp:coreProperties>
</file>