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1" r:id="rId1"/>
  </p:sldMasterIdLst>
  <p:notesMasterIdLst>
    <p:notesMasterId r:id="rId29"/>
  </p:notesMasterIdLst>
  <p:sldIdLst>
    <p:sldId id="279" r:id="rId2"/>
    <p:sldId id="257" r:id="rId3"/>
    <p:sldId id="258" r:id="rId4"/>
    <p:sldId id="284" r:id="rId5"/>
    <p:sldId id="28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7" r:id="rId22"/>
    <p:sldId id="285" r:id="rId23"/>
    <p:sldId id="259" r:id="rId24"/>
    <p:sldId id="260" r:id="rId25"/>
    <p:sldId id="278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92" d="100"/>
          <a:sy n="92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3DBF8-4337-CF41-8606-50AB5A65031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D240-8437-E24B-81EA-ADD77721E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9DA2-F687-4446-8011-C06A768A6D85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B2C4-E3C6-9649-9A67-45C061AA8FC1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3D5-0D92-9947-8037-308FD895D419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5936-EADD-A249-8E8F-D140DD276132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E8B3-A11C-5F43-939F-36FE63050F2F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4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C276-1E31-D340-A1DC-15F1D48E702D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B2FF-8F7E-E748-B26D-116405283E46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A3E3-8BF5-5F47-9278-36D3D123E6FD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AA94-64B6-5045-B770-BC2E0F53A390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2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7BC6-5E4A-BD2B-C3BF6829878C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5F9C-6FCC-704C-B8AC-A00C1C601BD4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BAE6-B46C-824E-94F6-50A5BB306CF7}" type="datetime1">
              <a:rPr lang="en-IN" smtClean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0E5671-E0AC-4847-8768-A0C30CC4F32D}"/>
              </a:ext>
            </a:extLst>
          </p:cNvPr>
          <p:cNvSpPr txBox="1">
            <a:spLocks/>
          </p:cNvSpPr>
          <p:nvPr/>
        </p:nvSpPr>
        <p:spPr>
          <a:xfrm>
            <a:off x="1079031" y="2556736"/>
            <a:ext cx="10375557" cy="1564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Towards Prediction of Query Execution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0A996-BC88-5F4F-81B6-98162ED2C25A}"/>
              </a:ext>
            </a:extLst>
          </p:cNvPr>
          <p:cNvSpPr txBox="1"/>
          <p:nvPr/>
        </p:nvSpPr>
        <p:spPr>
          <a:xfrm>
            <a:off x="4618307" y="3752120"/>
            <a:ext cx="25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Handling Scan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FCA43-2AEE-204B-962F-958AEA780AF7}"/>
              </a:ext>
            </a:extLst>
          </p:cNvPr>
          <p:cNvSpPr txBox="1"/>
          <p:nvPr/>
        </p:nvSpPr>
        <p:spPr>
          <a:xfrm>
            <a:off x="10087931" y="5634681"/>
            <a:ext cx="136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Vishal Goel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14 Nov 2019</a:t>
            </a:r>
          </a:p>
        </p:txBody>
      </p:sp>
    </p:spTree>
    <p:extLst>
      <p:ext uri="{BB962C8B-B14F-4D97-AF65-F5344CB8AC3E}">
        <p14:creationId xmlns:p14="http://schemas.microsoft.com/office/powerpoint/2010/main" val="258961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6F6-EC19-1840-985A-220B1C9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in PostgreSQL’s Cost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B8C00-7A34-EF41-BAD8-A1605486A2E4}"/>
              </a:ext>
            </a:extLst>
          </p:cNvPr>
          <p:cNvSpPr txBox="1"/>
          <p:nvPr/>
        </p:nvSpPr>
        <p:spPr>
          <a:xfrm>
            <a:off x="1272746" y="2137719"/>
            <a:ext cx="100810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Experimental Setup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cast_info </a:t>
            </a:r>
            <a:r>
              <a:rPr lang="en-US" dirty="0"/>
              <a:t>relation (</a:t>
            </a:r>
            <a:r>
              <a:rPr lang="en-US" dirty="0" err="1">
                <a:solidFill>
                  <a:srgbClr val="00B050"/>
                </a:solidFill>
              </a:rPr>
              <a:t>movie_id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attribute) from IMDB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CF ≈ 0 (table: cast_info)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CF = 1 (table: cast_info_sorted)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CF = -1 (table: cast_info_sorted_desc)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Static data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Isolated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Large enough memory </a:t>
            </a:r>
            <a:r>
              <a:rPr lang="en-US" dirty="0"/>
              <a:t>to avoid spilling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Cardinality estimates good enough </a:t>
            </a:r>
            <a:r>
              <a:rPr lang="en-US" dirty="0"/>
              <a:t>so that maximum error in Postgres’ predictions is of 1 sec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08A38-6CB9-C94B-9B37-89619A7091D1}"/>
              </a:ext>
            </a:extLst>
          </p:cNvPr>
          <p:cNvSpPr/>
          <p:nvPr/>
        </p:nvSpPr>
        <p:spPr>
          <a:xfrm>
            <a:off x="7718853" y="3105834"/>
            <a:ext cx="2858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tables have size 6.4 GB</a:t>
            </a:r>
          </a:p>
          <a:p>
            <a:r>
              <a:rPr lang="en-US" dirty="0"/>
              <a:t>All indexes have size 776 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530DF-04E0-124E-A64B-D1029252B864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228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6F6-EC19-1840-985A-220B1C9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in PostgreSQL’s Cost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6AFD2B-D9DF-2041-9DCD-BD582C408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375981"/>
                  </p:ext>
                </p:extLst>
              </p:nvPr>
            </p:nvGraphicFramePr>
            <p:xfrm>
              <a:off x="838201" y="3277026"/>
              <a:ext cx="10515601" cy="3029415"/>
            </p:xfrm>
            <a:graphic>
              <a:graphicData uri="http://schemas.openxmlformats.org/drawingml/2006/table">
                <a:tbl>
                  <a:tblPr/>
                  <a:tblGrid>
                    <a:gridCol w="1116179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42830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71601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03230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44668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30355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87800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980250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181036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57652">
                      <a:extLst>
                        <a:ext uri="{9D8B030D-6E8A-4147-A177-3AD203B41FA5}">
                          <a16:colId xmlns:a16="http://schemas.microsoft.com/office/drawing/2014/main" val="225288900"/>
                        </a:ext>
                      </a:extLst>
                    </a:gridCol>
                  </a:tblGrid>
                  <a:tr h="1111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1500" b="1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sz="1500" b="1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𝐄𝐬𝐭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𝐓𝐨𝐭𝐚𝐥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𝐓𝐢𝐦𝐞</m:t>
                                        </m:r>
                                      </m:num>
                                      <m:den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𝐀𝐜𝐭𝐮𝐚𝐥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𝐓𝐢𝐦𝐞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IN" sz="1500" b="1" i="0" dirty="0">
                            <a:solidFill>
                              <a:srgbClr val="C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9367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3684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3760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0.2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0.6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86743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94800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37279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70.7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8588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99663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39192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74.7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39271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69.7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615825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58226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22913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99382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176.9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15.9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6AFD2B-D9DF-2041-9DCD-BD582C408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375981"/>
                  </p:ext>
                </p:extLst>
              </p:nvPr>
            </p:nvGraphicFramePr>
            <p:xfrm>
              <a:off x="838201" y="3277026"/>
              <a:ext cx="10515601" cy="3029415"/>
            </p:xfrm>
            <a:graphic>
              <a:graphicData uri="http://schemas.openxmlformats.org/drawingml/2006/table">
                <a:tbl>
                  <a:tblPr/>
                  <a:tblGrid>
                    <a:gridCol w="1116179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42830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71601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03230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44668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30355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87800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980250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181036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57652">
                      <a:extLst>
                        <a:ext uri="{9D8B030D-6E8A-4147-A177-3AD203B41FA5}">
                          <a16:colId xmlns:a16="http://schemas.microsoft.com/office/drawing/2014/main" val="225288900"/>
                        </a:ext>
                      </a:extLst>
                    </a:gridCol>
                  </a:tblGrid>
                  <a:tr h="1111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</a:t>
                          </a: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Estimated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4797" t="-1136" b="-1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9367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3684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3760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0.2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0.6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86743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94800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37279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70.7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8588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99663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39192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74.7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39271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69.7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615825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58226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22913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383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99382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176.9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15.9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F8F0F23-6FF6-C841-BB31-6C9E4BAD99E4}"/>
              </a:ext>
            </a:extLst>
          </p:cNvPr>
          <p:cNvSpPr/>
          <p:nvPr/>
        </p:nvSpPr>
        <p:spPr>
          <a:xfrm>
            <a:off x="609874" y="1787613"/>
            <a:ext cx="1334530" cy="992552"/>
          </a:xfrm>
          <a:prstGeom prst="wedgeRoundRectCallout">
            <a:avLst>
              <a:gd name="adj1" fmla="val 128240"/>
              <a:gd name="adj2" fmla="val 91133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correctly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5BBD98A-96AD-3B46-B044-75CED9F105BC}"/>
              </a:ext>
            </a:extLst>
          </p:cNvPr>
          <p:cNvSpPr/>
          <p:nvPr/>
        </p:nvSpPr>
        <p:spPr>
          <a:xfrm>
            <a:off x="6825049" y="2024424"/>
            <a:ext cx="1334530" cy="992552"/>
          </a:xfrm>
          <a:prstGeom prst="wedgeRoundRectCallout">
            <a:avLst>
              <a:gd name="adj1" fmla="val 50462"/>
              <a:gd name="adj2" fmla="val 7245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correctly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42EAB4A-F7A9-9F4F-A09A-46741E902A64}"/>
              </a:ext>
            </a:extLst>
          </p:cNvPr>
          <p:cNvSpPr/>
          <p:nvPr/>
        </p:nvSpPr>
        <p:spPr>
          <a:xfrm>
            <a:off x="3435121" y="2374046"/>
            <a:ext cx="1780792" cy="547023"/>
          </a:xfrm>
          <a:prstGeom prst="wedgeRoundRectCallout">
            <a:avLst>
              <a:gd name="adj1" fmla="val 143272"/>
              <a:gd name="adj2" fmla="val 10219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Over-estimated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39F7F-A298-6B49-86E4-CCD13A21E1DE}"/>
              </a:ext>
            </a:extLst>
          </p:cNvPr>
          <p:cNvSpPr txBox="1"/>
          <p:nvPr/>
        </p:nvSpPr>
        <p:spPr>
          <a:xfrm>
            <a:off x="3188368" y="6403367"/>
            <a:ext cx="675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</a:t>
            </a:r>
            <a:r>
              <a:rPr lang="en-US" i="1" dirty="0"/>
              <a:t>cr</a:t>
            </a:r>
            <a:r>
              <a:rPr lang="en-US" dirty="0"/>
              <a:t> value = 1.7		Ideal </a:t>
            </a:r>
            <a:r>
              <a:rPr lang="en-US" i="1" dirty="0"/>
              <a:t>cr</a:t>
            </a:r>
            <a:r>
              <a:rPr lang="en-US" dirty="0"/>
              <a:t> value for this data layout = 0.082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339F4-81F7-3142-8C04-BCDFEB712678}"/>
              </a:ext>
            </a:extLst>
          </p:cNvPr>
          <p:cNvSpPr txBox="1"/>
          <p:nvPr/>
        </p:nvSpPr>
        <p:spPr>
          <a:xfrm>
            <a:off x="4015863" y="1361943"/>
            <a:ext cx="34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Errors due to global parameter (</a:t>
            </a:r>
            <a:r>
              <a:rPr lang="en-US" b="1" i="1" dirty="0">
                <a:solidFill>
                  <a:srgbClr val="0070C0"/>
                </a:solidFill>
              </a:rPr>
              <a:t>cr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939E51-FDE7-C44B-BE1B-CDF706C2DA40}"/>
              </a:ext>
            </a:extLst>
          </p:cNvPr>
          <p:cNvSpPr/>
          <p:nvPr/>
        </p:nvSpPr>
        <p:spPr>
          <a:xfrm>
            <a:off x="10805983" y="3016976"/>
            <a:ext cx="827903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E2F11-510D-1447-AD9E-75F4EB0F7A25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447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6F6-EC19-1840-985A-220B1C9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in PostgreSQL’s Cost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339F4-81F7-3142-8C04-BCDFEB712678}"/>
              </a:ext>
            </a:extLst>
          </p:cNvPr>
          <p:cNvSpPr txBox="1"/>
          <p:nvPr/>
        </p:nvSpPr>
        <p:spPr>
          <a:xfrm>
            <a:off x="4481147" y="1340269"/>
            <a:ext cx="34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Errors due to neglecting sign of </a:t>
            </a:r>
            <a:r>
              <a:rPr lang="en-US" b="1" i="1" dirty="0">
                <a:solidFill>
                  <a:srgbClr val="0070C0"/>
                </a:solidFill>
              </a:rPr>
              <a:t>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BE6600E-A017-8A46-BABC-BEAE3DFD5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580849"/>
                  </p:ext>
                </p:extLst>
              </p:nvPr>
            </p:nvGraphicFramePr>
            <p:xfrm>
              <a:off x="838200" y="1852012"/>
              <a:ext cx="10768958" cy="1885364"/>
            </p:xfrm>
            <a:graphic>
              <a:graphicData uri="http://schemas.openxmlformats.org/drawingml/2006/table">
                <a:tbl>
                  <a:tblPr/>
                  <a:tblGrid>
                    <a:gridCol w="1143072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65547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35506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82087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67428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52771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10151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1107726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209490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95180">
                      <a:extLst>
                        <a:ext uri="{9D8B030D-6E8A-4147-A177-3AD203B41FA5}">
                          <a16:colId xmlns:a16="http://schemas.microsoft.com/office/drawing/2014/main" val="225288900"/>
                        </a:ext>
                      </a:extLst>
                    </a:gridCol>
                  </a:tblGrid>
                  <a:tr h="792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 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 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1500" b="1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sz="1500" b="1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𝐄𝐬𝐭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𝐓𝐨𝐭𝐚𝐥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𝐂𝐨𝐬𝐭</m:t>
                                        </m:r>
                                      </m:num>
                                      <m:den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𝐀𝐜𝐭𝐮𝐚𝐥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𝐓𝐢𝐦𝐞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IN" sz="1500" b="1" i="0" dirty="0">
                            <a:solidFill>
                              <a:srgbClr val="C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94800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37279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70.7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8588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99663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39192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74.7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39271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69.7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615825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58226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22913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99382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176.9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15.9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BE6600E-A017-8A46-BABC-BEAE3DFD5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580849"/>
                  </p:ext>
                </p:extLst>
              </p:nvPr>
            </p:nvGraphicFramePr>
            <p:xfrm>
              <a:off x="838200" y="1852012"/>
              <a:ext cx="10768958" cy="1885364"/>
            </p:xfrm>
            <a:graphic>
              <a:graphicData uri="http://schemas.openxmlformats.org/drawingml/2006/table">
                <a:tbl>
                  <a:tblPr/>
                  <a:tblGrid>
                    <a:gridCol w="1143072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65547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35506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82087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67428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52771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10151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1107726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209490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95180">
                      <a:extLst>
                        <a:ext uri="{9D8B030D-6E8A-4147-A177-3AD203B41FA5}">
                          <a16:colId xmlns:a16="http://schemas.microsoft.com/office/drawing/2014/main" val="225288900"/>
                        </a:ext>
                      </a:extLst>
                    </a:gridCol>
                  </a:tblGrid>
                  <a:tr h="792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 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 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3810" b="-1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94800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37279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70.7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28588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99663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39192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74.7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39271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69.7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6.3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615825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58226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22913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22594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3.5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273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1500" b="0" dirty="0">
                              <a:solidFill>
                                <a:srgbClr val="000000"/>
                              </a:solidFill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99382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176.9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15.9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0.084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F0614E-248A-B74E-92DD-6985C27A39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31147"/>
                  </p:ext>
                </p:extLst>
              </p:nvPr>
            </p:nvGraphicFramePr>
            <p:xfrm>
              <a:off x="838200" y="4497859"/>
              <a:ext cx="10768956" cy="2062325"/>
            </p:xfrm>
            <a:graphic>
              <a:graphicData uri="http://schemas.openxmlformats.org/drawingml/2006/table">
                <a:tbl>
                  <a:tblPr/>
                  <a:tblGrid>
                    <a:gridCol w="1122475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69933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51263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85673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63273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63271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97682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1008075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232094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75217">
                      <a:extLst>
                        <a:ext uri="{9D8B030D-6E8A-4147-A177-3AD203B41FA5}">
                          <a16:colId xmlns:a16="http://schemas.microsoft.com/office/drawing/2014/main" val="1092255735"/>
                        </a:ext>
                      </a:extLst>
                    </a:gridCol>
                  </a:tblGrid>
                  <a:tr h="915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1500" b="1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sz="1500" b="1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𝐄𝐬𝐭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𝐓𝐨𝐭𝐚𝐥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𝐂𝐨𝐬𝐭</m:t>
                                        </m:r>
                                      </m:num>
                                      <m:den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𝐀𝐜𝐭𝐮𝐚𝐥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𝐓𝐢𝐦𝐞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IN" sz="1500" b="1" i="0" dirty="0">
                            <a:solidFill>
                              <a:srgbClr val="C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95148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37416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71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69.5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1.02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100064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39349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39267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210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0.35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667942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57335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22547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294.8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0.14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071200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en-US" sz="15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en-US" sz="15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570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0.33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F0614E-248A-B74E-92DD-6985C27A39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31147"/>
                  </p:ext>
                </p:extLst>
              </p:nvPr>
            </p:nvGraphicFramePr>
            <p:xfrm>
              <a:off x="838200" y="4497859"/>
              <a:ext cx="10768956" cy="2062325"/>
            </p:xfrm>
            <a:graphic>
              <a:graphicData uri="http://schemas.openxmlformats.org/drawingml/2006/table">
                <a:tbl>
                  <a:tblPr/>
                  <a:tblGrid>
                    <a:gridCol w="1122475">
                      <a:extLst>
                        <a:ext uri="{9D8B030D-6E8A-4147-A177-3AD203B41FA5}">
                          <a16:colId xmlns:a16="http://schemas.microsoft.com/office/drawing/2014/main" val="3939411521"/>
                        </a:ext>
                      </a:extLst>
                    </a:gridCol>
                    <a:gridCol w="969933">
                      <a:extLst>
                        <a:ext uri="{9D8B030D-6E8A-4147-A177-3AD203B41FA5}">
                          <a16:colId xmlns:a16="http://schemas.microsoft.com/office/drawing/2014/main" val="2992072650"/>
                        </a:ext>
                      </a:extLst>
                    </a:gridCol>
                    <a:gridCol w="851263">
                      <a:extLst>
                        <a:ext uri="{9D8B030D-6E8A-4147-A177-3AD203B41FA5}">
                          <a16:colId xmlns:a16="http://schemas.microsoft.com/office/drawing/2014/main" val="1566920404"/>
                        </a:ext>
                      </a:extLst>
                    </a:gridCol>
                    <a:gridCol w="985673">
                      <a:extLst>
                        <a:ext uri="{9D8B030D-6E8A-4147-A177-3AD203B41FA5}">
                          <a16:colId xmlns:a16="http://schemas.microsoft.com/office/drawing/2014/main" val="2814850438"/>
                        </a:ext>
                      </a:extLst>
                    </a:gridCol>
                    <a:gridCol w="963273">
                      <a:extLst>
                        <a:ext uri="{9D8B030D-6E8A-4147-A177-3AD203B41FA5}">
                          <a16:colId xmlns:a16="http://schemas.microsoft.com/office/drawing/2014/main" val="1548143857"/>
                        </a:ext>
                      </a:extLst>
                    </a:gridCol>
                    <a:gridCol w="963271">
                      <a:extLst>
                        <a:ext uri="{9D8B030D-6E8A-4147-A177-3AD203B41FA5}">
                          <a16:colId xmlns:a16="http://schemas.microsoft.com/office/drawing/2014/main" val="3195231278"/>
                        </a:ext>
                      </a:extLst>
                    </a:gridCol>
                    <a:gridCol w="1097682">
                      <a:extLst>
                        <a:ext uri="{9D8B030D-6E8A-4147-A177-3AD203B41FA5}">
                          <a16:colId xmlns:a16="http://schemas.microsoft.com/office/drawing/2014/main" val="1002221280"/>
                        </a:ext>
                      </a:extLst>
                    </a:gridCol>
                    <a:gridCol w="1008075">
                      <a:extLst>
                        <a:ext uri="{9D8B030D-6E8A-4147-A177-3AD203B41FA5}">
                          <a16:colId xmlns:a16="http://schemas.microsoft.com/office/drawing/2014/main" val="33458330"/>
                        </a:ext>
                      </a:extLst>
                    </a:gridCol>
                    <a:gridCol w="1232094">
                      <a:extLst>
                        <a:ext uri="{9D8B030D-6E8A-4147-A177-3AD203B41FA5}">
                          <a16:colId xmlns:a16="http://schemas.microsoft.com/office/drawing/2014/main" val="3098448354"/>
                        </a:ext>
                      </a:extLst>
                    </a:gridCol>
                    <a:gridCol w="1575217">
                      <a:extLst>
                        <a:ext uri="{9D8B030D-6E8A-4147-A177-3AD203B41FA5}">
                          <a16:colId xmlns:a16="http://schemas.microsoft.com/office/drawing/2014/main" val="1092255735"/>
                        </a:ext>
                      </a:extLst>
                    </a:gridCol>
                  </a:tblGrid>
                  <a:tr h="915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Attribute Range Value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5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Total 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  <a:p>
                          <a:pPr algn="ctr" fontAlgn="base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Relation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Pages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Index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 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Est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IO cost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+mn-lt"/>
                            </a:rPr>
                            <a:t>Actual Time</a:t>
                          </a:r>
                          <a:endParaRPr lang="en-IN" sz="150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677" t="-1389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757239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&lt;10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95148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37416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71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96207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37178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66.8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69.5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1.02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51382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 to 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100064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39349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75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100446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39267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210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0.35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667942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&gt;20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57335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22547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43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56074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22584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40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1.6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294.8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0.14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071200"/>
                      </a:ext>
                    </a:extLst>
                  </a:tr>
                  <a:tr h="286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Full range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en-US" sz="15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188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en-US" sz="15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252654</a:t>
                          </a:r>
                          <a:endParaRPr lang="en-IN" sz="1500" b="0" dirty="0">
                            <a:effectLst/>
                            <a:latin typeface="+mn-lt"/>
                          </a:endParaRP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99382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177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7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</a:rPr>
                            <a:t>570 secs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+mn-lt"/>
                            </a:rPr>
                            <a:t>0.33</a:t>
                          </a:r>
                        </a:p>
                      </a:txBody>
                      <a:tcPr marL="6124" marR="6124" marT="6124" marB="6124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039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DD4916F9-FFCA-1043-9738-D63DB54C82E1}"/>
              </a:ext>
            </a:extLst>
          </p:cNvPr>
          <p:cNvSpPr/>
          <p:nvPr/>
        </p:nvSpPr>
        <p:spPr>
          <a:xfrm>
            <a:off x="588889" y="3802283"/>
            <a:ext cx="1336589" cy="629383"/>
          </a:xfrm>
          <a:prstGeom prst="wedgeRoundRectCallout">
            <a:avLst>
              <a:gd name="adj1" fmla="val 5997"/>
              <a:gd name="adj2" fmla="val -4237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predicates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D8D7261-E5C8-2A45-922F-75FC46574B3D}"/>
              </a:ext>
            </a:extLst>
          </p:cNvPr>
          <p:cNvSpPr/>
          <p:nvPr/>
        </p:nvSpPr>
        <p:spPr>
          <a:xfrm>
            <a:off x="3354957" y="3802283"/>
            <a:ext cx="1689378" cy="656249"/>
          </a:xfrm>
          <a:prstGeom prst="wedgeRoundRectCallout">
            <a:avLst>
              <a:gd name="adj1" fmla="val 5997"/>
              <a:gd name="adj2" fmla="val -4826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estimated cost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DB82A86A-3E59-D34B-8DE2-1B7DF07C330E}"/>
              </a:ext>
            </a:extLst>
          </p:cNvPr>
          <p:cNvSpPr/>
          <p:nvPr/>
        </p:nvSpPr>
        <p:spPr>
          <a:xfrm>
            <a:off x="8577144" y="3802283"/>
            <a:ext cx="1689378" cy="629383"/>
          </a:xfrm>
          <a:prstGeom prst="wedgeRoundRectCallout">
            <a:avLst>
              <a:gd name="adj1" fmla="val 5997"/>
              <a:gd name="adj2" fmla="val -4826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Widely</a:t>
            </a:r>
          </a:p>
          <a:p>
            <a:pPr algn="ctr"/>
            <a:r>
              <a:rPr lang="en-US" dirty="0"/>
              <a:t>different times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8A874EA-98ED-CF48-A80F-29A234445DA0}"/>
              </a:ext>
            </a:extLst>
          </p:cNvPr>
          <p:cNvSpPr/>
          <p:nvPr/>
        </p:nvSpPr>
        <p:spPr>
          <a:xfrm>
            <a:off x="10939848" y="1579928"/>
            <a:ext cx="827903" cy="3775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F6D6D55-32FB-C746-A913-B3FF1065A7C1}"/>
              </a:ext>
            </a:extLst>
          </p:cNvPr>
          <p:cNvSpPr/>
          <p:nvPr/>
        </p:nvSpPr>
        <p:spPr>
          <a:xfrm>
            <a:off x="11018451" y="4242882"/>
            <a:ext cx="881358" cy="3775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C9827-6B0F-D140-A239-3C30122419AA}"/>
              </a:ext>
            </a:extLst>
          </p:cNvPr>
          <p:cNvSpPr txBox="1"/>
          <p:nvPr/>
        </p:nvSpPr>
        <p:spPr>
          <a:xfrm>
            <a:off x="1144995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985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6F6-EC19-1840-985A-220B1C9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in PostgreSQL’s Cost Model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42EAB4A-F7A9-9F4F-A09A-46741E902A64}"/>
              </a:ext>
            </a:extLst>
          </p:cNvPr>
          <p:cNvSpPr/>
          <p:nvPr/>
        </p:nvSpPr>
        <p:spPr>
          <a:xfrm>
            <a:off x="2254020" y="2475976"/>
            <a:ext cx="1780792" cy="547023"/>
          </a:xfrm>
          <a:prstGeom prst="wedgeRoundRectCallout">
            <a:avLst>
              <a:gd name="adj1" fmla="val -77385"/>
              <a:gd name="adj2" fmla="val 12930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Over-estimated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339F4-81F7-3142-8C04-BCDFEB712678}"/>
              </a:ext>
            </a:extLst>
          </p:cNvPr>
          <p:cNvSpPr txBox="1"/>
          <p:nvPr/>
        </p:nvSpPr>
        <p:spPr>
          <a:xfrm>
            <a:off x="3851762" y="1321356"/>
            <a:ext cx="45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Errors due to M&amp;L Formula and Model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DD30196-2788-C941-B271-4802D2B749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676186"/>
                  </p:ext>
                </p:extLst>
              </p:nvPr>
            </p:nvGraphicFramePr>
            <p:xfrm>
              <a:off x="558114" y="3616664"/>
              <a:ext cx="11075771" cy="2905404"/>
            </p:xfrm>
            <a:graphic>
              <a:graphicData uri="http://schemas.openxmlformats.org/drawingml/2006/table">
                <a:tbl>
                  <a:tblPr/>
                  <a:tblGrid>
                    <a:gridCol w="813181">
                      <a:extLst>
                        <a:ext uri="{9D8B030D-6E8A-4147-A177-3AD203B41FA5}">
                          <a16:colId xmlns:a16="http://schemas.microsoft.com/office/drawing/2014/main" val="4254823983"/>
                        </a:ext>
                      </a:extLst>
                    </a:gridCol>
                    <a:gridCol w="866677">
                      <a:extLst>
                        <a:ext uri="{9D8B030D-6E8A-4147-A177-3AD203B41FA5}">
                          <a16:colId xmlns:a16="http://schemas.microsoft.com/office/drawing/2014/main" val="842918326"/>
                        </a:ext>
                      </a:extLst>
                    </a:gridCol>
                    <a:gridCol w="672860">
                      <a:extLst>
                        <a:ext uri="{9D8B030D-6E8A-4147-A177-3AD203B41FA5}">
                          <a16:colId xmlns:a16="http://schemas.microsoft.com/office/drawing/2014/main" val="2049392527"/>
                        </a:ext>
                      </a:extLst>
                    </a:gridCol>
                    <a:gridCol w="793631">
                      <a:extLst>
                        <a:ext uri="{9D8B030D-6E8A-4147-A177-3AD203B41FA5}">
                          <a16:colId xmlns:a16="http://schemas.microsoft.com/office/drawing/2014/main" val="1163901745"/>
                        </a:ext>
                      </a:extLst>
                    </a:gridCol>
                    <a:gridCol w="862641">
                      <a:extLst>
                        <a:ext uri="{9D8B030D-6E8A-4147-A177-3AD203B41FA5}">
                          <a16:colId xmlns:a16="http://schemas.microsoft.com/office/drawing/2014/main" val="279241108"/>
                        </a:ext>
                      </a:extLst>
                    </a:gridCol>
                    <a:gridCol w="672861">
                      <a:extLst>
                        <a:ext uri="{9D8B030D-6E8A-4147-A177-3AD203B41FA5}">
                          <a16:colId xmlns:a16="http://schemas.microsoft.com/office/drawing/2014/main" val="3477249658"/>
                        </a:ext>
                      </a:extLst>
                    </a:gridCol>
                    <a:gridCol w="707366">
                      <a:extLst>
                        <a:ext uri="{9D8B030D-6E8A-4147-A177-3AD203B41FA5}">
                          <a16:colId xmlns:a16="http://schemas.microsoft.com/office/drawing/2014/main" val="1007161462"/>
                        </a:ext>
                      </a:extLst>
                    </a:gridCol>
                    <a:gridCol w="1466490">
                      <a:extLst>
                        <a:ext uri="{9D8B030D-6E8A-4147-A177-3AD203B41FA5}">
                          <a16:colId xmlns:a16="http://schemas.microsoft.com/office/drawing/2014/main" val="64417927"/>
                        </a:ext>
                      </a:extLst>
                    </a:gridCol>
                    <a:gridCol w="1837369">
                      <a:extLst>
                        <a:ext uri="{9D8B030D-6E8A-4147-A177-3AD203B41FA5}">
                          <a16:colId xmlns:a16="http://schemas.microsoft.com/office/drawing/2014/main" val="2636781021"/>
                        </a:ext>
                      </a:extLst>
                    </a:gridCol>
                    <a:gridCol w="942568">
                      <a:extLst>
                        <a:ext uri="{9D8B030D-6E8A-4147-A177-3AD203B41FA5}">
                          <a16:colId xmlns:a16="http://schemas.microsoft.com/office/drawing/2014/main" val="632579197"/>
                        </a:ext>
                      </a:extLst>
                    </a:gridCol>
                    <a:gridCol w="1440127">
                      <a:extLst>
                        <a:ext uri="{9D8B030D-6E8A-4147-A177-3AD203B41FA5}">
                          <a16:colId xmlns:a16="http://schemas.microsoft.com/office/drawing/2014/main" val="3081688541"/>
                        </a:ext>
                      </a:extLst>
                    </a:gridCol>
                  </a:tblGrid>
                  <a:tr h="1096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Range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4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)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Relation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Total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Time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CF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cost with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pages and 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cost with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pages,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index pages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and actual correlation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time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1500" b="1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sz="1500" b="1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𝐄𝐬𝐭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𝐓𝐨𝐭𝐚𝐥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𝐂𝐨𝐬𝐭</m:t>
                                        </m:r>
                                      </m:num>
                                      <m:den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𝐀𝐜𝐭𝐮𝐚𝐥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500" b="1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𝐓𝐢𝐦𝐞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IN" sz="1500" b="1" i="0" dirty="0">
                            <a:solidFill>
                              <a:srgbClr val="C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862928"/>
                      </a:ext>
                    </a:extLst>
                  </a:tr>
                  <a:tr h="385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44 to 45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117567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421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210.8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29511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395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-0.34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51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45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105.6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1.99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460265"/>
                      </a:ext>
                    </a:extLst>
                  </a:tr>
                  <a:tr h="385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8 to 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101431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348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181.8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17743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377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-0.26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31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28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63.3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2.87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31566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&lt;1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118771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426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213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32889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430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-0.14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57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55.8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120.5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1.76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65663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68 to 69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94219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318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169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21318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269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0.001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68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2.48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591250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 to 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211146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995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379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63305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988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0.03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120 secs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96 secs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232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1.63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1929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DD30196-2788-C941-B271-4802D2B749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676186"/>
                  </p:ext>
                </p:extLst>
              </p:nvPr>
            </p:nvGraphicFramePr>
            <p:xfrm>
              <a:off x="558114" y="3616664"/>
              <a:ext cx="11075771" cy="2905404"/>
            </p:xfrm>
            <a:graphic>
              <a:graphicData uri="http://schemas.openxmlformats.org/drawingml/2006/table">
                <a:tbl>
                  <a:tblPr/>
                  <a:tblGrid>
                    <a:gridCol w="813181">
                      <a:extLst>
                        <a:ext uri="{9D8B030D-6E8A-4147-A177-3AD203B41FA5}">
                          <a16:colId xmlns:a16="http://schemas.microsoft.com/office/drawing/2014/main" val="4254823983"/>
                        </a:ext>
                      </a:extLst>
                    </a:gridCol>
                    <a:gridCol w="866677">
                      <a:extLst>
                        <a:ext uri="{9D8B030D-6E8A-4147-A177-3AD203B41FA5}">
                          <a16:colId xmlns:a16="http://schemas.microsoft.com/office/drawing/2014/main" val="842918326"/>
                        </a:ext>
                      </a:extLst>
                    </a:gridCol>
                    <a:gridCol w="672860">
                      <a:extLst>
                        <a:ext uri="{9D8B030D-6E8A-4147-A177-3AD203B41FA5}">
                          <a16:colId xmlns:a16="http://schemas.microsoft.com/office/drawing/2014/main" val="2049392527"/>
                        </a:ext>
                      </a:extLst>
                    </a:gridCol>
                    <a:gridCol w="793631">
                      <a:extLst>
                        <a:ext uri="{9D8B030D-6E8A-4147-A177-3AD203B41FA5}">
                          <a16:colId xmlns:a16="http://schemas.microsoft.com/office/drawing/2014/main" val="1163901745"/>
                        </a:ext>
                      </a:extLst>
                    </a:gridCol>
                    <a:gridCol w="862641">
                      <a:extLst>
                        <a:ext uri="{9D8B030D-6E8A-4147-A177-3AD203B41FA5}">
                          <a16:colId xmlns:a16="http://schemas.microsoft.com/office/drawing/2014/main" val="279241108"/>
                        </a:ext>
                      </a:extLst>
                    </a:gridCol>
                    <a:gridCol w="672861">
                      <a:extLst>
                        <a:ext uri="{9D8B030D-6E8A-4147-A177-3AD203B41FA5}">
                          <a16:colId xmlns:a16="http://schemas.microsoft.com/office/drawing/2014/main" val="3477249658"/>
                        </a:ext>
                      </a:extLst>
                    </a:gridCol>
                    <a:gridCol w="707366">
                      <a:extLst>
                        <a:ext uri="{9D8B030D-6E8A-4147-A177-3AD203B41FA5}">
                          <a16:colId xmlns:a16="http://schemas.microsoft.com/office/drawing/2014/main" val="1007161462"/>
                        </a:ext>
                      </a:extLst>
                    </a:gridCol>
                    <a:gridCol w="1466490">
                      <a:extLst>
                        <a:ext uri="{9D8B030D-6E8A-4147-A177-3AD203B41FA5}">
                          <a16:colId xmlns:a16="http://schemas.microsoft.com/office/drawing/2014/main" val="64417927"/>
                        </a:ext>
                      </a:extLst>
                    </a:gridCol>
                    <a:gridCol w="1837369">
                      <a:extLst>
                        <a:ext uri="{9D8B030D-6E8A-4147-A177-3AD203B41FA5}">
                          <a16:colId xmlns:a16="http://schemas.microsoft.com/office/drawing/2014/main" val="2636781021"/>
                        </a:ext>
                      </a:extLst>
                    </a:gridCol>
                    <a:gridCol w="942568">
                      <a:extLst>
                        <a:ext uri="{9D8B030D-6E8A-4147-A177-3AD203B41FA5}">
                          <a16:colId xmlns:a16="http://schemas.microsoft.com/office/drawing/2014/main" val="632579197"/>
                        </a:ext>
                      </a:extLst>
                    </a:gridCol>
                    <a:gridCol w="1440127">
                      <a:extLst>
                        <a:ext uri="{9D8B030D-6E8A-4147-A177-3AD203B41FA5}">
                          <a16:colId xmlns:a16="http://schemas.microsoft.com/office/drawing/2014/main" val="3081688541"/>
                        </a:ext>
                      </a:extLst>
                    </a:gridCol>
                  </a:tblGrid>
                  <a:tr h="1096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Range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(in 10</a:t>
                          </a:r>
                          <a:r>
                            <a:rPr lang="en-IN" sz="1500" b="1" baseline="30000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4</a:t>
                          </a:r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)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Relation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Total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Time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CF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cost with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pages and 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index pages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Est cost with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relation pages,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index pages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and actual correlation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Actual </a:t>
                          </a:r>
                        </a:p>
                        <a:p>
                          <a:pPr algn="ctr"/>
                          <a:r>
                            <a:rPr lang="en-IN" sz="1500" b="1" dirty="0">
                              <a:solidFill>
                                <a:srgbClr val="C82613"/>
                              </a:solidFill>
                              <a:effectLst/>
                              <a:latin typeface="inherit"/>
                            </a:rPr>
                            <a:t>time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6667" b="-171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862928"/>
                      </a:ext>
                    </a:extLst>
                  </a:tr>
                  <a:tr h="472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44 to 45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117567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421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210.8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29511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395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-0.34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51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45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105.6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1.99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460265"/>
                      </a:ext>
                    </a:extLst>
                  </a:tr>
                  <a:tr h="472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8 to 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101431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348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181.8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17743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377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-0.26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31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28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63.3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2.87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31566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&lt;1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118771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426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213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32889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430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-0.14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57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55.8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120.5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1.76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65663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68 to 69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94219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318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169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21318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269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0.001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</a:t>
                          </a:r>
                          <a:r>
                            <a:rPr lang="en-IN" sz="1500" dirty="0">
                              <a:effectLst/>
                            </a:rPr>
                            <a:t>38 secs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68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2.48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591250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 to 4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211146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995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FF0000"/>
                              </a:solidFill>
                              <a:effectLst/>
                              <a:latin typeface="inherit"/>
                            </a:rPr>
                            <a:t>379 secs</a:t>
                          </a:r>
                          <a:endParaRPr lang="en-IN" sz="15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63305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988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0.03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120 secs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  <a:latin typeface="Calibri" panose="020F0502020204030204" pitchFamily="34" charset="0"/>
                            </a:rPr>
                            <a:t>~</a:t>
                          </a:r>
                          <a:r>
                            <a:rPr lang="en-IN" sz="1500" dirty="0">
                              <a:effectLst/>
                              <a:latin typeface="inherit"/>
                            </a:rPr>
                            <a:t> 96 secs</a:t>
                          </a:r>
                          <a:endParaRPr lang="en-IN" sz="1500" dirty="0"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solidFill>
                                <a:srgbClr val="00B050"/>
                              </a:solidFill>
                              <a:effectLst/>
                              <a:latin typeface="inherit"/>
                            </a:rPr>
                            <a:t>232 secs</a:t>
                          </a:r>
                          <a:endParaRPr lang="en-IN" sz="1500" dirty="0">
                            <a:solidFill>
                              <a:srgbClr val="00B050"/>
                            </a:solidFill>
                            <a:effectLst/>
                          </a:endParaRP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500" dirty="0">
                              <a:effectLst/>
                            </a:rPr>
                            <a:t>1.63</a:t>
                          </a:r>
                        </a:p>
                      </a:txBody>
                      <a:tcPr marL="7789" marR="7789" marT="7789" marB="7789" anchor="ctr">
                        <a:lnL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BABA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19296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939E51-FDE7-C44B-BE1B-CDF706C2DA40}"/>
              </a:ext>
            </a:extLst>
          </p:cNvPr>
          <p:cNvSpPr/>
          <p:nvPr/>
        </p:nvSpPr>
        <p:spPr>
          <a:xfrm>
            <a:off x="11053118" y="3116567"/>
            <a:ext cx="827903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0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1A53F40-845F-6341-85CC-9E313EAD30B1}"/>
              </a:ext>
            </a:extLst>
          </p:cNvPr>
          <p:cNvSpPr/>
          <p:nvPr/>
        </p:nvSpPr>
        <p:spPr>
          <a:xfrm>
            <a:off x="5733166" y="2512394"/>
            <a:ext cx="1780792" cy="547023"/>
          </a:xfrm>
          <a:prstGeom prst="wedgeRoundRectCallout">
            <a:avLst>
              <a:gd name="adj1" fmla="val 84985"/>
              <a:gd name="adj2" fmla="val 13382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correct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48613EA-1173-D846-B97F-FCE8E3D498F5}"/>
              </a:ext>
            </a:extLst>
          </p:cNvPr>
          <p:cNvSpPr/>
          <p:nvPr/>
        </p:nvSpPr>
        <p:spPr>
          <a:xfrm>
            <a:off x="8331474" y="2373407"/>
            <a:ext cx="2101224" cy="547023"/>
          </a:xfrm>
          <a:prstGeom prst="wedgeRoundRectCallout">
            <a:avLst>
              <a:gd name="adj1" fmla="val 60286"/>
              <a:gd name="adj2" fmla="val 14060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magic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6E1A0-F46A-DE48-ADB8-CE474744EB37}"/>
              </a:ext>
            </a:extLst>
          </p:cNvPr>
          <p:cNvSpPr txBox="1"/>
          <p:nvPr/>
        </p:nvSpPr>
        <p:spPr>
          <a:xfrm>
            <a:off x="11449489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864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CE42-9141-6241-ABA4-B9D4FFFA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Cost Model for Index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E1B9-BF9E-5A43-8C39-B15A5F30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00B050"/>
              </a:solidFill>
            </a:endParaRPr>
          </a:p>
          <a:p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</a:rPr>
              <a:t>No assumptions on data layout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50"/>
                </a:solidFill>
              </a:rPr>
              <a:t>no global parameters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2370A7"/>
                </a:solidFill>
              </a:rPr>
              <a:t>Technique: </a:t>
            </a:r>
            <a:r>
              <a:rPr lang="en-US" sz="1800" dirty="0"/>
              <a:t>Run a few training queries for each index and fit a </a:t>
            </a:r>
            <a:r>
              <a:rPr lang="en-US" sz="1800" dirty="0">
                <a:solidFill>
                  <a:srgbClr val="00B050"/>
                </a:solidFill>
              </a:rPr>
              <a:t>piecewise linear approximation curve</a:t>
            </a:r>
          </a:p>
          <a:p>
            <a:pPr lvl="1"/>
            <a:endParaRPr lang="en-US" sz="1800" dirty="0"/>
          </a:p>
          <a:p>
            <a:r>
              <a:rPr lang="en-US" sz="1800" b="1" dirty="0">
                <a:solidFill>
                  <a:srgbClr val="2370A7"/>
                </a:solidFill>
              </a:rPr>
              <a:t>Queries of type:  </a:t>
            </a:r>
          </a:p>
          <a:p>
            <a:endParaRPr lang="en-US" sz="1800" dirty="0"/>
          </a:p>
          <a:p>
            <a:pPr marL="285750" indent="-285750"/>
            <a:r>
              <a:rPr lang="en-US" sz="1800" b="1" dirty="0">
                <a:solidFill>
                  <a:srgbClr val="0070C0"/>
                </a:solidFill>
              </a:rPr>
              <a:t>Training</a:t>
            </a:r>
            <a:r>
              <a:rPr lang="en-US" sz="1800" dirty="0"/>
              <a:t> on queries with cardinalities in arithmetic progression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b="1" dirty="0">
                <a:solidFill>
                  <a:srgbClr val="0070C0"/>
                </a:solidFill>
              </a:rPr>
              <a:t>Testing</a:t>
            </a:r>
            <a:r>
              <a:rPr lang="en-US" sz="1800" dirty="0"/>
              <a:t> on randomly selected queries 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07F1A-9B24-834F-BA0D-A2B60EA73FE4}"/>
              </a:ext>
            </a:extLst>
          </p:cNvPr>
          <p:cNvSpPr txBox="1"/>
          <p:nvPr/>
        </p:nvSpPr>
        <p:spPr>
          <a:xfrm>
            <a:off x="2785535" y="3870424"/>
            <a:ext cx="289033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SELECT  </a:t>
            </a:r>
            <a:r>
              <a:rPr lang="en-US" sz="1400" b="1" dirty="0">
                <a:solidFill>
                  <a:srgbClr val="C0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400" i="1" dirty="0"/>
              <a:t>FROM</a:t>
            </a:r>
            <a:r>
              <a:rPr lang="en-US" sz="1400" dirty="0"/>
              <a:t>  </a:t>
            </a:r>
            <a:r>
              <a:rPr lang="en-US" sz="1400" b="1" dirty="0">
                <a:solidFill>
                  <a:srgbClr val="C00000"/>
                </a:solidFill>
              </a:rPr>
              <a:t>R  </a:t>
            </a:r>
            <a:r>
              <a:rPr lang="en-US" sz="1400" i="1" dirty="0"/>
              <a:t>WHERE </a:t>
            </a:r>
            <a:r>
              <a:rPr lang="en-US" sz="1400" b="1" dirty="0">
                <a:solidFill>
                  <a:srgbClr val="C00000"/>
                </a:solidFill>
              </a:rPr>
              <a:t>1 ≤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A ≤ v</a:t>
            </a:r>
            <a:r>
              <a:rPr lang="en-US" sz="1400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9E059-21BB-1F47-83D0-ABADF33206D7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698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A33-B40F-304D-AA9C-D5A804B1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-35670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Experiments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5A5678-4A15-A143-9872-CBB7F54A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" y="1433385"/>
            <a:ext cx="5036386" cy="309737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B07C8-7418-AC44-9F0D-A1698FBB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9" y="2982073"/>
            <a:ext cx="6656315" cy="34091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6A74584-C534-894C-A0E7-429C16C9E1B8}"/>
              </a:ext>
            </a:extLst>
          </p:cNvPr>
          <p:cNvSpPr/>
          <p:nvPr/>
        </p:nvSpPr>
        <p:spPr>
          <a:xfrm>
            <a:off x="1329631" y="1968052"/>
            <a:ext cx="1981980" cy="452447"/>
          </a:xfrm>
          <a:prstGeom prst="wedgeRoundRectCallout">
            <a:avLst>
              <a:gd name="adj1" fmla="val 81137"/>
              <a:gd name="adj2" fmla="val 1083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Over-estimation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5791B-52CB-8C46-9651-95DE6CE2EBB3}"/>
              </a:ext>
            </a:extLst>
          </p:cNvPr>
          <p:cNvSpPr txBox="1"/>
          <p:nvPr/>
        </p:nvSpPr>
        <p:spPr>
          <a:xfrm>
            <a:off x="7923652" y="2335742"/>
            <a:ext cx="4268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Q-error (Wu-Tuned Postgres)    :  9.8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      Mean Q-error (Piecewise)  :  1.2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2E0820B-8E50-3347-BC2F-DC181007D620}"/>
              </a:ext>
            </a:extLst>
          </p:cNvPr>
          <p:cNvSpPr/>
          <p:nvPr/>
        </p:nvSpPr>
        <p:spPr>
          <a:xfrm>
            <a:off x="11203601" y="1217142"/>
            <a:ext cx="827903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5268F0-18D8-3F48-8DF6-A69C79C1D71D}"/>
              </a:ext>
            </a:extLst>
          </p:cNvPr>
          <p:cNvSpPr txBox="1"/>
          <p:nvPr/>
        </p:nvSpPr>
        <p:spPr>
          <a:xfrm>
            <a:off x="9171751" y="216185"/>
            <a:ext cx="284174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 cast_info_sorted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movie_id </a:t>
            </a:r>
            <a:r>
              <a:rPr lang="en-US" dirty="0"/>
              <a:t>≤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8F958-8476-244E-90DE-A832BB23AE5B}"/>
              </a:ext>
            </a:extLst>
          </p:cNvPr>
          <p:cNvSpPr txBox="1"/>
          <p:nvPr/>
        </p:nvSpPr>
        <p:spPr>
          <a:xfrm>
            <a:off x="0" y="6519446"/>
            <a:ext cx="5516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 : Storage space is O(#lines) and prediction time is O(#lines)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507EE-FB6F-F244-A547-D7633D595E1D}"/>
              </a:ext>
            </a:extLst>
          </p:cNvPr>
          <p:cNvSpPr txBox="1"/>
          <p:nvPr/>
        </p:nvSpPr>
        <p:spPr>
          <a:xfrm>
            <a:off x="11349228" y="6419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13BAA-9136-3340-8689-1639E0A978DD}"/>
              </a:ext>
            </a:extLst>
          </p:cNvPr>
          <p:cNvSpPr txBox="1"/>
          <p:nvPr/>
        </p:nvSpPr>
        <p:spPr>
          <a:xfrm>
            <a:off x="160496" y="1064053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347C-C145-5B44-9216-1142DE4E141D}"/>
              </a:ext>
            </a:extLst>
          </p:cNvPr>
          <p:cNvSpPr txBox="1"/>
          <p:nvPr/>
        </p:nvSpPr>
        <p:spPr>
          <a:xfrm>
            <a:off x="5375189" y="2584124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animBg="1"/>
      <p:bldP spid="34" grpId="0" animBg="1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C05791B-52CB-8C46-9651-95DE6CE2EBB3}"/>
              </a:ext>
            </a:extLst>
          </p:cNvPr>
          <p:cNvSpPr txBox="1"/>
          <p:nvPr/>
        </p:nvSpPr>
        <p:spPr>
          <a:xfrm>
            <a:off x="7853312" y="2073903"/>
            <a:ext cx="433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Q-error (Wu-Tuned Postgres)    :  1.21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    Mean Q-error (Piecewise)   :  1.02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9FA24-4C7E-E44A-8AF3-6B796F5B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" y="1316007"/>
            <a:ext cx="5829838" cy="372487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D28B2-C4B8-1747-9263-3DE59659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140"/>
            <a:ext cx="5936302" cy="36926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ECA9624-37EE-6C46-85E5-F92DBA7D2483}"/>
              </a:ext>
            </a:extLst>
          </p:cNvPr>
          <p:cNvSpPr/>
          <p:nvPr/>
        </p:nvSpPr>
        <p:spPr>
          <a:xfrm>
            <a:off x="2590020" y="2720234"/>
            <a:ext cx="1981980" cy="452447"/>
          </a:xfrm>
          <a:prstGeom prst="wedgeRoundRectCallout">
            <a:avLst>
              <a:gd name="adj1" fmla="val 73032"/>
              <a:gd name="adj2" fmla="val 1356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Under-estimation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52082C-89A8-9F42-B70E-1C036CF504FC}"/>
              </a:ext>
            </a:extLst>
          </p:cNvPr>
          <p:cNvSpPr txBox="1">
            <a:spLocks/>
          </p:cNvSpPr>
          <p:nvPr/>
        </p:nvSpPr>
        <p:spPr>
          <a:xfrm>
            <a:off x="842772" y="-35670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3625B-A493-B14A-BDE2-E48F5FBF7F1C}"/>
              </a:ext>
            </a:extLst>
          </p:cNvPr>
          <p:cNvSpPr txBox="1"/>
          <p:nvPr/>
        </p:nvSpPr>
        <p:spPr>
          <a:xfrm>
            <a:off x="8736400" y="188506"/>
            <a:ext cx="329590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 cast_info_sorted_desc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movie_id </a:t>
            </a:r>
            <a:r>
              <a:rPr lang="en-US" dirty="0"/>
              <a:t>≤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173C0D-DA56-764A-8D63-3F96862A544A}"/>
              </a:ext>
            </a:extLst>
          </p:cNvPr>
          <p:cNvSpPr/>
          <p:nvPr/>
        </p:nvSpPr>
        <p:spPr>
          <a:xfrm>
            <a:off x="11112666" y="1198636"/>
            <a:ext cx="919636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83EBC-9636-584A-9ABC-3CC0E092F518}"/>
              </a:ext>
            </a:extLst>
          </p:cNvPr>
          <p:cNvSpPr txBox="1"/>
          <p:nvPr/>
        </p:nvSpPr>
        <p:spPr>
          <a:xfrm>
            <a:off x="0" y="6519446"/>
            <a:ext cx="5516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 : Storage space is O(#lines) and prediction time is O(#lines)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5FC8F-66E5-BC4D-9224-EE97E7DD8538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5A33A-B19E-5846-BE28-3D561F1E383B}"/>
              </a:ext>
            </a:extLst>
          </p:cNvPr>
          <p:cNvSpPr txBox="1"/>
          <p:nvPr/>
        </p:nvSpPr>
        <p:spPr>
          <a:xfrm>
            <a:off x="159698" y="92717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71514-47E5-914F-ACF9-ED89C9319941}"/>
              </a:ext>
            </a:extLst>
          </p:cNvPr>
          <p:cNvSpPr txBox="1"/>
          <p:nvPr/>
        </p:nvSpPr>
        <p:spPr>
          <a:xfrm>
            <a:off x="6044482" y="2338808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8128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 animBg="1"/>
      <p:bldP spid="18" grpId="0" animBg="1"/>
      <p:bldP spid="19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C05791B-52CB-8C46-9651-95DE6CE2EBB3}"/>
              </a:ext>
            </a:extLst>
          </p:cNvPr>
          <p:cNvSpPr txBox="1"/>
          <p:nvPr/>
        </p:nvSpPr>
        <p:spPr>
          <a:xfrm>
            <a:off x="7695351" y="2298943"/>
            <a:ext cx="433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Q-error (Wu-Tuned Postgres)    :  1.36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    Mean Q-error (Piecewise)   :  1.04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5C1221-7E3C-6241-BC12-7994359476E3}"/>
              </a:ext>
            </a:extLst>
          </p:cNvPr>
          <p:cNvSpPr/>
          <p:nvPr/>
        </p:nvSpPr>
        <p:spPr>
          <a:xfrm>
            <a:off x="11206136" y="1218355"/>
            <a:ext cx="827903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= 0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386E947-F3D5-5749-B593-307CEB04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1" y="1473656"/>
            <a:ext cx="5458008" cy="34324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1E8B186C-8CDB-9D4A-BC4A-507FE422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69" y="2968357"/>
            <a:ext cx="6223470" cy="34324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9321E09-48A1-B54D-907A-D30576146805}"/>
              </a:ext>
            </a:extLst>
          </p:cNvPr>
          <p:cNvSpPr/>
          <p:nvPr/>
        </p:nvSpPr>
        <p:spPr>
          <a:xfrm>
            <a:off x="3399484" y="3044834"/>
            <a:ext cx="1981980" cy="452447"/>
          </a:xfrm>
          <a:prstGeom prst="wedgeRoundRectCallout">
            <a:avLst>
              <a:gd name="adj1" fmla="val -51036"/>
              <a:gd name="adj2" fmla="val -14565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Under-estimation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8B03097-5C4B-DE48-B058-F220AA2F76BC}"/>
              </a:ext>
            </a:extLst>
          </p:cNvPr>
          <p:cNvSpPr/>
          <p:nvPr/>
        </p:nvSpPr>
        <p:spPr>
          <a:xfrm>
            <a:off x="1417504" y="3586942"/>
            <a:ext cx="1981980" cy="452447"/>
          </a:xfrm>
          <a:prstGeom prst="wedgeRoundRectCallout">
            <a:avLst>
              <a:gd name="adj1" fmla="val -63505"/>
              <a:gd name="adj2" fmla="val -19481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Over-estimation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E79632-EDA0-894F-82A2-1386D7DB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-35670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A8C42-22F8-3D46-BD0D-352BB961454A}"/>
              </a:ext>
            </a:extLst>
          </p:cNvPr>
          <p:cNvSpPr txBox="1"/>
          <p:nvPr/>
        </p:nvSpPr>
        <p:spPr>
          <a:xfrm>
            <a:off x="9171751" y="216185"/>
            <a:ext cx="284654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 cast_info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movie_id </a:t>
            </a:r>
            <a:r>
              <a:rPr lang="en-US" dirty="0"/>
              <a:t>≤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00C14-ADC0-174F-BA81-9C28948A340C}"/>
              </a:ext>
            </a:extLst>
          </p:cNvPr>
          <p:cNvSpPr txBox="1"/>
          <p:nvPr/>
        </p:nvSpPr>
        <p:spPr>
          <a:xfrm>
            <a:off x="0" y="6519446"/>
            <a:ext cx="5516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 : Storage space is O(#lines) and prediction time is O(#lines)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81B3E-8E00-434E-9917-9F18CCD998B8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315E7-3E0B-BA40-B828-6ED70943B9DA}"/>
              </a:ext>
            </a:extLst>
          </p:cNvPr>
          <p:cNvSpPr txBox="1"/>
          <p:nvPr/>
        </p:nvSpPr>
        <p:spPr>
          <a:xfrm>
            <a:off x="160496" y="1064053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E5E7F-5F66-0D42-BDE1-B92FE4411818}"/>
              </a:ext>
            </a:extLst>
          </p:cNvPr>
          <p:cNvSpPr txBox="1"/>
          <p:nvPr/>
        </p:nvSpPr>
        <p:spPr>
          <a:xfrm>
            <a:off x="5771844" y="257594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6058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13" grpId="0" animBg="1"/>
      <p:bldP spid="14" grpId="0" animBg="1"/>
      <p:bldP spid="18" grpId="0" animBg="1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81E-7146-BC4F-8EB7-DAF49E88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about other queries?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D0DEA-4F11-844D-8BD0-79012A98F6BE}"/>
              </a:ext>
            </a:extLst>
          </p:cNvPr>
          <p:cNvSpPr txBox="1"/>
          <p:nvPr/>
        </p:nvSpPr>
        <p:spPr>
          <a:xfrm>
            <a:off x="9739437" y="201004"/>
            <a:ext cx="219483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Relation R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0000E-3709-724C-A908-9806EE3B2810}"/>
              </a:ext>
            </a:extLst>
          </p:cNvPr>
          <p:cNvSpPr txBox="1"/>
          <p:nvPr/>
        </p:nvSpPr>
        <p:spPr>
          <a:xfrm>
            <a:off x="96933" y="874857"/>
            <a:ext cx="562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the previous models to predict these type of queries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4978F-A7D7-1147-8B3F-E66FB1F7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" y="1345023"/>
            <a:ext cx="4228070" cy="24055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5B033B-2246-B949-97D4-A066E025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53" y="3870260"/>
            <a:ext cx="4735178" cy="286293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 descr="A pencil and paper&#10;&#10;Description automatically generated">
            <a:extLst>
              <a:ext uri="{FF2B5EF4-FFF2-40B4-BE49-F238E27FC236}">
                <a16:creationId xmlns:a16="http://schemas.microsoft.com/office/drawing/2014/main" id="{DB0E105F-53EE-7F40-8928-5BB02CA7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667" y="1326003"/>
            <a:ext cx="4563601" cy="24245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873C6C-FEEC-6C41-BDCB-64551BD8F9C0}"/>
              </a:ext>
            </a:extLst>
          </p:cNvPr>
          <p:cNvSpPr txBox="1"/>
          <p:nvPr/>
        </p:nvSpPr>
        <p:spPr>
          <a:xfrm>
            <a:off x="0" y="3725597"/>
            <a:ext cx="3292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Mean Q-error(Wu-Tuned Postgres)  :  12.2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Mean Q-error(Piecewise)   :   1.1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F62E2-04A7-CB4D-98CB-DA228A4BF10A}"/>
              </a:ext>
            </a:extLst>
          </p:cNvPr>
          <p:cNvSpPr txBox="1"/>
          <p:nvPr/>
        </p:nvSpPr>
        <p:spPr>
          <a:xfrm>
            <a:off x="474080" y="5708721"/>
            <a:ext cx="331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Mean Q-error(Wu-Tuned Postgres)  :  3.79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        Mean Q-error(Piecewise)   :  5.04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6CA03-C3BC-C64A-94D2-04AB215F0BE1}"/>
              </a:ext>
            </a:extLst>
          </p:cNvPr>
          <p:cNvSpPr txBox="1"/>
          <p:nvPr/>
        </p:nvSpPr>
        <p:spPr>
          <a:xfrm>
            <a:off x="8860708" y="3764314"/>
            <a:ext cx="374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Mean Q-error(Wu-Tuned Postgres)  :  1.46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        Mean Q-error(Piecewise)   :   1.15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EB2817-C04C-584E-A35C-BBA3CC59A794}"/>
              </a:ext>
            </a:extLst>
          </p:cNvPr>
          <p:cNvSpPr/>
          <p:nvPr/>
        </p:nvSpPr>
        <p:spPr>
          <a:xfrm>
            <a:off x="3954301" y="1221455"/>
            <a:ext cx="741267" cy="24899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CF =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52F373-00C6-644E-A6FE-3FB79664B98B}"/>
              </a:ext>
            </a:extLst>
          </p:cNvPr>
          <p:cNvSpPr/>
          <p:nvPr/>
        </p:nvSpPr>
        <p:spPr>
          <a:xfrm>
            <a:off x="11353800" y="1221455"/>
            <a:ext cx="741267" cy="24899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CF = 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D4ECB8-46DD-0549-AF6D-56241C56165A}"/>
              </a:ext>
            </a:extLst>
          </p:cNvPr>
          <p:cNvSpPr/>
          <p:nvPr/>
        </p:nvSpPr>
        <p:spPr>
          <a:xfrm>
            <a:off x="7456824" y="3823614"/>
            <a:ext cx="788665" cy="2191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CF = -1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8EA981DF-8284-3141-BE94-50C1C6A0FEF6}"/>
              </a:ext>
            </a:extLst>
          </p:cNvPr>
          <p:cNvSpPr/>
          <p:nvPr/>
        </p:nvSpPr>
        <p:spPr>
          <a:xfrm>
            <a:off x="5197286" y="1961764"/>
            <a:ext cx="1581665" cy="142102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Model </a:t>
            </a:r>
          </a:p>
          <a:p>
            <a:pPr algn="ctr"/>
            <a:r>
              <a:rPr lang="en-US" dirty="0"/>
              <a:t>cannot be </a:t>
            </a:r>
          </a:p>
          <a:p>
            <a:pPr algn="ctr"/>
            <a:r>
              <a:rPr lang="en-US" dirty="0"/>
              <a:t>data-layout agnostic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4A36C3-9B7A-4840-A6D2-F42957B1A26F}"/>
              </a:ext>
            </a:extLst>
          </p:cNvPr>
          <p:cNvSpPr/>
          <p:nvPr/>
        </p:nvSpPr>
        <p:spPr>
          <a:xfrm>
            <a:off x="2549439" y="6199947"/>
            <a:ext cx="951143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1.02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2B82C6-3127-0B41-9F3C-043EBB48F05B}"/>
              </a:ext>
            </a:extLst>
          </p:cNvPr>
          <p:cNvSpPr/>
          <p:nvPr/>
        </p:nvSpPr>
        <p:spPr>
          <a:xfrm>
            <a:off x="11126978" y="4310372"/>
            <a:ext cx="951143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C0200-22CA-E74F-82E3-2C3A121F9F80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454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/>
      <p:bldP spid="15" grpId="0"/>
      <p:bldP spid="16" grpId="0" animBg="1"/>
      <p:bldP spid="19" grpId="0" animBg="1"/>
      <p:bldP spid="20" grpId="0" animBg="1"/>
      <p:bldP spid="24" grpId="0" animBg="1"/>
      <p:bldP spid="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BCE573-0503-9D45-86ED-16C4D223305A}"/>
              </a:ext>
            </a:extLst>
          </p:cNvPr>
          <p:cNvSpPr/>
          <p:nvPr/>
        </p:nvSpPr>
        <p:spPr>
          <a:xfrm>
            <a:off x="630195" y="926757"/>
            <a:ext cx="11158151" cy="196977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does not predict execution time for index scan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build a better cost model without any assumptions on data layout by doing pre-processing.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78DCE-24E1-9442-8546-24E237A7C935}"/>
              </a:ext>
            </a:extLst>
          </p:cNvPr>
          <p:cNvSpPr/>
          <p:nvPr/>
        </p:nvSpPr>
        <p:spPr>
          <a:xfrm>
            <a:off x="630195" y="3310001"/>
            <a:ext cx="11158151" cy="30777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handle the whole spectrum of range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handle equality predicates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handle bitmap heap scan operator and internal node operators like join and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handle spilling (i.e. limited memory buffer size constraint)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AFBB0-1AB9-4244-8E4E-D8B0FBF7BB82}"/>
              </a:ext>
            </a:extLst>
          </p:cNvPr>
          <p:cNvSpPr txBox="1"/>
          <p:nvPr/>
        </p:nvSpPr>
        <p:spPr>
          <a:xfrm>
            <a:off x="11454588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506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A90-C60A-9B4C-93D1-67C4C631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784"/>
            <a:ext cx="4788408" cy="4114800"/>
          </a:xfrm>
        </p:spPr>
        <p:txBody>
          <a:bodyPr anchor="t">
            <a:normAutofit/>
          </a:bodyPr>
          <a:lstStyle/>
          <a:p>
            <a:pPr algn="ctr"/>
            <a:br>
              <a:rPr lang="en-US" dirty="0"/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Why Predict Query Execution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E6E9-17B8-E941-8CF9-8652732D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0784"/>
            <a:ext cx="5260848" cy="4114800"/>
          </a:xfrm>
        </p:spPr>
        <p:txBody>
          <a:bodyPr>
            <a:normAutofit/>
          </a:bodyPr>
          <a:lstStyle/>
          <a:p>
            <a:pPr fontAlgn="base"/>
            <a:r>
              <a:rPr lang="en-IN" sz="2000" b="1" i="1" dirty="0">
                <a:solidFill>
                  <a:srgbClr val="0070C0"/>
                </a:solidFill>
              </a:rPr>
              <a:t>To tell when</a:t>
            </a:r>
            <a:r>
              <a:rPr lang="en-IN" sz="2000" dirty="0"/>
              <a:t> the user should come to get the results of a query</a:t>
            </a:r>
          </a:p>
          <a:p>
            <a:pPr marL="0" indent="0" fontAlgn="base">
              <a:buNone/>
            </a:pPr>
            <a:endParaRPr lang="en-IN" sz="2000" dirty="0"/>
          </a:p>
          <a:p>
            <a:pPr fontAlgn="base"/>
            <a:r>
              <a:rPr lang="en-IN" sz="2000" b="1" i="1" dirty="0">
                <a:solidFill>
                  <a:srgbClr val="0070C0"/>
                </a:solidFill>
              </a:rPr>
              <a:t>To </a:t>
            </a:r>
            <a:r>
              <a:rPr lang="en-IN" sz="2000" b="1" i="1" dirty="0">
                <a:solidFill>
                  <a:srgbClr val="2370A7"/>
                </a:solidFill>
              </a:rPr>
              <a:t>pick the query plan with the least cost </a:t>
            </a:r>
            <a:r>
              <a:rPr lang="en-IN" sz="2000" dirty="0"/>
              <a:t>(Query Optimisation)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b="1" i="1" dirty="0">
                <a:solidFill>
                  <a:srgbClr val="0070C0"/>
                </a:solidFill>
              </a:rPr>
              <a:t>To schedule queries </a:t>
            </a:r>
            <a:r>
              <a:rPr lang="en-IN" sz="2000" i="1" dirty="0"/>
              <a:t>in a workload</a:t>
            </a:r>
            <a:endParaRPr lang="en-IN" sz="2000" b="1" i="1" dirty="0">
              <a:solidFill>
                <a:srgbClr val="0070C0"/>
              </a:solidFill>
            </a:endParaRPr>
          </a:p>
          <a:p>
            <a:pPr fontAlgn="base"/>
            <a:endParaRPr lang="en-IN" sz="2000" dirty="0"/>
          </a:p>
          <a:p>
            <a:pPr fontAlgn="base"/>
            <a:r>
              <a:rPr lang="en-IN" sz="2000" b="1" i="1" dirty="0">
                <a:solidFill>
                  <a:srgbClr val="0070C0"/>
                </a:solidFill>
              </a:rPr>
              <a:t>To pick </a:t>
            </a:r>
            <a:r>
              <a:rPr lang="en-IN" sz="2000" b="1" i="1" dirty="0">
                <a:solidFill>
                  <a:srgbClr val="2370A7"/>
                </a:solidFill>
              </a:rPr>
              <a:t>the right environment </a:t>
            </a:r>
            <a:r>
              <a:rPr lang="en-IN" sz="2000" dirty="0"/>
              <a:t>for query execution by predicting time on all available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F382B-E963-4341-85BF-534C8ADF7D21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646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120D-FEFB-F145-A21A-0157838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507878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C5A5F0C-386B-A249-9F34-54D69D739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4" r="1182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942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C2E924-2145-814F-9E49-0E9BA8A6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1" y="1448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DA2A-08B4-804E-BC45-BDEA30F0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37" y="1581665"/>
            <a:ext cx="11491726" cy="48660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Machine Learning [Black Box Approach]</a:t>
            </a:r>
          </a:p>
          <a:p>
            <a:pPr marL="914400" lvl="2" indent="0">
              <a:buNone/>
            </a:pPr>
            <a:r>
              <a:rPr lang="en-US" sz="1800" dirty="0"/>
              <a:t>As an attempt to capture uncertainties, the world turned to machine learning. e.g.</a:t>
            </a:r>
          </a:p>
          <a:p>
            <a:pPr lvl="3"/>
            <a:r>
              <a:rPr lang="en-IN" i="1" dirty="0"/>
              <a:t>PQR: Predicting Query Execution Times for Autonomous Workload Management, </a:t>
            </a:r>
            <a:r>
              <a:rPr lang="en-IN" dirty="0"/>
              <a:t>ICAC 2008, Chetan Gupta et al.</a:t>
            </a:r>
          </a:p>
          <a:p>
            <a:pPr lvl="3"/>
            <a:r>
              <a:rPr lang="en-IN" i="1" dirty="0"/>
              <a:t>Predicting multiple metrics for queries: Better decisions enabled by machine learning</a:t>
            </a:r>
            <a:r>
              <a:rPr lang="en-IN" dirty="0"/>
              <a:t>, ICDE 2009, Archana Ganapathi et al.</a:t>
            </a:r>
          </a:p>
          <a:p>
            <a:pPr lvl="3"/>
            <a:r>
              <a:rPr lang="en-IN" i="1" dirty="0"/>
              <a:t>Learning-based query performance modelling and prediction</a:t>
            </a:r>
            <a:r>
              <a:rPr lang="en-IN" dirty="0"/>
              <a:t>, ICDE 2012, Mert Akdere et al.</a:t>
            </a:r>
          </a:p>
          <a:p>
            <a:pPr lvl="3"/>
            <a:r>
              <a:rPr lang="en-IN" i="1" dirty="0"/>
              <a:t>Robust Estimation of Resource Consumption for SQL Queries using Statistical Techniques</a:t>
            </a:r>
            <a:r>
              <a:rPr lang="en-IN" dirty="0"/>
              <a:t>, VLDB 2012, Jiexing Li et al.</a:t>
            </a:r>
          </a:p>
          <a:p>
            <a:pPr lvl="3"/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Statistical Tuning [White Box Approach]</a:t>
            </a:r>
            <a:endParaRPr lang="en-IN" sz="2000" b="1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IN" sz="1800" dirty="0"/>
              <a:t>After a flow of ML-based papers, Wu attempted tuning the Postgres’ cost model itself using a set of calibrated queries to give a simple set of linear equations (with cost coefficients as variables)</a:t>
            </a:r>
            <a:endParaRPr lang="en-IN" sz="1800" i="1" dirty="0"/>
          </a:p>
          <a:p>
            <a:pPr lvl="3"/>
            <a:r>
              <a:rPr lang="en-IN" i="1" dirty="0"/>
              <a:t>Predicting query execution time: Are optimizer cost models really unusable?, </a:t>
            </a:r>
            <a:r>
              <a:rPr lang="en-IN" dirty="0"/>
              <a:t>ICDE 2013, Wu et al.</a:t>
            </a:r>
          </a:p>
          <a:p>
            <a:pPr lvl="3"/>
            <a:r>
              <a:rPr lang="en-IN" i="1" dirty="0"/>
              <a:t>Uncertainty Aware Query Execution Time Prediction</a:t>
            </a:r>
            <a:r>
              <a:rPr lang="en-IN" dirty="0"/>
              <a:t>, VLDB 2014, Wu et al.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1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BF4A3A-9059-B543-AA54-4CEEFD03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347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855-AAAF-1F45-AEF4-CD96AFD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(PostgreSQL)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345D0-140B-BA42-AE62-EC77D6F05406}"/>
              </a:ext>
            </a:extLst>
          </p:cNvPr>
          <p:cNvSpPr txBox="1"/>
          <p:nvPr/>
        </p:nvSpPr>
        <p:spPr>
          <a:xfrm>
            <a:off x="8553188" y="213360"/>
            <a:ext cx="342523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title t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movie_keyword mk 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t.id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mk.movie_id </a:t>
            </a:r>
            <a:r>
              <a:rPr lang="en-US" i="1" dirty="0"/>
              <a:t>AND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5"/>
                </a:solidFill>
              </a:rPr>
              <a:t>		</a:t>
            </a:r>
            <a:r>
              <a:rPr lang="en-US" b="1" dirty="0">
                <a:solidFill>
                  <a:srgbClr val="C00000"/>
                </a:solidFill>
              </a:rPr>
              <a:t>mk.keyword_id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335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420C66-57F4-E744-BB04-88C890CA1F46}"/>
                  </a:ext>
                </a:extLst>
              </p:cNvPr>
              <p:cNvSpPr txBox="1"/>
              <p:nvPr/>
            </p:nvSpPr>
            <p:spPr>
              <a:xfrm>
                <a:off x="3721402" y="3623164"/>
                <a:ext cx="2216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(Bitmap heap scan)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420C66-57F4-E744-BB04-88C890CA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2" y="3623164"/>
                <a:ext cx="2216761" cy="369332"/>
              </a:xfrm>
              <a:prstGeom prst="rect">
                <a:avLst/>
              </a:prstGeom>
              <a:blipFill>
                <a:blip r:embed="rId3"/>
                <a:stretch>
                  <a:fillRect t="-3333" r="-11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1C0AEC-C67D-A649-8F0F-1CAFA676BE15}"/>
              </a:ext>
            </a:extLst>
          </p:cNvPr>
          <p:cNvCxnSpPr/>
          <p:nvPr/>
        </p:nvCxnSpPr>
        <p:spPr>
          <a:xfrm flipH="1">
            <a:off x="2229173" y="3172487"/>
            <a:ext cx="818097" cy="41734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63DBAF-3D73-E743-82FF-CD2D1EB4029C}"/>
              </a:ext>
            </a:extLst>
          </p:cNvPr>
          <p:cNvCxnSpPr/>
          <p:nvPr/>
        </p:nvCxnSpPr>
        <p:spPr>
          <a:xfrm flipH="1" flipV="1">
            <a:off x="3721402" y="3163707"/>
            <a:ext cx="818097" cy="41734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311CA5-3AF8-9A45-A778-37BE3EC784A6}"/>
              </a:ext>
            </a:extLst>
          </p:cNvPr>
          <p:cNvSpPr txBox="1"/>
          <p:nvPr/>
        </p:nvSpPr>
        <p:spPr>
          <a:xfrm>
            <a:off x="1573999" y="3620204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 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937B2-E4C6-594E-855F-85317AC33178}"/>
              </a:ext>
            </a:extLst>
          </p:cNvPr>
          <p:cNvSpPr txBox="1"/>
          <p:nvPr/>
        </p:nvSpPr>
        <p:spPr>
          <a:xfrm>
            <a:off x="648697" y="415405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2528312</a:t>
            </a:r>
          </a:p>
          <a:p>
            <a:r>
              <a:rPr lang="en-US" dirty="0">
                <a:solidFill>
                  <a:srgbClr val="00B050"/>
                </a:solidFill>
              </a:rPr>
              <a:t>Act: 2525632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B3ACD-8626-9A49-B469-AC018042B6FC}"/>
              </a:ext>
            </a:extLst>
          </p:cNvPr>
          <p:cNvCxnSpPr>
            <a:cxnSpLocks/>
          </p:cNvCxnSpPr>
          <p:nvPr/>
        </p:nvCxnSpPr>
        <p:spPr>
          <a:xfrm flipH="1">
            <a:off x="2167206" y="4008023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06FF08-4AD1-7845-8226-800DD007F2B0}"/>
              </a:ext>
            </a:extLst>
          </p:cNvPr>
          <p:cNvSpPr txBox="1"/>
          <p:nvPr/>
        </p:nvSpPr>
        <p:spPr>
          <a:xfrm>
            <a:off x="2047896" y="475103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F2DBC8-FA4B-B045-8B05-79B811FB42D8}"/>
              </a:ext>
            </a:extLst>
          </p:cNvPr>
          <p:cNvCxnSpPr>
            <a:cxnSpLocks/>
          </p:cNvCxnSpPr>
          <p:nvPr/>
        </p:nvCxnSpPr>
        <p:spPr>
          <a:xfrm flipH="1">
            <a:off x="4771370" y="4008024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7A569C-A9F2-A748-B7E6-A3345C51AA6A}"/>
              </a:ext>
            </a:extLst>
          </p:cNvPr>
          <p:cNvSpPr txBox="1"/>
          <p:nvPr/>
        </p:nvSpPr>
        <p:spPr>
          <a:xfrm>
            <a:off x="4559922" y="47222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5466-2A6B-6C46-8786-8BB6A85980EE}"/>
              </a:ext>
            </a:extLst>
          </p:cNvPr>
          <p:cNvSpPr txBox="1"/>
          <p:nvPr/>
        </p:nvSpPr>
        <p:spPr>
          <a:xfrm>
            <a:off x="4804963" y="410470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4523930</a:t>
            </a:r>
          </a:p>
          <a:p>
            <a:r>
              <a:rPr lang="en-US" dirty="0">
                <a:solidFill>
                  <a:srgbClr val="00B050"/>
                </a:solidFill>
              </a:rPr>
              <a:t>Act: 4523930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D8439-3287-474F-8BC6-139B4FEF13F6}"/>
              </a:ext>
            </a:extLst>
          </p:cNvPr>
          <p:cNvSpPr txBox="1"/>
          <p:nvPr/>
        </p:nvSpPr>
        <p:spPr>
          <a:xfrm>
            <a:off x="4211373" y="278735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72262</a:t>
            </a:r>
          </a:p>
          <a:p>
            <a:r>
              <a:rPr lang="en-US" dirty="0">
                <a:solidFill>
                  <a:srgbClr val="00B050"/>
                </a:solidFill>
              </a:rPr>
              <a:t>Act: 72496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2E0C8-2C6A-4D45-903C-27D9A7B04AF0}"/>
              </a:ext>
            </a:extLst>
          </p:cNvPr>
          <p:cNvSpPr txBox="1"/>
          <p:nvPr/>
        </p:nvSpPr>
        <p:spPr>
          <a:xfrm>
            <a:off x="2803674" y="2814500"/>
            <a:ext cx="12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Merge Join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435FA1-850A-CD49-99B2-7415222A4CE3}"/>
              </a:ext>
            </a:extLst>
          </p:cNvPr>
          <p:cNvCxnSpPr>
            <a:cxnSpLocks/>
          </p:cNvCxnSpPr>
          <p:nvPr/>
        </p:nvCxnSpPr>
        <p:spPr>
          <a:xfrm>
            <a:off x="3401713" y="2099694"/>
            <a:ext cx="1" cy="67927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73EBC7-966A-CA4E-A125-98C549DED95B}"/>
              </a:ext>
            </a:extLst>
          </p:cNvPr>
          <p:cNvSpPr txBox="1"/>
          <p:nvPr/>
        </p:nvSpPr>
        <p:spPr>
          <a:xfrm>
            <a:off x="2155859" y="2146008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72262</a:t>
            </a:r>
          </a:p>
          <a:p>
            <a:r>
              <a:rPr lang="en-US" dirty="0">
                <a:solidFill>
                  <a:srgbClr val="00B050"/>
                </a:solidFill>
              </a:rPr>
              <a:t>Act: 72496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7BA0E-451E-6B43-96AA-64D8A2B02E8A}"/>
              </a:ext>
            </a:extLst>
          </p:cNvPr>
          <p:cNvSpPr txBox="1"/>
          <p:nvPr/>
        </p:nvSpPr>
        <p:spPr>
          <a:xfrm>
            <a:off x="2280637" y="5203272"/>
            <a:ext cx="22421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time: 4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time: 81 sec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BB443E-602F-2A4A-ACED-274C30403C4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413157" y="3506998"/>
            <a:ext cx="27218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BF8F90-EF52-6248-B7D7-C3AC154D9A3C}"/>
              </a:ext>
            </a:extLst>
          </p:cNvPr>
          <p:cNvSpPr txBox="1"/>
          <p:nvPr/>
        </p:nvSpPr>
        <p:spPr>
          <a:xfrm>
            <a:off x="6381908" y="3204705"/>
            <a:ext cx="2816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Wu’s model*</a:t>
            </a:r>
          </a:p>
          <a:p>
            <a:pPr algn="ctr"/>
            <a:r>
              <a:rPr lang="en-US" dirty="0"/>
              <a:t>[tunes the cost parameters by running a set of calibrating queries]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9E2B8-47B4-5D4B-9E72-EE008BAB617B}"/>
              </a:ext>
            </a:extLst>
          </p:cNvPr>
          <p:cNvSpPr txBox="1"/>
          <p:nvPr/>
        </p:nvSpPr>
        <p:spPr>
          <a:xfrm>
            <a:off x="9134957" y="3183832"/>
            <a:ext cx="255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 execution time</a:t>
            </a:r>
          </a:p>
          <a:p>
            <a:pPr algn="ctr"/>
            <a:r>
              <a:rPr lang="en-US" dirty="0"/>
              <a:t>correctly estimated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08173-C4E6-BC4E-8CBD-9422837BCA79}"/>
              </a:ext>
            </a:extLst>
          </p:cNvPr>
          <p:cNvSpPr txBox="1"/>
          <p:nvPr/>
        </p:nvSpPr>
        <p:spPr>
          <a:xfrm>
            <a:off x="49955" y="6229849"/>
            <a:ext cx="5259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Estimated cardinalities are close to actual cardinalities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10BE0-9905-CE48-8193-7800233C853F}"/>
              </a:ext>
            </a:extLst>
          </p:cNvPr>
          <p:cNvSpPr txBox="1"/>
          <p:nvPr/>
        </p:nvSpPr>
        <p:spPr>
          <a:xfrm>
            <a:off x="48293" y="6480498"/>
            <a:ext cx="991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*Wu et al. </a:t>
            </a:r>
            <a:r>
              <a:rPr lang="en-US" sz="1600" i="1" dirty="0"/>
              <a:t>“Prediction of Query Execution Time: Are Optimiser Cost Models Really Unusable?” </a:t>
            </a:r>
            <a:r>
              <a:rPr lang="en-US" sz="1600" dirty="0"/>
              <a:t>ICDE 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7473D9-C8A5-2948-A4E4-4AE2D6C60EE8}"/>
              </a:ext>
            </a:extLst>
          </p:cNvPr>
          <p:cNvSpPr txBox="1"/>
          <p:nvPr/>
        </p:nvSpPr>
        <p:spPr>
          <a:xfrm>
            <a:off x="11454588" y="64008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4/23</a:t>
            </a:r>
          </a:p>
        </p:txBody>
      </p:sp>
    </p:spTree>
    <p:extLst>
      <p:ext uri="{BB962C8B-B14F-4D97-AF65-F5344CB8AC3E}">
        <p14:creationId xmlns:p14="http://schemas.microsoft.com/office/powerpoint/2010/main" val="5826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1" grpId="0"/>
      <p:bldP spid="13" grpId="0"/>
      <p:bldP spid="14" grpId="0"/>
      <p:bldP spid="15" grpId="0"/>
      <p:bldP spid="16" grpId="0"/>
      <p:bldP spid="18" grpId="0"/>
      <p:bldP spid="19" grpId="0" animBg="1"/>
      <p:bldP spid="22" grpId="0"/>
      <p:bldP spid="23" grpId="0"/>
      <p:bldP spid="2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855-AAAF-1F45-AEF4-CD96AFD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Example(Wu-Tuned PostgreSQL)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345D0-140B-BA42-AE62-EC77D6F05406}"/>
              </a:ext>
            </a:extLst>
          </p:cNvPr>
          <p:cNvSpPr txBox="1"/>
          <p:nvPr/>
        </p:nvSpPr>
        <p:spPr>
          <a:xfrm>
            <a:off x="8581394" y="201428"/>
            <a:ext cx="337233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title t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cast_info ci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movie_keyword mk 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t.id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mk.movie_id </a:t>
            </a:r>
            <a:r>
              <a:rPr lang="en-US" i="1" dirty="0"/>
              <a:t>AND</a:t>
            </a:r>
            <a:endParaRPr lang="en-US" b="1" i="1" dirty="0">
              <a:solidFill>
                <a:schemeClr val="accent5"/>
              </a:solidFill>
            </a:endParaRPr>
          </a:p>
          <a:p>
            <a:r>
              <a:rPr lang="en-US" b="1" i="1" dirty="0">
                <a:solidFill>
                  <a:schemeClr val="accent5"/>
                </a:solidFill>
              </a:rPr>
              <a:t>		</a:t>
            </a:r>
            <a:r>
              <a:rPr lang="en-US" b="1" dirty="0">
                <a:solidFill>
                  <a:srgbClr val="C00000"/>
                </a:solidFill>
              </a:rPr>
              <a:t>t.id </a:t>
            </a:r>
            <a:r>
              <a:rPr lang="en-US" dirty="0"/>
              <a:t>=</a:t>
            </a:r>
            <a:r>
              <a:rPr lang="en-US" b="1" dirty="0">
                <a:solidFill>
                  <a:srgbClr val="C00000"/>
                </a:solidFill>
              </a:rPr>
              <a:t> ci.movie_id </a:t>
            </a:r>
            <a:r>
              <a:rPr lang="en-US" i="1" dirty="0"/>
              <a:t>AND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/>
                </a:solidFill>
              </a:rPr>
              <a:t>		</a:t>
            </a:r>
            <a:r>
              <a:rPr lang="en-US" b="1" dirty="0">
                <a:solidFill>
                  <a:srgbClr val="C00000"/>
                </a:solidFill>
              </a:rPr>
              <a:t>mk.keyword_id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08173-C4E6-BC4E-8CBD-9422837BCA79}"/>
              </a:ext>
            </a:extLst>
          </p:cNvPr>
          <p:cNvSpPr txBox="1"/>
          <p:nvPr/>
        </p:nvSpPr>
        <p:spPr>
          <a:xfrm>
            <a:off x="58860" y="6478533"/>
            <a:ext cx="5259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Estimated cardinalities are close to actual cardinalities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C762A-FE3F-0D47-97C1-D501602F3B32}"/>
              </a:ext>
            </a:extLst>
          </p:cNvPr>
          <p:cNvSpPr txBox="1"/>
          <p:nvPr/>
        </p:nvSpPr>
        <p:spPr>
          <a:xfrm>
            <a:off x="5856955" y="4676528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Seq scan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13A650-ED8C-B14C-A120-A992F9BAD9D6}"/>
              </a:ext>
            </a:extLst>
          </p:cNvPr>
          <p:cNvCxnSpPr>
            <a:cxnSpLocks/>
          </p:cNvCxnSpPr>
          <p:nvPr/>
        </p:nvCxnSpPr>
        <p:spPr>
          <a:xfrm flipH="1">
            <a:off x="4166330" y="4259185"/>
            <a:ext cx="818097" cy="41734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EE9B29-03E3-FD4C-82F2-40F565C20134}"/>
              </a:ext>
            </a:extLst>
          </p:cNvPr>
          <p:cNvCxnSpPr>
            <a:cxnSpLocks/>
          </p:cNvCxnSpPr>
          <p:nvPr/>
        </p:nvCxnSpPr>
        <p:spPr>
          <a:xfrm flipH="1" flipV="1">
            <a:off x="5386785" y="4264335"/>
            <a:ext cx="818097" cy="41734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6BF4-A1AB-CF4B-9E45-272BADA258B4}"/>
                  </a:ext>
                </a:extLst>
              </p:cNvPr>
              <p:cNvSpPr txBox="1"/>
              <p:nvPr/>
            </p:nvSpPr>
            <p:spPr>
              <a:xfrm>
                <a:off x="3308417" y="4655318"/>
                <a:ext cx="13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(Seq scan)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6BF4-A1AB-CF4B-9E45-272BADA2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7" y="4655318"/>
                <a:ext cx="1397627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61D130-313E-1D49-8828-728D50847C92}"/>
              </a:ext>
            </a:extLst>
          </p:cNvPr>
          <p:cNvCxnSpPr>
            <a:cxnSpLocks/>
          </p:cNvCxnSpPr>
          <p:nvPr/>
        </p:nvCxnSpPr>
        <p:spPr>
          <a:xfrm flipH="1">
            <a:off x="4219175" y="4989174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71A5B5-5714-3B4F-93D0-DFEB9409A8B2}"/>
              </a:ext>
            </a:extLst>
          </p:cNvPr>
          <p:cNvSpPr txBox="1"/>
          <p:nvPr/>
        </p:nvSpPr>
        <p:spPr>
          <a:xfrm>
            <a:off x="3985297" y="570172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A95E9-F6AF-9B4E-A768-FC32C7E5A606}"/>
              </a:ext>
            </a:extLst>
          </p:cNvPr>
          <p:cNvCxnSpPr>
            <a:cxnSpLocks/>
          </p:cNvCxnSpPr>
          <p:nvPr/>
        </p:nvCxnSpPr>
        <p:spPr>
          <a:xfrm flipH="1">
            <a:off x="6308300" y="5001459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A93D46-8424-E640-9E41-E4784339F469}"/>
              </a:ext>
            </a:extLst>
          </p:cNvPr>
          <p:cNvSpPr txBox="1"/>
          <p:nvPr/>
        </p:nvSpPr>
        <p:spPr>
          <a:xfrm>
            <a:off x="6175568" y="573199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CA6FD3-2DB2-7042-B5E9-2F25191E5188}"/>
              </a:ext>
            </a:extLst>
          </p:cNvPr>
          <p:cNvSpPr txBox="1"/>
          <p:nvPr/>
        </p:nvSpPr>
        <p:spPr>
          <a:xfrm>
            <a:off x="2816908" y="509761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4523930</a:t>
            </a:r>
          </a:p>
          <a:p>
            <a:r>
              <a:rPr lang="en-US" dirty="0">
                <a:solidFill>
                  <a:srgbClr val="00B050"/>
                </a:solidFill>
              </a:rPr>
              <a:t>Act: 4523930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58692E-8F6F-FB4F-8E24-159901071842}"/>
              </a:ext>
            </a:extLst>
          </p:cNvPr>
          <p:cNvSpPr txBox="1"/>
          <p:nvPr/>
        </p:nvSpPr>
        <p:spPr>
          <a:xfrm>
            <a:off x="4703868" y="394568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Hash Join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9B740-8331-6D43-86C9-3A9B58DB91B2}"/>
              </a:ext>
            </a:extLst>
          </p:cNvPr>
          <p:cNvSpPr txBox="1"/>
          <p:nvPr/>
        </p:nvSpPr>
        <p:spPr>
          <a:xfrm>
            <a:off x="6511541" y="2528280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135783</a:t>
            </a:r>
          </a:p>
          <a:p>
            <a:r>
              <a:rPr lang="en-US" dirty="0">
                <a:solidFill>
                  <a:srgbClr val="00B050"/>
                </a:solidFill>
              </a:rPr>
              <a:t>Act: 120410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4C7BE4-C388-734C-BE73-623E843C8FD4}"/>
              </a:ext>
            </a:extLst>
          </p:cNvPr>
          <p:cNvSpPr txBox="1"/>
          <p:nvPr/>
        </p:nvSpPr>
        <p:spPr>
          <a:xfrm>
            <a:off x="3021533" y="2452405"/>
            <a:ext cx="22421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time: 8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time: 3 min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AC6360-677B-5B43-B960-83647ADDBA66}"/>
              </a:ext>
            </a:extLst>
          </p:cNvPr>
          <p:cNvCxnSpPr>
            <a:cxnSpLocks/>
          </p:cNvCxnSpPr>
          <p:nvPr/>
        </p:nvCxnSpPr>
        <p:spPr>
          <a:xfrm flipH="1" flipV="1">
            <a:off x="7132292" y="3534065"/>
            <a:ext cx="818097" cy="41734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518156-FA67-5540-A070-01522241D490}"/>
              </a:ext>
            </a:extLst>
          </p:cNvPr>
          <p:cNvSpPr txBox="1"/>
          <p:nvPr/>
        </p:nvSpPr>
        <p:spPr>
          <a:xfrm>
            <a:off x="5781362" y="3177901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Nested Loop Join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5D1FC0-9928-5B45-82B2-35FE757875E4}"/>
              </a:ext>
            </a:extLst>
          </p:cNvPr>
          <p:cNvCxnSpPr>
            <a:cxnSpLocks/>
          </p:cNvCxnSpPr>
          <p:nvPr/>
        </p:nvCxnSpPr>
        <p:spPr>
          <a:xfrm flipH="1">
            <a:off x="5482201" y="3537788"/>
            <a:ext cx="818097" cy="41734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4FE862-E912-F646-BD72-FD57D66459FA}"/>
              </a:ext>
            </a:extLst>
          </p:cNvPr>
          <p:cNvCxnSpPr>
            <a:cxnSpLocks/>
          </p:cNvCxnSpPr>
          <p:nvPr/>
        </p:nvCxnSpPr>
        <p:spPr>
          <a:xfrm flipH="1">
            <a:off x="6530440" y="2396450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85DDAC-9A54-414A-952D-7BF379DCC9B0}"/>
              </a:ext>
            </a:extLst>
          </p:cNvPr>
          <p:cNvSpPr txBox="1"/>
          <p:nvPr/>
        </p:nvSpPr>
        <p:spPr>
          <a:xfrm>
            <a:off x="4671735" y="327439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B7312-9DBF-F640-8D03-BEC2AB696376}"/>
              </a:ext>
            </a:extLst>
          </p:cNvPr>
          <p:cNvSpPr txBox="1"/>
          <p:nvPr/>
        </p:nvSpPr>
        <p:spPr>
          <a:xfrm>
            <a:off x="3459330" y="3974008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73731-0940-B447-9C3A-749C0369BF3C}"/>
              </a:ext>
            </a:extLst>
          </p:cNvPr>
          <p:cNvSpPr txBox="1"/>
          <p:nvPr/>
        </p:nvSpPr>
        <p:spPr>
          <a:xfrm>
            <a:off x="6300442" y="5180344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2528312</a:t>
            </a:r>
          </a:p>
          <a:p>
            <a:r>
              <a:rPr lang="en-US" dirty="0">
                <a:solidFill>
                  <a:srgbClr val="00B050"/>
                </a:solidFill>
              </a:rPr>
              <a:t>Act: 2528312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1325F-C70C-234B-8FCC-A17943835275}"/>
              </a:ext>
            </a:extLst>
          </p:cNvPr>
          <p:cNvSpPr txBox="1"/>
          <p:nvPr/>
        </p:nvSpPr>
        <p:spPr>
          <a:xfrm>
            <a:off x="7554858" y="3935243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 scan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A56755-9857-1A42-AB8C-45182B4F49A0}"/>
              </a:ext>
            </a:extLst>
          </p:cNvPr>
          <p:cNvCxnSpPr>
            <a:cxnSpLocks/>
          </p:cNvCxnSpPr>
          <p:nvPr/>
        </p:nvCxnSpPr>
        <p:spPr>
          <a:xfrm flipH="1">
            <a:off x="8340078" y="4235643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C304CD-2D8E-B34D-BF54-B0C2538237C5}"/>
              </a:ext>
            </a:extLst>
          </p:cNvPr>
          <p:cNvSpPr txBox="1"/>
          <p:nvPr/>
        </p:nvSpPr>
        <p:spPr>
          <a:xfrm>
            <a:off x="8170590" y="49393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C841C-9CD2-D04C-B698-0D40C37EDAF2}"/>
              </a:ext>
            </a:extLst>
          </p:cNvPr>
          <p:cNvSpPr txBox="1"/>
          <p:nvPr/>
        </p:nvSpPr>
        <p:spPr>
          <a:xfrm>
            <a:off x="6956027" y="4366198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34*9470</a:t>
            </a:r>
          </a:p>
          <a:p>
            <a:r>
              <a:rPr lang="en-US" dirty="0">
                <a:solidFill>
                  <a:srgbClr val="00B050"/>
                </a:solidFill>
              </a:rPr>
              <a:t>Act: 11*9060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ADA4DE-87FC-2C46-9668-20C61ECA3D1C}"/>
              </a:ext>
            </a:extLst>
          </p:cNvPr>
          <p:cNvSpPr txBox="1"/>
          <p:nvPr/>
        </p:nvSpPr>
        <p:spPr>
          <a:xfrm>
            <a:off x="11454588" y="64008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5/23</a:t>
            </a:r>
          </a:p>
        </p:txBody>
      </p:sp>
    </p:spTree>
    <p:extLst>
      <p:ext uri="{BB962C8B-B14F-4D97-AF65-F5344CB8AC3E}">
        <p14:creationId xmlns:p14="http://schemas.microsoft.com/office/powerpoint/2010/main" val="26107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8" grpId="0"/>
      <p:bldP spid="30" grpId="0"/>
      <p:bldP spid="32" grpId="0"/>
      <p:bldP spid="33" grpId="0"/>
      <p:bldP spid="34" grpId="0"/>
      <p:bldP spid="35" grpId="0"/>
      <p:bldP spid="36" grpId="0" animBg="1"/>
      <p:bldP spid="38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855-AAAF-1F45-AEF4-CD96AFD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Effect on Query Optimisation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345D0-140B-BA42-AE62-EC77D6F05406}"/>
              </a:ext>
            </a:extLst>
          </p:cNvPr>
          <p:cNvSpPr txBox="1"/>
          <p:nvPr/>
        </p:nvSpPr>
        <p:spPr>
          <a:xfrm>
            <a:off x="8581394" y="201428"/>
            <a:ext cx="337233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title t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cast_info ci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movie_keyword mk 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t.id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mk.movie_id </a:t>
            </a:r>
            <a:r>
              <a:rPr lang="en-US" i="1" dirty="0"/>
              <a:t>AND</a:t>
            </a:r>
            <a:endParaRPr lang="en-US" b="1" i="1" dirty="0">
              <a:solidFill>
                <a:schemeClr val="accent5"/>
              </a:solidFill>
            </a:endParaRPr>
          </a:p>
          <a:p>
            <a:r>
              <a:rPr lang="en-US" b="1" i="1" dirty="0">
                <a:solidFill>
                  <a:schemeClr val="accent5"/>
                </a:solidFill>
              </a:rPr>
              <a:t>		</a:t>
            </a:r>
            <a:r>
              <a:rPr lang="en-US" b="1" dirty="0">
                <a:solidFill>
                  <a:srgbClr val="C00000"/>
                </a:solidFill>
              </a:rPr>
              <a:t>t.id </a:t>
            </a:r>
            <a:r>
              <a:rPr lang="en-US" dirty="0"/>
              <a:t>=</a:t>
            </a:r>
            <a:r>
              <a:rPr lang="en-US" b="1" dirty="0">
                <a:solidFill>
                  <a:srgbClr val="C00000"/>
                </a:solidFill>
              </a:rPr>
              <a:t> ci.movie_id </a:t>
            </a:r>
            <a:r>
              <a:rPr lang="en-US" i="1" dirty="0"/>
              <a:t>AND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/>
                </a:solidFill>
              </a:rPr>
              <a:t>		</a:t>
            </a:r>
            <a:r>
              <a:rPr lang="en-US" b="1" dirty="0">
                <a:solidFill>
                  <a:srgbClr val="C00000"/>
                </a:solidFill>
              </a:rPr>
              <a:t>mk.keyword_id </a:t>
            </a:r>
            <a:r>
              <a:rPr lang="en-US" dirty="0"/>
              <a:t>=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08173-C4E6-BC4E-8CBD-9422837BCA79}"/>
              </a:ext>
            </a:extLst>
          </p:cNvPr>
          <p:cNvSpPr txBox="1"/>
          <p:nvPr/>
        </p:nvSpPr>
        <p:spPr>
          <a:xfrm>
            <a:off x="58860" y="6478533"/>
            <a:ext cx="5259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Estimated cardinalities are close to actual cardinalities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C762A-FE3F-0D47-97C1-D501602F3B32}"/>
              </a:ext>
            </a:extLst>
          </p:cNvPr>
          <p:cNvSpPr txBox="1"/>
          <p:nvPr/>
        </p:nvSpPr>
        <p:spPr>
          <a:xfrm>
            <a:off x="2075928" y="4749086"/>
            <a:ext cx="826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Seq scan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13A650-ED8C-B14C-A120-A992F9BAD9D6}"/>
              </a:ext>
            </a:extLst>
          </p:cNvPr>
          <p:cNvCxnSpPr>
            <a:cxnSpLocks/>
          </p:cNvCxnSpPr>
          <p:nvPr/>
        </p:nvCxnSpPr>
        <p:spPr>
          <a:xfrm flipH="1">
            <a:off x="1163629" y="4472212"/>
            <a:ext cx="549434" cy="293865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EE9B29-03E3-FD4C-82F2-40F565C20134}"/>
              </a:ext>
            </a:extLst>
          </p:cNvPr>
          <p:cNvCxnSpPr>
            <a:cxnSpLocks/>
          </p:cNvCxnSpPr>
          <p:nvPr/>
        </p:nvCxnSpPr>
        <p:spPr>
          <a:xfrm flipH="1" flipV="1">
            <a:off x="1938238" y="4468104"/>
            <a:ext cx="528377" cy="29797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6BF4-A1AB-CF4B-9E45-272BADA258B4}"/>
                  </a:ext>
                </a:extLst>
              </p:cNvPr>
              <p:cNvSpPr txBox="1"/>
              <p:nvPr/>
            </p:nvSpPr>
            <p:spPr>
              <a:xfrm>
                <a:off x="592507" y="4727409"/>
                <a:ext cx="1088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</a:rPr>
                  <a:t>(Seq scan)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6BF4-A1AB-CF4B-9E45-272BADA2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7" y="4727409"/>
                <a:ext cx="1088888" cy="307777"/>
              </a:xfrm>
              <a:prstGeom prst="rect">
                <a:avLst/>
              </a:prstGeom>
              <a:blipFill>
                <a:blip r:embed="rId2"/>
                <a:stretch>
                  <a:fillRect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61D130-313E-1D49-8828-728D50847C92}"/>
              </a:ext>
            </a:extLst>
          </p:cNvPr>
          <p:cNvCxnSpPr>
            <a:cxnSpLocks/>
          </p:cNvCxnSpPr>
          <p:nvPr/>
        </p:nvCxnSpPr>
        <p:spPr>
          <a:xfrm flipH="1">
            <a:off x="1178182" y="5004034"/>
            <a:ext cx="1" cy="559105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71A5B5-5714-3B4F-93D0-DFEB9409A8B2}"/>
              </a:ext>
            </a:extLst>
          </p:cNvPr>
          <p:cNvSpPr txBox="1"/>
          <p:nvPr/>
        </p:nvSpPr>
        <p:spPr>
          <a:xfrm>
            <a:off x="971261" y="552128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A95E9-F6AF-9B4E-A768-FC32C7E5A606}"/>
              </a:ext>
            </a:extLst>
          </p:cNvPr>
          <p:cNvCxnSpPr>
            <a:cxnSpLocks/>
          </p:cNvCxnSpPr>
          <p:nvPr/>
        </p:nvCxnSpPr>
        <p:spPr>
          <a:xfrm flipH="1">
            <a:off x="2529263" y="5008022"/>
            <a:ext cx="9419" cy="51325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A93D46-8424-E640-9E41-E4784339F469}"/>
              </a:ext>
            </a:extLst>
          </p:cNvPr>
          <p:cNvSpPr txBox="1"/>
          <p:nvPr/>
        </p:nvSpPr>
        <p:spPr>
          <a:xfrm>
            <a:off x="2431369" y="54796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CA6FD3-2DB2-7042-B5E9-2F25191E5188}"/>
              </a:ext>
            </a:extLst>
          </p:cNvPr>
          <p:cNvSpPr txBox="1"/>
          <p:nvPr/>
        </p:nvSpPr>
        <p:spPr>
          <a:xfrm>
            <a:off x="70626" y="5071502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4523930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4523930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58692E-8F6F-FB4F-8E24-159901071842}"/>
              </a:ext>
            </a:extLst>
          </p:cNvPr>
          <p:cNvSpPr txBox="1"/>
          <p:nvPr/>
        </p:nvSpPr>
        <p:spPr>
          <a:xfrm>
            <a:off x="1467821" y="417731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Hash Join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9B740-8331-6D43-86C9-3A9B58DB91B2}"/>
              </a:ext>
            </a:extLst>
          </p:cNvPr>
          <p:cNvSpPr txBox="1"/>
          <p:nvPr/>
        </p:nvSpPr>
        <p:spPr>
          <a:xfrm>
            <a:off x="2688490" y="3106572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135783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120410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4C7BE4-C388-734C-BE73-623E843C8FD4}"/>
              </a:ext>
            </a:extLst>
          </p:cNvPr>
          <p:cNvSpPr txBox="1"/>
          <p:nvPr/>
        </p:nvSpPr>
        <p:spPr>
          <a:xfrm>
            <a:off x="553039" y="2547221"/>
            <a:ext cx="17706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Estimated time: 8 sec</a:t>
            </a:r>
          </a:p>
          <a:p>
            <a:pPr algn="ctr"/>
            <a:r>
              <a:rPr lang="en-US" sz="1400" b="1" dirty="0">
                <a:solidFill>
                  <a:srgbClr val="00B050"/>
                </a:solidFill>
              </a:rPr>
              <a:t>Actual time: 3 min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AC6360-677B-5B43-B960-83647ADDBA66}"/>
              </a:ext>
            </a:extLst>
          </p:cNvPr>
          <p:cNvCxnSpPr>
            <a:cxnSpLocks/>
          </p:cNvCxnSpPr>
          <p:nvPr/>
        </p:nvCxnSpPr>
        <p:spPr>
          <a:xfrm flipH="1" flipV="1">
            <a:off x="2882103" y="3841030"/>
            <a:ext cx="660582" cy="37095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518156-FA67-5540-A070-01522241D490}"/>
              </a:ext>
            </a:extLst>
          </p:cNvPr>
          <p:cNvSpPr txBox="1"/>
          <p:nvPr/>
        </p:nvSpPr>
        <p:spPr>
          <a:xfrm>
            <a:off x="2075928" y="3571006"/>
            <a:ext cx="14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Nested Loop Join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5D1FC0-9928-5B45-82B2-35FE757875E4}"/>
              </a:ext>
            </a:extLst>
          </p:cNvPr>
          <p:cNvCxnSpPr>
            <a:cxnSpLocks/>
          </p:cNvCxnSpPr>
          <p:nvPr/>
        </p:nvCxnSpPr>
        <p:spPr>
          <a:xfrm flipH="1">
            <a:off x="1896408" y="3854362"/>
            <a:ext cx="591205" cy="357626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4FE862-E912-F646-BD72-FD57D66459FA}"/>
              </a:ext>
            </a:extLst>
          </p:cNvPr>
          <p:cNvCxnSpPr>
            <a:cxnSpLocks/>
          </p:cNvCxnSpPr>
          <p:nvPr/>
        </p:nvCxnSpPr>
        <p:spPr>
          <a:xfrm>
            <a:off x="2729525" y="3008074"/>
            <a:ext cx="6074" cy="54477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85DDAC-9A54-414A-952D-7BF379DCC9B0}"/>
              </a:ext>
            </a:extLst>
          </p:cNvPr>
          <p:cNvSpPr txBox="1"/>
          <p:nvPr/>
        </p:nvSpPr>
        <p:spPr>
          <a:xfrm>
            <a:off x="1277556" y="3642601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B7312-9DBF-F640-8D03-BEC2AB696376}"/>
              </a:ext>
            </a:extLst>
          </p:cNvPr>
          <p:cNvSpPr txBox="1"/>
          <p:nvPr/>
        </p:nvSpPr>
        <p:spPr>
          <a:xfrm>
            <a:off x="531226" y="4206352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73731-0940-B447-9C3A-749C0369BF3C}"/>
              </a:ext>
            </a:extLst>
          </p:cNvPr>
          <p:cNvSpPr txBox="1"/>
          <p:nvPr/>
        </p:nvSpPr>
        <p:spPr>
          <a:xfrm>
            <a:off x="2529263" y="5110309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2528312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2528312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1325F-C70C-234B-8FCC-A17943835275}"/>
              </a:ext>
            </a:extLst>
          </p:cNvPr>
          <p:cNvSpPr txBox="1"/>
          <p:nvPr/>
        </p:nvSpPr>
        <p:spPr>
          <a:xfrm>
            <a:off x="3202845" y="4177244"/>
            <a:ext cx="964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Index scan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A56755-9857-1A42-AB8C-45182B4F49A0}"/>
              </a:ext>
            </a:extLst>
          </p:cNvPr>
          <p:cNvCxnSpPr>
            <a:cxnSpLocks/>
          </p:cNvCxnSpPr>
          <p:nvPr/>
        </p:nvCxnSpPr>
        <p:spPr>
          <a:xfrm flipH="1">
            <a:off x="3909883" y="4450545"/>
            <a:ext cx="1" cy="55348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C304CD-2D8E-B34D-BF54-B0C2538237C5}"/>
              </a:ext>
            </a:extLst>
          </p:cNvPr>
          <p:cNvSpPr txBox="1"/>
          <p:nvPr/>
        </p:nvSpPr>
        <p:spPr>
          <a:xfrm>
            <a:off x="3785319" y="497334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C841C-9CD2-D04C-B698-0D40C37EDAF2}"/>
              </a:ext>
            </a:extLst>
          </p:cNvPr>
          <p:cNvSpPr txBox="1"/>
          <p:nvPr/>
        </p:nvSpPr>
        <p:spPr>
          <a:xfrm>
            <a:off x="3889762" y="4536055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Est: 34*9470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Act: 11*9060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B26BAD-7B06-0D46-A2E4-5ACC10822CDB}"/>
              </a:ext>
            </a:extLst>
          </p:cNvPr>
          <p:cNvSpPr txBox="1"/>
          <p:nvPr/>
        </p:nvSpPr>
        <p:spPr>
          <a:xfrm>
            <a:off x="10149625" y="5079985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Seq scan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0C9F11-B21E-7741-B9FF-D1491CB54E90}"/>
              </a:ext>
            </a:extLst>
          </p:cNvPr>
          <p:cNvCxnSpPr>
            <a:cxnSpLocks/>
          </p:cNvCxnSpPr>
          <p:nvPr/>
        </p:nvCxnSpPr>
        <p:spPr>
          <a:xfrm flipH="1">
            <a:off x="8439247" y="4400004"/>
            <a:ext cx="875820" cy="70252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D3494D-1EE7-4840-80DA-32401A9E73E7}"/>
              </a:ext>
            </a:extLst>
          </p:cNvPr>
          <p:cNvCxnSpPr>
            <a:cxnSpLocks/>
          </p:cNvCxnSpPr>
          <p:nvPr/>
        </p:nvCxnSpPr>
        <p:spPr>
          <a:xfrm flipH="1" flipV="1">
            <a:off x="9622854" y="4428353"/>
            <a:ext cx="818096" cy="67083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214CA-68CB-D344-8CAE-0DC9D9983F6E}"/>
                  </a:ext>
                </a:extLst>
              </p:cNvPr>
              <p:cNvSpPr txBox="1"/>
              <p:nvPr/>
            </p:nvSpPr>
            <p:spPr>
              <a:xfrm>
                <a:off x="7581333" y="5081314"/>
                <a:ext cx="13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(Seq scan)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214CA-68CB-D344-8CAE-0DC9D9983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333" y="5081314"/>
                <a:ext cx="1397627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DBBE89-FC61-744A-A267-BBDB48516D14}"/>
              </a:ext>
            </a:extLst>
          </p:cNvPr>
          <p:cNvCxnSpPr>
            <a:cxnSpLocks/>
          </p:cNvCxnSpPr>
          <p:nvPr/>
        </p:nvCxnSpPr>
        <p:spPr>
          <a:xfrm flipH="1">
            <a:off x="8492091" y="5415170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A3380A-9ACB-8844-B14D-5EBD27126BD9}"/>
              </a:ext>
            </a:extLst>
          </p:cNvPr>
          <p:cNvSpPr txBox="1"/>
          <p:nvPr/>
        </p:nvSpPr>
        <p:spPr>
          <a:xfrm>
            <a:off x="8250679" y="60839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BBE13D-1403-5143-9A26-B0CC26BC281A}"/>
              </a:ext>
            </a:extLst>
          </p:cNvPr>
          <p:cNvCxnSpPr>
            <a:cxnSpLocks/>
          </p:cNvCxnSpPr>
          <p:nvPr/>
        </p:nvCxnSpPr>
        <p:spPr>
          <a:xfrm flipH="1">
            <a:off x="10581216" y="5427455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FF68B92-393B-EB44-AB15-FEA70E94ACB5}"/>
              </a:ext>
            </a:extLst>
          </p:cNvPr>
          <p:cNvSpPr txBox="1"/>
          <p:nvPr/>
        </p:nvSpPr>
        <p:spPr>
          <a:xfrm>
            <a:off x="10440950" y="61142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F42347-127C-2949-9C17-ED26AA021834}"/>
              </a:ext>
            </a:extLst>
          </p:cNvPr>
          <p:cNvSpPr txBox="1"/>
          <p:nvPr/>
        </p:nvSpPr>
        <p:spPr>
          <a:xfrm>
            <a:off x="8933286" y="399310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Hash Join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B0B46A-2CCF-584D-87CA-4FA4B07AA505}"/>
              </a:ext>
            </a:extLst>
          </p:cNvPr>
          <p:cNvCxnSpPr>
            <a:cxnSpLocks/>
          </p:cNvCxnSpPr>
          <p:nvPr/>
        </p:nvCxnSpPr>
        <p:spPr>
          <a:xfrm flipH="1" flipV="1">
            <a:off x="7907474" y="3597825"/>
            <a:ext cx="1407593" cy="40338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3A7C82-DB18-C449-837C-76D5252F44B6}"/>
              </a:ext>
            </a:extLst>
          </p:cNvPr>
          <p:cNvCxnSpPr>
            <a:cxnSpLocks/>
          </p:cNvCxnSpPr>
          <p:nvPr/>
        </p:nvCxnSpPr>
        <p:spPr>
          <a:xfrm flipH="1">
            <a:off x="6285839" y="3594893"/>
            <a:ext cx="818097" cy="41734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B48748F-FF93-F743-A977-9DCEECA4FECA}"/>
              </a:ext>
            </a:extLst>
          </p:cNvPr>
          <p:cNvSpPr txBox="1"/>
          <p:nvPr/>
        </p:nvSpPr>
        <p:spPr>
          <a:xfrm>
            <a:off x="7954123" y="412233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1E7A5-B6B2-8E41-8AFF-0857AC7D2E5F}"/>
              </a:ext>
            </a:extLst>
          </p:cNvPr>
          <p:cNvSpPr txBox="1"/>
          <p:nvPr/>
        </p:nvSpPr>
        <p:spPr>
          <a:xfrm>
            <a:off x="9205874" y="552635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2528312</a:t>
            </a:r>
          </a:p>
          <a:p>
            <a:r>
              <a:rPr lang="en-US" dirty="0">
                <a:solidFill>
                  <a:srgbClr val="00B050"/>
                </a:solidFill>
              </a:rPr>
              <a:t>Act: 2528312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E2977D-58A0-044E-A170-EDDB6A59E69B}"/>
              </a:ext>
            </a:extLst>
          </p:cNvPr>
          <p:cNvSpPr txBox="1"/>
          <p:nvPr/>
        </p:nvSpPr>
        <p:spPr>
          <a:xfrm>
            <a:off x="5791728" y="3977256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Seq scan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F18A89-C76E-B04F-9136-1467EBB32BF9}"/>
              </a:ext>
            </a:extLst>
          </p:cNvPr>
          <p:cNvCxnSpPr>
            <a:cxnSpLocks/>
          </p:cNvCxnSpPr>
          <p:nvPr/>
        </p:nvCxnSpPr>
        <p:spPr>
          <a:xfrm flipH="1">
            <a:off x="6304629" y="4278710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CD63B6-4802-194C-95F9-B0742BC0BF49}"/>
              </a:ext>
            </a:extLst>
          </p:cNvPr>
          <p:cNvSpPr txBox="1"/>
          <p:nvPr/>
        </p:nvSpPr>
        <p:spPr>
          <a:xfrm>
            <a:off x="6156312" y="49926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EB6DA7-6F94-7D48-9DD9-776B85064753}"/>
              </a:ext>
            </a:extLst>
          </p:cNvPr>
          <p:cNvSpPr txBox="1"/>
          <p:nvPr/>
        </p:nvSpPr>
        <p:spPr>
          <a:xfrm>
            <a:off x="6285839" y="4405785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36251624</a:t>
            </a:r>
          </a:p>
          <a:p>
            <a:r>
              <a:rPr lang="en-US" dirty="0">
                <a:solidFill>
                  <a:srgbClr val="00B050"/>
                </a:solidFill>
              </a:rPr>
              <a:t>Act: 36244344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CE4FF-F3AD-944A-AEC5-774BE6F2A33A}"/>
              </a:ext>
            </a:extLst>
          </p:cNvPr>
          <p:cNvSpPr txBox="1"/>
          <p:nvPr/>
        </p:nvSpPr>
        <p:spPr>
          <a:xfrm>
            <a:off x="6184339" y="2624410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135783</a:t>
            </a:r>
          </a:p>
          <a:p>
            <a:r>
              <a:rPr lang="en-US" dirty="0">
                <a:solidFill>
                  <a:srgbClr val="00B050"/>
                </a:solidFill>
              </a:rPr>
              <a:t>Act: 120410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0BCF7-8269-F748-B32A-2C88FD19B5D3}"/>
              </a:ext>
            </a:extLst>
          </p:cNvPr>
          <p:cNvSpPr txBox="1"/>
          <p:nvPr/>
        </p:nvSpPr>
        <p:spPr>
          <a:xfrm>
            <a:off x="6947693" y="329007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Hash Join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4A80A3-8C18-2B45-8DA5-EBA06C4E2D88}"/>
              </a:ext>
            </a:extLst>
          </p:cNvPr>
          <p:cNvCxnSpPr>
            <a:cxnSpLocks/>
          </p:cNvCxnSpPr>
          <p:nvPr/>
        </p:nvCxnSpPr>
        <p:spPr>
          <a:xfrm flipH="1">
            <a:off x="7442039" y="2541933"/>
            <a:ext cx="1" cy="71420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680F6D-27D6-E440-9354-79E183BFA28F}"/>
              </a:ext>
            </a:extLst>
          </p:cNvPr>
          <p:cNvSpPr txBox="1"/>
          <p:nvPr/>
        </p:nvSpPr>
        <p:spPr>
          <a:xfrm>
            <a:off x="8339189" y="3146818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9470</a:t>
            </a:r>
          </a:p>
          <a:p>
            <a:r>
              <a:rPr lang="en-US" dirty="0">
                <a:solidFill>
                  <a:srgbClr val="00B050"/>
                </a:solidFill>
              </a:rPr>
              <a:t>Act: 9060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5F181C-EE68-4242-984A-06378D5FDD61}"/>
              </a:ext>
            </a:extLst>
          </p:cNvPr>
          <p:cNvSpPr txBox="1"/>
          <p:nvPr/>
        </p:nvSpPr>
        <p:spPr>
          <a:xfrm>
            <a:off x="7103936" y="553771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Est: 4523930</a:t>
            </a:r>
          </a:p>
          <a:p>
            <a:r>
              <a:rPr lang="en-US" dirty="0">
                <a:solidFill>
                  <a:srgbClr val="00B050"/>
                </a:solidFill>
              </a:rPr>
              <a:t>Act: 4523930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92D924-1ED0-9344-B2CA-F7B827BE77CA}"/>
              </a:ext>
            </a:extLst>
          </p:cNvPr>
          <p:cNvSpPr txBox="1"/>
          <p:nvPr/>
        </p:nvSpPr>
        <p:spPr>
          <a:xfrm>
            <a:off x="9438624" y="2897636"/>
            <a:ext cx="253428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 MUCH BETTER PLAN!!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 : 19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 : 26 sec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E34065-1A23-B74D-8C88-2DE9A743B845}"/>
              </a:ext>
            </a:extLst>
          </p:cNvPr>
          <p:cNvSpPr txBox="1"/>
          <p:nvPr/>
        </p:nvSpPr>
        <p:spPr>
          <a:xfrm>
            <a:off x="11454588" y="64008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6/23</a:t>
            </a:r>
          </a:p>
        </p:txBody>
      </p:sp>
    </p:spTree>
    <p:extLst>
      <p:ext uri="{BB962C8B-B14F-4D97-AF65-F5344CB8AC3E}">
        <p14:creationId xmlns:p14="http://schemas.microsoft.com/office/powerpoint/2010/main" val="3091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8" grpId="0"/>
      <p:bldP spid="30" grpId="0"/>
      <p:bldP spid="32" grpId="0"/>
      <p:bldP spid="33" grpId="0"/>
      <p:bldP spid="34" grpId="0"/>
      <p:bldP spid="35" grpId="0"/>
      <p:bldP spid="36" grpId="0" animBg="1"/>
      <p:bldP spid="38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51" grpId="0"/>
      <p:bldP spid="53" grpId="0"/>
      <p:bldP spid="55" grpId="0"/>
      <p:bldP spid="56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8" grpId="0"/>
      <p:bldP spid="69" grpId="0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E7471E-DA9A-144B-B308-D11D25C13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99712"/>
              </p:ext>
            </p:extLst>
          </p:nvPr>
        </p:nvGraphicFramePr>
        <p:xfrm>
          <a:off x="986482" y="1358878"/>
          <a:ext cx="3400168" cy="4985716"/>
        </p:xfrm>
        <a:graphic>
          <a:graphicData uri="http://schemas.openxmlformats.org/drawingml/2006/table">
            <a:tbl>
              <a:tblPr/>
              <a:tblGrid>
                <a:gridCol w="508685">
                  <a:extLst>
                    <a:ext uri="{9D8B030D-6E8A-4147-A177-3AD203B41FA5}">
                      <a16:colId xmlns:a16="http://schemas.microsoft.com/office/drawing/2014/main" val="285100384"/>
                    </a:ext>
                  </a:extLst>
                </a:gridCol>
                <a:gridCol w="1025365">
                  <a:extLst>
                    <a:ext uri="{9D8B030D-6E8A-4147-A177-3AD203B41FA5}">
                      <a16:colId xmlns:a16="http://schemas.microsoft.com/office/drawing/2014/main" val="368178137"/>
                    </a:ext>
                  </a:extLst>
                </a:gridCol>
                <a:gridCol w="1010229">
                  <a:extLst>
                    <a:ext uri="{9D8B030D-6E8A-4147-A177-3AD203B41FA5}">
                      <a16:colId xmlns:a16="http://schemas.microsoft.com/office/drawing/2014/main" val="1113378953"/>
                    </a:ext>
                  </a:extLst>
                </a:gridCol>
                <a:gridCol w="855889">
                  <a:extLst>
                    <a:ext uri="{9D8B030D-6E8A-4147-A177-3AD203B41FA5}">
                      <a16:colId xmlns:a16="http://schemas.microsoft.com/office/drawing/2014/main" val="1846183186"/>
                    </a:ext>
                  </a:extLst>
                </a:gridCol>
              </a:tblGrid>
              <a:tr h="290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Index Scan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Total Scan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Total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3499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49854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7263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07329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92943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670977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701884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72016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15306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3168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7248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52528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1225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631022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43231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478277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121569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87592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5879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74FF55-931B-DA4E-97AC-F12204186054}"/>
              </a:ext>
            </a:extLst>
          </p:cNvPr>
          <p:cNvSpPr txBox="1"/>
          <p:nvPr/>
        </p:nvSpPr>
        <p:spPr>
          <a:xfrm>
            <a:off x="1352674" y="6374885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Importance (IMDB 7 GB)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5A19A-541F-3A43-86E3-51FB7A66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0103"/>
              </p:ext>
            </p:extLst>
          </p:nvPr>
        </p:nvGraphicFramePr>
        <p:xfrm>
          <a:off x="7342176" y="1389168"/>
          <a:ext cx="3630624" cy="4817664"/>
        </p:xfrm>
        <a:graphic>
          <a:graphicData uri="http://schemas.openxmlformats.org/drawingml/2006/table">
            <a:tbl>
              <a:tblPr/>
              <a:tblGrid>
                <a:gridCol w="543163">
                  <a:extLst>
                    <a:ext uri="{9D8B030D-6E8A-4147-A177-3AD203B41FA5}">
                      <a16:colId xmlns:a16="http://schemas.microsoft.com/office/drawing/2014/main" val="285100384"/>
                    </a:ext>
                  </a:extLst>
                </a:gridCol>
                <a:gridCol w="1094862">
                  <a:extLst>
                    <a:ext uri="{9D8B030D-6E8A-4147-A177-3AD203B41FA5}">
                      <a16:colId xmlns:a16="http://schemas.microsoft.com/office/drawing/2014/main" val="368178137"/>
                    </a:ext>
                  </a:extLst>
                </a:gridCol>
                <a:gridCol w="1078700">
                  <a:extLst>
                    <a:ext uri="{9D8B030D-6E8A-4147-A177-3AD203B41FA5}">
                      <a16:colId xmlns:a16="http://schemas.microsoft.com/office/drawing/2014/main" val="1113378953"/>
                    </a:ext>
                  </a:extLst>
                </a:gridCol>
                <a:gridCol w="913899">
                  <a:extLst>
                    <a:ext uri="{9D8B030D-6E8A-4147-A177-3AD203B41FA5}">
                      <a16:colId xmlns:a16="http://schemas.microsoft.com/office/drawing/2014/main" val="1846183186"/>
                    </a:ext>
                  </a:extLst>
                </a:gridCol>
              </a:tblGrid>
              <a:tr h="744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Index Scan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Total Scan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Total Time (secs)</a:t>
                      </a:r>
                    </a:p>
                  </a:txBody>
                  <a:tcPr marL="24538" marR="24538" marT="16358" marB="163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34990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49854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72630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07329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92943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670977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701884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72016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153060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31680"/>
                  </a:ext>
                </a:extLst>
              </a:tr>
              <a:tr h="407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7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54A181-B2E1-C048-AB3C-EC2079101D3D}"/>
              </a:ext>
            </a:extLst>
          </p:cNvPr>
          <p:cNvSpPr txBox="1"/>
          <p:nvPr/>
        </p:nvSpPr>
        <p:spPr>
          <a:xfrm>
            <a:off x="7487062" y="6385793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Importance (TPC-DS 100 GB)</a:t>
            </a:r>
          </a:p>
        </p:txBody>
      </p:sp>
    </p:spTree>
    <p:extLst>
      <p:ext uri="{BB962C8B-B14F-4D97-AF65-F5344CB8AC3E}">
        <p14:creationId xmlns:p14="http://schemas.microsoft.com/office/powerpoint/2010/main" val="351016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4D6AAD-70CB-F741-9D51-BC1190F70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70968"/>
              </p:ext>
            </p:extLst>
          </p:nvPr>
        </p:nvGraphicFramePr>
        <p:xfrm>
          <a:off x="4108860" y="1496978"/>
          <a:ext cx="3974279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518">
                  <a:extLst>
                    <a:ext uri="{9D8B030D-6E8A-4147-A177-3AD203B41FA5}">
                      <a16:colId xmlns:a16="http://schemas.microsoft.com/office/drawing/2014/main" val="3279710289"/>
                    </a:ext>
                  </a:extLst>
                </a:gridCol>
                <a:gridCol w="1145355">
                  <a:extLst>
                    <a:ext uri="{9D8B030D-6E8A-4147-A177-3AD203B41FA5}">
                      <a16:colId xmlns:a16="http://schemas.microsoft.com/office/drawing/2014/main" val="3280345083"/>
                    </a:ext>
                  </a:extLst>
                </a:gridCol>
                <a:gridCol w="1144406">
                  <a:extLst>
                    <a:ext uri="{9D8B030D-6E8A-4147-A177-3AD203B41FA5}">
                      <a16:colId xmlns:a16="http://schemas.microsoft.com/office/drawing/2014/main" val="480271299"/>
                    </a:ext>
                  </a:extLst>
                </a:gridCol>
              </a:tblGrid>
              <a:tr h="39871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Actual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Time (secs)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Estimated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Time (secs)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415968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aka_name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853889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aka_title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61576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cast_info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91305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685452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movie_companies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01276"/>
                  </a:ext>
                </a:extLst>
              </a:tr>
              <a:tr h="23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movie_keyword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75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58738D-F125-A348-819D-03A5B929EE44}"/>
              </a:ext>
            </a:extLst>
          </p:cNvPr>
          <p:cNvSpPr txBox="1"/>
          <p:nvPr/>
        </p:nvSpPr>
        <p:spPr>
          <a:xfrm>
            <a:off x="3954066" y="5204133"/>
            <a:ext cx="42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Scan Performance of PostgreSQL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2CCD8-C60A-2E4D-8458-A746164366F3}"/>
                  </a:ext>
                </a:extLst>
              </p:cNvPr>
              <p:cNvSpPr txBox="1"/>
              <p:nvPr/>
            </p:nvSpPr>
            <p:spPr>
              <a:xfrm>
                <a:off x="7210190" y="376090"/>
                <a:ext cx="40473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𝑐𝑟</m:t>
                    </m:r>
                  </m:oMath>
                </a14:m>
                <a:r>
                  <a:rPr lang="en-US" dirty="0"/>
                  <a:t> = cost of randomly accessing a page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= number of pages to be accessed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= cost of sequentially accessing a page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2CCD8-C60A-2E4D-8458-A7461643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90" y="376090"/>
                <a:ext cx="4047326" cy="923330"/>
              </a:xfrm>
              <a:prstGeom prst="rect">
                <a:avLst/>
              </a:prstGeom>
              <a:blipFill>
                <a:blip r:embed="rId2"/>
                <a:stretch>
                  <a:fillRect t="-2740" r="-313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EE2690-010A-9A43-8584-3D17E75157A9}"/>
                  </a:ext>
                </a:extLst>
              </p:cNvPr>
              <p:cNvSpPr/>
              <p:nvPr/>
            </p:nvSpPr>
            <p:spPr>
              <a:xfrm>
                <a:off x="1569599" y="688710"/>
                <a:ext cx="4768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Estimated Cost (PostgreSQL):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EE2690-010A-9A43-8584-3D17E7515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99" y="688710"/>
                <a:ext cx="4768934" cy="369332"/>
              </a:xfrm>
              <a:prstGeom prst="rect">
                <a:avLst/>
              </a:prstGeom>
              <a:blipFill>
                <a:blip r:embed="rId3"/>
                <a:stretch>
                  <a:fillRect l="-1064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9AF093-2A28-704A-BC92-C297FE33A959}"/>
              </a:ext>
            </a:extLst>
          </p:cNvPr>
          <p:cNvSpPr/>
          <p:nvPr/>
        </p:nvSpPr>
        <p:spPr>
          <a:xfrm>
            <a:off x="3106377" y="3950284"/>
            <a:ext cx="5979244" cy="28198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40461-FC14-EA4C-83FD-43FA944F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How do DBMSs predict query execution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96C67-E7C8-8E4D-8F8A-AEC7F83434B6}"/>
              </a:ext>
            </a:extLst>
          </p:cNvPr>
          <p:cNvSpPr txBox="1"/>
          <p:nvPr/>
        </p:nvSpPr>
        <p:spPr>
          <a:xfrm>
            <a:off x="1158808" y="305051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66383CE-5E3F-EE49-ABD5-1FB7098323B9}"/>
              </a:ext>
            </a:extLst>
          </p:cNvPr>
          <p:cNvSpPr/>
          <p:nvPr/>
        </p:nvSpPr>
        <p:spPr>
          <a:xfrm>
            <a:off x="6781508" y="2610111"/>
            <a:ext cx="1294692" cy="111611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E568C3-FC05-684F-88A6-A278686ED2DB}"/>
              </a:ext>
            </a:extLst>
          </p:cNvPr>
          <p:cNvCxnSpPr>
            <a:cxnSpLocks/>
          </p:cNvCxnSpPr>
          <p:nvPr/>
        </p:nvCxnSpPr>
        <p:spPr>
          <a:xfrm>
            <a:off x="1996129" y="3199145"/>
            <a:ext cx="4441130" cy="2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AA95BC-4C18-144C-8B9A-4C47A5B4B319}"/>
              </a:ext>
            </a:extLst>
          </p:cNvPr>
          <p:cNvSpPr txBox="1"/>
          <p:nvPr/>
        </p:nvSpPr>
        <p:spPr>
          <a:xfrm>
            <a:off x="2688904" y="2841599"/>
            <a:ext cx="28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Cardinality estimation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B8E83-FA0E-864F-9D3F-01F1440C8939}"/>
              </a:ext>
            </a:extLst>
          </p:cNvPr>
          <p:cNvSpPr txBox="1"/>
          <p:nvPr/>
        </p:nvSpPr>
        <p:spPr>
          <a:xfrm>
            <a:off x="2105210" y="3208299"/>
            <a:ext cx="424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model = f(cardinality, system config, 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52EF7-8C40-0E41-AFBE-F8524E0E0F1C}"/>
              </a:ext>
            </a:extLst>
          </p:cNvPr>
          <p:cNvSpPr txBox="1"/>
          <p:nvPr/>
        </p:nvSpPr>
        <p:spPr>
          <a:xfrm>
            <a:off x="8030770" y="3041252"/>
            <a:ext cx="2944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   Predicted Execution Time</a:t>
            </a:r>
          </a:p>
          <a:p>
            <a:r>
              <a:rPr lang="en-US" dirty="0"/>
              <a:t>		of the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2C889-4AAB-A144-BC03-06A2688AA951}"/>
              </a:ext>
            </a:extLst>
          </p:cNvPr>
          <p:cNvSpPr txBox="1"/>
          <p:nvPr/>
        </p:nvSpPr>
        <p:spPr>
          <a:xfrm>
            <a:off x="2105210" y="1853560"/>
            <a:ext cx="80808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Cardinality Estimation Model: </a:t>
            </a:r>
            <a:r>
              <a:rPr lang="en-US" dirty="0"/>
              <a:t>Estimates number of output tuples at each operator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                                Cost Model: </a:t>
            </a:r>
            <a:r>
              <a:rPr lang="en-US" dirty="0"/>
              <a:t>Estimates time that will be spent in each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7DB0BF-CB67-4C45-82D9-28087A6B2176}"/>
                  </a:ext>
                </a:extLst>
              </p:cNvPr>
              <p:cNvSpPr/>
              <p:nvPr/>
            </p:nvSpPr>
            <p:spPr>
              <a:xfrm>
                <a:off x="3106377" y="4060237"/>
                <a:ext cx="5979245" cy="2663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algn="ctr"/>
                <a:r>
                  <a:rPr lang="en-US" sz="2000" b="1" dirty="0"/>
                  <a:t>PostgreSQL’s Cost Model</a:t>
                </a:r>
              </a:p>
              <a:p>
                <a:pPr algn="ctr"/>
                <a:endParaRPr lang="en-IN" sz="1600" dirty="0">
                  <a:solidFill>
                    <a:srgbClr val="000000"/>
                  </a:solidFill>
                  <a:latin typeface="Nunito"/>
                </a:endParaRPr>
              </a:p>
              <a:p>
                <a:pPr algn="ctr"/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Cost of each operator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1600" b="0" i="0" baseline="-2500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1600" dirty="0">
                  <a:solidFill>
                    <a:srgbClr val="000000"/>
                  </a:solidFill>
                  <a:latin typeface="Nunit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𝑐𝑟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  <m:r>
                        <a:rPr lang="en-US" sz="1600" i="1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𝑛𝑟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𝑛𝑡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sz="1600" b="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30000" dirty="0">
                  <a:solidFill>
                    <a:srgbClr val="000000"/>
                  </a:solidFill>
                </a:endParaRPr>
              </a:p>
              <a:p>
                <a:r>
                  <a:rPr lang="en-IN" sz="1600" dirty="0"/>
                  <a:t>where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: I/O cost to sequentially access a page</a:t>
                </a:r>
                <a:endParaRPr lang="en-IN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I/O cost to randomly access a page</a:t>
                </a:r>
                <a:endParaRPr lang="en-IN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: CPU cost to process a relation tuple</a:t>
                </a:r>
                <a:endParaRPr lang="en-IN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: CPU cost to process an index tuple</a:t>
                </a:r>
                <a:endParaRPr lang="en-IN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latin typeface="Nunito"/>
                  </a:rPr>
                  <a:t>: CPU cost to perform an operation like hash and aggregation</a:t>
                </a:r>
                <a:endParaRPr lang="en-IN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7DB0BF-CB67-4C45-82D9-28087A6B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77" y="4060237"/>
                <a:ext cx="5979245" cy="2663531"/>
              </a:xfrm>
              <a:prstGeom prst="rect">
                <a:avLst/>
              </a:prstGeom>
              <a:blipFill>
                <a:blip r:embed="rId2"/>
                <a:stretch>
                  <a:fillRect b="-4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015B240-E340-9343-80A8-CDC714C550F9}"/>
              </a:ext>
            </a:extLst>
          </p:cNvPr>
          <p:cNvSpPr txBox="1"/>
          <p:nvPr/>
        </p:nvSpPr>
        <p:spPr>
          <a:xfrm>
            <a:off x="7071068" y="3105834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 </a:t>
            </a:r>
          </a:p>
          <a:p>
            <a:pPr algn="ctr"/>
            <a:r>
              <a:rPr lang="en-US" dirty="0"/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7CA79-3C8B-E046-A8A0-7E69A7F4AE48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37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  <p:bldP spid="12" grpId="0"/>
      <p:bldP spid="13" grpId="0"/>
      <p:bldP spid="14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13C599-C940-F249-8FDA-1D16909C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Evidence of Bad Cost Modeling (PostgreSQL)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03F97-7D70-9C41-BAE9-B0BDE66C98B3}"/>
              </a:ext>
            </a:extLst>
          </p:cNvPr>
          <p:cNvSpPr txBox="1"/>
          <p:nvPr/>
        </p:nvSpPr>
        <p:spPr>
          <a:xfrm>
            <a:off x="1027923" y="1951672"/>
            <a:ext cx="3168881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SELECT</a:t>
            </a:r>
            <a:r>
              <a:rPr lang="en-US" sz="1600" dirty="0"/>
              <a:t>	* </a:t>
            </a:r>
          </a:p>
          <a:p>
            <a:r>
              <a:rPr lang="en-US" sz="1600" i="1" dirty="0"/>
              <a:t>FROM</a:t>
            </a:r>
            <a:r>
              <a:rPr lang="en-US" sz="1600" dirty="0"/>
              <a:t> 	</a:t>
            </a:r>
            <a:r>
              <a:rPr lang="en-US" sz="1600" b="1" dirty="0">
                <a:solidFill>
                  <a:srgbClr val="C00000"/>
                </a:solidFill>
              </a:rPr>
              <a:t>title t</a:t>
            </a:r>
            <a:r>
              <a:rPr lang="en-US" sz="1600" dirty="0"/>
              <a:t>, 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C00000"/>
                </a:solidFill>
              </a:rPr>
              <a:t>movie_keyword mk </a:t>
            </a:r>
          </a:p>
          <a:p>
            <a:r>
              <a:rPr lang="en-US" sz="1600" i="1" dirty="0"/>
              <a:t>WHERE</a:t>
            </a:r>
            <a:r>
              <a:rPr lang="en-US" sz="1600" dirty="0"/>
              <a:t>	</a:t>
            </a:r>
            <a:r>
              <a:rPr lang="en-US" sz="1600" b="1" dirty="0">
                <a:solidFill>
                  <a:srgbClr val="C00000"/>
                </a:solidFill>
              </a:rPr>
              <a:t>t.id 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mk.movie_id </a:t>
            </a:r>
            <a:r>
              <a:rPr lang="en-US" sz="1600" i="1" dirty="0"/>
              <a:t>AND</a:t>
            </a:r>
            <a:r>
              <a:rPr lang="en-US" sz="1600" dirty="0"/>
              <a:t> 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		</a:t>
            </a:r>
            <a:r>
              <a:rPr lang="en-US" sz="1600" b="1" dirty="0">
                <a:solidFill>
                  <a:srgbClr val="C00000"/>
                </a:solidFill>
              </a:rPr>
              <a:t>mk.keyword_id 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335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14DE5-BC09-7B44-A8F7-EFB4E6327C08}"/>
              </a:ext>
            </a:extLst>
          </p:cNvPr>
          <p:cNvSpPr txBox="1"/>
          <p:nvPr/>
        </p:nvSpPr>
        <p:spPr>
          <a:xfrm>
            <a:off x="5773312" y="2428724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7A930-9EB5-464E-8F09-58D9E722ADB6}"/>
              </a:ext>
            </a:extLst>
          </p:cNvPr>
          <p:cNvSpPr txBox="1"/>
          <p:nvPr/>
        </p:nvSpPr>
        <p:spPr>
          <a:xfrm>
            <a:off x="9831978" y="1990456"/>
            <a:ext cx="22421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time: 4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time: 81 sec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85109-B9F8-5744-8161-BBC6E5F6D476}"/>
              </a:ext>
            </a:extLst>
          </p:cNvPr>
          <p:cNvSpPr txBox="1"/>
          <p:nvPr/>
        </p:nvSpPr>
        <p:spPr>
          <a:xfrm>
            <a:off x="48293" y="6480498"/>
            <a:ext cx="991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*Wu et al. </a:t>
            </a:r>
            <a:r>
              <a:rPr lang="en-US" sz="1600" i="1" dirty="0"/>
              <a:t>“Prediction of Query Execution Time: Are Optimiser Cost Models Really Unusable?” </a:t>
            </a:r>
            <a:r>
              <a:rPr lang="en-US" sz="1600" dirty="0"/>
              <a:t>ICDE 2013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C2F9A-55C8-4E44-9E02-070C63096959}"/>
              </a:ext>
            </a:extLst>
          </p:cNvPr>
          <p:cNvSpPr txBox="1"/>
          <p:nvPr/>
        </p:nvSpPr>
        <p:spPr>
          <a:xfrm>
            <a:off x="49955" y="6229849"/>
            <a:ext cx="5259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Estimated cardinalities are close to actual cardinalities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D5414-B1F0-9F48-80B7-AECBC26BE7BE}"/>
              </a:ext>
            </a:extLst>
          </p:cNvPr>
          <p:cNvSpPr txBox="1"/>
          <p:nvPr/>
        </p:nvSpPr>
        <p:spPr>
          <a:xfrm>
            <a:off x="1051166" y="3875431"/>
            <a:ext cx="3122393" cy="18158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SELECT</a:t>
            </a:r>
            <a:r>
              <a:rPr lang="en-US" sz="1600" dirty="0"/>
              <a:t>	* </a:t>
            </a:r>
          </a:p>
          <a:p>
            <a:r>
              <a:rPr lang="en-US" sz="1600" i="1" dirty="0"/>
              <a:t>FROM</a:t>
            </a:r>
            <a:r>
              <a:rPr lang="en-US" sz="1600" dirty="0"/>
              <a:t> 	</a:t>
            </a:r>
            <a:r>
              <a:rPr lang="en-US" sz="1600" b="1" dirty="0">
                <a:solidFill>
                  <a:srgbClr val="C00000"/>
                </a:solidFill>
              </a:rPr>
              <a:t>title t</a:t>
            </a:r>
            <a:r>
              <a:rPr lang="en-US" sz="1600" dirty="0"/>
              <a:t>, 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C00000"/>
                </a:solidFill>
              </a:rPr>
              <a:t>cast_info ci</a:t>
            </a:r>
            <a:r>
              <a:rPr lang="en-US" sz="1600" dirty="0"/>
              <a:t>,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C0000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movie_keyword mk </a:t>
            </a:r>
          </a:p>
          <a:p>
            <a:r>
              <a:rPr lang="en-US" sz="1600" i="1" dirty="0"/>
              <a:t>WHERE</a:t>
            </a:r>
            <a:r>
              <a:rPr lang="en-US" sz="1600" dirty="0"/>
              <a:t>	</a:t>
            </a:r>
            <a:r>
              <a:rPr lang="en-US" sz="1600" b="1" dirty="0">
                <a:solidFill>
                  <a:srgbClr val="C00000"/>
                </a:solidFill>
              </a:rPr>
              <a:t>t.id 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mk.movie_id </a:t>
            </a:r>
            <a:r>
              <a:rPr lang="en-US" sz="1600" i="1" dirty="0"/>
              <a:t>AND</a:t>
            </a:r>
            <a:endParaRPr lang="en-US" sz="1600" b="1" i="1" dirty="0">
              <a:solidFill>
                <a:schemeClr val="accent5"/>
              </a:solidFill>
            </a:endParaRPr>
          </a:p>
          <a:p>
            <a:r>
              <a:rPr lang="en-US" sz="1600" b="1" i="1" dirty="0">
                <a:solidFill>
                  <a:schemeClr val="accent5"/>
                </a:solidFill>
              </a:rPr>
              <a:t>		</a:t>
            </a:r>
            <a:r>
              <a:rPr lang="en-US" sz="1600" b="1" dirty="0">
                <a:solidFill>
                  <a:srgbClr val="C00000"/>
                </a:solidFill>
              </a:rPr>
              <a:t>t.id </a:t>
            </a:r>
            <a:r>
              <a:rPr lang="en-US" sz="1600" dirty="0"/>
              <a:t>=</a:t>
            </a:r>
            <a:r>
              <a:rPr lang="en-US" sz="1600" b="1" dirty="0">
                <a:solidFill>
                  <a:srgbClr val="C00000"/>
                </a:solidFill>
              </a:rPr>
              <a:t> ci.movie_id </a:t>
            </a:r>
            <a:r>
              <a:rPr lang="en-US" sz="1600" i="1" dirty="0"/>
              <a:t>AND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		</a:t>
            </a:r>
            <a:r>
              <a:rPr lang="en-US" sz="1600" b="1" dirty="0">
                <a:solidFill>
                  <a:srgbClr val="C00000"/>
                </a:solidFill>
              </a:rPr>
              <a:t>mk.keyword_id </a:t>
            </a:r>
            <a:r>
              <a:rPr lang="en-US" sz="1600" dirty="0"/>
              <a:t>=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640C-A1B7-F14E-B83C-70842E746C14}"/>
              </a:ext>
            </a:extLst>
          </p:cNvPr>
          <p:cNvSpPr txBox="1"/>
          <p:nvPr/>
        </p:nvSpPr>
        <p:spPr>
          <a:xfrm>
            <a:off x="5309215" y="4598706"/>
            <a:ext cx="22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Wu-tuned PostgreSQL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0E297E-1F48-B843-9D3E-863F0B4C5BB4}"/>
              </a:ext>
            </a:extLst>
          </p:cNvPr>
          <p:cNvSpPr/>
          <p:nvPr/>
        </p:nvSpPr>
        <p:spPr>
          <a:xfrm>
            <a:off x="3828209" y="1438494"/>
            <a:ext cx="1343815" cy="1056120"/>
          </a:xfrm>
          <a:prstGeom prst="roundRect">
            <a:avLst/>
          </a:prstGeom>
          <a:solidFill>
            <a:srgbClr val="2370A7"/>
          </a:solidFill>
          <a:ln>
            <a:solidFill>
              <a:srgbClr val="23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Tuning* cost parameters fixed the predictions!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346D2-07F7-C540-956C-B6EE945860F9}"/>
              </a:ext>
            </a:extLst>
          </p:cNvPr>
          <p:cNvCxnSpPr>
            <a:cxnSpLocks/>
          </p:cNvCxnSpPr>
          <p:nvPr/>
        </p:nvCxnSpPr>
        <p:spPr>
          <a:xfrm>
            <a:off x="4500116" y="2613391"/>
            <a:ext cx="109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D928F3-B7BF-1A40-AA0F-74E25304FC55}"/>
              </a:ext>
            </a:extLst>
          </p:cNvPr>
          <p:cNvCxnSpPr>
            <a:cxnSpLocks/>
          </p:cNvCxnSpPr>
          <p:nvPr/>
        </p:nvCxnSpPr>
        <p:spPr>
          <a:xfrm flipV="1">
            <a:off x="7179276" y="2613390"/>
            <a:ext cx="112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7DD8F-45BF-0143-A08E-2D5E84FA87D3}"/>
              </a:ext>
            </a:extLst>
          </p:cNvPr>
          <p:cNvCxnSpPr/>
          <p:nvPr/>
        </p:nvCxnSpPr>
        <p:spPr>
          <a:xfrm>
            <a:off x="4429127" y="4783372"/>
            <a:ext cx="80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6E150-9FA2-8D43-9A47-CABA15321EDB}"/>
              </a:ext>
            </a:extLst>
          </p:cNvPr>
          <p:cNvCxnSpPr/>
          <p:nvPr/>
        </p:nvCxnSpPr>
        <p:spPr>
          <a:xfrm>
            <a:off x="7556049" y="4783372"/>
            <a:ext cx="80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C6207E-A8A8-7C4B-9E2D-A582B68A754B}"/>
              </a:ext>
            </a:extLst>
          </p:cNvPr>
          <p:cNvSpPr txBox="1"/>
          <p:nvPr/>
        </p:nvSpPr>
        <p:spPr>
          <a:xfrm>
            <a:off x="8681807" y="4460206"/>
            <a:ext cx="22421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time: 8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time: 3 min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C6644-B515-2B4C-86F7-8A188E1A74B3}"/>
              </a:ext>
            </a:extLst>
          </p:cNvPr>
          <p:cNvSpPr txBox="1"/>
          <p:nvPr/>
        </p:nvSpPr>
        <p:spPr>
          <a:xfrm>
            <a:off x="8092054" y="5234630"/>
            <a:ext cx="356328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 MUCH BETTER PLAN AVAILABLE!!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Estimated time : 19 sec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Actual time : 26 sec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F7FE5-F3E5-4149-BE7B-29D09F382E62}"/>
              </a:ext>
            </a:extLst>
          </p:cNvPr>
          <p:cNvSpPr txBox="1"/>
          <p:nvPr/>
        </p:nvSpPr>
        <p:spPr>
          <a:xfrm>
            <a:off x="5345183" y="5244409"/>
            <a:ext cx="2673260" cy="923330"/>
          </a:xfrm>
          <a:prstGeom prst="rect">
            <a:avLst/>
          </a:prstGeom>
          <a:solidFill>
            <a:srgbClr val="FF0000">
              <a:alpha val="7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Bad prediction of execution time can affect</a:t>
            </a:r>
          </a:p>
          <a:p>
            <a:pPr algn="ctr"/>
            <a:r>
              <a:rPr lang="en-US" b="1" dirty="0"/>
              <a:t>query optimisation!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21151-4270-344B-9204-052D339D613F}"/>
              </a:ext>
            </a:extLst>
          </p:cNvPr>
          <p:cNvSpPr txBox="1"/>
          <p:nvPr/>
        </p:nvSpPr>
        <p:spPr>
          <a:xfrm>
            <a:off x="11528854" y="6474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0A50F0-E05B-FF45-98E3-96FAAC59BE7A}"/>
              </a:ext>
            </a:extLst>
          </p:cNvPr>
          <p:cNvSpPr txBox="1"/>
          <p:nvPr/>
        </p:nvSpPr>
        <p:spPr>
          <a:xfrm>
            <a:off x="910281" y="1621124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IMDB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49AB0-088B-074E-9000-AEBB98A44210}"/>
                  </a:ext>
                </a:extLst>
              </p:cNvPr>
              <p:cNvSpPr txBox="1"/>
              <p:nvPr/>
            </p:nvSpPr>
            <p:spPr>
              <a:xfrm>
                <a:off x="9137173" y="2715274"/>
                <a:ext cx="154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sz="1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200" b="1" dirty="0">
                    <a:solidFill>
                      <a:srgbClr val="C00000"/>
                    </a:solidFill>
                  </a:rPr>
                  <a:t>(Bitmap heap scan)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49AB0-088B-074E-9000-AEBB98A4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173" y="2715274"/>
                <a:ext cx="1546321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52D885-4C6F-364D-A84E-69F812FA98A7}"/>
              </a:ext>
            </a:extLst>
          </p:cNvPr>
          <p:cNvCxnSpPr>
            <a:cxnSpLocks/>
          </p:cNvCxnSpPr>
          <p:nvPr/>
        </p:nvCxnSpPr>
        <p:spPr>
          <a:xfrm flipH="1">
            <a:off x="8716476" y="2450416"/>
            <a:ext cx="357251" cy="251889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3643B1-5F0A-B042-BEF4-A0E47AA6D84D}"/>
              </a:ext>
            </a:extLst>
          </p:cNvPr>
          <p:cNvCxnSpPr>
            <a:cxnSpLocks/>
          </p:cNvCxnSpPr>
          <p:nvPr/>
        </p:nvCxnSpPr>
        <p:spPr>
          <a:xfrm flipH="1" flipV="1">
            <a:off x="9402877" y="2450416"/>
            <a:ext cx="359234" cy="291398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EEFE8F-CA77-114D-9957-6F9E14DB7909}"/>
              </a:ext>
            </a:extLst>
          </p:cNvPr>
          <p:cNvSpPr txBox="1"/>
          <p:nvPr/>
        </p:nvSpPr>
        <p:spPr>
          <a:xfrm>
            <a:off x="8217531" y="2702305"/>
            <a:ext cx="85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Index scan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164406-C39D-CD4E-A2DE-4FEEB2555B75}"/>
              </a:ext>
            </a:extLst>
          </p:cNvPr>
          <p:cNvCxnSpPr>
            <a:cxnSpLocks/>
          </p:cNvCxnSpPr>
          <p:nvPr/>
        </p:nvCxnSpPr>
        <p:spPr>
          <a:xfrm>
            <a:off x="8645629" y="2971519"/>
            <a:ext cx="0" cy="204699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D089C-E8F3-EB41-A3BA-EB488394436F}"/>
              </a:ext>
            </a:extLst>
          </p:cNvPr>
          <p:cNvSpPr txBox="1"/>
          <p:nvPr/>
        </p:nvSpPr>
        <p:spPr>
          <a:xfrm>
            <a:off x="8526846" y="3126487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197E5D-BAB1-0742-9E27-93800458F2E1}"/>
              </a:ext>
            </a:extLst>
          </p:cNvPr>
          <p:cNvSpPr txBox="1"/>
          <p:nvPr/>
        </p:nvSpPr>
        <p:spPr>
          <a:xfrm>
            <a:off x="9640259" y="312534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3847A4-CB31-944E-98A8-9BDAF5890C0B}"/>
              </a:ext>
            </a:extLst>
          </p:cNvPr>
          <p:cNvSpPr txBox="1"/>
          <p:nvPr/>
        </p:nvSpPr>
        <p:spPr>
          <a:xfrm>
            <a:off x="8866139" y="2173417"/>
            <a:ext cx="88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Merge Join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163EE7-E95C-D149-A81C-4B34260ECE40}"/>
              </a:ext>
            </a:extLst>
          </p:cNvPr>
          <p:cNvCxnSpPr>
            <a:cxnSpLocks/>
          </p:cNvCxnSpPr>
          <p:nvPr/>
        </p:nvCxnSpPr>
        <p:spPr>
          <a:xfrm>
            <a:off x="9291078" y="1960615"/>
            <a:ext cx="3606" cy="270551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9E84B-FD79-0343-9C9D-840443F45698}"/>
              </a:ext>
            </a:extLst>
          </p:cNvPr>
          <p:cNvCxnSpPr>
            <a:cxnSpLocks/>
          </p:cNvCxnSpPr>
          <p:nvPr/>
        </p:nvCxnSpPr>
        <p:spPr>
          <a:xfrm>
            <a:off x="9819876" y="2982469"/>
            <a:ext cx="0" cy="204699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9" grpId="0" animBg="1"/>
      <p:bldP spid="20" grpId="0" animBg="1"/>
      <p:bldP spid="23" grpId="0" animBg="1"/>
      <p:bldP spid="26" grpId="0"/>
      <p:bldP spid="41" grpId="0"/>
      <p:bldP spid="44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E1D427-7630-014C-A516-EE7825EE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Scan Operators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Barcode">
            <a:extLst>
              <a:ext uri="{FF2B5EF4-FFF2-40B4-BE49-F238E27FC236}">
                <a16:creationId xmlns:a16="http://schemas.microsoft.com/office/drawing/2014/main" id="{20277148-428F-4681-94E4-24D19BF6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953C1-FF18-F343-A0FB-04FD750804CE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663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D21A-FB5B-1E41-BDAC-BA5BD17E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30"/>
            <a:ext cx="10515600" cy="1325563"/>
          </a:xfrm>
        </p:spPr>
        <p:txBody>
          <a:bodyPr/>
          <a:lstStyle/>
          <a:p>
            <a:r>
              <a:rPr lang="en-US" dirty="0"/>
              <a:t>Why Is Predicting Scan Operators Important?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17C76-1A0A-3B4B-A747-79AD9531689C}"/>
              </a:ext>
            </a:extLst>
          </p:cNvPr>
          <p:cNvSpPr txBox="1"/>
          <p:nvPr/>
        </p:nvSpPr>
        <p:spPr>
          <a:xfrm>
            <a:off x="1486143" y="2237290"/>
            <a:ext cx="33228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 around 20 random queries in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Join Order Benchmark (JOB)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over IMDB Database (8 GB)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40825-38BA-CB49-85B1-BE15C0DBAED0}"/>
              </a:ext>
            </a:extLst>
          </p:cNvPr>
          <p:cNvSpPr/>
          <p:nvPr/>
        </p:nvSpPr>
        <p:spPr>
          <a:xfrm>
            <a:off x="1862427" y="3550569"/>
            <a:ext cx="270183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B050"/>
                </a:solidFill>
              </a:rPr>
              <a:t>96% </a:t>
            </a:r>
            <a:r>
              <a:rPr lang="en-US" dirty="0"/>
              <a:t>of the total time </a:t>
            </a:r>
          </a:p>
          <a:p>
            <a:pPr algn="ctr"/>
            <a:r>
              <a:rPr lang="en-US" dirty="0"/>
              <a:t>spent in scan</a:t>
            </a:r>
          </a:p>
          <a:p>
            <a:pPr algn="ctr"/>
            <a:endParaRPr lang="en-US" dirty="0"/>
          </a:p>
          <a:p>
            <a:pPr algn="ctr"/>
            <a:r>
              <a:rPr lang="en-US" i="1" dirty="0">
                <a:solidFill>
                  <a:srgbClr val="00B050"/>
                </a:solidFill>
              </a:rPr>
              <a:t>88% </a:t>
            </a:r>
            <a:r>
              <a:rPr lang="en-US" dirty="0"/>
              <a:t>of the total scan time </a:t>
            </a:r>
          </a:p>
          <a:p>
            <a:pPr algn="ctr"/>
            <a:r>
              <a:rPr lang="en-US" dirty="0"/>
              <a:t>spent in index 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8096A-72EF-E248-B039-AF204C5B24C0}"/>
              </a:ext>
            </a:extLst>
          </p:cNvPr>
          <p:cNvSpPr txBox="1"/>
          <p:nvPr/>
        </p:nvSpPr>
        <p:spPr>
          <a:xfrm>
            <a:off x="108569" y="6492875"/>
            <a:ext cx="92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Above experiments are </a:t>
            </a:r>
            <a:r>
              <a:rPr lang="en-US" sz="1600" b="1" i="1" dirty="0">
                <a:solidFill>
                  <a:srgbClr val="00B050"/>
                </a:solidFill>
              </a:rPr>
              <a:t>cold-cache</a:t>
            </a:r>
            <a:r>
              <a:rPr lang="en-US" sz="1600" i="1" dirty="0">
                <a:solidFill>
                  <a:srgbClr val="00B050"/>
                </a:solidFill>
              </a:rPr>
              <a:t>, </a:t>
            </a:r>
            <a:r>
              <a:rPr lang="en-US" sz="1600" i="1" dirty="0"/>
              <a:t>done in </a:t>
            </a:r>
            <a:r>
              <a:rPr lang="en-US" sz="1600" b="1" i="1" dirty="0">
                <a:solidFill>
                  <a:srgbClr val="00B050"/>
                </a:solidFill>
              </a:rPr>
              <a:t>isolated environment </a:t>
            </a:r>
            <a:r>
              <a:rPr lang="en-US" sz="1600" i="1" dirty="0"/>
              <a:t>and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/>
              <a:t>on </a:t>
            </a:r>
            <a:r>
              <a:rPr lang="en-US" sz="1600" b="1" i="1" dirty="0">
                <a:solidFill>
                  <a:srgbClr val="00B050"/>
                </a:solidFill>
              </a:rPr>
              <a:t>hard-disk resident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18B66-3170-4C4C-A294-04C6CC5A047D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4E1D6-FA95-6347-B67D-4EC6E47B04A0}"/>
              </a:ext>
            </a:extLst>
          </p:cNvPr>
          <p:cNvSpPr txBox="1"/>
          <p:nvPr/>
        </p:nvSpPr>
        <p:spPr>
          <a:xfrm>
            <a:off x="7167640" y="2237290"/>
            <a:ext cx="33228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 around 10 random queries in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TPC-DS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Benchmark (100 GB)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8F879-28F0-9949-ADF1-4FD4CAEE6A1E}"/>
              </a:ext>
            </a:extLst>
          </p:cNvPr>
          <p:cNvSpPr/>
          <p:nvPr/>
        </p:nvSpPr>
        <p:spPr>
          <a:xfrm>
            <a:off x="7478168" y="3550569"/>
            <a:ext cx="270183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B050"/>
                </a:solidFill>
              </a:rPr>
              <a:t>43% </a:t>
            </a:r>
            <a:r>
              <a:rPr lang="en-US" dirty="0"/>
              <a:t>of the total time </a:t>
            </a:r>
          </a:p>
          <a:p>
            <a:pPr algn="ctr"/>
            <a:r>
              <a:rPr lang="en-US" dirty="0"/>
              <a:t>spent in scan</a:t>
            </a:r>
          </a:p>
          <a:p>
            <a:pPr algn="ctr"/>
            <a:endParaRPr lang="en-US" dirty="0"/>
          </a:p>
          <a:p>
            <a:pPr algn="ctr"/>
            <a:r>
              <a:rPr lang="en-US" i="1" dirty="0">
                <a:solidFill>
                  <a:srgbClr val="00B050"/>
                </a:solidFill>
              </a:rPr>
              <a:t>48% </a:t>
            </a:r>
            <a:r>
              <a:rPr lang="en-US" dirty="0"/>
              <a:t>of the total scan time </a:t>
            </a:r>
          </a:p>
          <a:p>
            <a:pPr algn="ctr"/>
            <a:r>
              <a:rPr lang="en-US" dirty="0"/>
              <a:t>spent in index scan</a:t>
            </a:r>
          </a:p>
        </p:txBody>
      </p:sp>
    </p:spTree>
    <p:extLst>
      <p:ext uri="{BB962C8B-B14F-4D97-AF65-F5344CB8AC3E}">
        <p14:creationId xmlns:p14="http://schemas.microsoft.com/office/powerpoint/2010/main" val="9611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08E6-4348-5C48-BBE4-9C2A6FA5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Sequential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26FAA-DC55-4341-A2E7-C7FF5563FE8E}"/>
              </a:ext>
            </a:extLst>
          </p:cNvPr>
          <p:cNvSpPr txBox="1"/>
          <p:nvPr/>
        </p:nvSpPr>
        <p:spPr>
          <a:xfrm>
            <a:off x="9739437" y="201004"/>
            <a:ext cx="219483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Relation R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07A4A-2A70-7C46-926A-DF6BF9169859}"/>
              </a:ext>
            </a:extLst>
          </p:cNvPr>
          <p:cNvSpPr txBox="1"/>
          <p:nvPr/>
        </p:nvSpPr>
        <p:spPr>
          <a:xfrm>
            <a:off x="1025540" y="2286352"/>
            <a:ext cx="395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Execution: </a:t>
            </a:r>
            <a:r>
              <a:rPr lang="en-US" dirty="0"/>
              <a:t>Read pages of R sequentially.</a:t>
            </a:r>
          </a:p>
          <a:p>
            <a:endParaRPr lang="en-US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16A60-47BB-E64E-9027-FFBACEDCFBD0}"/>
                  </a:ext>
                </a:extLst>
              </p:cNvPr>
              <p:cNvSpPr txBox="1"/>
              <p:nvPr/>
            </p:nvSpPr>
            <p:spPr>
              <a:xfrm>
                <a:off x="6543237" y="4249679"/>
                <a:ext cx="4118756" cy="11525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0070C0"/>
                    </a:solidFill>
                  </a:rPr>
                  <a:t>Metric</a:t>
                </a:r>
                <a:r>
                  <a:rPr lang="en-US" b="1" dirty="0">
                    <a:solidFill>
                      <a:srgbClr val="0070C0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𝑎𝑐𝑡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𝑒𝑠𝑡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𝑒𝑠𝑡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𝑎𝑐𝑡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16A60-47BB-E64E-9027-FFBACEDC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237" y="4249679"/>
                <a:ext cx="4118756" cy="1152560"/>
              </a:xfrm>
              <a:prstGeom prst="rect">
                <a:avLst/>
              </a:prstGeom>
              <a:blipFill>
                <a:blip r:embed="rId2"/>
                <a:stretch>
                  <a:fillRect l="-917" t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08F1C6-44BF-B742-B46D-040F83F4B211}"/>
              </a:ext>
            </a:extLst>
          </p:cNvPr>
          <p:cNvSpPr txBox="1"/>
          <p:nvPr/>
        </p:nvSpPr>
        <p:spPr>
          <a:xfrm>
            <a:off x="108569" y="6239448"/>
            <a:ext cx="1215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Above experiments are </a:t>
            </a:r>
            <a:r>
              <a:rPr lang="en-US" sz="1600" b="1" i="1" dirty="0">
                <a:solidFill>
                  <a:srgbClr val="00B050"/>
                </a:solidFill>
              </a:rPr>
              <a:t>cold-cache</a:t>
            </a:r>
            <a:r>
              <a:rPr lang="en-US" sz="1600" i="1" dirty="0"/>
              <a:t>,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/>
              <a:t>done in </a:t>
            </a:r>
            <a:r>
              <a:rPr lang="en-US" sz="1600" b="1" i="1" dirty="0">
                <a:solidFill>
                  <a:srgbClr val="00B050"/>
                </a:solidFill>
              </a:rPr>
              <a:t>isolated environment </a:t>
            </a:r>
            <a:r>
              <a:rPr lang="en-US" sz="1600" i="1" dirty="0"/>
              <a:t>and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/>
              <a:t>on </a:t>
            </a:r>
            <a:r>
              <a:rPr lang="en-US" sz="1600" b="1" i="1" dirty="0">
                <a:solidFill>
                  <a:srgbClr val="00B050"/>
                </a:solidFill>
              </a:rPr>
              <a:t>hard-disk resident databases </a:t>
            </a:r>
            <a:r>
              <a:rPr lang="en-US" sz="1600" i="1" dirty="0"/>
              <a:t>with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b="1" i="1" dirty="0">
                <a:solidFill>
                  <a:srgbClr val="00B050"/>
                </a:solidFill>
              </a:rPr>
              <a:t>perfect cardinality estimates</a:t>
            </a:r>
            <a:r>
              <a:rPr lang="en-US" sz="1600" i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6E2CC-064C-4947-B072-EFE9DB7E1150}"/>
              </a:ext>
            </a:extLst>
          </p:cNvPr>
          <p:cNvSpPr txBox="1"/>
          <p:nvPr/>
        </p:nvSpPr>
        <p:spPr>
          <a:xfrm>
            <a:off x="1154971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4756-2415-EC4E-8968-816BD4C722FA}"/>
              </a:ext>
            </a:extLst>
          </p:cNvPr>
          <p:cNvSpPr/>
          <p:nvPr/>
        </p:nvSpPr>
        <p:spPr>
          <a:xfrm>
            <a:off x="1025540" y="3312559"/>
            <a:ext cx="718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Performance on IMDB database (Full table scans): </a:t>
            </a:r>
            <a:r>
              <a:rPr lang="en-US" dirty="0"/>
              <a:t>Mean q-error of 1.1</a:t>
            </a:r>
          </a:p>
        </p:txBody>
      </p:sp>
    </p:spTree>
    <p:extLst>
      <p:ext uri="{BB962C8B-B14F-4D97-AF65-F5344CB8AC3E}">
        <p14:creationId xmlns:p14="http://schemas.microsoft.com/office/powerpoint/2010/main" val="1392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08E6-4348-5C48-BBE4-9C2A6FA5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1C46-1004-3D4D-B12F-092D9E25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Types of filter predicates:</a:t>
            </a: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B050"/>
                </a:solidFill>
              </a:rPr>
              <a:t>Range(v</a:t>
            </a:r>
            <a:r>
              <a:rPr lang="en-US" sz="1800" baseline="-25000" dirty="0">
                <a:solidFill>
                  <a:srgbClr val="00B050"/>
                </a:solidFill>
              </a:rPr>
              <a:t>1</a:t>
            </a:r>
            <a:r>
              <a:rPr lang="en-US" sz="1800" dirty="0">
                <a:solidFill>
                  <a:srgbClr val="00B050"/>
                </a:solidFill>
              </a:rPr>
              <a:t> ≤ A ≤ v</a:t>
            </a:r>
            <a:r>
              <a:rPr lang="en-US" sz="1800" baseline="-25000" dirty="0">
                <a:solidFill>
                  <a:srgbClr val="00B050"/>
                </a:solidFill>
              </a:rPr>
              <a:t>2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  <a:r>
              <a:rPr lang="en-US" sz="1800" dirty="0"/>
              <a:t> and Equality (A = v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</a:p>
          <a:p>
            <a:r>
              <a:rPr lang="en-US" sz="1800" b="1" dirty="0"/>
              <a:t>Types of Indexes: </a:t>
            </a: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B050"/>
                </a:solidFill>
              </a:rPr>
              <a:t>B+ Tree</a:t>
            </a:r>
            <a:r>
              <a:rPr lang="en-US" sz="1800" dirty="0"/>
              <a:t>, Hash, Bitmap, etc.</a:t>
            </a:r>
          </a:p>
          <a:p>
            <a:r>
              <a:rPr lang="en-US" sz="1800" b="1" dirty="0"/>
              <a:t>Types of B+ Tree indexes: </a:t>
            </a: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B050"/>
                </a:solidFill>
              </a:rPr>
              <a:t>Clustered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00B050"/>
                </a:solidFill>
              </a:rPr>
              <a:t> Non-Clustered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b="1" dirty="0"/>
              <a:t>Execution in PostgreSQL: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Read #index_height pages (from root to first leaf page).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Read relation pages corresponding to first leaf (in ascending order of the attribute value).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Read next index leaf page.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Repeat steps 2 and 3 till last tuple of v</a:t>
            </a:r>
            <a:r>
              <a:rPr lang="en-US" sz="1800" baseline="-25000" dirty="0"/>
              <a:t>2</a:t>
            </a:r>
            <a:r>
              <a:rPr lang="en-US" sz="1800" dirty="0"/>
              <a:t>.</a:t>
            </a:r>
            <a:endParaRPr lang="en-US" sz="1800" b="1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800" b="1" dirty="0">
              <a:solidFill>
                <a:srgbClr val="0070C0"/>
              </a:solidFill>
            </a:endParaRPr>
          </a:p>
          <a:p>
            <a:r>
              <a:rPr lang="en-US" sz="1800" b="1" dirty="0"/>
              <a:t>Uncertainties affecting execution time of index scan: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Data Layout – Affects time taken between reading two consecutive page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Caching of pages in memory – Affects number of pages to read from disk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FCBB3-AC06-774E-893A-C124DFF8B3DC}"/>
              </a:ext>
            </a:extLst>
          </p:cNvPr>
          <p:cNvSpPr txBox="1"/>
          <p:nvPr/>
        </p:nvSpPr>
        <p:spPr>
          <a:xfrm>
            <a:off x="9739437" y="201004"/>
            <a:ext cx="219483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Relation R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CF7EC-8E1C-B749-B02E-F64DA512541A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19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08E6-4348-5C48-BBE4-9C2A6FA5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PostgreSQL’s Cost Model</a:t>
            </a:r>
            <a:br>
              <a:rPr lang="en-US" dirty="0"/>
            </a:br>
            <a:r>
              <a:rPr lang="en-US" dirty="0"/>
              <a:t>of Index 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879B7-A7C5-F146-85B6-B9BD0268F4B5}"/>
                  </a:ext>
                </a:extLst>
              </p:cNvPr>
              <p:cNvSpPr/>
              <p:nvPr/>
            </p:nvSpPr>
            <p:spPr>
              <a:xfrm>
                <a:off x="838200" y="1986658"/>
                <a:ext cx="108760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For each index, Postgres maintains a correlation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∈[−1,1]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/>
                  <a:t>between values of A and resp. page ids of 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means the index is clustered (ascending order)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IN" dirty="0"/>
                  <a:t>means descending order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dirty="0"/>
                  <a:t>means maximum randomness in data layout of the attribute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879B7-A7C5-F146-85B6-B9BD0268F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6658"/>
                <a:ext cx="10876004" cy="1200329"/>
              </a:xfrm>
              <a:prstGeom prst="rect">
                <a:avLst/>
              </a:prstGeom>
              <a:blipFill>
                <a:blip r:embed="rId2"/>
                <a:stretch>
                  <a:fillRect l="-467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225C241-C42B-514F-99DE-CB6225CEE0D5}"/>
              </a:ext>
            </a:extLst>
          </p:cNvPr>
          <p:cNvSpPr/>
          <p:nvPr/>
        </p:nvSpPr>
        <p:spPr>
          <a:xfrm>
            <a:off x="275614" y="6246912"/>
            <a:ext cx="11541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CPU cost (of processing index tuples and relation tuples) and cost of reading #index_height pages has been omitted.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03E34-F0CE-F04C-BFF8-26A1DDF290E7}"/>
              </a:ext>
            </a:extLst>
          </p:cNvPr>
          <p:cNvSpPr txBox="1"/>
          <p:nvPr/>
        </p:nvSpPr>
        <p:spPr>
          <a:xfrm>
            <a:off x="9739437" y="201004"/>
            <a:ext cx="219483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SELECT</a:t>
            </a:r>
            <a:r>
              <a:rPr lang="en-US" dirty="0"/>
              <a:t>	* </a:t>
            </a:r>
          </a:p>
          <a:p>
            <a:r>
              <a:rPr lang="en-US" i="1" dirty="0"/>
              <a:t>FROM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Relation R</a:t>
            </a:r>
          </a:p>
          <a:p>
            <a:r>
              <a:rPr lang="en-US" i="1" dirty="0"/>
              <a:t>WHERE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dirty="0"/>
              <a:t>≤</a:t>
            </a:r>
            <a:r>
              <a:rPr lang="en-US" b="1" dirty="0">
                <a:solidFill>
                  <a:srgbClr val="C00000"/>
                </a:solidFill>
              </a:rPr>
              <a:t> v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CF18-1BDA-A14E-8E79-57F4528B3AD2}"/>
              </a:ext>
            </a:extLst>
          </p:cNvPr>
          <p:cNvSpPr txBox="1"/>
          <p:nvPr/>
        </p:nvSpPr>
        <p:spPr>
          <a:xfrm>
            <a:off x="275614" y="6487719"/>
            <a:ext cx="946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*Mackert and Lohman. </a:t>
            </a:r>
            <a:r>
              <a:rPr lang="en-US" sz="1600" i="1" dirty="0"/>
              <a:t>“Index Scans Using a Finite LRU Buffer: A Validated I/O Model”, </a:t>
            </a:r>
            <a:r>
              <a:rPr lang="en-US" sz="1600" dirty="0"/>
              <a:t>TODS 1989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3C3EFF-DCCE-A24F-A635-F6FB261AC6A6}"/>
                  </a:ext>
                </a:extLst>
              </p:cNvPr>
              <p:cNvSpPr/>
              <p:nvPr/>
            </p:nvSpPr>
            <p:spPr>
              <a:xfrm>
                <a:off x="4390348" y="5654982"/>
                <a:ext cx="306103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Total Cost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3C3EFF-DCCE-A24F-A635-F6FB261AC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48" y="5654982"/>
                <a:ext cx="3061031" cy="369332"/>
              </a:xfrm>
              <a:prstGeom prst="rect">
                <a:avLst/>
              </a:prstGeom>
              <a:blipFill>
                <a:blip r:embed="rId3"/>
                <a:stretch>
                  <a:fillRect l="-1646" t="-3226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C7D1187-A499-E946-BA55-3C7E2CE4B040}"/>
              </a:ext>
            </a:extLst>
          </p:cNvPr>
          <p:cNvSpPr txBox="1"/>
          <p:nvPr/>
        </p:nvSpPr>
        <p:spPr>
          <a:xfrm>
            <a:off x="1145458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F1D3-CBD8-774D-9752-E7A149E68D88}"/>
                  </a:ext>
                </a:extLst>
              </p:cNvPr>
              <p:cNvSpPr/>
              <p:nvPr/>
            </p:nvSpPr>
            <p:spPr>
              <a:xfrm>
                <a:off x="1330328" y="5109277"/>
                <a:ext cx="918107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Cost of reading index,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𝒓𝒆𝒍𝒂𝒕𝒊𝒐𝒏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𝒔𝒆𝒍𝒆𝒄𝒕𝒊𝒗𝒊𝒕𝒚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𝒕𝒐𝒕𝒂𝒍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𝒊𝒏𝒅𝒆𝒙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𝒑𝒂𝒈𝒆𝒔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𝒄𝒓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F1D3-CBD8-774D-9752-E7A149E68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28" y="5109277"/>
                <a:ext cx="9181070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37091C-41BF-4E49-8AAB-A3B6114FA134}"/>
                  </a:ext>
                </a:extLst>
              </p:cNvPr>
              <p:cNvSpPr/>
              <p:nvPr/>
            </p:nvSpPr>
            <p:spPr>
              <a:xfrm>
                <a:off x="1274723" y="3558577"/>
                <a:ext cx="9292280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Cost of reading relation,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𝑴𝒂𝒙𝑪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𝑪𝑭</m:t>
                    </m:r>
                    <m:r>
                      <a:rPr lang="en-US" b="1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𝑴𝒊𝒏𝑪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𝑴𝒂𝒙𝑪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𝑀𝑖𝑛𝐶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𝑠𝑒𝑙𝑒𝑐𝑡𝑖𝑣𝑖𝑡𝑦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𝑝𝑎𝑔𝑒𝑠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∗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𝑀𝑎𝑥𝐶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𝑝𝑎𝑔𝑒𝑠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𝑐𝑟</m:t>
                      </m:r>
                    </m:oMath>
                  </m:oMathPara>
                </a14:m>
                <a:endParaRPr lang="en-US" i="1" dirty="0">
                  <a:solidFill>
                    <a:srgbClr val="00B050"/>
                  </a:solidFill>
                </a:endParaRPr>
              </a:p>
              <a:p>
                <a:r>
                  <a:rPr lang="en-IN" dirty="0"/>
                  <a:t>estimated relation pages found by the Mackert &amp; Lohman approximation model*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37091C-41BF-4E49-8AAB-A3B6114FA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23" y="3558577"/>
                <a:ext cx="9292280" cy="1200329"/>
              </a:xfrm>
              <a:prstGeom prst="rect">
                <a:avLst/>
              </a:prstGeom>
              <a:blipFill>
                <a:blip r:embed="rId5"/>
                <a:stretch>
                  <a:fillRect l="-409" t="-2062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9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3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2301</Words>
  <Application>Microsoft Macintosh PowerPoint</Application>
  <PresentationFormat>Widescreen</PresentationFormat>
  <Paragraphs>815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inherit</vt:lpstr>
      <vt:lpstr>Nunito</vt:lpstr>
      <vt:lpstr>Office Theme</vt:lpstr>
      <vt:lpstr>PowerPoint Presentation</vt:lpstr>
      <vt:lpstr>  Why Predict Query Execution Time?</vt:lpstr>
      <vt:lpstr>How do DBMSs predict query execution time?</vt:lpstr>
      <vt:lpstr>Evidence of Bad Cost Modeling (PostgreSQL)</vt:lpstr>
      <vt:lpstr>Scan Operators</vt:lpstr>
      <vt:lpstr>Why Is Predicting Scan Operators Important?</vt:lpstr>
      <vt:lpstr>Sequential Scan</vt:lpstr>
      <vt:lpstr>Index Scan</vt:lpstr>
      <vt:lpstr>PostgreSQL’s Cost Model of Index Scan</vt:lpstr>
      <vt:lpstr>Limitations in PostgreSQL’s Cost Model</vt:lpstr>
      <vt:lpstr>Limitations in PostgreSQL’s Cost Model</vt:lpstr>
      <vt:lpstr>Limitations in PostgreSQL’s Cost Model</vt:lpstr>
      <vt:lpstr>Limitations in PostgreSQL’s Cost Model</vt:lpstr>
      <vt:lpstr>New Cost Model for Index Scan</vt:lpstr>
      <vt:lpstr>Experiments</vt:lpstr>
      <vt:lpstr>PowerPoint Presentation</vt:lpstr>
      <vt:lpstr>Experiments</vt:lpstr>
      <vt:lpstr>What about other queries?</vt:lpstr>
      <vt:lpstr>PowerPoint Presentation</vt:lpstr>
      <vt:lpstr>Thank You</vt:lpstr>
      <vt:lpstr>Related Work</vt:lpstr>
      <vt:lpstr>Appendix</vt:lpstr>
      <vt:lpstr>Example (PostgreSQL)</vt:lpstr>
      <vt:lpstr>Example(Wu-Tuned PostgreSQL)</vt:lpstr>
      <vt:lpstr>Effect on Query Optimisation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Goel</dc:creator>
  <cp:lastModifiedBy>Vishal Goel</cp:lastModifiedBy>
  <cp:revision>43</cp:revision>
  <dcterms:created xsi:type="dcterms:W3CDTF">2019-11-13T07:17:13Z</dcterms:created>
  <dcterms:modified xsi:type="dcterms:W3CDTF">2019-11-14T03:18:02Z</dcterms:modified>
</cp:coreProperties>
</file>