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9" r:id="rId6"/>
    <p:sldId id="257" r:id="rId7"/>
    <p:sldId id="268" r:id="rId8"/>
    <p:sldId id="260" r:id="rId9"/>
    <p:sldId id="269" r:id="rId10"/>
    <p:sldId id="261" r:id="rId11"/>
    <p:sldId id="264" r:id="rId12"/>
    <p:sldId id="262" r:id="rId13"/>
    <p:sldId id="263" r:id="rId14"/>
    <p:sldId id="265" r:id="rId15"/>
    <p:sldId id="267" r:id="rId16"/>
    <p:sldId id="271"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7C36D-EE21-DF4C-3D41-33E6D4AE5020}" v="315" dt="2019-12-12T02:42:32.113"/>
    <p1510:client id="{C9EC456E-4BF1-2341-BDBD-5F8CDA26BC03}" v="2277" dt="2019-12-12T05:01:23.768"/>
    <p1510:client id="{66002405-6486-4C0F-BB84-41EB4A776036}" v="93" dt="2019-12-12T07:22:02.422"/>
    <p1510:client id="{19B40469-87EE-C19C-FB32-49BAAC47DC96}" v="343" dt="2019-12-11T20:15:46.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92" d="100"/>
          <a:sy n="92"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A4572-116C-4B11-9107-D36FA8B3A16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B826B220-9F32-4B5C-A76C-4C949661A275}">
      <dgm:prSet/>
      <dgm:spPr/>
      <dgm:t>
        <a:bodyPr/>
        <a:lstStyle/>
        <a:p>
          <a:r>
            <a:rPr lang="en-IN"/>
            <a:t>Executing benchmark workloads helps compare two systems based on their performance and identify potential optimizations possible in both software or hardware of the system.</a:t>
          </a:r>
          <a:endParaRPr lang="en-US"/>
        </a:p>
      </dgm:t>
    </dgm:pt>
    <dgm:pt modelId="{44E96A53-FA2E-40BE-9FB2-27E7FFF7D4B2}" type="parTrans" cxnId="{BB17F86D-B94F-4353-BB6B-6533390DF888}">
      <dgm:prSet/>
      <dgm:spPr/>
      <dgm:t>
        <a:bodyPr/>
        <a:lstStyle/>
        <a:p>
          <a:endParaRPr lang="en-US"/>
        </a:p>
      </dgm:t>
    </dgm:pt>
    <dgm:pt modelId="{6A5F5AB2-1324-4682-8431-B4F7E9F3F7F8}" type="sibTrans" cxnId="{BB17F86D-B94F-4353-BB6B-6533390DF888}">
      <dgm:prSet/>
      <dgm:spPr/>
      <dgm:t>
        <a:bodyPr/>
        <a:lstStyle/>
        <a:p>
          <a:endParaRPr lang="en-US"/>
        </a:p>
      </dgm:t>
    </dgm:pt>
    <dgm:pt modelId="{BB079668-08D2-417A-A199-08F030438DCE}">
      <dgm:prSet/>
      <dgm:spPr/>
      <dgm:t>
        <a:bodyPr/>
        <a:lstStyle/>
        <a:p>
          <a:r>
            <a:rPr lang="en-IN"/>
            <a:t>SPEC CPU2006 has been one of the most widely used benchmark suites. However, it was replaced with the new SPEC CPU2017 suite, released in June 2017.</a:t>
          </a:r>
          <a:endParaRPr lang="en-US"/>
        </a:p>
      </dgm:t>
    </dgm:pt>
    <dgm:pt modelId="{A8DB31EA-3B90-4FDD-A5EF-B06BE2E9D4DE}" type="parTrans" cxnId="{48F15244-EE36-4AE4-B7A8-B81D341A194A}">
      <dgm:prSet/>
      <dgm:spPr/>
      <dgm:t>
        <a:bodyPr/>
        <a:lstStyle/>
        <a:p>
          <a:endParaRPr lang="en-US"/>
        </a:p>
      </dgm:t>
    </dgm:pt>
    <dgm:pt modelId="{F674B096-6A2A-4799-A772-37298FDC05EF}" type="sibTrans" cxnId="{48F15244-EE36-4AE4-B7A8-B81D341A194A}">
      <dgm:prSet/>
      <dgm:spPr/>
      <dgm:t>
        <a:bodyPr/>
        <a:lstStyle/>
        <a:p>
          <a:endParaRPr lang="en-US"/>
        </a:p>
      </dgm:t>
    </dgm:pt>
    <dgm:pt modelId="{C9F02BC2-C426-47E3-86D3-35A2CD356A3E}">
      <dgm:prSet/>
      <dgm:spPr/>
      <dgm:t>
        <a:bodyPr/>
        <a:lstStyle/>
        <a:p>
          <a:r>
            <a:rPr lang="en-IN"/>
            <a:t>SPEC benchmarks are known to potentially take several days or weeks to run using simulators. Thus, it is imperative to characterise the workloads and only work on the useful subset of the suite.</a:t>
          </a:r>
          <a:endParaRPr lang="en-US"/>
        </a:p>
      </dgm:t>
    </dgm:pt>
    <dgm:pt modelId="{A19ED0FD-86DE-4943-ADC5-1B861E33B516}" type="parTrans" cxnId="{90AF9A8C-5A58-4C7A-907F-AEE1B025AE8B}">
      <dgm:prSet/>
      <dgm:spPr/>
      <dgm:t>
        <a:bodyPr/>
        <a:lstStyle/>
        <a:p>
          <a:endParaRPr lang="en-US"/>
        </a:p>
      </dgm:t>
    </dgm:pt>
    <dgm:pt modelId="{91732A7F-439F-46C0-BF7D-8F362DAD6027}" type="sibTrans" cxnId="{90AF9A8C-5A58-4C7A-907F-AEE1B025AE8B}">
      <dgm:prSet/>
      <dgm:spPr/>
      <dgm:t>
        <a:bodyPr/>
        <a:lstStyle/>
        <a:p>
          <a:endParaRPr lang="en-US"/>
        </a:p>
      </dgm:t>
    </dgm:pt>
    <dgm:pt modelId="{54B9C457-3144-6146-BB92-646AEDDC7307}" type="pres">
      <dgm:prSet presAssocID="{B07A4572-116C-4B11-9107-D36FA8B3A16D}" presName="vert0" presStyleCnt="0">
        <dgm:presLayoutVars>
          <dgm:dir/>
          <dgm:animOne val="branch"/>
          <dgm:animLvl val="lvl"/>
        </dgm:presLayoutVars>
      </dgm:prSet>
      <dgm:spPr/>
    </dgm:pt>
    <dgm:pt modelId="{33B213F4-16AC-A64E-809D-38BA43A26AF2}" type="pres">
      <dgm:prSet presAssocID="{B826B220-9F32-4B5C-A76C-4C949661A275}" presName="thickLine" presStyleLbl="alignNode1" presStyleIdx="0" presStyleCnt="3"/>
      <dgm:spPr/>
    </dgm:pt>
    <dgm:pt modelId="{811DCD1E-1A4B-6B4C-A252-785892A3992C}" type="pres">
      <dgm:prSet presAssocID="{B826B220-9F32-4B5C-A76C-4C949661A275}" presName="horz1" presStyleCnt="0"/>
      <dgm:spPr/>
    </dgm:pt>
    <dgm:pt modelId="{20F5ABC9-C8A0-4E4D-A661-68F3FCC923A5}" type="pres">
      <dgm:prSet presAssocID="{B826B220-9F32-4B5C-A76C-4C949661A275}" presName="tx1" presStyleLbl="revTx" presStyleIdx="0" presStyleCnt="3"/>
      <dgm:spPr/>
    </dgm:pt>
    <dgm:pt modelId="{19E91598-339B-744B-85C1-DF23FE83E9BD}" type="pres">
      <dgm:prSet presAssocID="{B826B220-9F32-4B5C-A76C-4C949661A275}" presName="vert1" presStyleCnt="0"/>
      <dgm:spPr/>
    </dgm:pt>
    <dgm:pt modelId="{C864A87D-2932-844F-A9D8-8C5A82200FAF}" type="pres">
      <dgm:prSet presAssocID="{BB079668-08D2-417A-A199-08F030438DCE}" presName="thickLine" presStyleLbl="alignNode1" presStyleIdx="1" presStyleCnt="3"/>
      <dgm:spPr/>
    </dgm:pt>
    <dgm:pt modelId="{E390259C-70EE-C040-B1B1-CB48B4527435}" type="pres">
      <dgm:prSet presAssocID="{BB079668-08D2-417A-A199-08F030438DCE}" presName="horz1" presStyleCnt="0"/>
      <dgm:spPr/>
    </dgm:pt>
    <dgm:pt modelId="{0A82D87B-395B-974F-AFAD-F08B6E48CBC3}" type="pres">
      <dgm:prSet presAssocID="{BB079668-08D2-417A-A199-08F030438DCE}" presName="tx1" presStyleLbl="revTx" presStyleIdx="1" presStyleCnt="3"/>
      <dgm:spPr/>
    </dgm:pt>
    <dgm:pt modelId="{76CC4C48-6E8E-2C47-B2FD-581859682AD1}" type="pres">
      <dgm:prSet presAssocID="{BB079668-08D2-417A-A199-08F030438DCE}" presName="vert1" presStyleCnt="0"/>
      <dgm:spPr/>
    </dgm:pt>
    <dgm:pt modelId="{BA0EFAC1-9211-F048-981E-F34B4367897E}" type="pres">
      <dgm:prSet presAssocID="{C9F02BC2-C426-47E3-86D3-35A2CD356A3E}" presName="thickLine" presStyleLbl="alignNode1" presStyleIdx="2" presStyleCnt="3"/>
      <dgm:spPr/>
    </dgm:pt>
    <dgm:pt modelId="{76C7FDE7-1C82-B942-ACE5-873989E1B58B}" type="pres">
      <dgm:prSet presAssocID="{C9F02BC2-C426-47E3-86D3-35A2CD356A3E}" presName="horz1" presStyleCnt="0"/>
      <dgm:spPr/>
    </dgm:pt>
    <dgm:pt modelId="{606E611D-F0A3-3540-A3F2-F8EF4D3181B8}" type="pres">
      <dgm:prSet presAssocID="{C9F02BC2-C426-47E3-86D3-35A2CD356A3E}" presName="tx1" presStyleLbl="revTx" presStyleIdx="2" presStyleCnt="3"/>
      <dgm:spPr/>
    </dgm:pt>
    <dgm:pt modelId="{D4F7C6B5-F9FD-9D47-BC34-54ED9312DC5F}" type="pres">
      <dgm:prSet presAssocID="{C9F02BC2-C426-47E3-86D3-35A2CD356A3E}" presName="vert1" presStyleCnt="0"/>
      <dgm:spPr/>
    </dgm:pt>
  </dgm:ptLst>
  <dgm:cxnLst>
    <dgm:cxn modelId="{E50A1223-07EF-9145-9DEB-E25F0008D33B}" type="presOf" srcId="{B826B220-9F32-4B5C-A76C-4C949661A275}" destId="{20F5ABC9-C8A0-4E4D-A661-68F3FCC923A5}" srcOrd="0" destOrd="0" presId="urn:microsoft.com/office/officeart/2008/layout/LinedList"/>
    <dgm:cxn modelId="{48F15244-EE36-4AE4-B7A8-B81D341A194A}" srcId="{B07A4572-116C-4B11-9107-D36FA8B3A16D}" destId="{BB079668-08D2-417A-A199-08F030438DCE}" srcOrd="1" destOrd="0" parTransId="{A8DB31EA-3B90-4FDD-A5EF-B06BE2E9D4DE}" sibTransId="{F674B096-6A2A-4799-A772-37298FDC05EF}"/>
    <dgm:cxn modelId="{34785B4C-525D-0F40-BD8F-E36664B7B787}" type="presOf" srcId="{BB079668-08D2-417A-A199-08F030438DCE}" destId="{0A82D87B-395B-974F-AFAD-F08B6E48CBC3}" srcOrd="0" destOrd="0" presId="urn:microsoft.com/office/officeart/2008/layout/LinedList"/>
    <dgm:cxn modelId="{BB17F86D-B94F-4353-BB6B-6533390DF888}" srcId="{B07A4572-116C-4B11-9107-D36FA8B3A16D}" destId="{B826B220-9F32-4B5C-A76C-4C949661A275}" srcOrd="0" destOrd="0" parTransId="{44E96A53-FA2E-40BE-9FB2-27E7FFF7D4B2}" sibTransId="{6A5F5AB2-1324-4682-8431-B4F7E9F3F7F8}"/>
    <dgm:cxn modelId="{0EB5AA89-D0D0-374C-8124-1F1226FB9F1A}" type="presOf" srcId="{B07A4572-116C-4B11-9107-D36FA8B3A16D}" destId="{54B9C457-3144-6146-BB92-646AEDDC7307}" srcOrd="0" destOrd="0" presId="urn:microsoft.com/office/officeart/2008/layout/LinedList"/>
    <dgm:cxn modelId="{90AF9A8C-5A58-4C7A-907F-AEE1B025AE8B}" srcId="{B07A4572-116C-4B11-9107-D36FA8B3A16D}" destId="{C9F02BC2-C426-47E3-86D3-35A2CD356A3E}" srcOrd="2" destOrd="0" parTransId="{A19ED0FD-86DE-4943-ADC5-1B861E33B516}" sibTransId="{91732A7F-439F-46C0-BF7D-8F362DAD6027}"/>
    <dgm:cxn modelId="{BA1A2AA5-A828-9F42-B1BF-9BAAE822759A}" type="presOf" srcId="{C9F02BC2-C426-47E3-86D3-35A2CD356A3E}" destId="{606E611D-F0A3-3540-A3F2-F8EF4D3181B8}" srcOrd="0" destOrd="0" presId="urn:microsoft.com/office/officeart/2008/layout/LinedList"/>
    <dgm:cxn modelId="{8CB5E053-6358-1F4D-A5FE-9FB1A76706E2}" type="presParOf" srcId="{54B9C457-3144-6146-BB92-646AEDDC7307}" destId="{33B213F4-16AC-A64E-809D-38BA43A26AF2}" srcOrd="0" destOrd="0" presId="urn:microsoft.com/office/officeart/2008/layout/LinedList"/>
    <dgm:cxn modelId="{F4E2CEF9-0315-A546-8ADF-D58608EE2A50}" type="presParOf" srcId="{54B9C457-3144-6146-BB92-646AEDDC7307}" destId="{811DCD1E-1A4B-6B4C-A252-785892A3992C}" srcOrd="1" destOrd="0" presId="urn:microsoft.com/office/officeart/2008/layout/LinedList"/>
    <dgm:cxn modelId="{CF89FF6B-0E4B-BE42-9D38-7F0C3A626AA2}" type="presParOf" srcId="{811DCD1E-1A4B-6B4C-A252-785892A3992C}" destId="{20F5ABC9-C8A0-4E4D-A661-68F3FCC923A5}" srcOrd="0" destOrd="0" presId="urn:microsoft.com/office/officeart/2008/layout/LinedList"/>
    <dgm:cxn modelId="{B524706F-3F12-024B-A9A2-E9DA950747A6}" type="presParOf" srcId="{811DCD1E-1A4B-6B4C-A252-785892A3992C}" destId="{19E91598-339B-744B-85C1-DF23FE83E9BD}" srcOrd="1" destOrd="0" presId="urn:microsoft.com/office/officeart/2008/layout/LinedList"/>
    <dgm:cxn modelId="{F8978008-46BB-9446-8CF8-CD16E3337C51}" type="presParOf" srcId="{54B9C457-3144-6146-BB92-646AEDDC7307}" destId="{C864A87D-2932-844F-A9D8-8C5A82200FAF}" srcOrd="2" destOrd="0" presId="urn:microsoft.com/office/officeart/2008/layout/LinedList"/>
    <dgm:cxn modelId="{E9C6788B-C524-394C-BF6A-76449B3EE3A6}" type="presParOf" srcId="{54B9C457-3144-6146-BB92-646AEDDC7307}" destId="{E390259C-70EE-C040-B1B1-CB48B4527435}" srcOrd="3" destOrd="0" presId="urn:microsoft.com/office/officeart/2008/layout/LinedList"/>
    <dgm:cxn modelId="{A232A85B-2997-144C-94B9-D78342E0DAB1}" type="presParOf" srcId="{E390259C-70EE-C040-B1B1-CB48B4527435}" destId="{0A82D87B-395B-974F-AFAD-F08B6E48CBC3}" srcOrd="0" destOrd="0" presId="urn:microsoft.com/office/officeart/2008/layout/LinedList"/>
    <dgm:cxn modelId="{CBEF437C-8290-5644-9506-6F58832652B0}" type="presParOf" srcId="{E390259C-70EE-C040-B1B1-CB48B4527435}" destId="{76CC4C48-6E8E-2C47-B2FD-581859682AD1}" srcOrd="1" destOrd="0" presId="urn:microsoft.com/office/officeart/2008/layout/LinedList"/>
    <dgm:cxn modelId="{398B34B2-59AF-0A4D-B762-13DA98B5411F}" type="presParOf" srcId="{54B9C457-3144-6146-BB92-646AEDDC7307}" destId="{BA0EFAC1-9211-F048-981E-F34B4367897E}" srcOrd="4" destOrd="0" presId="urn:microsoft.com/office/officeart/2008/layout/LinedList"/>
    <dgm:cxn modelId="{3EA9D97C-772C-D04C-B958-29E0A85621F8}" type="presParOf" srcId="{54B9C457-3144-6146-BB92-646AEDDC7307}" destId="{76C7FDE7-1C82-B942-ACE5-873989E1B58B}" srcOrd="5" destOrd="0" presId="urn:microsoft.com/office/officeart/2008/layout/LinedList"/>
    <dgm:cxn modelId="{499328A4-4B34-224D-BE47-79799C54330B}" type="presParOf" srcId="{76C7FDE7-1C82-B942-ACE5-873989E1B58B}" destId="{606E611D-F0A3-3540-A3F2-F8EF4D3181B8}" srcOrd="0" destOrd="0" presId="urn:microsoft.com/office/officeart/2008/layout/LinedList"/>
    <dgm:cxn modelId="{78A56F7F-C416-374C-8120-174966564623}" type="presParOf" srcId="{76C7FDE7-1C82-B942-ACE5-873989E1B58B}" destId="{D4F7C6B5-F9FD-9D47-BC34-54ED9312DC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13F4-16AC-A64E-809D-38BA43A26AF2}">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5ABC9-C8A0-4E4D-A661-68F3FCC923A5}">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Executing benchmark workloads helps compare two systems based on their performance and identify potential optimizations possible in both software or hardware of the system.</a:t>
          </a:r>
          <a:endParaRPr lang="en-US" sz="2300" kern="1200"/>
        </a:p>
      </dsp:txBody>
      <dsp:txXfrm>
        <a:off x="0" y="2687"/>
        <a:ext cx="6263640" cy="1833104"/>
      </dsp:txXfrm>
    </dsp:sp>
    <dsp:sp modelId="{C864A87D-2932-844F-A9D8-8C5A82200FAF}">
      <dsp:nvSpPr>
        <dsp:cNvPr id="0" name=""/>
        <dsp:cNvSpPr/>
      </dsp:nvSpPr>
      <dsp:spPr>
        <a:xfrm>
          <a:off x="0" y="183579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2D87B-395B-974F-AFAD-F08B6E48CBC3}">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SPEC CPU2006 has been one of the most widely used benchmark suites. However, it was replaced with the new SPEC CPU2017 suite, released in June 2017.</a:t>
          </a:r>
          <a:endParaRPr lang="en-US" sz="2300" kern="1200"/>
        </a:p>
      </dsp:txBody>
      <dsp:txXfrm>
        <a:off x="0" y="1835791"/>
        <a:ext cx="6263640" cy="1833104"/>
      </dsp:txXfrm>
    </dsp:sp>
    <dsp:sp modelId="{BA0EFAC1-9211-F048-981E-F34B4367897E}">
      <dsp:nvSpPr>
        <dsp:cNvPr id="0" name=""/>
        <dsp:cNvSpPr/>
      </dsp:nvSpPr>
      <dsp:spPr>
        <a:xfrm>
          <a:off x="0" y="3668896"/>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6E611D-F0A3-3540-A3F2-F8EF4D3181B8}">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SPEC benchmarks are known to potentially take several days or weeks to run using simulators. Thus, it is imperative to characterise the workloads and only work on the useful subset of the suite.</a:t>
          </a:r>
          <a:endParaRPr lang="en-US" sz="2300" kern="1200"/>
        </a:p>
      </dsp:txBody>
      <dsp:txXfrm>
        <a:off x="0" y="3668896"/>
        <a:ext cx="6263640" cy="18331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8D83C-BE47-4217-A2C4-B6589E2A3343}" type="datetimeFigureOut">
              <a:rPr lang="en-IN" smtClean="0"/>
              <a:t>13/12/19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B58A6-F84B-48AE-A211-D9BE67F16206}" type="slidenum">
              <a:rPr lang="en-IN" smtClean="0"/>
              <a:t>‹#›</a:t>
            </a:fld>
            <a:endParaRPr lang="en-IN"/>
          </a:p>
        </p:txBody>
      </p:sp>
    </p:spTree>
    <p:extLst>
      <p:ext uri="{BB962C8B-B14F-4D97-AF65-F5344CB8AC3E}">
        <p14:creationId xmlns:p14="http://schemas.microsoft.com/office/powerpoint/2010/main" val="331174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61AE-CBA2-446F-85D4-7D16A97DB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4CC60A-7200-4E47-88BC-5C4093DF7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90EEC-4B33-4942-8B26-1A6E9F62BD7D}"/>
              </a:ext>
            </a:extLst>
          </p:cNvPr>
          <p:cNvSpPr>
            <a:spLocks noGrp="1"/>
          </p:cNvSpPr>
          <p:nvPr>
            <p:ph type="dt" sz="half" idx="10"/>
          </p:nvPr>
        </p:nvSpPr>
        <p:spPr/>
        <p:txBody>
          <a:bodyPr/>
          <a:lstStyle/>
          <a:p>
            <a:fld id="{5D04AD98-EC37-47E8-9E98-A847B43F7FC7}" type="datetime1">
              <a:rPr lang="en-IN" smtClean="0"/>
              <a:t>13/12/19</a:t>
            </a:fld>
            <a:endParaRPr lang="en-IN"/>
          </a:p>
        </p:txBody>
      </p:sp>
      <p:sp>
        <p:nvSpPr>
          <p:cNvPr id="5" name="Footer Placeholder 4">
            <a:extLst>
              <a:ext uri="{FF2B5EF4-FFF2-40B4-BE49-F238E27FC236}">
                <a16:creationId xmlns:a16="http://schemas.microsoft.com/office/drawing/2014/main" id="{5F8BE0DF-1AF9-4B94-8163-08CB318C8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8FC0C-6E4A-46E2-81E0-BDBCE39EC8CA}"/>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260469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AA5B-2CAB-4B1E-A058-C1F5F80BC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8E8C8-CFE7-4A7E-A155-D290F1B04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3EBD4-9FB2-490F-A971-F3D16608EBDE}"/>
              </a:ext>
            </a:extLst>
          </p:cNvPr>
          <p:cNvSpPr>
            <a:spLocks noGrp="1"/>
          </p:cNvSpPr>
          <p:nvPr>
            <p:ph type="dt" sz="half" idx="10"/>
          </p:nvPr>
        </p:nvSpPr>
        <p:spPr/>
        <p:txBody>
          <a:bodyPr/>
          <a:lstStyle/>
          <a:p>
            <a:fld id="{5A822597-A55D-4EC2-80A7-18CB26D47FEE}" type="datetime1">
              <a:rPr lang="en-IN" smtClean="0"/>
              <a:t>13/12/19</a:t>
            </a:fld>
            <a:endParaRPr lang="en-IN"/>
          </a:p>
        </p:txBody>
      </p:sp>
      <p:sp>
        <p:nvSpPr>
          <p:cNvPr id="5" name="Footer Placeholder 4">
            <a:extLst>
              <a:ext uri="{FF2B5EF4-FFF2-40B4-BE49-F238E27FC236}">
                <a16:creationId xmlns:a16="http://schemas.microsoft.com/office/drawing/2014/main" id="{88DC330A-6CE8-4C7A-B7A3-C160523EE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BA687-A2D1-4FCB-8275-B32C81F80DB2}"/>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402671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90ECC-4BA2-4350-B137-900ADFA9C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9387C3-D088-496D-A259-5FECF71D3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3A4AA-E942-429C-9F29-B05485642DA5}"/>
              </a:ext>
            </a:extLst>
          </p:cNvPr>
          <p:cNvSpPr>
            <a:spLocks noGrp="1"/>
          </p:cNvSpPr>
          <p:nvPr>
            <p:ph type="dt" sz="half" idx="10"/>
          </p:nvPr>
        </p:nvSpPr>
        <p:spPr/>
        <p:txBody>
          <a:bodyPr/>
          <a:lstStyle/>
          <a:p>
            <a:fld id="{E0B503BC-252F-40A2-B933-CFFE64B24744}" type="datetime1">
              <a:rPr lang="en-IN" smtClean="0"/>
              <a:t>13/12/19</a:t>
            </a:fld>
            <a:endParaRPr lang="en-IN"/>
          </a:p>
        </p:txBody>
      </p:sp>
      <p:sp>
        <p:nvSpPr>
          <p:cNvPr id="5" name="Footer Placeholder 4">
            <a:extLst>
              <a:ext uri="{FF2B5EF4-FFF2-40B4-BE49-F238E27FC236}">
                <a16:creationId xmlns:a16="http://schemas.microsoft.com/office/drawing/2014/main" id="{DEDE77EA-8063-45A5-90D8-AC6EC813A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6C89A-9C9D-4736-BD82-98FC28B7F5DF}"/>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335639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01F8-58F7-4DF5-BA86-4E4A241EC1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784E18-9184-40CB-8797-3910A726C9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BE6BA-8046-4675-BB80-CA62D33A93F9}"/>
              </a:ext>
            </a:extLst>
          </p:cNvPr>
          <p:cNvSpPr>
            <a:spLocks noGrp="1"/>
          </p:cNvSpPr>
          <p:nvPr>
            <p:ph type="dt" sz="half" idx="10"/>
          </p:nvPr>
        </p:nvSpPr>
        <p:spPr/>
        <p:txBody>
          <a:bodyPr/>
          <a:lstStyle/>
          <a:p>
            <a:fld id="{3FA9FF50-A845-45F4-A499-105B35BE947B}" type="datetime1">
              <a:rPr lang="en-IN" smtClean="0"/>
              <a:t>13/12/19</a:t>
            </a:fld>
            <a:endParaRPr lang="en-IN"/>
          </a:p>
        </p:txBody>
      </p:sp>
      <p:sp>
        <p:nvSpPr>
          <p:cNvPr id="5" name="Footer Placeholder 4">
            <a:extLst>
              <a:ext uri="{FF2B5EF4-FFF2-40B4-BE49-F238E27FC236}">
                <a16:creationId xmlns:a16="http://schemas.microsoft.com/office/drawing/2014/main" id="{DA3E12DD-4A63-4833-9485-81BA8836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1C206-0438-4DD3-92B9-BF8039D12FB3}"/>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311201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BEEE-A825-4CFF-B875-8C2E716E9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00EDC6-99E5-43DB-8B5E-0BC7041C0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634CC-E274-4883-B486-68B1903F2705}"/>
              </a:ext>
            </a:extLst>
          </p:cNvPr>
          <p:cNvSpPr>
            <a:spLocks noGrp="1"/>
          </p:cNvSpPr>
          <p:nvPr>
            <p:ph type="dt" sz="half" idx="10"/>
          </p:nvPr>
        </p:nvSpPr>
        <p:spPr/>
        <p:txBody>
          <a:bodyPr/>
          <a:lstStyle/>
          <a:p>
            <a:fld id="{659BED14-0996-46F5-98F8-6ADB17F12331}" type="datetime1">
              <a:rPr lang="en-IN" smtClean="0"/>
              <a:t>13/12/19</a:t>
            </a:fld>
            <a:endParaRPr lang="en-IN"/>
          </a:p>
        </p:txBody>
      </p:sp>
      <p:sp>
        <p:nvSpPr>
          <p:cNvPr id="5" name="Footer Placeholder 4">
            <a:extLst>
              <a:ext uri="{FF2B5EF4-FFF2-40B4-BE49-F238E27FC236}">
                <a16:creationId xmlns:a16="http://schemas.microsoft.com/office/drawing/2014/main" id="{C931495B-A342-4C5F-BECD-DB597BD94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376CD-8AF7-41E9-AAC2-261BF95ED358}"/>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2194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5FB3-2644-442C-98BE-E0D9384696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28170E-ECF7-499F-AC56-49367C96A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6F6908-9D3C-47D1-8160-DCA73833F2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75AB73-20AF-4FDD-A9FA-618591961992}"/>
              </a:ext>
            </a:extLst>
          </p:cNvPr>
          <p:cNvSpPr>
            <a:spLocks noGrp="1"/>
          </p:cNvSpPr>
          <p:nvPr>
            <p:ph type="dt" sz="half" idx="10"/>
          </p:nvPr>
        </p:nvSpPr>
        <p:spPr/>
        <p:txBody>
          <a:bodyPr/>
          <a:lstStyle/>
          <a:p>
            <a:fld id="{B576C7BF-E694-4A5B-BD11-8AACCB3579CF}" type="datetime1">
              <a:rPr lang="en-IN" smtClean="0"/>
              <a:t>13/12/19</a:t>
            </a:fld>
            <a:endParaRPr lang="en-IN"/>
          </a:p>
        </p:txBody>
      </p:sp>
      <p:sp>
        <p:nvSpPr>
          <p:cNvPr id="6" name="Footer Placeholder 5">
            <a:extLst>
              <a:ext uri="{FF2B5EF4-FFF2-40B4-BE49-F238E27FC236}">
                <a16:creationId xmlns:a16="http://schemas.microsoft.com/office/drawing/2014/main" id="{85E19FBA-F604-4F4C-BE58-4B1CBF56C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F2BE49-AB3C-4438-BAE7-01F1B0E4D3CF}"/>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172295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2743-C826-4FE6-BBE8-34DE525C4A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A0223-F8B9-432A-86AE-39B3B4637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310BE-90FE-4F92-9CE8-5087C5C44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59C16-1BE8-48C4-8E06-9A3B53401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677A6-CD14-4655-9832-6C139850C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EE23C5-E05D-4677-9C6B-5920108D92AB}"/>
              </a:ext>
            </a:extLst>
          </p:cNvPr>
          <p:cNvSpPr>
            <a:spLocks noGrp="1"/>
          </p:cNvSpPr>
          <p:nvPr>
            <p:ph type="dt" sz="half" idx="10"/>
          </p:nvPr>
        </p:nvSpPr>
        <p:spPr/>
        <p:txBody>
          <a:bodyPr/>
          <a:lstStyle/>
          <a:p>
            <a:fld id="{389A0BC5-17C4-45D4-B3F6-81A55A9EFE1C}" type="datetime1">
              <a:rPr lang="en-IN" smtClean="0"/>
              <a:t>13/12/19</a:t>
            </a:fld>
            <a:endParaRPr lang="en-IN"/>
          </a:p>
        </p:txBody>
      </p:sp>
      <p:sp>
        <p:nvSpPr>
          <p:cNvPr id="8" name="Footer Placeholder 7">
            <a:extLst>
              <a:ext uri="{FF2B5EF4-FFF2-40B4-BE49-F238E27FC236}">
                <a16:creationId xmlns:a16="http://schemas.microsoft.com/office/drawing/2014/main" id="{E31EC51A-5714-4A94-AC41-DD1654EAF6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AA36B1-A8E3-40B6-88FF-18913B017417}"/>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423432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72B2-820F-4DB2-96E2-96C8ACF5E6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B12A01-2859-4995-AAB1-394BF1759036}"/>
              </a:ext>
            </a:extLst>
          </p:cNvPr>
          <p:cNvSpPr>
            <a:spLocks noGrp="1"/>
          </p:cNvSpPr>
          <p:nvPr>
            <p:ph type="dt" sz="half" idx="10"/>
          </p:nvPr>
        </p:nvSpPr>
        <p:spPr/>
        <p:txBody>
          <a:bodyPr/>
          <a:lstStyle/>
          <a:p>
            <a:fld id="{BEEA299E-8C09-483F-B6EB-84805E9FF5BC}" type="datetime1">
              <a:rPr lang="en-IN" smtClean="0"/>
              <a:t>13/12/19</a:t>
            </a:fld>
            <a:endParaRPr lang="en-IN"/>
          </a:p>
        </p:txBody>
      </p:sp>
      <p:sp>
        <p:nvSpPr>
          <p:cNvPr id="4" name="Footer Placeholder 3">
            <a:extLst>
              <a:ext uri="{FF2B5EF4-FFF2-40B4-BE49-F238E27FC236}">
                <a16:creationId xmlns:a16="http://schemas.microsoft.com/office/drawing/2014/main" id="{2516A8DE-6A53-43F9-91E7-54E3B732F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3BA0FD-1960-47A5-AFD2-E0F9E6CA362B}"/>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66401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FE00E-240D-4434-8084-478F9C8189D2}"/>
              </a:ext>
            </a:extLst>
          </p:cNvPr>
          <p:cNvSpPr>
            <a:spLocks noGrp="1"/>
          </p:cNvSpPr>
          <p:nvPr>
            <p:ph type="dt" sz="half" idx="10"/>
          </p:nvPr>
        </p:nvSpPr>
        <p:spPr/>
        <p:txBody>
          <a:bodyPr/>
          <a:lstStyle/>
          <a:p>
            <a:fld id="{058D8961-EB99-413E-AB25-AC0E95DC2720}" type="datetime1">
              <a:rPr lang="en-IN" smtClean="0"/>
              <a:t>13/12/19</a:t>
            </a:fld>
            <a:endParaRPr lang="en-IN"/>
          </a:p>
        </p:txBody>
      </p:sp>
      <p:sp>
        <p:nvSpPr>
          <p:cNvPr id="3" name="Footer Placeholder 2">
            <a:extLst>
              <a:ext uri="{FF2B5EF4-FFF2-40B4-BE49-F238E27FC236}">
                <a16:creationId xmlns:a16="http://schemas.microsoft.com/office/drawing/2014/main" id="{91CA7A25-45B2-4EE4-81C5-1169EE970E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1B47CB-2F45-49B1-8BA2-A43505B3C73B}"/>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67716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3C5-2951-403F-9CF5-F9D2B0BF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4F196-D5CF-4F14-890C-52AF636A2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94D902-A17A-4179-90DE-8CE41F42B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B7864-59F5-425E-81B8-E8CA14E1372D}"/>
              </a:ext>
            </a:extLst>
          </p:cNvPr>
          <p:cNvSpPr>
            <a:spLocks noGrp="1"/>
          </p:cNvSpPr>
          <p:nvPr>
            <p:ph type="dt" sz="half" idx="10"/>
          </p:nvPr>
        </p:nvSpPr>
        <p:spPr/>
        <p:txBody>
          <a:bodyPr/>
          <a:lstStyle/>
          <a:p>
            <a:fld id="{94DE0E12-10C1-444E-A0E7-EFF3B9373F64}" type="datetime1">
              <a:rPr lang="en-IN" smtClean="0"/>
              <a:t>13/12/19</a:t>
            </a:fld>
            <a:endParaRPr lang="en-IN"/>
          </a:p>
        </p:txBody>
      </p:sp>
      <p:sp>
        <p:nvSpPr>
          <p:cNvPr id="6" name="Footer Placeholder 5">
            <a:extLst>
              <a:ext uri="{FF2B5EF4-FFF2-40B4-BE49-F238E27FC236}">
                <a16:creationId xmlns:a16="http://schemas.microsoft.com/office/drawing/2014/main" id="{27FB9519-3A2B-46D3-9503-F6C1A33ED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81B82-1688-4466-B752-7E0A0F14E736}"/>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333052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6B41-24F5-418B-82BC-F4D06B538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A0B35-BE6A-4CE5-A89D-649161B2F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8C4112-403F-406B-9C2F-C5DF92944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BDE53-750B-4186-BBA5-508C6297D576}"/>
              </a:ext>
            </a:extLst>
          </p:cNvPr>
          <p:cNvSpPr>
            <a:spLocks noGrp="1"/>
          </p:cNvSpPr>
          <p:nvPr>
            <p:ph type="dt" sz="half" idx="10"/>
          </p:nvPr>
        </p:nvSpPr>
        <p:spPr/>
        <p:txBody>
          <a:bodyPr/>
          <a:lstStyle/>
          <a:p>
            <a:fld id="{16F55DCB-6A5F-4E9B-9E32-8D14C529EA3E}" type="datetime1">
              <a:rPr lang="en-IN" smtClean="0"/>
              <a:t>13/12/19</a:t>
            </a:fld>
            <a:endParaRPr lang="en-IN"/>
          </a:p>
        </p:txBody>
      </p:sp>
      <p:sp>
        <p:nvSpPr>
          <p:cNvPr id="6" name="Footer Placeholder 5">
            <a:extLst>
              <a:ext uri="{FF2B5EF4-FFF2-40B4-BE49-F238E27FC236}">
                <a16:creationId xmlns:a16="http://schemas.microsoft.com/office/drawing/2014/main" id="{D2A8A88E-D50D-400D-844C-28937F17C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F2853-AE65-45B7-A26E-DF943D12BADA}"/>
              </a:ext>
            </a:extLst>
          </p:cNvPr>
          <p:cNvSpPr>
            <a:spLocks noGrp="1"/>
          </p:cNvSpPr>
          <p:nvPr>
            <p:ph type="sldNum" sz="quarter" idx="12"/>
          </p:nvPr>
        </p:nvSpPr>
        <p:spPr/>
        <p:txBody>
          <a:bodyPr/>
          <a:lstStyle/>
          <a:p>
            <a:fld id="{9E195DA9-E266-4593-B079-EA759BCC6493}" type="slidenum">
              <a:rPr lang="en-IN" smtClean="0"/>
              <a:t>‹#›</a:t>
            </a:fld>
            <a:endParaRPr lang="en-IN"/>
          </a:p>
        </p:txBody>
      </p:sp>
    </p:spTree>
    <p:extLst>
      <p:ext uri="{BB962C8B-B14F-4D97-AF65-F5344CB8AC3E}">
        <p14:creationId xmlns:p14="http://schemas.microsoft.com/office/powerpoint/2010/main" val="378356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2EBC1-19D2-4F5E-8049-2B71A7DA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DEA2F1-DAC7-4B11-8EDE-A4C67683B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1BEEB-E96B-47FE-B358-DBED61F78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63E2-7BCC-4BFB-98AF-37BFFE4011A1}" type="datetime1">
              <a:rPr lang="en-IN" smtClean="0"/>
              <a:t>13/12/19</a:t>
            </a:fld>
            <a:endParaRPr lang="en-IN"/>
          </a:p>
        </p:txBody>
      </p:sp>
      <p:sp>
        <p:nvSpPr>
          <p:cNvPr id="5" name="Footer Placeholder 4">
            <a:extLst>
              <a:ext uri="{FF2B5EF4-FFF2-40B4-BE49-F238E27FC236}">
                <a16:creationId xmlns:a16="http://schemas.microsoft.com/office/drawing/2014/main" id="{25115210-F921-490A-AA0B-A435A9CAB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4A3F28-81E2-41AC-921A-AB90DA9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95DA9-E266-4593-B079-EA759BCC6493}" type="slidenum">
              <a:rPr lang="en-IN" smtClean="0"/>
              <a:t>‹#›</a:t>
            </a:fld>
            <a:endParaRPr lang="en-IN"/>
          </a:p>
        </p:txBody>
      </p:sp>
    </p:spTree>
    <p:extLst>
      <p:ext uri="{BB962C8B-B14F-4D97-AF65-F5344CB8AC3E}">
        <p14:creationId xmlns:p14="http://schemas.microsoft.com/office/powerpoint/2010/main" val="186219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A2840-4082-4E76-B488-8BAC2E4C25F2}"/>
              </a:ext>
            </a:extLst>
          </p:cNvPr>
          <p:cNvSpPr>
            <a:spLocks noGrp="1"/>
          </p:cNvSpPr>
          <p:nvPr>
            <p:ph type="ctrTitle"/>
          </p:nvPr>
        </p:nvSpPr>
        <p:spPr>
          <a:xfrm>
            <a:off x="1524000" y="1328564"/>
            <a:ext cx="9144000" cy="2840037"/>
          </a:xfrm>
        </p:spPr>
        <p:txBody>
          <a:bodyPr>
            <a:normAutofit/>
          </a:bodyPr>
          <a:lstStyle/>
          <a:p>
            <a:r>
              <a:rPr lang="en-IN" sz="5400">
                <a:cs typeface="Calibri Light"/>
              </a:rPr>
              <a:t>Characterisation of </a:t>
            </a:r>
            <a:br>
              <a:rPr lang="en-IN" sz="5400">
                <a:cs typeface="Calibri Light"/>
              </a:rPr>
            </a:br>
            <a:r>
              <a:rPr lang="en-IN" sz="5400">
                <a:cs typeface="Calibri Light"/>
              </a:rPr>
              <a:t>SPEC CPU 2017 Benchmarks</a:t>
            </a:r>
            <a:br>
              <a:rPr lang="en-IN" sz="5400">
                <a:cs typeface="Calibri Light"/>
              </a:rPr>
            </a:br>
            <a:r>
              <a:rPr lang="en-IN" sz="5400">
                <a:cs typeface="Calibri Light"/>
              </a:rPr>
              <a:t>using Roofline Model Technique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564857-07E0-5C48-BDDB-854D68F0F015}"/>
              </a:ext>
            </a:extLst>
          </p:cNvPr>
          <p:cNvSpPr txBox="1"/>
          <p:nvPr/>
        </p:nvSpPr>
        <p:spPr>
          <a:xfrm>
            <a:off x="8281358" y="5735638"/>
            <a:ext cx="2976584" cy="369332"/>
          </a:xfrm>
          <a:prstGeom prst="rect">
            <a:avLst/>
          </a:prstGeom>
          <a:noFill/>
        </p:spPr>
        <p:txBody>
          <a:bodyPr wrap="none" rtlCol="0">
            <a:spAutoFit/>
          </a:bodyPr>
          <a:lstStyle/>
          <a:p>
            <a:r>
              <a:rPr lang="en-US" err="1"/>
              <a:t>Prathyush</a:t>
            </a:r>
            <a:r>
              <a:rPr lang="en-US"/>
              <a:t> P.V. and Vishal Goel</a:t>
            </a:r>
          </a:p>
        </p:txBody>
      </p:sp>
      <p:sp>
        <p:nvSpPr>
          <p:cNvPr id="4" name="Slide Number Placeholder 3">
            <a:extLst>
              <a:ext uri="{FF2B5EF4-FFF2-40B4-BE49-F238E27FC236}">
                <a16:creationId xmlns:a16="http://schemas.microsoft.com/office/drawing/2014/main" id="{6739DACC-8057-4018-A9FF-84120C951C0D}"/>
              </a:ext>
            </a:extLst>
          </p:cNvPr>
          <p:cNvSpPr>
            <a:spLocks noGrp="1"/>
          </p:cNvSpPr>
          <p:nvPr>
            <p:ph type="sldNum" sz="quarter" idx="12"/>
          </p:nvPr>
        </p:nvSpPr>
        <p:spPr>
          <a:xfrm>
            <a:off x="9127066" y="6204228"/>
            <a:ext cx="2743200" cy="365125"/>
          </a:xfrm>
        </p:spPr>
        <p:txBody>
          <a:bodyPr/>
          <a:lstStyle/>
          <a:p>
            <a:fld id="{9E195DA9-E266-4593-B079-EA759BCC6493}" type="slidenum">
              <a:rPr lang="en-IN" smtClean="0"/>
              <a:t>1</a:t>
            </a:fld>
            <a:endParaRPr lang="en-IN" dirty="0"/>
          </a:p>
        </p:txBody>
      </p:sp>
    </p:spTree>
    <p:extLst>
      <p:ext uri="{BB962C8B-B14F-4D97-AF65-F5344CB8AC3E}">
        <p14:creationId xmlns:p14="http://schemas.microsoft.com/office/powerpoint/2010/main" val="12633688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EC0B-C15F-4C04-9F26-7879B1CAFA06}"/>
              </a:ext>
            </a:extLst>
          </p:cNvPr>
          <p:cNvSpPr>
            <a:spLocks noGrp="1"/>
          </p:cNvSpPr>
          <p:nvPr>
            <p:ph type="title"/>
          </p:nvPr>
        </p:nvSpPr>
        <p:spPr/>
        <p:txBody>
          <a:bodyPr/>
          <a:lstStyle/>
          <a:p>
            <a:r>
              <a:rPr lang="en-IN" dirty="0"/>
              <a:t>Memory Bandwidth </a:t>
            </a:r>
            <a:br>
              <a:rPr lang="en-IN" dirty="0"/>
            </a:br>
            <a:r>
              <a:rPr lang="en-IN" dirty="0"/>
              <a:t>Intensive Benchmarks </a:t>
            </a:r>
          </a:p>
        </p:txBody>
      </p:sp>
      <p:pic>
        <p:nvPicPr>
          <p:cNvPr id="4" name="Picture 4" descr="A screenshot of a cell phone&#10;&#10;Description generated with very high confidence">
            <a:extLst>
              <a:ext uri="{FF2B5EF4-FFF2-40B4-BE49-F238E27FC236}">
                <a16:creationId xmlns:a16="http://schemas.microsoft.com/office/drawing/2014/main" id="{C68FC9B7-E6F7-4EA4-A965-787EEA975333}"/>
              </a:ext>
            </a:extLst>
          </p:cNvPr>
          <p:cNvPicPr>
            <a:picLocks noChangeAspect="1"/>
          </p:cNvPicPr>
          <p:nvPr/>
        </p:nvPicPr>
        <p:blipFill>
          <a:blip r:embed="rId2"/>
          <a:stretch>
            <a:fillRect/>
          </a:stretch>
        </p:blipFill>
        <p:spPr>
          <a:xfrm>
            <a:off x="76123" y="2352459"/>
            <a:ext cx="2854157" cy="2212571"/>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2ECCC2B7-2763-4FD5-B13F-E7B4063EF28F}"/>
              </a:ext>
            </a:extLst>
          </p:cNvPr>
          <p:cNvPicPr>
            <a:picLocks noChangeAspect="1"/>
          </p:cNvPicPr>
          <p:nvPr/>
        </p:nvPicPr>
        <p:blipFill>
          <a:blip r:embed="rId3"/>
          <a:stretch>
            <a:fillRect/>
          </a:stretch>
        </p:blipFill>
        <p:spPr>
          <a:xfrm>
            <a:off x="3141540" y="2375629"/>
            <a:ext cx="2954460" cy="2024658"/>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EE8F6FD1-4FCD-4EDC-B690-2BEA3A81E056}"/>
              </a:ext>
            </a:extLst>
          </p:cNvPr>
          <p:cNvPicPr>
            <a:picLocks noChangeAspect="1"/>
          </p:cNvPicPr>
          <p:nvPr/>
        </p:nvPicPr>
        <p:blipFill>
          <a:blip r:embed="rId4"/>
          <a:stretch>
            <a:fillRect/>
          </a:stretch>
        </p:blipFill>
        <p:spPr>
          <a:xfrm>
            <a:off x="9225744" y="2331509"/>
            <a:ext cx="2890133" cy="2212571"/>
          </a:xfrm>
          <a:prstGeom prst="rect">
            <a:avLst/>
          </a:prstGeom>
        </p:spPr>
      </p:pic>
      <p:pic>
        <p:nvPicPr>
          <p:cNvPr id="12" name="Picture 12" descr="A close up of a map&#10;&#10;Description generated with very high confidence">
            <a:extLst>
              <a:ext uri="{FF2B5EF4-FFF2-40B4-BE49-F238E27FC236}">
                <a16:creationId xmlns:a16="http://schemas.microsoft.com/office/drawing/2014/main" id="{75F5D653-88D1-4212-9AF4-216310DDDE13}"/>
              </a:ext>
            </a:extLst>
          </p:cNvPr>
          <p:cNvPicPr>
            <a:picLocks noChangeAspect="1"/>
          </p:cNvPicPr>
          <p:nvPr/>
        </p:nvPicPr>
        <p:blipFill>
          <a:blip r:embed="rId5"/>
          <a:stretch>
            <a:fillRect/>
          </a:stretch>
        </p:blipFill>
        <p:spPr>
          <a:xfrm>
            <a:off x="6363700" y="2310961"/>
            <a:ext cx="2743200" cy="2174631"/>
          </a:xfrm>
          <a:prstGeom prst="rect">
            <a:avLst/>
          </a:prstGeom>
        </p:spPr>
      </p:pic>
      <p:pic>
        <p:nvPicPr>
          <p:cNvPr id="9" name="Picture 8" descr="A picture containing sky&#10;&#10;Description automatically generated">
            <a:extLst>
              <a:ext uri="{FF2B5EF4-FFF2-40B4-BE49-F238E27FC236}">
                <a16:creationId xmlns:a16="http://schemas.microsoft.com/office/drawing/2014/main" id="{F369FAC6-432A-AD48-9C08-A5B0A7641241}"/>
              </a:ext>
            </a:extLst>
          </p:cNvPr>
          <p:cNvPicPr>
            <a:picLocks noChangeAspect="1"/>
          </p:cNvPicPr>
          <p:nvPr/>
        </p:nvPicPr>
        <p:blipFill>
          <a:blip r:embed="rId6"/>
          <a:stretch>
            <a:fillRect/>
          </a:stretch>
        </p:blipFill>
        <p:spPr>
          <a:xfrm>
            <a:off x="7865113" y="265848"/>
            <a:ext cx="3824654" cy="1912326"/>
          </a:xfrm>
          <a:prstGeom prst="rect">
            <a:avLst/>
          </a:prstGeom>
        </p:spPr>
      </p:pic>
      <p:sp>
        <p:nvSpPr>
          <p:cNvPr id="3" name="Rounded Rectangle 2">
            <a:extLst>
              <a:ext uri="{FF2B5EF4-FFF2-40B4-BE49-F238E27FC236}">
                <a16:creationId xmlns:a16="http://schemas.microsoft.com/office/drawing/2014/main" id="{5628F500-96E9-A54B-A526-8BE3FFAE2977}"/>
              </a:ext>
            </a:extLst>
          </p:cNvPr>
          <p:cNvSpPr/>
          <p:nvPr/>
        </p:nvSpPr>
        <p:spPr>
          <a:xfrm>
            <a:off x="8132575" y="1337938"/>
            <a:ext cx="561703" cy="4743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9B159A-6E76-8248-95E3-E2B212FE5D88}"/>
              </a:ext>
            </a:extLst>
          </p:cNvPr>
          <p:cNvSpPr txBox="1"/>
          <p:nvPr/>
        </p:nvSpPr>
        <p:spPr>
          <a:xfrm>
            <a:off x="762685" y="4690355"/>
            <a:ext cx="1616533" cy="584775"/>
          </a:xfrm>
          <a:prstGeom prst="rect">
            <a:avLst/>
          </a:prstGeom>
          <a:noFill/>
        </p:spPr>
        <p:txBody>
          <a:bodyPr wrap="none" rtlCol="0">
            <a:spAutoFit/>
          </a:bodyPr>
          <a:lstStyle/>
          <a:p>
            <a:pPr algn="ctr"/>
            <a:r>
              <a:rPr lang="en-US" sz="1600"/>
              <a:t>Computational</a:t>
            </a:r>
          </a:p>
          <a:p>
            <a:pPr algn="ctr"/>
            <a:r>
              <a:rPr lang="en-US" sz="1600"/>
              <a:t>Electromagnetics</a:t>
            </a:r>
          </a:p>
        </p:txBody>
      </p:sp>
      <p:sp>
        <p:nvSpPr>
          <p:cNvPr id="7" name="TextBox 6">
            <a:extLst>
              <a:ext uri="{FF2B5EF4-FFF2-40B4-BE49-F238E27FC236}">
                <a16:creationId xmlns:a16="http://schemas.microsoft.com/office/drawing/2014/main" id="{72E32A4C-2F85-2E44-84B6-F6663307B500}"/>
              </a:ext>
            </a:extLst>
          </p:cNvPr>
          <p:cNvSpPr txBox="1"/>
          <p:nvPr/>
        </p:nvSpPr>
        <p:spPr>
          <a:xfrm>
            <a:off x="3194918" y="4509053"/>
            <a:ext cx="2847703" cy="830997"/>
          </a:xfrm>
          <a:prstGeom prst="rect">
            <a:avLst/>
          </a:prstGeom>
          <a:noFill/>
        </p:spPr>
        <p:txBody>
          <a:bodyPr wrap="square" rtlCol="0">
            <a:spAutoFit/>
          </a:bodyPr>
          <a:lstStyle/>
          <a:p>
            <a:pPr algn="ctr"/>
            <a:r>
              <a:rPr lang="en-US" sz="1600" dirty="0"/>
              <a:t>General Relativity: Solves equations in simulated vacuum flat space-time</a:t>
            </a:r>
          </a:p>
        </p:txBody>
      </p:sp>
      <p:sp>
        <p:nvSpPr>
          <p:cNvPr id="14" name="TextBox 13">
            <a:extLst>
              <a:ext uri="{FF2B5EF4-FFF2-40B4-BE49-F238E27FC236}">
                <a16:creationId xmlns:a16="http://schemas.microsoft.com/office/drawing/2014/main" id="{FF312E63-9BBE-C74A-A42D-CDDC222FD1B9}"/>
              </a:ext>
            </a:extLst>
          </p:cNvPr>
          <p:cNvSpPr txBox="1"/>
          <p:nvPr/>
        </p:nvSpPr>
        <p:spPr>
          <a:xfrm>
            <a:off x="6363700" y="4618379"/>
            <a:ext cx="3320066" cy="584775"/>
          </a:xfrm>
          <a:prstGeom prst="rect">
            <a:avLst/>
          </a:prstGeom>
          <a:noFill/>
        </p:spPr>
        <p:txBody>
          <a:bodyPr wrap="square" rtlCol="0">
            <a:spAutoFit/>
          </a:bodyPr>
          <a:lstStyle/>
          <a:p>
            <a:pPr algn="ctr"/>
            <a:r>
              <a:rPr lang="en-US" sz="1600"/>
              <a:t>Simulation of a large 10 gigabit Ethernet network</a:t>
            </a:r>
          </a:p>
        </p:txBody>
      </p:sp>
      <p:sp>
        <p:nvSpPr>
          <p:cNvPr id="15" name="TextBox 14">
            <a:extLst>
              <a:ext uri="{FF2B5EF4-FFF2-40B4-BE49-F238E27FC236}">
                <a16:creationId xmlns:a16="http://schemas.microsoft.com/office/drawing/2014/main" id="{83C3F7CB-88C4-894F-B096-E724EF8A4044}"/>
              </a:ext>
            </a:extLst>
          </p:cNvPr>
          <p:cNvSpPr txBox="1"/>
          <p:nvPr/>
        </p:nvSpPr>
        <p:spPr>
          <a:xfrm>
            <a:off x="9777440" y="4582628"/>
            <a:ext cx="2046794" cy="584775"/>
          </a:xfrm>
          <a:prstGeom prst="rect">
            <a:avLst/>
          </a:prstGeom>
          <a:noFill/>
        </p:spPr>
        <p:txBody>
          <a:bodyPr wrap="square" rtlCol="0">
            <a:spAutoFit/>
          </a:bodyPr>
          <a:lstStyle/>
          <a:p>
            <a:pPr algn="ctr"/>
            <a:r>
              <a:rPr lang="en-US" sz="1600"/>
              <a:t>Simplex Algorithm for Route Planning</a:t>
            </a:r>
          </a:p>
        </p:txBody>
      </p:sp>
      <p:sp>
        <p:nvSpPr>
          <p:cNvPr id="16" name="TextBox 15">
            <a:extLst>
              <a:ext uri="{FF2B5EF4-FFF2-40B4-BE49-F238E27FC236}">
                <a16:creationId xmlns:a16="http://schemas.microsoft.com/office/drawing/2014/main" id="{2FA1E56D-23D3-0D40-A17C-634F3800BD57}"/>
              </a:ext>
            </a:extLst>
          </p:cNvPr>
          <p:cNvSpPr txBox="1"/>
          <p:nvPr/>
        </p:nvSpPr>
        <p:spPr>
          <a:xfrm>
            <a:off x="859360" y="5849215"/>
            <a:ext cx="1009159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mcf, the time of successive iterations of Simplex keeps reducing as it approaches convergence.</a:t>
            </a:r>
          </a:p>
          <a:p>
            <a:pPr marL="285750" indent="-285750">
              <a:buFont typeface="Arial" panose="020B0604020202020204" pitchFamily="34" charset="0"/>
              <a:buChar char="•"/>
            </a:pPr>
            <a:r>
              <a:rPr lang="en-US" sz="1400" dirty="0"/>
              <a:t>fotonik3d, omnetpp and mcf experience high TLB misses -&gt; speedup of 5%, 8% and 3% resp. with transparent huge paging enabled.</a:t>
            </a:r>
          </a:p>
        </p:txBody>
      </p:sp>
      <p:sp>
        <p:nvSpPr>
          <p:cNvPr id="8" name="Slide Number Placeholder 7">
            <a:extLst>
              <a:ext uri="{FF2B5EF4-FFF2-40B4-BE49-F238E27FC236}">
                <a16:creationId xmlns:a16="http://schemas.microsoft.com/office/drawing/2014/main" id="{95F0DFA8-A8BD-4CFF-BBBC-56652AA24AC5}"/>
              </a:ext>
            </a:extLst>
          </p:cNvPr>
          <p:cNvSpPr>
            <a:spLocks noGrp="1"/>
          </p:cNvSpPr>
          <p:nvPr>
            <p:ph type="sldNum" sz="quarter" idx="12"/>
          </p:nvPr>
        </p:nvSpPr>
        <p:spPr/>
        <p:txBody>
          <a:bodyPr/>
          <a:lstStyle/>
          <a:p>
            <a:fld id="{9E195DA9-E266-4593-B079-EA759BCC6493}" type="slidenum">
              <a:rPr lang="en-IN" smtClean="0"/>
              <a:t>10</a:t>
            </a:fld>
            <a:endParaRPr lang="en-IN"/>
          </a:p>
        </p:txBody>
      </p:sp>
    </p:spTree>
    <p:extLst>
      <p:ext uri="{BB962C8B-B14F-4D97-AF65-F5344CB8AC3E}">
        <p14:creationId xmlns:p14="http://schemas.microsoft.com/office/powerpoint/2010/main" val="321181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4942-AEF7-49DB-94BB-8B3308387A9B}"/>
              </a:ext>
            </a:extLst>
          </p:cNvPr>
          <p:cNvSpPr>
            <a:spLocks noGrp="1"/>
          </p:cNvSpPr>
          <p:nvPr>
            <p:ph type="title"/>
          </p:nvPr>
        </p:nvSpPr>
        <p:spPr/>
        <p:txBody>
          <a:bodyPr/>
          <a:lstStyle/>
          <a:p>
            <a:r>
              <a:rPr lang="en-IN"/>
              <a:t>Other Benchmarks</a:t>
            </a:r>
          </a:p>
        </p:txBody>
      </p:sp>
      <p:pic>
        <p:nvPicPr>
          <p:cNvPr id="4" name="Picture 4" descr="A screenshot of a cell phone&#10;&#10;Description generated with very high confidence">
            <a:extLst>
              <a:ext uri="{FF2B5EF4-FFF2-40B4-BE49-F238E27FC236}">
                <a16:creationId xmlns:a16="http://schemas.microsoft.com/office/drawing/2014/main" id="{A8D78718-98A9-4764-871A-170AB6AB0153}"/>
              </a:ext>
            </a:extLst>
          </p:cNvPr>
          <p:cNvPicPr>
            <a:picLocks noChangeAspect="1"/>
          </p:cNvPicPr>
          <p:nvPr/>
        </p:nvPicPr>
        <p:blipFill>
          <a:blip r:embed="rId2"/>
          <a:stretch>
            <a:fillRect/>
          </a:stretch>
        </p:blipFill>
        <p:spPr>
          <a:xfrm>
            <a:off x="243291" y="1690688"/>
            <a:ext cx="3427371" cy="2637554"/>
          </a:xfrm>
          <a:prstGeom prst="rect">
            <a:avLst/>
          </a:prstGeom>
        </p:spPr>
      </p:pic>
      <p:pic>
        <p:nvPicPr>
          <p:cNvPr id="6" name="Picture 6" descr="A close up of text on a white background&#10;&#10;Description generated with high confidence">
            <a:extLst>
              <a:ext uri="{FF2B5EF4-FFF2-40B4-BE49-F238E27FC236}">
                <a16:creationId xmlns:a16="http://schemas.microsoft.com/office/drawing/2014/main" id="{247D2136-A1BA-4E1D-AEC8-28592B01854B}"/>
              </a:ext>
            </a:extLst>
          </p:cNvPr>
          <p:cNvPicPr>
            <a:picLocks noChangeAspect="1"/>
          </p:cNvPicPr>
          <p:nvPr/>
        </p:nvPicPr>
        <p:blipFill>
          <a:blip r:embed="rId3"/>
          <a:stretch>
            <a:fillRect/>
          </a:stretch>
        </p:blipFill>
        <p:spPr>
          <a:xfrm>
            <a:off x="4504917" y="1697835"/>
            <a:ext cx="3182166" cy="2470543"/>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295894EA-935D-4CCB-B72C-D60EA02B348E}"/>
              </a:ext>
            </a:extLst>
          </p:cNvPr>
          <p:cNvPicPr>
            <a:picLocks noChangeAspect="1"/>
          </p:cNvPicPr>
          <p:nvPr/>
        </p:nvPicPr>
        <p:blipFill>
          <a:blip r:embed="rId4"/>
          <a:stretch>
            <a:fillRect/>
          </a:stretch>
        </p:blipFill>
        <p:spPr>
          <a:xfrm>
            <a:off x="8634549" y="1672289"/>
            <a:ext cx="3294296" cy="2496089"/>
          </a:xfrm>
          <a:prstGeom prst="rect">
            <a:avLst/>
          </a:prstGeom>
        </p:spPr>
      </p:pic>
      <p:pic>
        <p:nvPicPr>
          <p:cNvPr id="10" name="Picture 10" descr="A screenshot of a social media post&#10;&#10;Description generated with very high confidence">
            <a:extLst>
              <a:ext uri="{FF2B5EF4-FFF2-40B4-BE49-F238E27FC236}">
                <a16:creationId xmlns:a16="http://schemas.microsoft.com/office/drawing/2014/main" id="{4693F619-A4FD-4F92-BBE8-0ED4461FC8F1}"/>
              </a:ext>
            </a:extLst>
          </p:cNvPr>
          <p:cNvPicPr>
            <a:picLocks noChangeAspect="1"/>
          </p:cNvPicPr>
          <p:nvPr/>
        </p:nvPicPr>
        <p:blipFill>
          <a:blip r:embed="rId5"/>
          <a:stretch>
            <a:fillRect/>
          </a:stretch>
        </p:blipFill>
        <p:spPr>
          <a:xfrm>
            <a:off x="263154" y="4046531"/>
            <a:ext cx="3427371" cy="2654602"/>
          </a:xfrm>
          <a:prstGeom prst="rect">
            <a:avLst/>
          </a:prstGeom>
        </p:spPr>
      </p:pic>
      <p:pic>
        <p:nvPicPr>
          <p:cNvPr id="12" name="Picture 12" descr="A close up of a map&#10;&#10;Description generated with high confidence">
            <a:extLst>
              <a:ext uri="{FF2B5EF4-FFF2-40B4-BE49-F238E27FC236}">
                <a16:creationId xmlns:a16="http://schemas.microsoft.com/office/drawing/2014/main" id="{9A962882-F5A8-406F-9A11-FD4F99678669}"/>
              </a:ext>
            </a:extLst>
          </p:cNvPr>
          <p:cNvPicPr>
            <a:picLocks noChangeAspect="1"/>
          </p:cNvPicPr>
          <p:nvPr/>
        </p:nvPicPr>
        <p:blipFill>
          <a:blip r:embed="rId6"/>
          <a:stretch>
            <a:fillRect/>
          </a:stretch>
        </p:blipFill>
        <p:spPr>
          <a:xfrm>
            <a:off x="4504917" y="4175525"/>
            <a:ext cx="3182166" cy="2509784"/>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F45466A6-6800-4546-80F0-DFAB7BD8F732}"/>
              </a:ext>
            </a:extLst>
          </p:cNvPr>
          <p:cNvPicPr>
            <a:picLocks noChangeAspect="1"/>
          </p:cNvPicPr>
          <p:nvPr/>
        </p:nvPicPr>
        <p:blipFill>
          <a:blip r:embed="rId7"/>
          <a:stretch>
            <a:fillRect/>
          </a:stretch>
        </p:blipFill>
        <p:spPr>
          <a:xfrm>
            <a:off x="8634549" y="4109099"/>
            <a:ext cx="3294296" cy="2549977"/>
          </a:xfrm>
          <a:prstGeom prst="rect">
            <a:avLst/>
          </a:prstGeom>
        </p:spPr>
      </p:pic>
      <p:sp>
        <p:nvSpPr>
          <p:cNvPr id="9" name="TextBox 8">
            <a:extLst>
              <a:ext uri="{FF2B5EF4-FFF2-40B4-BE49-F238E27FC236}">
                <a16:creationId xmlns:a16="http://schemas.microsoft.com/office/drawing/2014/main" id="{07122A36-85A8-0444-80EF-7E6B4031C069}"/>
              </a:ext>
            </a:extLst>
          </p:cNvPr>
          <p:cNvSpPr txBox="1"/>
          <p:nvPr/>
        </p:nvSpPr>
        <p:spPr>
          <a:xfrm>
            <a:off x="1226068" y="1700790"/>
            <a:ext cx="2464457" cy="338554"/>
          </a:xfrm>
          <a:prstGeom prst="rect">
            <a:avLst/>
          </a:prstGeom>
          <a:noFill/>
        </p:spPr>
        <p:txBody>
          <a:bodyPr wrap="none" rtlCol="0">
            <a:spAutoFit/>
          </a:bodyPr>
          <a:lstStyle/>
          <a:p>
            <a:r>
              <a:rPr lang="en-US" sz="1600" b="1">
                <a:solidFill>
                  <a:schemeClr val="bg1">
                    <a:lumMod val="50000"/>
                  </a:schemeClr>
                </a:solidFill>
              </a:rPr>
              <a:t>[XML to HTML Conversion]</a:t>
            </a:r>
          </a:p>
        </p:txBody>
      </p:sp>
      <p:sp>
        <p:nvSpPr>
          <p:cNvPr id="11" name="TextBox 10">
            <a:extLst>
              <a:ext uri="{FF2B5EF4-FFF2-40B4-BE49-F238E27FC236}">
                <a16:creationId xmlns:a16="http://schemas.microsoft.com/office/drawing/2014/main" id="{6D9731EC-5CC9-8445-A209-EF88A0632603}"/>
              </a:ext>
            </a:extLst>
          </p:cNvPr>
          <p:cNvSpPr txBox="1"/>
          <p:nvPr/>
        </p:nvSpPr>
        <p:spPr>
          <a:xfrm>
            <a:off x="5346224" y="1724204"/>
            <a:ext cx="1632626" cy="338554"/>
          </a:xfrm>
          <a:prstGeom prst="rect">
            <a:avLst/>
          </a:prstGeom>
          <a:noFill/>
        </p:spPr>
        <p:txBody>
          <a:bodyPr wrap="none" rtlCol="0">
            <a:spAutoFit/>
          </a:bodyPr>
          <a:lstStyle/>
          <a:p>
            <a:r>
              <a:rPr lang="en-US" sz="1600" b="1">
                <a:solidFill>
                  <a:schemeClr val="bg1">
                    <a:lumMod val="50000"/>
                  </a:schemeClr>
                </a:solidFill>
              </a:rPr>
              <a:t>[Perl Interpreter]</a:t>
            </a:r>
          </a:p>
        </p:txBody>
      </p:sp>
      <p:sp>
        <p:nvSpPr>
          <p:cNvPr id="13" name="TextBox 12">
            <a:extLst>
              <a:ext uri="{FF2B5EF4-FFF2-40B4-BE49-F238E27FC236}">
                <a16:creationId xmlns:a16="http://schemas.microsoft.com/office/drawing/2014/main" id="{97135F6A-F949-454D-B67B-5BF76452D406}"/>
              </a:ext>
            </a:extLst>
          </p:cNvPr>
          <p:cNvSpPr txBox="1"/>
          <p:nvPr/>
        </p:nvSpPr>
        <p:spPr>
          <a:xfrm>
            <a:off x="9103973" y="1700790"/>
            <a:ext cx="2695353" cy="338554"/>
          </a:xfrm>
          <a:prstGeom prst="rect">
            <a:avLst/>
          </a:prstGeom>
          <a:noFill/>
        </p:spPr>
        <p:txBody>
          <a:bodyPr wrap="none" rtlCol="0">
            <a:spAutoFit/>
          </a:bodyPr>
          <a:lstStyle/>
          <a:p>
            <a:r>
              <a:rPr lang="en-US" sz="1600" b="1">
                <a:solidFill>
                  <a:schemeClr val="bg1">
                    <a:lumMod val="50000"/>
                  </a:schemeClr>
                </a:solidFill>
              </a:rPr>
              <a:t>[Wide Scale Ocean Modeling]</a:t>
            </a:r>
          </a:p>
        </p:txBody>
      </p:sp>
      <p:sp>
        <p:nvSpPr>
          <p:cNvPr id="15" name="TextBox 14">
            <a:extLst>
              <a:ext uri="{FF2B5EF4-FFF2-40B4-BE49-F238E27FC236}">
                <a16:creationId xmlns:a16="http://schemas.microsoft.com/office/drawing/2014/main" id="{7EB0880C-50AD-B644-8B55-50B99004C970}"/>
              </a:ext>
            </a:extLst>
          </p:cNvPr>
          <p:cNvSpPr txBox="1"/>
          <p:nvPr/>
        </p:nvSpPr>
        <p:spPr>
          <a:xfrm>
            <a:off x="636380" y="4077058"/>
            <a:ext cx="2074671" cy="338554"/>
          </a:xfrm>
          <a:prstGeom prst="rect">
            <a:avLst/>
          </a:prstGeom>
          <a:noFill/>
        </p:spPr>
        <p:txBody>
          <a:bodyPr wrap="none" rtlCol="0">
            <a:spAutoFit/>
          </a:bodyPr>
          <a:lstStyle/>
          <a:p>
            <a:r>
              <a:rPr lang="en-US" sz="1600" b="1">
                <a:solidFill>
                  <a:schemeClr val="bg1">
                    <a:lumMod val="50000"/>
                  </a:schemeClr>
                </a:solidFill>
              </a:rPr>
              <a:t>[Weather Forecasting]</a:t>
            </a:r>
          </a:p>
        </p:txBody>
      </p:sp>
      <p:sp>
        <p:nvSpPr>
          <p:cNvPr id="16" name="TextBox 15">
            <a:extLst>
              <a:ext uri="{FF2B5EF4-FFF2-40B4-BE49-F238E27FC236}">
                <a16:creationId xmlns:a16="http://schemas.microsoft.com/office/drawing/2014/main" id="{3A24C59C-C3D7-044E-9467-7023832E6426}"/>
              </a:ext>
            </a:extLst>
          </p:cNvPr>
          <p:cNvSpPr txBox="1"/>
          <p:nvPr/>
        </p:nvSpPr>
        <p:spPr>
          <a:xfrm>
            <a:off x="4873249" y="4199862"/>
            <a:ext cx="2053767" cy="338554"/>
          </a:xfrm>
          <a:prstGeom prst="rect">
            <a:avLst/>
          </a:prstGeom>
          <a:noFill/>
        </p:spPr>
        <p:txBody>
          <a:bodyPr wrap="none" rtlCol="0">
            <a:spAutoFit/>
          </a:bodyPr>
          <a:lstStyle/>
          <a:p>
            <a:r>
              <a:rPr lang="en-US" sz="1600" b="1">
                <a:solidFill>
                  <a:schemeClr val="bg1">
                    <a:lumMod val="50000"/>
                  </a:schemeClr>
                </a:solidFill>
              </a:rPr>
              <a:t>[Molecular Dynamics]</a:t>
            </a:r>
          </a:p>
        </p:txBody>
      </p:sp>
      <p:sp>
        <p:nvSpPr>
          <p:cNvPr id="17" name="TextBox 16">
            <a:extLst>
              <a:ext uri="{FF2B5EF4-FFF2-40B4-BE49-F238E27FC236}">
                <a16:creationId xmlns:a16="http://schemas.microsoft.com/office/drawing/2014/main" id="{7B218989-54E4-6048-B0C3-983957EFD923}"/>
              </a:ext>
            </a:extLst>
          </p:cNvPr>
          <p:cNvSpPr txBox="1"/>
          <p:nvPr/>
        </p:nvSpPr>
        <p:spPr>
          <a:xfrm>
            <a:off x="9032701" y="4137944"/>
            <a:ext cx="2497992" cy="338554"/>
          </a:xfrm>
          <a:prstGeom prst="rect">
            <a:avLst/>
          </a:prstGeom>
          <a:noFill/>
        </p:spPr>
        <p:txBody>
          <a:bodyPr wrap="none" rtlCol="0">
            <a:spAutoFit/>
          </a:bodyPr>
          <a:lstStyle/>
          <a:p>
            <a:r>
              <a:rPr lang="en-US" sz="1600" b="1">
                <a:solidFill>
                  <a:schemeClr val="bg1">
                    <a:lumMod val="50000"/>
                  </a:schemeClr>
                </a:solidFill>
              </a:rPr>
              <a:t>[Regional Ocean Modeling]</a:t>
            </a:r>
          </a:p>
        </p:txBody>
      </p:sp>
      <p:sp>
        <p:nvSpPr>
          <p:cNvPr id="3" name="Slide Number Placeholder 2">
            <a:extLst>
              <a:ext uri="{FF2B5EF4-FFF2-40B4-BE49-F238E27FC236}">
                <a16:creationId xmlns:a16="http://schemas.microsoft.com/office/drawing/2014/main" id="{8C0D8AE1-60B0-4FA3-B2ED-72FB5A4B1AF3}"/>
              </a:ext>
            </a:extLst>
          </p:cNvPr>
          <p:cNvSpPr>
            <a:spLocks noGrp="1"/>
          </p:cNvSpPr>
          <p:nvPr>
            <p:ph type="sldNum" sz="quarter" idx="12"/>
          </p:nvPr>
        </p:nvSpPr>
        <p:spPr/>
        <p:txBody>
          <a:bodyPr/>
          <a:lstStyle/>
          <a:p>
            <a:fld id="{9E195DA9-E266-4593-B079-EA759BCC6493}" type="slidenum">
              <a:rPr lang="en-IN" smtClean="0"/>
              <a:t>11</a:t>
            </a:fld>
            <a:endParaRPr lang="en-IN"/>
          </a:p>
        </p:txBody>
      </p:sp>
    </p:spTree>
    <p:extLst>
      <p:ext uri="{BB962C8B-B14F-4D97-AF65-F5344CB8AC3E}">
        <p14:creationId xmlns:p14="http://schemas.microsoft.com/office/powerpoint/2010/main" val="258176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54F3E-152C-45EC-BADD-B6EFADC24191}"/>
              </a:ext>
            </a:extLst>
          </p:cNvPr>
          <p:cNvSpPr>
            <a:spLocks noGrp="1"/>
          </p:cNvSpPr>
          <p:nvPr>
            <p:ph type="title"/>
          </p:nvPr>
        </p:nvSpPr>
        <p:spPr>
          <a:xfrm>
            <a:off x="838200" y="631825"/>
            <a:ext cx="10515600" cy="1325563"/>
          </a:xfrm>
        </p:spPr>
        <p:txBody>
          <a:bodyPr>
            <a:normAutofit/>
          </a:bodyPr>
          <a:lstStyle/>
          <a:p>
            <a:r>
              <a:rPr lang="en-US" err="1">
                <a:cs typeface="Calibri Light"/>
              </a:rPr>
              <a:t>Vectorisation</a:t>
            </a:r>
            <a:r>
              <a:rPr lang="en-US">
                <a:cs typeface="Calibri Light"/>
              </a:rPr>
              <a:t> of SPEC Benchmarks</a:t>
            </a:r>
            <a:endParaRPr lang="en-US"/>
          </a:p>
        </p:txBody>
      </p:sp>
      <p:sp>
        <p:nvSpPr>
          <p:cNvPr id="3" name="Content Placeholder 2">
            <a:extLst>
              <a:ext uri="{FF2B5EF4-FFF2-40B4-BE49-F238E27FC236}">
                <a16:creationId xmlns:a16="http://schemas.microsoft.com/office/drawing/2014/main" id="{980C8023-F2BD-422F-B6CC-1401A1BC3336}"/>
              </a:ext>
            </a:extLst>
          </p:cNvPr>
          <p:cNvSpPr>
            <a:spLocks noGrp="1"/>
          </p:cNvSpPr>
          <p:nvPr>
            <p:ph idx="1"/>
          </p:nvPr>
        </p:nvSpPr>
        <p:spPr>
          <a:xfrm>
            <a:off x="838200" y="2057400"/>
            <a:ext cx="10515600" cy="3871762"/>
          </a:xfrm>
        </p:spPr>
        <p:txBody>
          <a:bodyPr>
            <a:normAutofit/>
          </a:bodyPr>
          <a:lstStyle/>
          <a:p>
            <a:r>
              <a:rPr lang="en-IN" sz="2200"/>
              <a:t>By default, all the benchmarks in SPEC17 are compiled with flag -</a:t>
            </a:r>
            <a:r>
              <a:rPr lang="en-IN" sz="2200" err="1"/>
              <a:t>fno</a:t>
            </a:r>
            <a:r>
              <a:rPr lang="en-IN" sz="2200"/>
              <a:t>-tree-loop-vectorize which prevents compiler from vectorizing any loops. The number of vector instructions executed for most of the benchmarks are 0 or less than 100. </a:t>
            </a:r>
          </a:p>
          <a:p>
            <a:r>
              <a:rPr lang="en-IN" sz="2200"/>
              <a:t>Used -</a:t>
            </a:r>
            <a:r>
              <a:rPr lang="en-IN" sz="2200" err="1"/>
              <a:t>ftree</a:t>
            </a:r>
            <a:r>
              <a:rPr lang="en-IN" sz="2200"/>
              <a:t>-vectorize to see if any benchmark can be vectorized. Almost all the loops in the all benchmarks are not vectorized by </a:t>
            </a:r>
            <a:r>
              <a:rPr lang="en-IN" sz="2200" err="1"/>
              <a:t>gcc</a:t>
            </a:r>
            <a:r>
              <a:rPr lang="en-IN" sz="2200"/>
              <a:t> or clang. Thus, no effect on performance.</a:t>
            </a:r>
          </a:p>
          <a:p>
            <a:r>
              <a:rPr lang="en-IN" sz="2200"/>
              <a:t>Also all the benchmarks achieved performance less than 12 </a:t>
            </a:r>
            <a:r>
              <a:rPr lang="en-IN" sz="2200" err="1"/>
              <a:t>Gflops</a:t>
            </a:r>
            <a:r>
              <a:rPr lang="en-IN" sz="2200"/>
              <a:t>/sec whereas our system has a peak performance of 64 </a:t>
            </a:r>
            <a:r>
              <a:rPr lang="en-IN" sz="2200" err="1"/>
              <a:t>Gflops</a:t>
            </a:r>
            <a:r>
              <a:rPr lang="en-IN" sz="2200"/>
              <a:t>/sec, which can only be obtained with a significant amount of SIMD operations in the benchmarks. </a:t>
            </a:r>
          </a:p>
          <a:p>
            <a:r>
              <a:rPr lang="en-IN" sz="2200"/>
              <a:t>We ran a hand-optimized matrix multiplication code and it attained a performance of 47 </a:t>
            </a:r>
            <a:r>
              <a:rPr lang="en-IN" sz="2200" err="1"/>
              <a:t>Gflops</a:t>
            </a:r>
            <a:r>
              <a:rPr lang="en-IN" sz="2200"/>
              <a:t>/sec. </a:t>
            </a:r>
          </a:p>
          <a:p>
            <a:endParaRPr lang="en-IN" sz="2200"/>
          </a:p>
          <a:p>
            <a:endParaRPr lang="en-US" sz="2200"/>
          </a:p>
        </p:txBody>
      </p:sp>
      <p:sp>
        <p:nvSpPr>
          <p:cNvPr id="4" name="Slide Number Placeholder 3">
            <a:extLst>
              <a:ext uri="{FF2B5EF4-FFF2-40B4-BE49-F238E27FC236}">
                <a16:creationId xmlns:a16="http://schemas.microsoft.com/office/drawing/2014/main" id="{BE8D5721-1C09-4344-98EA-AA0E794DE036}"/>
              </a:ext>
            </a:extLst>
          </p:cNvPr>
          <p:cNvSpPr>
            <a:spLocks noGrp="1"/>
          </p:cNvSpPr>
          <p:nvPr>
            <p:ph type="sldNum" sz="quarter" idx="12"/>
          </p:nvPr>
        </p:nvSpPr>
        <p:spPr/>
        <p:txBody>
          <a:bodyPr/>
          <a:lstStyle/>
          <a:p>
            <a:fld id="{9E195DA9-E266-4593-B079-EA759BCC6493}" type="slidenum">
              <a:rPr lang="en-IN" smtClean="0"/>
              <a:t>12</a:t>
            </a:fld>
            <a:endParaRPr lang="en-IN"/>
          </a:p>
        </p:txBody>
      </p:sp>
    </p:spTree>
    <p:extLst>
      <p:ext uri="{BB962C8B-B14F-4D97-AF65-F5344CB8AC3E}">
        <p14:creationId xmlns:p14="http://schemas.microsoft.com/office/powerpoint/2010/main" val="33245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C5C90D30-4C7D-4808-9C67-422FCB54D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784"/>
            <a:ext cx="12192000" cy="5958431"/>
          </a:xfrm>
          <a:prstGeom prst="rect">
            <a:avLst/>
          </a:prstGeom>
        </p:spPr>
      </p:pic>
      <p:sp>
        <p:nvSpPr>
          <p:cNvPr id="8" name="Slide Number Placeholder 7">
            <a:extLst>
              <a:ext uri="{FF2B5EF4-FFF2-40B4-BE49-F238E27FC236}">
                <a16:creationId xmlns:a16="http://schemas.microsoft.com/office/drawing/2014/main" id="{BBE49478-FE88-450F-A21A-88C34AA2E020}"/>
              </a:ext>
            </a:extLst>
          </p:cNvPr>
          <p:cNvSpPr>
            <a:spLocks noGrp="1"/>
          </p:cNvSpPr>
          <p:nvPr>
            <p:ph type="sldNum" sz="quarter" idx="12"/>
          </p:nvPr>
        </p:nvSpPr>
        <p:spPr/>
        <p:txBody>
          <a:bodyPr/>
          <a:lstStyle/>
          <a:p>
            <a:fld id="{9E195DA9-E266-4593-B079-EA759BCC6493}" type="slidenum">
              <a:rPr lang="en-IN" smtClean="0"/>
              <a:t>13</a:t>
            </a:fld>
            <a:endParaRPr lang="en-IN"/>
          </a:p>
        </p:txBody>
      </p:sp>
    </p:spTree>
    <p:extLst>
      <p:ext uri="{BB962C8B-B14F-4D97-AF65-F5344CB8AC3E}">
        <p14:creationId xmlns:p14="http://schemas.microsoft.com/office/powerpoint/2010/main" val="373018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8815-54A9-7C4D-B62F-021AC102C521}"/>
              </a:ext>
            </a:extLst>
          </p:cNvPr>
          <p:cNvSpPr>
            <a:spLocks noGrp="1"/>
          </p:cNvSpPr>
          <p:nvPr>
            <p:ph type="title"/>
          </p:nvPr>
        </p:nvSpPr>
        <p:spPr/>
        <p:txBody>
          <a:bodyPr/>
          <a:lstStyle/>
          <a:p>
            <a:r>
              <a:rPr lang="en-US"/>
              <a:t>Future</a:t>
            </a:r>
          </a:p>
        </p:txBody>
      </p:sp>
      <p:sp>
        <p:nvSpPr>
          <p:cNvPr id="3" name="Content Placeholder 2">
            <a:extLst>
              <a:ext uri="{FF2B5EF4-FFF2-40B4-BE49-F238E27FC236}">
                <a16:creationId xmlns:a16="http://schemas.microsoft.com/office/drawing/2014/main" id="{30DEF8AE-6E6A-1D40-B7BD-9B2D899C0595}"/>
              </a:ext>
            </a:extLst>
          </p:cNvPr>
          <p:cNvSpPr>
            <a:spLocks noGrp="1"/>
          </p:cNvSpPr>
          <p:nvPr>
            <p:ph idx="1"/>
          </p:nvPr>
        </p:nvSpPr>
        <p:spPr/>
        <p:txBody>
          <a:bodyPr/>
          <a:lstStyle/>
          <a:p>
            <a:r>
              <a:rPr lang="en-US" dirty="0"/>
              <a:t>Understand phase executions of benchmarks more closely</a:t>
            </a:r>
          </a:p>
          <a:p>
            <a:r>
              <a:rPr lang="en-US" dirty="0"/>
              <a:t>Cache-Aware Roofline Modeling for SPEC CPU 17 Benchmarks</a:t>
            </a:r>
          </a:p>
          <a:p>
            <a:r>
              <a:rPr lang="en-US" dirty="0"/>
              <a:t>Effect of TLB misses on memory bandwidth</a:t>
            </a:r>
          </a:p>
          <a:p>
            <a:endParaRPr lang="en-US" dirty="0"/>
          </a:p>
          <a:p>
            <a:endParaRPr lang="en-US" dirty="0"/>
          </a:p>
        </p:txBody>
      </p:sp>
      <p:sp>
        <p:nvSpPr>
          <p:cNvPr id="4" name="Slide Number Placeholder 3">
            <a:extLst>
              <a:ext uri="{FF2B5EF4-FFF2-40B4-BE49-F238E27FC236}">
                <a16:creationId xmlns:a16="http://schemas.microsoft.com/office/drawing/2014/main" id="{EB201863-6429-408E-8EB4-8D783B710D53}"/>
              </a:ext>
            </a:extLst>
          </p:cNvPr>
          <p:cNvSpPr>
            <a:spLocks noGrp="1"/>
          </p:cNvSpPr>
          <p:nvPr>
            <p:ph type="sldNum" sz="quarter" idx="12"/>
          </p:nvPr>
        </p:nvSpPr>
        <p:spPr/>
        <p:txBody>
          <a:bodyPr/>
          <a:lstStyle/>
          <a:p>
            <a:fld id="{9E195DA9-E266-4593-B079-EA759BCC6493}" type="slidenum">
              <a:rPr lang="en-IN" smtClean="0"/>
              <a:t>14</a:t>
            </a:fld>
            <a:endParaRPr lang="en-IN"/>
          </a:p>
        </p:txBody>
      </p:sp>
    </p:spTree>
    <p:extLst>
      <p:ext uri="{BB962C8B-B14F-4D97-AF65-F5344CB8AC3E}">
        <p14:creationId xmlns:p14="http://schemas.microsoft.com/office/powerpoint/2010/main" val="171657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488A-7BD5-404B-988D-4716C5427682}"/>
              </a:ext>
            </a:extLst>
          </p:cNvPr>
          <p:cNvSpPr>
            <a:spLocks noGrp="1"/>
          </p:cNvSpPr>
          <p:nvPr>
            <p:ph type="title"/>
          </p:nvPr>
        </p:nvSpPr>
        <p:spPr>
          <a:xfrm>
            <a:off x="838200" y="2766218"/>
            <a:ext cx="10515600" cy="1325563"/>
          </a:xfrm>
        </p:spPr>
        <p:txBody>
          <a:bodyPr/>
          <a:lstStyle/>
          <a:p>
            <a:pPr algn="ctr"/>
            <a:r>
              <a:rPr lang="en-IN" dirty="0"/>
              <a:t>Thank You</a:t>
            </a:r>
          </a:p>
        </p:txBody>
      </p:sp>
      <p:sp>
        <p:nvSpPr>
          <p:cNvPr id="4" name="Slide Number Placeholder 3">
            <a:extLst>
              <a:ext uri="{FF2B5EF4-FFF2-40B4-BE49-F238E27FC236}">
                <a16:creationId xmlns:a16="http://schemas.microsoft.com/office/drawing/2014/main" id="{4AA12F71-E76E-4766-A66F-F16705F29967}"/>
              </a:ext>
            </a:extLst>
          </p:cNvPr>
          <p:cNvSpPr>
            <a:spLocks noGrp="1"/>
          </p:cNvSpPr>
          <p:nvPr>
            <p:ph type="sldNum" sz="quarter" idx="12"/>
          </p:nvPr>
        </p:nvSpPr>
        <p:spPr/>
        <p:txBody>
          <a:bodyPr/>
          <a:lstStyle/>
          <a:p>
            <a:fld id="{9E195DA9-E266-4593-B079-EA759BCC6493}" type="slidenum">
              <a:rPr lang="en-IN" smtClean="0"/>
              <a:t>15</a:t>
            </a:fld>
            <a:endParaRPr lang="en-IN"/>
          </a:p>
        </p:txBody>
      </p:sp>
    </p:spTree>
    <p:extLst>
      <p:ext uri="{BB962C8B-B14F-4D97-AF65-F5344CB8AC3E}">
        <p14:creationId xmlns:p14="http://schemas.microsoft.com/office/powerpoint/2010/main" val="1517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D38D-8644-418E-949E-33084A6957F9}"/>
              </a:ext>
            </a:extLst>
          </p:cNvPr>
          <p:cNvSpPr>
            <a:spLocks noGrp="1"/>
          </p:cNvSpPr>
          <p:nvPr>
            <p:ph type="title"/>
          </p:nvPr>
        </p:nvSpPr>
        <p:spPr>
          <a:xfrm>
            <a:off x="838200" y="620392"/>
            <a:ext cx="3374136" cy="5504688"/>
          </a:xfrm>
        </p:spPr>
        <p:txBody>
          <a:bodyPr>
            <a:normAutofit/>
          </a:bodyPr>
          <a:lstStyle/>
          <a:p>
            <a:r>
              <a:rPr lang="en-IN"/>
              <a:t>Motivation</a:t>
            </a:r>
          </a:p>
        </p:txBody>
      </p:sp>
      <p:graphicFrame>
        <p:nvGraphicFramePr>
          <p:cNvPr id="5" name="Content Placeholder 2">
            <a:extLst>
              <a:ext uri="{FF2B5EF4-FFF2-40B4-BE49-F238E27FC236}">
                <a16:creationId xmlns:a16="http://schemas.microsoft.com/office/drawing/2014/main" id="{C87BB5F5-A1BC-4C2F-ACB1-40B58499B2DF}"/>
              </a:ext>
            </a:extLst>
          </p:cNvPr>
          <p:cNvGraphicFramePr>
            <a:graphicFrameLocks noGrp="1"/>
          </p:cNvGraphicFramePr>
          <p:nvPr>
            <p:ph idx="1"/>
            <p:extLst>
              <p:ext uri="{D42A27DB-BD31-4B8C-83A1-F6EECF244321}">
                <p14:modId xmlns:p14="http://schemas.microsoft.com/office/powerpoint/2010/main" val="100700066"/>
              </p:ext>
            </p:extLst>
          </p:nvPr>
        </p:nvGraphicFramePr>
        <p:xfrm>
          <a:off x="5090160" y="920837"/>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7E595F4-EEBF-4F7E-8DCA-E237B988BEF0}"/>
              </a:ext>
            </a:extLst>
          </p:cNvPr>
          <p:cNvSpPr>
            <a:spLocks noGrp="1"/>
          </p:cNvSpPr>
          <p:nvPr>
            <p:ph type="sldNum" sz="quarter" idx="12"/>
          </p:nvPr>
        </p:nvSpPr>
        <p:spPr/>
        <p:txBody>
          <a:bodyPr/>
          <a:lstStyle/>
          <a:p>
            <a:fld id="{9E195DA9-E266-4593-B079-EA759BCC6493}" type="slidenum">
              <a:rPr lang="en-IN" smtClean="0"/>
              <a:t>2</a:t>
            </a:fld>
            <a:endParaRPr lang="en-IN"/>
          </a:p>
        </p:txBody>
      </p:sp>
    </p:spTree>
    <p:extLst>
      <p:ext uri="{BB962C8B-B14F-4D97-AF65-F5344CB8AC3E}">
        <p14:creationId xmlns:p14="http://schemas.microsoft.com/office/powerpoint/2010/main" val="37710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40D-A336-4910-8EA8-7A6E771BF3B5}"/>
              </a:ext>
            </a:extLst>
          </p:cNvPr>
          <p:cNvSpPr>
            <a:spLocks noGrp="1"/>
          </p:cNvSpPr>
          <p:nvPr>
            <p:ph type="title"/>
          </p:nvPr>
        </p:nvSpPr>
        <p:spPr>
          <a:xfrm>
            <a:off x="477271" y="-118595"/>
            <a:ext cx="4681742" cy="1840613"/>
          </a:xfrm>
        </p:spPr>
        <p:txBody>
          <a:bodyPr anchor="b">
            <a:normAutofit/>
          </a:bodyPr>
          <a:lstStyle/>
          <a:p>
            <a:r>
              <a:rPr lang="en-IN" sz="4000" dirty="0"/>
              <a:t>Roofline Model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B6B26E-8E7E-4E62-81D3-9775E3359C58}"/>
                  </a:ext>
                </a:extLst>
              </p:cNvPr>
              <p:cNvSpPr>
                <a:spLocks noGrp="1"/>
              </p:cNvSpPr>
              <p:nvPr>
                <p:ph idx="1"/>
              </p:nvPr>
            </p:nvSpPr>
            <p:spPr>
              <a:xfrm>
                <a:off x="477271" y="2057800"/>
                <a:ext cx="6764384" cy="4203162"/>
              </a:xfrm>
            </p:spPr>
            <p:txBody>
              <a:bodyPr vert="horz" lIns="91440" tIns="45720" rIns="91440" bIns="45720" rtlCol="0">
                <a:normAutofit fontScale="92500" lnSpcReduction="10000"/>
              </a:bodyPr>
              <a:lstStyle/>
              <a:p>
                <a:r>
                  <a:rPr lang="en-IN" sz="2000" dirty="0">
                    <a:ea typeface="+mn-lt"/>
                    <a:cs typeface="+mn-lt"/>
                  </a:rPr>
                  <a:t>The Roofline sets an upper bound on the performance of a kernel depending on the kernel’s operational intensity.</a:t>
                </a:r>
              </a:p>
              <a:p>
                <a:endParaRPr lang="en-US" sz="2000" b="0" i="1" dirty="0">
                  <a:latin typeface="Cambria Math" panose="02040503050406030204" pitchFamily="18" charset="0"/>
                  <a:ea typeface="+mn-lt"/>
                  <a:cs typeface="+mn-lt"/>
                </a:endParaRPr>
              </a:p>
              <a:p>
                <a14:m>
                  <m:oMath xmlns:m="http://schemas.openxmlformats.org/officeDocument/2006/math">
                    <m:r>
                      <a:rPr lang="en-US" sz="2000" b="0" i="1" smtClean="0">
                        <a:latin typeface="Cambria Math" panose="02040503050406030204" pitchFamily="18" charset="0"/>
                        <a:ea typeface="+mn-lt"/>
                        <a:cs typeface="+mn-lt"/>
                      </a:rPr>
                      <m:t>𝑂𝑝𝑒𝑟𝑎𝑡𝑖𝑜𝑛𝑎𝑙</m:t>
                    </m:r>
                    <m:r>
                      <a:rPr lang="en-US" sz="2000" b="0" i="1" smtClean="0">
                        <a:latin typeface="Cambria Math" panose="02040503050406030204" pitchFamily="18" charset="0"/>
                        <a:ea typeface="+mn-lt"/>
                        <a:cs typeface="+mn-lt"/>
                      </a:rPr>
                      <m:t> </m:t>
                    </m:r>
                    <m:r>
                      <a:rPr lang="en-US" sz="2000" b="0" i="1" smtClean="0">
                        <a:latin typeface="Cambria Math" panose="02040503050406030204" pitchFamily="18" charset="0"/>
                        <a:ea typeface="+mn-lt"/>
                        <a:cs typeface="+mn-lt"/>
                      </a:rPr>
                      <m:t>𝐼𝑛𝑡𝑒𝑛𝑠𝑖𝑡𝑦</m:t>
                    </m:r>
                    <m:r>
                      <a:rPr lang="en-US" sz="2000" b="0" i="1" smtClean="0">
                        <a:latin typeface="Cambria Math" panose="02040503050406030204" pitchFamily="18" charset="0"/>
                        <a:ea typeface="+mn-lt"/>
                        <a:cs typeface="+mn-lt"/>
                      </a:rPr>
                      <m:t>(</m:t>
                    </m:r>
                    <m:r>
                      <a:rPr lang="en-US" sz="2000" b="0" i="1" smtClean="0">
                        <a:latin typeface="Cambria Math" panose="02040503050406030204" pitchFamily="18" charset="0"/>
                        <a:ea typeface="+mn-lt"/>
                        <a:cs typeface="+mn-lt"/>
                      </a:rPr>
                      <m:t>𝑂</m:t>
                    </m:r>
                    <m:r>
                      <a:rPr lang="en-US" sz="2000" b="0" i="1" smtClean="0">
                        <a:latin typeface="Cambria Math" panose="02040503050406030204" pitchFamily="18" charset="0"/>
                        <a:ea typeface="+mn-lt"/>
                        <a:cs typeface="+mn-lt"/>
                      </a:rPr>
                      <m:t>)= </m:t>
                    </m:r>
                    <m:f>
                      <m:fPr>
                        <m:ctrlPr>
                          <a:rPr lang="en-US" sz="2000" b="0" i="1" smtClean="0">
                            <a:latin typeface="Cambria Math" panose="02040503050406030204" pitchFamily="18" charset="0"/>
                            <a:ea typeface="+mn-lt"/>
                            <a:cs typeface="+mn-lt"/>
                          </a:rPr>
                        </m:ctrlPr>
                      </m:fPr>
                      <m:num>
                        <m:r>
                          <a:rPr lang="en-US" sz="2000" b="0" i="1" smtClean="0">
                            <a:latin typeface="Cambria Math" panose="02040503050406030204" pitchFamily="18" charset="0"/>
                            <a:ea typeface="+mn-lt"/>
                            <a:cs typeface="+mn-lt"/>
                          </a:rPr>
                          <m:t>#</m:t>
                        </m:r>
                        <m:r>
                          <a:rPr lang="en-US" sz="2000" b="0" i="1" smtClean="0">
                            <a:latin typeface="Cambria Math" panose="02040503050406030204" pitchFamily="18" charset="0"/>
                            <a:ea typeface="+mn-lt"/>
                            <a:cs typeface="+mn-lt"/>
                          </a:rPr>
                          <m:t>𝐶𝑃𝑈</m:t>
                        </m:r>
                        <m:r>
                          <a:rPr lang="en-IN" sz="2000" b="0" i="1" smtClean="0">
                            <a:latin typeface="Cambria Math" panose="02040503050406030204" pitchFamily="18" charset="0"/>
                            <a:ea typeface="+mn-lt"/>
                            <a:cs typeface="+mn-lt"/>
                          </a:rPr>
                          <m:t> </m:t>
                        </m:r>
                        <m:r>
                          <a:rPr lang="en-US" sz="2000" b="0" i="1" smtClean="0">
                            <a:latin typeface="Cambria Math" panose="02040503050406030204" pitchFamily="18" charset="0"/>
                            <a:ea typeface="+mn-lt"/>
                            <a:cs typeface="+mn-lt"/>
                          </a:rPr>
                          <m:t>𝑂𝑝𝑒𝑟𝑎𝑡𝑖𝑜𝑛𝑠</m:t>
                        </m:r>
                      </m:num>
                      <m:den>
                        <m:r>
                          <a:rPr lang="en-US" sz="2000" b="0" i="1" smtClean="0">
                            <a:latin typeface="Cambria Math" panose="02040503050406030204" pitchFamily="18" charset="0"/>
                            <a:ea typeface="+mn-lt"/>
                            <a:cs typeface="+mn-lt"/>
                          </a:rPr>
                          <m:t>#</m:t>
                        </m:r>
                        <m:r>
                          <a:rPr lang="en-US" sz="2000" b="0" i="1" smtClean="0">
                            <a:latin typeface="Cambria Math" panose="02040503050406030204" pitchFamily="18" charset="0"/>
                            <a:ea typeface="+mn-lt"/>
                            <a:cs typeface="+mn-lt"/>
                          </a:rPr>
                          <m:t>𝐵𝑦𝑡𝑒𝑠</m:t>
                        </m:r>
                        <m:r>
                          <a:rPr lang="en-US" sz="2000" b="0" i="1" smtClean="0">
                            <a:latin typeface="Cambria Math" panose="02040503050406030204" pitchFamily="18" charset="0"/>
                            <a:ea typeface="+mn-lt"/>
                            <a:cs typeface="+mn-lt"/>
                          </a:rPr>
                          <m:t> </m:t>
                        </m:r>
                        <m:r>
                          <a:rPr lang="en-US" sz="2000" b="0" i="1" smtClean="0">
                            <a:latin typeface="Cambria Math" panose="02040503050406030204" pitchFamily="18" charset="0"/>
                            <a:ea typeface="+mn-lt"/>
                            <a:cs typeface="+mn-lt"/>
                          </a:rPr>
                          <m:t>𝑇𝑟𝑎𝑛𝑠𝑓𝑒𝑟𝑟𝑒𝑑</m:t>
                        </m:r>
                        <m:r>
                          <a:rPr lang="en-US" sz="2000" b="0" i="1" smtClean="0">
                            <a:latin typeface="Cambria Math" panose="02040503050406030204" pitchFamily="18" charset="0"/>
                            <a:ea typeface="+mn-lt"/>
                            <a:cs typeface="+mn-lt"/>
                          </a:rPr>
                          <m:t> </m:t>
                        </m:r>
                        <m:r>
                          <a:rPr lang="en-US" sz="2000" b="0" i="1" smtClean="0">
                            <a:latin typeface="Cambria Math" panose="02040503050406030204" pitchFamily="18" charset="0"/>
                            <a:ea typeface="+mn-lt"/>
                            <a:cs typeface="+mn-lt"/>
                          </a:rPr>
                          <m:t>𝑓𝑟𝑜𝑚</m:t>
                        </m:r>
                        <m:r>
                          <a:rPr lang="en-US" sz="2000" b="0" i="1" smtClean="0">
                            <a:latin typeface="Cambria Math" panose="02040503050406030204" pitchFamily="18" charset="0"/>
                            <a:ea typeface="+mn-lt"/>
                            <a:cs typeface="+mn-lt"/>
                          </a:rPr>
                          <m:t> </m:t>
                        </m:r>
                        <m:r>
                          <a:rPr lang="en-US" sz="2000" b="0" i="1" smtClean="0">
                            <a:latin typeface="Cambria Math" panose="02040503050406030204" pitchFamily="18" charset="0"/>
                            <a:ea typeface="+mn-lt"/>
                            <a:cs typeface="+mn-lt"/>
                          </a:rPr>
                          <m:t>𝐷𝑅𝐴𝑀</m:t>
                        </m:r>
                      </m:den>
                    </m:f>
                  </m:oMath>
                </a14:m>
                <a:endParaRPr lang="en-IN" sz="2000" dirty="0">
                  <a:latin typeface="Calibri" panose="020F0502020204030204" pitchFamily="34" charset="0"/>
                  <a:ea typeface="+mn-lt"/>
                  <a:cs typeface="Calibri" panose="020F0502020204030204" pitchFamily="34" charset="0"/>
                </a:endParaRPr>
              </a:p>
              <a:p>
                <a:endParaRPr lang="en-US" sz="2000" b="0" i="1" dirty="0">
                  <a:latin typeface="Cambria Math" panose="02040503050406030204" pitchFamily="18" charset="0"/>
                  <a:cs typeface="Calibri"/>
                </a:endParaRPr>
              </a:p>
              <a:p>
                <a14:m>
                  <m:oMath xmlns:m="http://schemas.openxmlformats.org/officeDocument/2006/math">
                    <m:r>
                      <a:rPr lang="en-US" sz="2000" b="0" i="1" smtClean="0">
                        <a:latin typeface="Cambria Math" panose="02040503050406030204" pitchFamily="18" charset="0"/>
                        <a:cs typeface="Calibri"/>
                      </a:rPr>
                      <m:t>𝑃𝑒𝑎𝑘</m:t>
                    </m:r>
                    <m:r>
                      <a:rPr lang="en-US" sz="2000" b="0" i="1" smtClean="0">
                        <a:latin typeface="Cambria Math" panose="02040503050406030204" pitchFamily="18" charset="0"/>
                        <a:cs typeface="Calibri"/>
                      </a:rPr>
                      <m:t> </m:t>
                    </m:r>
                    <m:r>
                      <a:rPr lang="en-US" sz="2000" b="0" i="1" smtClean="0">
                        <a:latin typeface="Cambria Math" panose="02040503050406030204" pitchFamily="18" charset="0"/>
                        <a:cs typeface="Calibri"/>
                      </a:rPr>
                      <m:t>𝑓𝑙𝑜𝑎𝑡𝑖𝑛𝑔</m:t>
                    </m:r>
                    <m:r>
                      <a:rPr lang="en-US" sz="2000" b="0" i="1" smtClean="0">
                        <a:latin typeface="Cambria Math" panose="02040503050406030204" pitchFamily="18" charset="0"/>
                        <a:cs typeface="Calibri"/>
                      </a:rPr>
                      <m:t> </m:t>
                    </m:r>
                    <m:r>
                      <a:rPr lang="en-US" sz="2000" b="0" i="1" smtClean="0">
                        <a:latin typeface="Cambria Math" panose="02040503050406030204" pitchFamily="18" charset="0"/>
                        <a:cs typeface="Calibri"/>
                      </a:rPr>
                      <m:t>𝑝𝑜𝑖𝑛𝑡</m:t>
                    </m:r>
                    <m:r>
                      <a:rPr lang="en-US" sz="2000" b="0" i="1" smtClean="0">
                        <a:latin typeface="Cambria Math" panose="02040503050406030204" pitchFamily="18" charset="0"/>
                        <a:cs typeface="Calibri"/>
                      </a:rPr>
                      <m:t> </m:t>
                    </m:r>
                    <m:r>
                      <a:rPr lang="en-US" sz="2000" b="0" i="1" smtClean="0">
                        <a:latin typeface="Cambria Math" panose="02040503050406030204" pitchFamily="18" charset="0"/>
                        <a:cs typeface="Calibri"/>
                      </a:rPr>
                      <m:t>𝑝𝑒𝑟𝑓𝑜𝑟𝑚𝑎𝑛𝑐𝑒</m:t>
                    </m:r>
                    <m:r>
                      <a:rPr lang="en-US" sz="2000" b="0" i="1" smtClean="0">
                        <a:latin typeface="Cambria Math" panose="02040503050406030204" pitchFamily="18" charset="0"/>
                        <a:cs typeface="Calibri"/>
                      </a:rPr>
                      <m:t>(</m:t>
                    </m:r>
                    <m:r>
                      <a:rPr lang="en-US" sz="2000" b="0" i="1" smtClean="0">
                        <a:latin typeface="Cambria Math" panose="02040503050406030204" pitchFamily="18" charset="0"/>
                        <a:cs typeface="Calibri"/>
                      </a:rPr>
                      <m:t>𝐹</m:t>
                    </m:r>
                    <m:r>
                      <a:rPr lang="en-US" sz="2000" b="0" i="1" smtClean="0">
                        <a:latin typeface="Cambria Math" panose="02040503050406030204" pitchFamily="18" charset="0"/>
                        <a:cs typeface="Calibri"/>
                      </a:rPr>
                      <m:t>)=</m:t>
                    </m:r>
                  </m:oMath>
                </a14:m>
                <a:endParaRPr lang="en-US" sz="2000" b="0" i="1" dirty="0">
                  <a:latin typeface="Cambria Math" panose="02040503050406030204" pitchFamily="18" charset="0"/>
                  <a:cs typeface="Calibri"/>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a:rPr>
                        <m:t>2 ∗</m:t>
                      </m:r>
                      <m:r>
                        <a:rPr lang="en-US" sz="2000" b="0" i="1" smtClean="0">
                          <a:latin typeface="Cambria Math" panose="02040503050406030204" pitchFamily="18" charset="0"/>
                          <a:cs typeface="Calibri"/>
                        </a:rPr>
                        <m:t>𝐹𝑀𝐴𝑈𝑛𝑖𝑡𝑠</m:t>
                      </m:r>
                      <m:r>
                        <a:rPr lang="en-US" sz="2000" b="0" i="1" smtClean="0">
                          <a:latin typeface="Cambria Math" panose="02040503050406030204" pitchFamily="18" charset="0"/>
                          <a:cs typeface="Calibri"/>
                        </a:rPr>
                        <m:t> ∗</m:t>
                      </m:r>
                      <m:r>
                        <a:rPr lang="en-US" sz="2000" b="0" i="1" smtClean="0">
                          <a:latin typeface="Cambria Math" panose="02040503050406030204" pitchFamily="18" charset="0"/>
                          <a:cs typeface="Calibri"/>
                        </a:rPr>
                        <m:t>𝑉𝑒𝑐𝑡𝑜𝑟𝑊𝑖𝑑𝑡h</m:t>
                      </m:r>
                      <m:r>
                        <a:rPr lang="en-US" sz="2000" b="0" i="1" smtClean="0">
                          <a:latin typeface="Cambria Math" panose="02040503050406030204" pitchFamily="18" charset="0"/>
                          <a:cs typeface="Calibri"/>
                        </a:rPr>
                        <m:t> ∗</m:t>
                      </m:r>
                      <m:r>
                        <a:rPr lang="en-US" sz="2000" b="0" i="1" smtClean="0">
                          <a:latin typeface="Cambria Math" panose="02040503050406030204" pitchFamily="18" charset="0"/>
                          <a:cs typeface="Calibri"/>
                        </a:rPr>
                        <m:t>𝐶𝑙𝑜𝑐𝑘𝐹𝑟𝑒𝑞𝑢𝑒𝑛𝑐𝑦</m:t>
                      </m:r>
                    </m:oMath>
                  </m:oMathPara>
                </a14:m>
                <a:endParaRPr lang="en-IN" sz="2000" dirty="0">
                  <a:cs typeface="Calibri"/>
                </a:endParaRPr>
              </a:p>
              <a:p>
                <a:pPr marL="0" indent="0">
                  <a:buNone/>
                </a:pPr>
                <a:endParaRPr lang="en-IN" sz="2000" dirty="0"/>
              </a:p>
              <a:p>
                <a:r>
                  <a:rPr lang="en-IN" sz="2000" dirty="0"/>
                  <a:t>Peak memory bandwidth (M) calculated by the STREAM benchmark used in original paper.</a:t>
                </a:r>
              </a:p>
              <a:p>
                <a:endParaRPr lang="en-US" sz="2000" b="0" i="1" dirty="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𝐴𝑡𝑡𝑎𝑖𝑛𝑎𝑏𝑙𝑒</m:t>
                    </m:r>
                    <m:r>
                      <a:rPr lang="en-US" sz="2000" b="0" i="1" smtClean="0">
                        <a:latin typeface="Cambria Math" panose="02040503050406030204" pitchFamily="18" charset="0"/>
                      </a:rPr>
                      <m:t> </m:t>
                    </m:r>
                    <m:r>
                      <a:rPr lang="en-US" sz="2000" b="0" i="1" smtClean="0">
                        <a:latin typeface="Cambria Math" panose="02040503050406030204" pitchFamily="18" charset="0"/>
                      </a:rPr>
                      <m:t>𝐺𝐹𝑙𝑜𝑝𝑠</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sec</m:t>
                        </m:r>
                      </m:fName>
                      <m:e>
                        <m:r>
                          <a:rPr lang="en-US" sz="2000" b="0" i="1" smtClean="0">
                            <a:latin typeface="Cambria Math" panose="02040503050406030204" pitchFamily="18" charset="0"/>
                          </a:rPr>
                          <m:t>=</m:t>
                        </m:r>
                        <m:r>
                          <a:rPr lang="en-US" sz="2000" b="0" i="1" smtClean="0">
                            <a:latin typeface="Cambria Math" panose="02040503050406030204" pitchFamily="18" charset="0"/>
                          </a:rPr>
                          <m:t>𝑀𝑖𝑛</m:t>
                        </m:r>
                        <m:r>
                          <a:rPr lang="en-US" sz="2000" b="0" i="1" smtClean="0">
                            <a:latin typeface="Cambria Math" panose="02040503050406030204" pitchFamily="18" charset="0"/>
                          </a:rPr>
                          <m:t> (</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 ∗</m:t>
                        </m:r>
                        <m:r>
                          <a:rPr lang="en-US" sz="2000" b="0" i="1" smtClean="0">
                            <a:latin typeface="Cambria Math" panose="02040503050406030204" pitchFamily="18" charset="0"/>
                          </a:rPr>
                          <m:t>𝑂</m:t>
                        </m:r>
                        <m:r>
                          <a:rPr lang="en-US" sz="2000" b="0" i="1" smtClean="0">
                            <a:latin typeface="Cambria Math" panose="02040503050406030204" pitchFamily="18" charset="0"/>
                          </a:rPr>
                          <m:t>)</m:t>
                        </m:r>
                      </m:e>
                    </m:func>
                  </m:oMath>
                </a14:m>
                <a:endParaRPr lang="en-IN" sz="2000" dirty="0"/>
              </a:p>
              <a:p>
                <a:endParaRPr lang="en-IN" sz="2000" dirty="0"/>
              </a:p>
              <a:p>
                <a:endParaRPr lang="en-IN" sz="2000" dirty="0">
                  <a:cs typeface="Calibri"/>
                </a:endParaRPr>
              </a:p>
              <a:p>
                <a:pPr marL="0" indent="0">
                  <a:buNone/>
                </a:pPr>
                <a:endParaRPr lang="en-IN" sz="2000" dirty="0">
                  <a:cs typeface="Calibri"/>
                </a:endParaRPr>
              </a:p>
            </p:txBody>
          </p:sp>
        </mc:Choice>
        <mc:Fallback xmlns="">
          <p:sp>
            <p:nvSpPr>
              <p:cNvPr id="3" name="Content Placeholder 2">
                <a:extLst>
                  <a:ext uri="{FF2B5EF4-FFF2-40B4-BE49-F238E27FC236}">
                    <a16:creationId xmlns:a16="http://schemas.microsoft.com/office/drawing/2014/main" id="{80B6B26E-8E7E-4E62-81D3-9775E3359C58}"/>
                  </a:ext>
                </a:extLst>
              </p:cNvPr>
              <p:cNvSpPr>
                <a:spLocks noGrp="1" noRot="1" noChangeAspect="1" noMove="1" noResize="1" noEditPoints="1" noAdjustHandles="1" noChangeArrowheads="1" noChangeShapeType="1" noTextEdit="1"/>
              </p:cNvSpPr>
              <p:nvPr>
                <p:ph idx="1"/>
              </p:nvPr>
            </p:nvSpPr>
            <p:spPr>
              <a:xfrm>
                <a:off x="477271" y="2057800"/>
                <a:ext cx="6764384" cy="4203162"/>
              </a:xfrm>
              <a:blipFill>
                <a:blip r:embed="rId2"/>
                <a:stretch>
                  <a:fillRect l="-631" t="-1887" b="-726"/>
                </a:stretch>
              </a:blipFill>
            </p:spPr>
            <p:txBody>
              <a:bodyPr/>
              <a:lstStyle/>
              <a:p>
                <a:r>
                  <a:rPr lang="en-IN">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DA23EC09-711D-0B4B-B384-6138A9033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303" y="640081"/>
            <a:ext cx="4211269" cy="5577840"/>
          </a:xfrm>
          <a:prstGeom prst="rect">
            <a:avLst/>
          </a:prstGeom>
        </p:spPr>
      </p:pic>
      <p:sp>
        <p:nvSpPr>
          <p:cNvPr id="6" name="Rectangle 5">
            <a:extLst>
              <a:ext uri="{FF2B5EF4-FFF2-40B4-BE49-F238E27FC236}">
                <a16:creationId xmlns:a16="http://schemas.microsoft.com/office/drawing/2014/main" id="{1B5FD24A-B8CA-8A40-B1E8-08FD74E4D781}"/>
              </a:ext>
            </a:extLst>
          </p:cNvPr>
          <p:cNvSpPr/>
          <p:nvPr/>
        </p:nvSpPr>
        <p:spPr>
          <a:xfrm>
            <a:off x="7052649" y="6304002"/>
            <a:ext cx="5139351" cy="553998"/>
          </a:xfrm>
          <a:prstGeom prst="rect">
            <a:avLst/>
          </a:prstGeom>
        </p:spPr>
        <p:txBody>
          <a:bodyPr wrap="square">
            <a:spAutoFit/>
          </a:bodyPr>
          <a:lstStyle/>
          <a:p>
            <a:pPr algn="r"/>
            <a:r>
              <a:rPr lang="en-IN" sz="1000" i="1" dirty="0">
                <a:latin typeface="CMR10"/>
              </a:rPr>
              <a:t>S. Williams, A. Waterman, and D. Patterson, </a:t>
            </a:r>
          </a:p>
          <a:p>
            <a:pPr algn="r"/>
            <a:r>
              <a:rPr lang="en-IN" sz="1000" i="1" dirty="0">
                <a:latin typeface="CMTI10"/>
              </a:rPr>
              <a:t>“Roofline: An Insightful Visual Performance Model for Multicore Architectures”, </a:t>
            </a:r>
          </a:p>
          <a:p>
            <a:pPr algn="r"/>
            <a:r>
              <a:rPr lang="en-IN" sz="1000" i="1" dirty="0">
                <a:latin typeface="CMTI10"/>
              </a:rPr>
              <a:t>Communications of the ACM, April 2009 </a:t>
            </a:r>
            <a:endParaRPr lang="en-IN" sz="1000" i="1" dirty="0"/>
          </a:p>
        </p:txBody>
      </p:sp>
      <p:sp>
        <p:nvSpPr>
          <p:cNvPr id="4" name="Slide Number Placeholder 3">
            <a:extLst>
              <a:ext uri="{FF2B5EF4-FFF2-40B4-BE49-F238E27FC236}">
                <a16:creationId xmlns:a16="http://schemas.microsoft.com/office/drawing/2014/main" id="{EFEEB433-AA48-49A5-A24B-27B6DAFCDE0D}"/>
              </a:ext>
            </a:extLst>
          </p:cNvPr>
          <p:cNvSpPr>
            <a:spLocks noGrp="1"/>
          </p:cNvSpPr>
          <p:nvPr>
            <p:ph type="sldNum" sz="quarter" idx="12"/>
          </p:nvPr>
        </p:nvSpPr>
        <p:spPr/>
        <p:txBody>
          <a:bodyPr/>
          <a:lstStyle/>
          <a:p>
            <a:fld id="{9E195DA9-E266-4593-B079-EA759BCC6493}" type="slidenum">
              <a:rPr lang="en-IN" smtClean="0"/>
              <a:t>3</a:t>
            </a:fld>
            <a:endParaRPr lang="en-IN"/>
          </a:p>
        </p:txBody>
      </p:sp>
    </p:spTree>
    <p:extLst>
      <p:ext uri="{BB962C8B-B14F-4D97-AF65-F5344CB8AC3E}">
        <p14:creationId xmlns:p14="http://schemas.microsoft.com/office/powerpoint/2010/main" val="9828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DAF00-0B82-194D-BE62-BB15D5A9D937}"/>
              </a:ext>
            </a:extLst>
          </p:cNvPr>
          <p:cNvSpPr>
            <a:spLocks noGrp="1"/>
          </p:cNvSpPr>
          <p:nvPr>
            <p:ph type="title"/>
          </p:nvPr>
        </p:nvSpPr>
        <p:spPr>
          <a:xfrm>
            <a:off x="838200" y="963877"/>
            <a:ext cx="3494362" cy="4930246"/>
          </a:xfrm>
        </p:spPr>
        <p:txBody>
          <a:bodyPr>
            <a:normAutofit/>
          </a:bodyPr>
          <a:lstStyle/>
          <a:p>
            <a:pPr algn="r"/>
            <a:r>
              <a:rPr lang="en-US"/>
              <a:t>Experimental Setup</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25966B-03C4-664B-9A84-E31CED644F90}"/>
              </a:ext>
            </a:extLst>
          </p:cNvPr>
          <p:cNvSpPr>
            <a:spLocks noGrp="1"/>
          </p:cNvSpPr>
          <p:nvPr>
            <p:ph idx="1"/>
          </p:nvPr>
        </p:nvSpPr>
        <p:spPr>
          <a:xfrm>
            <a:off x="4976031" y="963877"/>
            <a:ext cx="6592386" cy="4930246"/>
          </a:xfrm>
        </p:spPr>
        <p:txBody>
          <a:bodyPr anchor="ctr">
            <a:normAutofit/>
          </a:bodyPr>
          <a:lstStyle/>
          <a:p>
            <a:r>
              <a:rPr lang="en-US" sz="2400" dirty="0"/>
              <a:t>Intel Core i7-8700 processor with 4GHz clock frequency and 32GB DRAM</a:t>
            </a:r>
          </a:p>
          <a:p>
            <a:r>
              <a:rPr lang="en-US" sz="2400" dirty="0"/>
              <a:t>Peak Floating-Point Performance = 64 </a:t>
            </a:r>
            <a:r>
              <a:rPr lang="en-US" sz="2400" dirty="0" err="1"/>
              <a:t>GFlops</a:t>
            </a:r>
            <a:r>
              <a:rPr lang="en-US" sz="2400" dirty="0"/>
              <a:t>/sec</a:t>
            </a:r>
          </a:p>
          <a:p>
            <a:r>
              <a:rPr lang="en-US" sz="2400" dirty="0"/>
              <a:t>Peak memory bandwidth = 22.1 GB/sec</a:t>
            </a:r>
          </a:p>
          <a:p>
            <a:endParaRPr lang="en-US" sz="2400" dirty="0"/>
          </a:p>
          <a:p>
            <a:r>
              <a:rPr lang="en-US" sz="2400" dirty="0"/>
              <a:t>SPEC  CPU 2017 Benchmark has 10 </a:t>
            </a:r>
            <a:r>
              <a:rPr lang="en-US" sz="2400" dirty="0" err="1"/>
              <a:t>SPECfp</a:t>
            </a:r>
            <a:r>
              <a:rPr lang="en-US" sz="2400" dirty="0"/>
              <a:t> benchmarks and 10 </a:t>
            </a:r>
            <a:r>
              <a:rPr lang="en-US" sz="2400" dirty="0" err="1"/>
              <a:t>SPECint</a:t>
            </a:r>
            <a:r>
              <a:rPr lang="en-US" sz="2400" dirty="0"/>
              <a:t> benchmarks. </a:t>
            </a:r>
          </a:p>
        </p:txBody>
      </p:sp>
      <p:sp>
        <p:nvSpPr>
          <p:cNvPr id="4" name="Slide Number Placeholder 3">
            <a:extLst>
              <a:ext uri="{FF2B5EF4-FFF2-40B4-BE49-F238E27FC236}">
                <a16:creationId xmlns:a16="http://schemas.microsoft.com/office/drawing/2014/main" id="{5F6C7716-81D1-40EF-BD72-3FE84F19AF72}"/>
              </a:ext>
            </a:extLst>
          </p:cNvPr>
          <p:cNvSpPr>
            <a:spLocks noGrp="1"/>
          </p:cNvSpPr>
          <p:nvPr>
            <p:ph type="sldNum" sz="quarter" idx="12"/>
          </p:nvPr>
        </p:nvSpPr>
        <p:spPr/>
        <p:txBody>
          <a:bodyPr/>
          <a:lstStyle/>
          <a:p>
            <a:fld id="{9E195DA9-E266-4593-B079-EA759BCC6493}" type="slidenum">
              <a:rPr lang="en-IN" smtClean="0"/>
              <a:t>4</a:t>
            </a:fld>
            <a:endParaRPr lang="en-IN"/>
          </a:p>
        </p:txBody>
      </p:sp>
    </p:spTree>
    <p:extLst>
      <p:ext uri="{BB962C8B-B14F-4D97-AF65-F5344CB8AC3E}">
        <p14:creationId xmlns:p14="http://schemas.microsoft.com/office/powerpoint/2010/main" val="41970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E2D13-FEC8-4B42-ABE6-E180889F987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Model for SPEC CPU 2017</a:t>
            </a:r>
          </a:p>
        </p:txBody>
      </p:sp>
      <p:pic>
        <p:nvPicPr>
          <p:cNvPr id="5" name="Picture 4" descr="A close up of a map&#10;&#10;Description automatically generated">
            <a:extLst>
              <a:ext uri="{FF2B5EF4-FFF2-40B4-BE49-F238E27FC236}">
                <a16:creationId xmlns:a16="http://schemas.microsoft.com/office/drawing/2014/main" id="{DE184D9E-7D3E-45C5-876D-55DE6795C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93" y="1396588"/>
            <a:ext cx="10201013" cy="5330029"/>
          </a:xfrm>
          <a:prstGeom prst="rect">
            <a:avLst/>
          </a:prstGeom>
        </p:spPr>
      </p:pic>
      <p:sp>
        <p:nvSpPr>
          <p:cNvPr id="30" name="Slide Number Placeholder 29">
            <a:extLst>
              <a:ext uri="{FF2B5EF4-FFF2-40B4-BE49-F238E27FC236}">
                <a16:creationId xmlns:a16="http://schemas.microsoft.com/office/drawing/2014/main" id="{1F3239AD-4156-45D6-BBBE-3936CAA97CC6}"/>
              </a:ext>
            </a:extLst>
          </p:cNvPr>
          <p:cNvSpPr>
            <a:spLocks noGrp="1"/>
          </p:cNvSpPr>
          <p:nvPr>
            <p:ph type="sldNum" sz="quarter" idx="12"/>
          </p:nvPr>
        </p:nvSpPr>
        <p:spPr/>
        <p:txBody>
          <a:bodyPr/>
          <a:lstStyle/>
          <a:p>
            <a:fld id="{9E195DA9-E266-4593-B079-EA759BCC6493}" type="slidenum">
              <a:rPr lang="en-IN" smtClean="0"/>
              <a:t>5</a:t>
            </a:fld>
            <a:endParaRPr lang="en-IN"/>
          </a:p>
        </p:txBody>
      </p:sp>
    </p:spTree>
    <p:extLst>
      <p:ext uri="{BB962C8B-B14F-4D97-AF65-F5344CB8AC3E}">
        <p14:creationId xmlns:p14="http://schemas.microsoft.com/office/powerpoint/2010/main" val="362357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E2D13-FEC8-4B42-ABE6-E180889F987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Model for SPEC CPU 2017</a:t>
            </a:r>
          </a:p>
        </p:txBody>
      </p:sp>
      <p:pic>
        <p:nvPicPr>
          <p:cNvPr id="4" name="Picture 4" descr="A close up of a map&#10;&#10;Description generated with high confidence">
            <a:extLst>
              <a:ext uri="{FF2B5EF4-FFF2-40B4-BE49-F238E27FC236}">
                <a16:creationId xmlns:a16="http://schemas.microsoft.com/office/drawing/2014/main" id="{412465C4-3BDF-C742-976B-B3F25CB35CA3}"/>
              </a:ext>
            </a:extLst>
          </p:cNvPr>
          <p:cNvPicPr>
            <a:picLocks noGrp="1" noChangeAspect="1"/>
          </p:cNvPicPr>
          <p:nvPr>
            <p:ph idx="1"/>
          </p:nvPr>
        </p:nvPicPr>
        <p:blipFill>
          <a:blip r:embed="rId2"/>
          <a:stretch>
            <a:fillRect/>
          </a:stretch>
        </p:blipFill>
        <p:spPr>
          <a:xfrm>
            <a:off x="674914" y="1388303"/>
            <a:ext cx="10842171" cy="5396142"/>
          </a:xfrm>
        </p:spPr>
      </p:pic>
      <p:sp>
        <p:nvSpPr>
          <p:cNvPr id="3" name="Slide Number Placeholder 2">
            <a:extLst>
              <a:ext uri="{FF2B5EF4-FFF2-40B4-BE49-F238E27FC236}">
                <a16:creationId xmlns:a16="http://schemas.microsoft.com/office/drawing/2014/main" id="{83241ECD-8430-44EF-8F9B-D4998045D8AE}"/>
              </a:ext>
            </a:extLst>
          </p:cNvPr>
          <p:cNvSpPr>
            <a:spLocks noGrp="1"/>
          </p:cNvSpPr>
          <p:nvPr>
            <p:ph type="sldNum" sz="quarter" idx="12"/>
          </p:nvPr>
        </p:nvSpPr>
        <p:spPr/>
        <p:txBody>
          <a:bodyPr/>
          <a:lstStyle/>
          <a:p>
            <a:fld id="{9E195DA9-E266-4593-B079-EA759BCC6493}" type="slidenum">
              <a:rPr lang="en-IN" smtClean="0"/>
              <a:t>6</a:t>
            </a:fld>
            <a:endParaRPr lang="en-IN"/>
          </a:p>
        </p:txBody>
      </p:sp>
    </p:spTree>
    <p:extLst>
      <p:ext uri="{BB962C8B-B14F-4D97-AF65-F5344CB8AC3E}">
        <p14:creationId xmlns:p14="http://schemas.microsoft.com/office/powerpoint/2010/main" val="91847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BD3CF-823A-42D3-965A-FEB1DE3AD2D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Execution </a:t>
            </a:r>
            <a:r>
              <a:rPr lang="en-US" sz="5800" kern="1200" err="1">
                <a:solidFill>
                  <a:schemeClr val="tx1"/>
                </a:solidFill>
                <a:latin typeface="+mj-lt"/>
                <a:ea typeface="+mj-ea"/>
                <a:cs typeface="+mj-cs"/>
              </a:rPr>
              <a:t>Behaviour</a:t>
            </a:r>
            <a:r>
              <a:rPr lang="en-US" sz="5800" kern="1200">
                <a:solidFill>
                  <a:schemeClr val="tx1"/>
                </a:solidFill>
                <a:latin typeface="+mj-lt"/>
                <a:ea typeface="+mj-ea"/>
                <a:cs typeface="+mj-cs"/>
              </a:rPr>
              <a:t> of the Benchmarks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E9EDA1F-A1FA-4ADE-A10B-9A5F4B9284EE}"/>
              </a:ext>
            </a:extLst>
          </p:cNvPr>
          <p:cNvSpPr>
            <a:spLocks noGrp="1"/>
          </p:cNvSpPr>
          <p:nvPr>
            <p:ph type="sldNum" sz="quarter" idx="12"/>
          </p:nvPr>
        </p:nvSpPr>
        <p:spPr/>
        <p:txBody>
          <a:bodyPr/>
          <a:lstStyle/>
          <a:p>
            <a:fld id="{9E195DA9-E266-4593-B079-EA759BCC6493}" type="slidenum">
              <a:rPr lang="en-IN" smtClean="0"/>
              <a:t>7</a:t>
            </a:fld>
            <a:endParaRPr lang="en-IN"/>
          </a:p>
        </p:txBody>
      </p:sp>
    </p:spTree>
    <p:extLst>
      <p:ext uri="{BB962C8B-B14F-4D97-AF65-F5344CB8AC3E}">
        <p14:creationId xmlns:p14="http://schemas.microsoft.com/office/powerpoint/2010/main" val="9599550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close up of a map&#10;&#10;Description automatically generated">
            <a:extLst>
              <a:ext uri="{FF2B5EF4-FFF2-40B4-BE49-F238E27FC236}">
                <a16:creationId xmlns:a16="http://schemas.microsoft.com/office/drawing/2014/main" id="{3EA13AD4-B464-4E02-B517-4A2209D1F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290" y="2303309"/>
            <a:ext cx="4416237" cy="2902355"/>
          </a:xfrm>
          <a:prstGeom prst="rect">
            <a:avLst/>
          </a:prstGeom>
        </p:spPr>
      </p:pic>
      <p:sp>
        <p:nvSpPr>
          <p:cNvPr id="2" name="Title 1">
            <a:extLst>
              <a:ext uri="{FF2B5EF4-FFF2-40B4-BE49-F238E27FC236}">
                <a16:creationId xmlns:a16="http://schemas.microsoft.com/office/drawing/2014/main" id="{E7DCD0B4-B694-4D08-8508-DDE74014E519}"/>
              </a:ext>
            </a:extLst>
          </p:cNvPr>
          <p:cNvSpPr>
            <a:spLocks noGrp="1"/>
          </p:cNvSpPr>
          <p:nvPr>
            <p:ph type="title"/>
          </p:nvPr>
        </p:nvSpPr>
        <p:spPr/>
        <p:txBody>
          <a:bodyPr/>
          <a:lstStyle/>
          <a:p>
            <a:r>
              <a:rPr lang="en-IN">
                <a:ea typeface="+mj-lt"/>
                <a:cs typeface="+mj-lt"/>
              </a:rPr>
              <a:t>AI Benchmarks </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D4438A8-36D2-45D8-9D23-998D0990D07C}"/>
              </a:ext>
            </a:extLst>
          </p:cNvPr>
          <p:cNvPicPr>
            <a:picLocks noGrp="1" noChangeAspect="1"/>
          </p:cNvPicPr>
          <p:nvPr>
            <p:ph idx="1"/>
          </p:nvPr>
        </p:nvPicPr>
        <p:blipFill>
          <a:blip r:embed="rId3"/>
          <a:stretch>
            <a:fillRect/>
          </a:stretch>
        </p:blipFill>
        <p:spPr>
          <a:xfrm>
            <a:off x="79131" y="2244530"/>
            <a:ext cx="3824654" cy="3019914"/>
          </a:xfrm>
        </p:spPr>
      </p:pic>
      <p:pic>
        <p:nvPicPr>
          <p:cNvPr id="8" name="Picture 8" descr="A close up of a map&#10;&#10;Description generated with high confidence">
            <a:extLst>
              <a:ext uri="{FF2B5EF4-FFF2-40B4-BE49-F238E27FC236}">
                <a16:creationId xmlns:a16="http://schemas.microsoft.com/office/drawing/2014/main" id="{BC9C605A-5088-4374-830D-3F00DF816323}"/>
              </a:ext>
            </a:extLst>
          </p:cNvPr>
          <p:cNvPicPr>
            <a:picLocks noChangeAspect="1"/>
          </p:cNvPicPr>
          <p:nvPr/>
        </p:nvPicPr>
        <p:blipFill>
          <a:blip r:embed="rId4"/>
          <a:stretch>
            <a:fillRect/>
          </a:stretch>
        </p:blipFill>
        <p:spPr>
          <a:xfrm>
            <a:off x="8169031" y="2377042"/>
            <a:ext cx="4022969" cy="2988288"/>
          </a:xfrm>
          <a:prstGeom prst="rect">
            <a:avLst/>
          </a:prstGeom>
        </p:spPr>
      </p:pic>
      <p:pic>
        <p:nvPicPr>
          <p:cNvPr id="7" name="Picture 6" descr="A picture containing sky&#10;&#10;Description automatically generated">
            <a:extLst>
              <a:ext uri="{FF2B5EF4-FFF2-40B4-BE49-F238E27FC236}">
                <a16:creationId xmlns:a16="http://schemas.microsoft.com/office/drawing/2014/main" id="{52457070-66ED-1B4E-9124-BFEC478E3A60}"/>
              </a:ext>
            </a:extLst>
          </p:cNvPr>
          <p:cNvPicPr>
            <a:picLocks noChangeAspect="1"/>
          </p:cNvPicPr>
          <p:nvPr/>
        </p:nvPicPr>
        <p:blipFill>
          <a:blip r:embed="rId5"/>
          <a:stretch>
            <a:fillRect/>
          </a:stretch>
        </p:blipFill>
        <p:spPr>
          <a:xfrm>
            <a:off x="7841733" y="225036"/>
            <a:ext cx="3824654" cy="1912326"/>
          </a:xfrm>
          <a:prstGeom prst="rect">
            <a:avLst/>
          </a:prstGeom>
        </p:spPr>
      </p:pic>
      <p:sp>
        <p:nvSpPr>
          <p:cNvPr id="9" name="TextBox 8">
            <a:extLst>
              <a:ext uri="{FF2B5EF4-FFF2-40B4-BE49-F238E27FC236}">
                <a16:creationId xmlns:a16="http://schemas.microsoft.com/office/drawing/2014/main" id="{402778F9-5868-974C-AA84-9167129393F5}"/>
              </a:ext>
            </a:extLst>
          </p:cNvPr>
          <p:cNvSpPr txBox="1"/>
          <p:nvPr/>
        </p:nvSpPr>
        <p:spPr>
          <a:xfrm>
            <a:off x="9062843" y="1388641"/>
            <a:ext cx="720069" cy="246221"/>
          </a:xfrm>
          <a:prstGeom prst="rect">
            <a:avLst/>
          </a:prstGeom>
          <a:noFill/>
        </p:spPr>
        <p:txBody>
          <a:bodyPr wrap="none" rtlCol="0">
            <a:spAutoFit/>
          </a:bodyPr>
          <a:lstStyle/>
          <a:p>
            <a:r>
              <a:rPr lang="en-US" sz="1000" i="1" dirty="0"/>
              <a:t>deepsjeng</a:t>
            </a:r>
          </a:p>
        </p:txBody>
      </p:sp>
      <p:sp>
        <p:nvSpPr>
          <p:cNvPr id="10" name="TextBox 9">
            <a:extLst>
              <a:ext uri="{FF2B5EF4-FFF2-40B4-BE49-F238E27FC236}">
                <a16:creationId xmlns:a16="http://schemas.microsoft.com/office/drawing/2014/main" id="{502FC53C-2B7C-5641-B4CE-C60306645530}"/>
              </a:ext>
            </a:extLst>
          </p:cNvPr>
          <p:cNvSpPr txBox="1"/>
          <p:nvPr/>
        </p:nvSpPr>
        <p:spPr>
          <a:xfrm>
            <a:off x="10222781" y="1388641"/>
            <a:ext cx="431528" cy="246221"/>
          </a:xfrm>
          <a:prstGeom prst="rect">
            <a:avLst/>
          </a:prstGeom>
          <a:noFill/>
        </p:spPr>
        <p:txBody>
          <a:bodyPr wrap="none" rtlCol="0">
            <a:spAutoFit/>
          </a:bodyPr>
          <a:lstStyle/>
          <a:p>
            <a:r>
              <a:rPr lang="en-US" sz="1000" i="1" err="1"/>
              <a:t>leela</a:t>
            </a:r>
            <a:endParaRPr lang="en-US" sz="1000" i="1"/>
          </a:p>
        </p:txBody>
      </p:sp>
      <p:sp>
        <p:nvSpPr>
          <p:cNvPr id="11" name="TextBox 10">
            <a:extLst>
              <a:ext uri="{FF2B5EF4-FFF2-40B4-BE49-F238E27FC236}">
                <a16:creationId xmlns:a16="http://schemas.microsoft.com/office/drawing/2014/main" id="{564FF92E-D8BE-8145-BAEA-FB54A270DBB2}"/>
              </a:ext>
            </a:extLst>
          </p:cNvPr>
          <p:cNvSpPr txBox="1"/>
          <p:nvPr/>
        </p:nvSpPr>
        <p:spPr>
          <a:xfrm>
            <a:off x="10980941" y="1046639"/>
            <a:ext cx="745717" cy="246221"/>
          </a:xfrm>
          <a:prstGeom prst="rect">
            <a:avLst/>
          </a:prstGeom>
          <a:noFill/>
        </p:spPr>
        <p:txBody>
          <a:bodyPr wrap="none" rtlCol="0">
            <a:spAutoFit/>
          </a:bodyPr>
          <a:lstStyle/>
          <a:p>
            <a:r>
              <a:rPr lang="en-US" sz="1000" i="1"/>
              <a:t>exchange2</a:t>
            </a:r>
          </a:p>
        </p:txBody>
      </p:sp>
      <p:sp>
        <p:nvSpPr>
          <p:cNvPr id="3" name="TextBox 2">
            <a:extLst>
              <a:ext uri="{FF2B5EF4-FFF2-40B4-BE49-F238E27FC236}">
                <a16:creationId xmlns:a16="http://schemas.microsoft.com/office/drawing/2014/main" id="{03E83CA2-FFB5-0541-B4B1-27A966D6220D}"/>
              </a:ext>
            </a:extLst>
          </p:cNvPr>
          <p:cNvSpPr txBox="1"/>
          <p:nvPr/>
        </p:nvSpPr>
        <p:spPr>
          <a:xfrm>
            <a:off x="1060551" y="2303309"/>
            <a:ext cx="805029" cy="338554"/>
          </a:xfrm>
          <a:prstGeom prst="rect">
            <a:avLst/>
          </a:prstGeom>
          <a:noFill/>
        </p:spPr>
        <p:txBody>
          <a:bodyPr wrap="none" rtlCol="0">
            <a:spAutoFit/>
          </a:bodyPr>
          <a:lstStyle/>
          <a:p>
            <a:r>
              <a:rPr lang="en-US" sz="1600" b="1" dirty="0">
                <a:solidFill>
                  <a:schemeClr val="bg1">
                    <a:lumMod val="50000"/>
                  </a:schemeClr>
                </a:solidFill>
              </a:rPr>
              <a:t>[Chess]</a:t>
            </a:r>
          </a:p>
        </p:txBody>
      </p:sp>
      <p:sp>
        <p:nvSpPr>
          <p:cNvPr id="12" name="TextBox 11">
            <a:extLst>
              <a:ext uri="{FF2B5EF4-FFF2-40B4-BE49-F238E27FC236}">
                <a16:creationId xmlns:a16="http://schemas.microsoft.com/office/drawing/2014/main" id="{A91ED181-DD31-4A4F-AE66-D51DCFEAE6C1}"/>
              </a:ext>
            </a:extLst>
          </p:cNvPr>
          <p:cNvSpPr txBox="1"/>
          <p:nvPr/>
        </p:nvSpPr>
        <p:spPr>
          <a:xfrm>
            <a:off x="4382207" y="2377042"/>
            <a:ext cx="561372" cy="338554"/>
          </a:xfrm>
          <a:prstGeom prst="rect">
            <a:avLst/>
          </a:prstGeom>
          <a:noFill/>
        </p:spPr>
        <p:txBody>
          <a:bodyPr wrap="none" rtlCol="0">
            <a:spAutoFit/>
          </a:bodyPr>
          <a:lstStyle/>
          <a:p>
            <a:r>
              <a:rPr lang="en-US" sz="1600" b="1" dirty="0">
                <a:solidFill>
                  <a:schemeClr val="bg1">
                    <a:lumMod val="50000"/>
                  </a:schemeClr>
                </a:solidFill>
              </a:rPr>
              <a:t>[Go]</a:t>
            </a:r>
          </a:p>
        </p:txBody>
      </p:sp>
      <p:sp>
        <p:nvSpPr>
          <p:cNvPr id="13" name="TextBox 12">
            <a:extLst>
              <a:ext uri="{FF2B5EF4-FFF2-40B4-BE49-F238E27FC236}">
                <a16:creationId xmlns:a16="http://schemas.microsoft.com/office/drawing/2014/main" id="{D46B3516-AE8C-D643-B777-1CF29F245ACE}"/>
              </a:ext>
            </a:extLst>
          </p:cNvPr>
          <p:cNvSpPr txBox="1"/>
          <p:nvPr/>
        </p:nvSpPr>
        <p:spPr>
          <a:xfrm>
            <a:off x="9283392" y="2456605"/>
            <a:ext cx="1869743" cy="338554"/>
          </a:xfrm>
          <a:prstGeom prst="rect">
            <a:avLst/>
          </a:prstGeom>
          <a:noFill/>
        </p:spPr>
        <p:txBody>
          <a:bodyPr wrap="none" rtlCol="0">
            <a:spAutoFit/>
          </a:bodyPr>
          <a:lstStyle/>
          <a:p>
            <a:r>
              <a:rPr lang="en-US" sz="1600" b="1" dirty="0">
                <a:solidFill>
                  <a:schemeClr val="bg1">
                    <a:lumMod val="50000"/>
                  </a:schemeClr>
                </a:solidFill>
              </a:rPr>
              <a:t>[Sudoku Generator]</a:t>
            </a:r>
          </a:p>
        </p:txBody>
      </p:sp>
      <p:sp>
        <p:nvSpPr>
          <p:cNvPr id="5" name="TextBox 4">
            <a:extLst>
              <a:ext uri="{FF2B5EF4-FFF2-40B4-BE49-F238E27FC236}">
                <a16:creationId xmlns:a16="http://schemas.microsoft.com/office/drawing/2014/main" id="{31670D8C-7413-6D44-A78E-84E96B33C6C1}"/>
              </a:ext>
            </a:extLst>
          </p:cNvPr>
          <p:cNvSpPr txBox="1"/>
          <p:nvPr/>
        </p:nvSpPr>
        <p:spPr>
          <a:xfrm>
            <a:off x="463104" y="5316253"/>
            <a:ext cx="3056708" cy="1384995"/>
          </a:xfrm>
          <a:prstGeom prst="rect">
            <a:avLst/>
          </a:prstGeom>
          <a:noFill/>
        </p:spPr>
        <p:txBody>
          <a:bodyPr wrap="square" rtlCol="0">
            <a:spAutoFit/>
          </a:bodyPr>
          <a:lstStyle/>
          <a:p>
            <a:pPr marL="285750" indent="-285750">
              <a:buFont typeface="Arial" panose="020B0604020202020204" pitchFamily="34" charset="0"/>
              <a:buChar char="•"/>
            </a:pPr>
            <a:r>
              <a:rPr lang="en-US" sz="1400" i="1" dirty="0"/>
              <a:t>Highly recursive alpha beta tree search algorithm to find out next chess move</a:t>
            </a:r>
          </a:p>
          <a:p>
            <a:pPr marL="285750" indent="-285750">
              <a:buFont typeface="Arial" panose="020B0604020202020204" pitchFamily="34" charset="0"/>
              <a:buChar char="•"/>
            </a:pPr>
            <a:r>
              <a:rPr lang="en-US" sz="1400" i="1" dirty="0"/>
              <a:t>Algorithm does better with more data storage</a:t>
            </a:r>
          </a:p>
          <a:p>
            <a:pPr marL="285750" indent="-285750">
              <a:buFont typeface="Arial" panose="020B0604020202020204" pitchFamily="34" charset="0"/>
              <a:buChar char="•"/>
            </a:pPr>
            <a:r>
              <a:rPr lang="en-US" sz="1400" i="1" dirty="0"/>
              <a:t>12 games in the input</a:t>
            </a:r>
          </a:p>
        </p:txBody>
      </p:sp>
      <p:sp>
        <p:nvSpPr>
          <p:cNvPr id="14" name="TextBox 13">
            <a:extLst>
              <a:ext uri="{FF2B5EF4-FFF2-40B4-BE49-F238E27FC236}">
                <a16:creationId xmlns:a16="http://schemas.microsoft.com/office/drawing/2014/main" id="{5D712D3A-EFFC-934B-B89A-5CAE6D9E0A0B}"/>
              </a:ext>
            </a:extLst>
          </p:cNvPr>
          <p:cNvSpPr txBox="1"/>
          <p:nvPr/>
        </p:nvSpPr>
        <p:spPr>
          <a:xfrm>
            <a:off x="4198327" y="5357290"/>
            <a:ext cx="4022968" cy="523220"/>
          </a:xfrm>
          <a:prstGeom prst="rect">
            <a:avLst/>
          </a:prstGeom>
          <a:noFill/>
        </p:spPr>
        <p:txBody>
          <a:bodyPr wrap="square" rtlCol="0">
            <a:spAutoFit/>
          </a:bodyPr>
          <a:lstStyle/>
          <a:p>
            <a:pPr marL="285750" indent="-285750">
              <a:buFont typeface="Arial" panose="020B0604020202020204" pitchFamily="34" charset="0"/>
              <a:buChar char="•"/>
            </a:pPr>
            <a:r>
              <a:rPr lang="en-US" sz="1400" i="1"/>
              <a:t>Monte-Carlo tree search algorithm</a:t>
            </a:r>
          </a:p>
          <a:p>
            <a:pPr marL="285750" indent="-285750">
              <a:buFont typeface="Arial" panose="020B0604020202020204" pitchFamily="34" charset="0"/>
              <a:buChar char="•"/>
            </a:pPr>
            <a:r>
              <a:rPr lang="en-US" sz="1400" i="1"/>
              <a:t>For each move, it simulates game until the end</a:t>
            </a:r>
          </a:p>
        </p:txBody>
      </p:sp>
      <p:sp>
        <p:nvSpPr>
          <p:cNvPr id="15" name="TextBox 14">
            <a:extLst>
              <a:ext uri="{FF2B5EF4-FFF2-40B4-BE49-F238E27FC236}">
                <a16:creationId xmlns:a16="http://schemas.microsoft.com/office/drawing/2014/main" id="{4CEFFCB2-C8C3-E347-B8AA-6839DC6E82D4}"/>
              </a:ext>
            </a:extLst>
          </p:cNvPr>
          <p:cNvSpPr txBox="1"/>
          <p:nvPr/>
        </p:nvSpPr>
        <p:spPr>
          <a:xfrm>
            <a:off x="9060706" y="5416532"/>
            <a:ext cx="2942950" cy="1169551"/>
          </a:xfrm>
          <a:prstGeom prst="rect">
            <a:avLst/>
          </a:prstGeom>
          <a:noFill/>
        </p:spPr>
        <p:txBody>
          <a:bodyPr wrap="square" rtlCol="0">
            <a:spAutoFit/>
          </a:bodyPr>
          <a:lstStyle/>
          <a:p>
            <a:pPr marL="285750" indent="-285750">
              <a:buFont typeface="Arial" panose="020B0604020202020204" pitchFamily="34" charset="0"/>
              <a:buChar char="•"/>
            </a:pPr>
            <a:r>
              <a:rPr lang="en-US" sz="1400" i="1"/>
              <a:t>Given a trivial sudoku, it generates harder sudokus.</a:t>
            </a:r>
          </a:p>
          <a:p>
            <a:pPr marL="285750" indent="-285750">
              <a:buFont typeface="Arial" panose="020B0604020202020204" pitchFamily="34" charset="0"/>
              <a:buChar char="•"/>
            </a:pPr>
            <a:r>
              <a:rPr lang="en-US" sz="1400" i="1"/>
              <a:t>Not much memory bandwidth requirement</a:t>
            </a:r>
          </a:p>
          <a:p>
            <a:pPr marL="285750" indent="-285750">
              <a:buFont typeface="Arial" panose="020B0604020202020204" pitchFamily="34" charset="0"/>
              <a:buChar char="•"/>
            </a:pPr>
            <a:r>
              <a:rPr lang="en-US" sz="1400" i="1"/>
              <a:t>High Operational Intensity</a:t>
            </a:r>
          </a:p>
        </p:txBody>
      </p:sp>
      <p:sp>
        <p:nvSpPr>
          <p:cNvPr id="16" name="Slide Number Placeholder 15">
            <a:extLst>
              <a:ext uri="{FF2B5EF4-FFF2-40B4-BE49-F238E27FC236}">
                <a16:creationId xmlns:a16="http://schemas.microsoft.com/office/drawing/2014/main" id="{4A7C8884-A654-40FB-A350-004CD73C68E2}"/>
              </a:ext>
            </a:extLst>
          </p:cNvPr>
          <p:cNvSpPr>
            <a:spLocks noGrp="1"/>
          </p:cNvSpPr>
          <p:nvPr>
            <p:ph type="sldNum" sz="quarter" idx="12"/>
          </p:nvPr>
        </p:nvSpPr>
        <p:spPr/>
        <p:txBody>
          <a:bodyPr/>
          <a:lstStyle/>
          <a:p>
            <a:fld id="{9E195DA9-E266-4593-B079-EA759BCC6493}" type="slidenum">
              <a:rPr lang="en-IN" smtClean="0"/>
              <a:t>8</a:t>
            </a:fld>
            <a:endParaRPr lang="en-IN"/>
          </a:p>
        </p:txBody>
      </p:sp>
    </p:spTree>
    <p:extLst>
      <p:ext uri="{BB962C8B-B14F-4D97-AF65-F5344CB8AC3E}">
        <p14:creationId xmlns:p14="http://schemas.microsoft.com/office/powerpoint/2010/main" val="159049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 grpId="0"/>
      <p:bldP spid="12" grpId="0"/>
      <p:bldP spid="13" grpId="0"/>
      <p:bldP spid="5"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map&#10;&#10;Description automatically generated">
            <a:extLst>
              <a:ext uri="{FF2B5EF4-FFF2-40B4-BE49-F238E27FC236}">
                <a16:creationId xmlns:a16="http://schemas.microsoft.com/office/drawing/2014/main" id="{451404C7-8E12-488C-9DFD-8F54F02B7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527" y="2410937"/>
            <a:ext cx="3726500" cy="2979594"/>
          </a:xfrm>
          <a:prstGeom prst="rect">
            <a:avLst/>
          </a:prstGeom>
        </p:spPr>
      </p:pic>
      <p:sp>
        <p:nvSpPr>
          <p:cNvPr id="2" name="Title 1">
            <a:extLst>
              <a:ext uri="{FF2B5EF4-FFF2-40B4-BE49-F238E27FC236}">
                <a16:creationId xmlns:a16="http://schemas.microsoft.com/office/drawing/2014/main" id="{20BDFA83-8A93-4E07-B1F6-6FAFD28BA216}"/>
              </a:ext>
            </a:extLst>
          </p:cNvPr>
          <p:cNvSpPr>
            <a:spLocks noGrp="1"/>
          </p:cNvSpPr>
          <p:nvPr>
            <p:ph type="title"/>
          </p:nvPr>
        </p:nvSpPr>
        <p:spPr/>
        <p:txBody>
          <a:bodyPr/>
          <a:lstStyle/>
          <a:p>
            <a:r>
              <a:rPr lang="en-IN">
                <a:ea typeface="+mj-lt"/>
                <a:cs typeface="+mj-lt"/>
              </a:rPr>
              <a:t>Media and Compression </a:t>
            </a:r>
            <a:br>
              <a:rPr lang="en-IN">
                <a:ea typeface="+mj-lt"/>
                <a:cs typeface="+mj-lt"/>
              </a:rPr>
            </a:br>
            <a:r>
              <a:rPr lang="en-IN">
                <a:ea typeface="+mj-lt"/>
                <a:cs typeface="+mj-lt"/>
              </a:rPr>
              <a:t>Benchmarks </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B17759E-FBEC-49F7-9762-1DFADD6BF447}"/>
              </a:ext>
            </a:extLst>
          </p:cNvPr>
          <p:cNvPicPr>
            <a:picLocks noChangeAspect="1"/>
          </p:cNvPicPr>
          <p:nvPr/>
        </p:nvPicPr>
        <p:blipFill>
          <a:blip r:embed="rId3"/>
          <a:stretch>
            <a:fillRect/>
          </a:stretch>
        </p:blipFill>
        <p:spPr>
          <a:xfrm>
            <a:off x="271585" y="2410937"/>
            <a:ext cx="3905738" cy="3009365"/>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3828C2C9-1F38-4B6C-AC70-BA582BA4C35E}"/>
              </a:ext>
            </a:extLst>
          </p:cNvPr>
          <p:cNvPicPr>
            <a:picLocks noChangeAspect="1"/>
          </p:cNvPicPr>
          <p:nvPr/>
        </p:nvPicPr>
        <p:blipFill>
          <a:blip r:embed="rId4"/>
          <a:stretch>
            <a:fillRect/>
          </a:stretch>
        </p:blipFill>
        <p:spPr>
          <a:xfrm>
            <a:off x="7907215" y="2343751"/>
            <a:ext cx="4189046" cy="3200672"/>
          </a:xfrm>
          <a:prstGeom prst="rect">
            <a:avLst/>
          </a:prstGeom>
        </p:spPr>
      </p:pic>
      <p:pic>
        <p:nvPicPr>
          <p:cNvPr id="7" name="Picture 6" descr="A picture containing sky&#10;&#10;Description automatically generated">
            <a:extLst>
              <a:ext uri="{FF2B5EF4-FFF2-40B4-BE49-F238E27FC236}">
                <a16:creationId xmlns:a16="http://schemas.microsoft.com/office/drawing/2014/main" id="{910EA29B-68C5-7346-A4AC-303378540B91}"/>
              </a:ext>
            </a:extLst>
          </p:cNvPr>
          <p:cNvPicPr>
            <a:picLocks noChangeAspect="1"/>
          </p:cNvPicPr>
          <p:nvPr/>
        </p:nvPicPr>
        <p:blipFill>
          <a:blip r:embed="rId5"/>
          <a:stretch>
            <a:fillRect/>
          </a:stretch>
        </p:blipFill>
        <p:spPr>
          <a:xfrm>
            <a:off x="7907215" y="229429"/>
            <a:ext cx="3824654" cy="1912326"/>
          </a:xfrm>
          <a:prstGeom prst="rect">
            <a:avLst/>
          </a:prstGeom>
        </p:spPr>
      </p:pic>
      <p:sp>
        <p:nvSpPr>
          <p:cNvPr id="3" name="TextBox 2">
            <a:extLst>
              <a:ext uri="{FF2B5EF4-FFF2-40B4-BE49-F238E27FC236}">
                <a16:creationId xmlns:a16="http://schemas.microsoft.com/office/drawing/2014/main" id="{1A6DFA33-4148-D047-A33F-386104D0FA59}"/>
              </a:ext>
            </a:extLst>
          </p:cNvPr>
          <p:cNvSpPr txBox="1"/>
          <p:nvPr/>
        </p:nvSpPr>
        <p:spPr>
          <a:xfrm>
            <a:off x="8856046" y="1367710"/>
            <a:ext cx="333746" cy="307777"/>
          </a:xfrm>
          <a:prstGeom prst="rect">
            <a:avLst/>
          </a:prstGeom>
          <a:noFill/>
        </p:spPr>
        <p:txBody>
          <a:bodyPr wrap="none" rtlCol="0">
            <a:spAutoFit/>
          </a:bodyPr>
          <a:lstStyle/>
          <a:p>
            <a:r>
              <a:rPr lang="en-US" sz="1400" err="1"/>
              <a:t>xz</a:t>
            </a:r>
            <a:endParaRPr lang="en-US" sz="1400"/>
          </a:p>
        </p:txBody>
      </p:sp>
      <p:sp>
        <p:nvSpPr>
          <p:cNvPr id="5" name="TextBox 4">
            <a:extLst>
              <a:ext uri="{FF2B5EF4-FFF2-40B4-BE49-F238E27FC236}">
                <a16:creationId xmlns:a16="http://schemas.microsoft.com/office/drawing/2014/main" id="{E9012032-6D61-F940-857B-AA1716606F66}"/>
              </a:ext>
            </a:extLst>
          </p:cNvPr>
          <p:cNvSpPr txBox="1"/>
          <p:nvPr/>
        </p:nvSpPr>
        <p:spPr>
          <a:xfrm>
            <a:off x="9819542" y="816260"/>
            <a:ext cx="537327" cy="307777"/>
          </a:xfrm>
          <a:prstGeom prst="rect">
            <a:avLst/>
          </a:prstGeom>
          <a:noFill/>
        </p:spPr>
        <p:txBody>
          <a:bodyPr wrap="none" rtlCol="0">
            <a:spAutoFit/>
          </a:bodyPr>
          <a:lstStyle/>
          <a:p>
            <a:r>
              <a:rPr lang="en-US" sz="1400"/>
              <a:t>x264</a:t>
            </a:r>
          </a:p>
        </p:txBody>
      </p:sp>
      <p:sp>
        <p:nvSpPr>
          <p:cNvPr id="9" name="TextBox 8">
            <a:extLst>
              <a:ext uri="{FF2B5EF4-FFF2-40B4-BE49-F238E27FC236}">
                <a16:creationId xmlns:a16="http://schemas.microsoft.com/office/drawing/2014/main" id="{7BBB7AAB-5472-8647-B17D-FC3F2CC3FDB2}"/>
              </a:ext>
            </a:extLst>
          </p:cNvPr>
          <p:cNvSpPr txBox="1"/>
          <p:nvPr/>
        </p:nvSpPr>
        <p:spPr>
          <a:xfrm>
            <a:off x="10435855" y="724992"/>
            <a:ext cx="739305" cy="307777"/>
          </a:xfrm>
          <a:prstGeom prst="rect">
            <a:avLst/>
          </a:prstGeom>
          <a:noFill/>
        </p:spPr>
        <p:txBody>
          <a:bodyPr wrap="none" rtlCol="0">
            <a:spAutoFit/>
          </a:bodyPr>
          <a:lstStyle/>
          <a:p>
            <a:r>
              <a:rPr lang="en-US" sz="1400" err="1"/>
              <a:t>imagick</a:t>
            </a:r>
            <a:endParaRPr lang="en-US" sz="1400"/>
          </a:p>
        </p:txBody>
      </p:sp>
      <p:sp>
        <p:nvSpPr>
          <p:cNvPr id="11" name="TextBox 10">
            <a:extLst>
              <a:ext uri="{FF2B5EF4-FFF2-40B4-BE49-F238E27FC236}">
                <a16:creationId xmlns:a16="http://schemas.microsoft.com/office/drawing/2014/main" id="{5E2464B8-A8F3-4647-8815-C42AE635A4A8}"/>
              </a:ext>
            </a:extLst>
          </p:cNvPr>
          <p:cNvSpPr txBox="1"/>
          <p:nvPr/>
        </p:nvSpPr>
        <p:spPr>
          <a:xfrm>
            <a:off x="760293" y="2486314"/>
            <a:ext cx="2038443" cy="338554"/>
          </a:xfrm>
          <a:prstGeom prst="rect">
            <a:avLst/>
          </a:prstGeom>
          <a:noFill/>
        </p:spPr>
        <p:txBody>
          <a:bodyPr wrap="none" rtlCol="0">
            <a:spAutoFit/>
          </a:bodyPr>
          <a:lstStyle/>
          <a:p>
            <a:r>
              <a:rPr lang="en-US" sz="1600" b="1" dirty="0">
                <a:solidFill>
                  <a:schemeClr val="bg1">
                    <a:lumMod val="50000"/>
                  </a:schemeClr>
                </a:solidFill>
              </a:rPr>
              <a:t>[Image Manipulation]</a:t>
            </a:r>
          </a:p>
        </p:txBody>
      </p:sp>
      <p:sp>
        <p:nvSpPr>
          <p:cNvPr id="12" name="TextBox 11">
            <a:extLst>
              <a:ext uri="{FF2B5EF4-FFF2-40B4-BE49-F238E27FC236}">
                <a16:creationId xmlns:a16="http://schemas.microsoft.com/office/drawing/2014/main" id="{7D9FCE3B-974F-6B4D-8210-D412A1CB93EB}"/>
              </a:ext>
            </a:extLst>
          </p:cNvPr>
          <p:cNvSpPr txBox="1"/>
          <p:nvPr/>
        </p:nvSpPr>
        <p:spPr>
          <a:xfrm>
            <a:off x="4999147" y="2486870"/>
            <a:ext cx="1966500" cy="338554"/>
          </a:xfrm>
          <a:prstGeom prst="rect">
            <a:avLst/>
          </a:prstGeom>
          <a:noFill/>
        </p:spPr>
        <p:txBody>
          <a:bodyPr wrap="none" rtlCol="0">
            <a:spAutoFit/>
          </a:bodyPr>
          <a:lstStyle/>
          <a:p>
            <a:r>
              <a:rPr lang="en-US" sz="1600" b="1" dirty="0">
                <a:solidFill>
                  <a:schemeClr val="bg1">
                    <a:lumMod val="50000"/>
                  </a:schemeClr>
                </a:solidFill>
              </a:rPr>
              <a:t>[Video Compression]</a:t>
            </a:r>
          </a:p>
        </p:txBody>
      </p:sp>
      <p:sp>
        <p:nvSpPr>
          <p:cNvPr id="14" name="TextBox 13">
            <a:extLst>
              <a:ext uri="{FF2B5EF4-FFF2-40B4-BE49-F238E27FC236}">
                <a16:creationId xmlns:a16="http://schemas.microsoft.com/office/drawing/2014/main" id="{6DEF2363-25EF-3F4E-B590-8FB42B29F09E}"/>
              </a:ext>
            </a:extLst>
          </p:cNvPr>
          <p:cNvSpPr txBox="1"/>
          <p:nvPr/>
        </p:nvSpPr>
        <p:spPr>
          <a:xfrm>
            <a:off x="8250963" y="2455536"/>
            <a:ext cx="1869614" cy="338554"/>
          </a:xfrm>
          <a:prstGeom prst="rect">
            <a:avLst/>
          </a:prstGeom>
          <a:noFill/>
        </p:spPr>
        <p:txBody>
          <a:bodyPr wrap="none" rtlCol="0">
            <a:spAutoFit/>
          </a:bodyPr>
          <a:lstStyle/>
          <a:p>
            <a:r>
              <a:rPr lang="en-US" sz="1600" b="1" dirty="0">
                <a:solidFill>
                  <a:schemeClr val="bg1">
                    <a:lumMod val="50000"/>
                  </a:schemeClr>
                </a:solidFill>
              </a:rPr>
              <a:t>[Data Compression]</a:t>
            </a:r>
          </a:p>
        </p:txBody>
      </p:sp>
      <p:sp>
        <p:nvSpPr>
          <p:cNvPr id="15" name="TextBox 14">
            <a:extLst>
              <a:ext uri="{FF2B5EF4-FFF2-40B4-BE49-F238E27FC236}">
                <a16:creationId xmlns:a16="http://schemas.microsoft.com/office/drawing/2014/main" id="{0167508C-0A5C-CA45-948E-C9148E8E03DF}"/>
              </a:ext>
            </a:extLst>
          </p:cNvPr>
          <p:cNvSpPr txBox="1"/>
          <p:nvPr/>
        </p:nvSpPr>
        <p:spPr>
          <a:xfrm>
            <a:off x="1375495" y="5462808"/>
            <a:ext cx="5818581" cy="523220"/>
          </a:xfrm>
          <a:prstGeom prst="rect">
            <a:avLst/>
          </a:prstGeom>
          <a:noFill/>
        </p:spPr>
        <p:txBody>
          <a:bodyPr wrap="none" rtlCol="0">
            <a:spAutoFit/>
          </a:bodyPr>
          <a:lstStyle/>
          <a:p>
            <a:pPr marL="285750" indent="-285750">
              <a:buFont typeface="Arial" panose="020B0604020202020204" pitchFamily="34" charset="0"/>
              <a:buChar char="•"/>
            </a:pPr>
            <a:r>
              <a:rPr lang="en-US" sz="1400" i="1"/>
              <a:t>Initial loading of data causes spike in memory accesses in all benchmarks.</a:t>
            </a:r>
          </a:p>
          <a:p>
            <a:pPr marL="285750" indent="-285750">
              <a:buFont typeface="Arial" panose="020B0604020202020204" pitchFamily="34" charset="0"/>
              <a:buChar char="•"/>
            </a:pPr>
            <a:r>
              <a:rPr lang="en-US" sz="1400" i="1"/>
              <a:t>High CPU usage and low bandwidth requirement -&gt; IPC &gt; 2</a:t>
            </a:r>
          </a:p>
        </p:txBody>
      </p:sp>
      <p:sp>
        <p:nvSpPr>
          <p:cNvPr id="16" name="TextBox 15">
            <a:extLst>
              <a:ext uri="{FF2B5EF4-FFF2-40B4-BE49-F238E27FC236}">
                <a16:creationId xmlns:a16="http://schemas.microsoft.com/office/drawing/2014/main" id="{8B525678-2309-C24C-9C06-343A7B24D690}"/>
              </a:ext>
            </a:extLst>
          </p:cNvPr>
          <p:cNvSpPr txBox="1"/>
          <p:nvPr/>
        </p:nvSpPr>
        <p:spPr>
          <a:xfrm>
            <a:off x="8232011" y="5533031"/>
            <a:ext cx="3959989" cy="1169551"/>
          </a:xfrm>
          <a:prstGeom prst="rect">
            <a:avLst/>
          </a:prstGeom>
          <a:noFill/>
        </p:spPr>
        <p:txBody>
          <a:bodyPr wrap="square" rtlCol="0">
            <a:spAutoFit/>
          </a:bodyPr>
          <a:lstStyle/>
          <a:p>
            <a:pPr marL="285750" indent="-285750">
              <a:buFont typeface="Arial" panose="020B0604020202020204" pitchFamily="34" charset="0"/>
              <a:buChar char="•"/>
            </a:pPr>
            <a:r>
              <a:rPr lang="en-US" sz="1400" i="1"/>
              <a:t>Decompresses and compresses two different data inputs</a:t>
            </a:r>
          </a:p>
          <a:p>
            <a:pPr marL="285750" indent="-285750">
              <a:buFont typeface="Arial" panose="020B0604020202020204" pitchFamily="34" charset="0"/>
              <a:buChar char="•"/>
            </a:pPr>
            <a:r>
              <a:rPr lang="en-US" sz="1400" i="1"/>
              <a:t>Compression factor of 4 and 8 respectively.</a:t>
            </a:r>
          </a:p>
          <a:p>
            <a:pPr marL="285750" indent="-285750">
              <a:buFont typeface="Arial" panose="020B0604020202020204" pitchFamily="34" charset="0"/>
              <a:buChar char="•"/>
            </a:pPr>
            <a:r>
              <a:rPr lang="en-US" sz="1400" i="1"/>
              <a:t>High TLB misses -&gt; Speedup of 16% with transparent huge pages enabled</a:t>
            </a:r>
          </a:p>
        </p:txBody>
      </p:sp>
      <p:sp>
        <p:nvSpPr>
          <p:cNvPr id="10" name="Slide Number Placeholder 9">
            <a:extLst>
              <a:ext uri="{FF2B5EF4-FFF2-40B4-BE49-F238E27FC236}">
                <a16:creationId xmlns:a16="http://schemas.microsoft.com/office/drawing/2014/main" id="{C2F23E41-7729-43E8-9FF6-FA8D301A0A91}"/>
              </a:ext>
            </a:extLst>
          </p:cNvPr>
          <p:cNvSpPr>
            <a:spLocks noGrp="1"/>
          </p:cNvSpPr>
          <p:nvPr>
            <p:ph type="sldNum" sz="quarter" idx="12"/>
          </p:nvPr>
        </p:nvSpPr>
        <p:spPr/>
        <p:txBody>
          <a:bodyPr/>
          <a:lstStyle/>
          <a:p>
            <a:fld id="{9E195DA9-E266-4593-B079-EA759BCC6493}" type="slidenum">
              <a:rPr lang="en-IN" smtClean="0"/>
              <a:t>9</a:t>
            </a:fld>
            <a:endParaRPr lang="en-IN"/>
          </a:p>
        </p:txBody>
      </p:sp>
    </p:spTree>
    <p:extLst>
      <p:ext uri="{BB962C8B-B14F-4D97-AF65-F5344CB8AC3E}">
        <p14:creationId xmlns:p14="http://schemas.microsoft.com/office/powerpoint/2010/main" val="116960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2" grpId="0"/>
      <p:bldP spid="14"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132E0A8018F4191E4FCB89C47E2BA" ma:contentTypeVersion="5" ma:contentTypeDescription="Create a new document." ma:contentTypeScope="" ma:versionID="c2d644ce5a41356eedfc3dad69622086">
  <xsd:schema xmlns:xsd="http://www.w3.org/2001/XMLSchema" xmlns:xs="http://www.w3.org/2001/XMLSchema" xmlns:p="http://schemas.microsoft.com/office/2006/metadata/properties" xmlns:ns3="0d72902d-86e0-4361-9586-a8174162b1f2" xmlns:ns4="54a9eef2-ace3-40da-8ad7-09ed8471243a" targetNamespace="http://schemas.microsoft.com/office/2006/metadata/properties" ma:root="true" ma:fieldsID="3b8867be217974c4797acfe31e38576b" ns3:_="" ns4:_="">
    <xsd:import namespace="0d72902d-86e0-4361-9586-a8174162b1f2"/>
    <xsd:import namespace="54a9eef2-ace3-40da-8ad7-09ed8471243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2902d-86e0-4361-9586-a8174162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4a9eef2-ace3-40da-8ad7-09ed8471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0EE0D9-C9E6-4446-8EC0-F2687E3B9A77}">
  <ds:schemaRefs>
    <ds:schemaRef ds:uri="http://schemas.microsoft.com/office/2006/documentManagement/types"/>
    <ds:schemaRef ds:uri="54a9eef2-ace3-40da-8ad7-09ed8471243a"/>
    <ds:schemaRef ds:uri="http://purl.org/dc/terms/"/>
    <ds:schemaRef ds:uri="0d72902d-86e0-4361-9586-a8174162b1f2"/>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FDBC49C-7337-4762-89F0-0DA57AFF2A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2902d-86e0-4361-9586-a8174162b1f2"/>
    <ds:schemaRef ds:uri="54a9eef2-ace3-40da-8ad7-09ed84712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373635-E8F1-4C83-BE0C-EDA8682096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TotalTime>
  <Words>621</Words>
  <Application>Microsoft Macintosh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CMR10</vt:lpstr>
      <vt:lpstr>CMTI10</vt:lpstr>
      <vt:lpstr>Office Theme</vt:lpstr>
      <vt:lpstr>Characterisation of  SPEC CPU 2017 Benchmarks using Roofline Model Technique </vt:lpstr>
      <vt:lpstr>Motivation</vt:lpstr>
      <vt:lpstr>Roofline Model Technique</vt:lpstr>
      <vt:lpstr>Experimental Setup</vt:lpstr>
      <vt:lpstr>Roofline Model for SPEC CPU 2017</vt:lpstr>
      <vt:lpstr>Roofline Model for SPEC CPU 2017</vt:lpstr>
      <vt:lpstr>Execution Behaviour of the Benchmarks</vt:lpstr>
      <vt:lpstr>AI Benchmarks </vt:lpstr>
      <vt:lpstr>Media and Compression  Benchmarks </vt:lpstr>
      <vt:lpstr>Memory Bandwidth  Intensive Benchmarks </vt:lpstr>
      <vt:lpstr>Other Benchmarks</vt:lpstr>
      <vt:lpstr>Vectorisation of SPEC Benchmarks</vt:lpstr>
      <vt:lpstr>PowerPoint Presentation</vt:lpstr>
      <vt:lpstr>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Characterisation of  SPEC CPU 2017 Benchmarks using Roofline Model Technique </dc:title>
  <dc:creator>Vishal Goel</dc:creator>
  <cp:lastModifiedBy>Vishal Goel</cp:lastModifiedBy>
  <cp:revision>2</cp:revision>
  <dcterms:created xsi:type="dcterms:W3CDTF">2019-12-12T06:17:12Z</dcterms:created>
  <dcterms:modified xsi:type="dcterms:W3CDTF">2019-12-13T05:26:43Z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0x0101000DE132E0A8018F4191E4FCB89C47E2BA</vt:lpwstr>
  </property>
</Properties>
</file>