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2"/>
  </p:notesMasterIdLst>
  <p:sldIdLst>
    <p:sldId id="256" r:id="rId2"/>
    <p:sldId id="257" r:id="rId3"/>
    <p:sldId id="258" r:id="rId4"/>
    <p:sldId id="259" r:id="rId5"/>
    <p:sldId id="260" r:id="rId6"/>
    <p:sldId id="261"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1D9CAA-233B-41EA-9680-9F267AF4FAF8}" type="datetimeFigureOut">
              <a:rPr lang="en-US" smtClean="0"/>
              <a:t>12/15/2017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57C46E-6159-4F71-8815-F510D8882C8F}" type="slidenum">
              <a:rPr lang="en-US" smtClean="0"/>
              <a:t>‹#›</a:t>
            </a:fld>
            <a:endParaRPr lang="en-US"/>
          </a:p>
        </p:txBody>
      </p:sp>
    </p:spTree>
    <p:extLst>
      <p:ext uri="{BB962C8B-B14F-4D97-AF65-F5344CB8AC3E}">
        <p14:creationId xmlns:p14="http://schemas.microsoft.com/office/powerpoint/2010/main" val="3863518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coding part of the case study, please refer to ‘Codes Model1_7.doc’.</a:t>
            </a:r>
          </a:p>
        </p:txBody>
      </p:sp>
      <p:sp>
        <p:nvSpPr>
          <p:cNvPr id="4" name="Slide Number Placeholder 3"/>
          <p:cNvSpPr>
            <a:spLocks noGrp="1"/>
          </p:cNvSpPr>
          <p:nvPr>
            <p:ph type="sldNum" sz="quarter" idx="10"/>
          </p:nvPr>
        </p:nvSpPr>
        <p:spPr/>
        <p:txBody>
          <a:bodyPr/>
          <a:lstStyle/>
          <a:p>
            <a:fld id="{CB57C46E-6159-4F71-8815-F510D8882C8F}" type="slidenum">
              <a:rPr lang="en-US" smtClean="0"/>
              <a:t>4</a:t>
            </a:fld>
            <a:endParaRPr lang="en-US"/>
          </a:p>
        </p:txBody>
      </p:sp>
    </p:spTree>
    <p:extLst>
      <p:ext uri="{BB962C8B-B14F-4D97-AF65-F5344CB8AC3E}">
        <p14:creationId xmlns:p14="http://schemas.microsoft.com/office/powerpoint/2010/main" val="28498520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2C0B97-3369-44E7-A6B1-7ED7DC999C6B}" type="datetimeFigureOut">
              <a:rPr lang="en-US" smtClean="0"/>
              <a:t>12/15/2017</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19B021-62CF-4AF0-AE54-0DE2FB9C40D2}" type="slidenum">
              <a:rPr lang="en-US" smtClean="0"/>
              <a:t>‹#›</a:t>
            </a:fld>
            <a:endParaRPr lang="en-US"/>
          </a:p>
        </p:txBody>
      </p:sp>
    </p:spTree>
    <p:extLst>
      <p:ext uri="{BB962C8B-B14F-4D97-AF65-F5344CB8AC3E}">
        <p14:creationId xmlns:p14="http://schemas.microsoft.com/office/powerpoint/2010/main" val="3810343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72C0B97-3369-44E7-A6B1-7ED7DC999C6B}" type="datetimeFigureOut">
              <a:rPr lang="en-US" smtClean="0"/>
              <a:t>12/15/2017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19B021-62CF-4AF0-AE54-0DE2FB9C40D2}" type="slidenum">
              <a:rPr lang="en-US" smtClean="0"/>
              <a:t>‹#›</a:t>
            </a:fld>
            <a:endParaRPr lang="en-US"/>
          </a:p>
        </p:txBody>
      </p:sp>
    </p:spTree>
    <p:extLst>
      <p:ext uri="{BB962C8B-B14F-4D97-AF65-F5344CB8AC3E}">
        <p14:creationId xmlns:p14="http://schemas.microsoft.com/office/powerpoint/2010/main" val="597379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72C0B97-3369-44E7-A6B1-7ED7DC999C6B}" type="datetimeFigureOut">
              <a:rPr lang="en-US" smtClean="0"/>
              <a:t>12/15/2017</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19B021-62CF-4AF0-AE54-0DE2FB9C40D2}"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009550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672C0B97-3369-44E7-A6B1-7ED7DC999C6B}" type="datetimeFigureOut">
              <a:rPr lang="en-US" smtClean="0"/>
              <a:t>12/15/2017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19B021-62CF-4AF0-AE54-0DE2FB9C40D2}" type="slidenum">
              <a:rPr lang="en-US" smtClean="0"/>
              <a:t>‹#›</a:t>
            </a:fld>
            <a:endParaRPr lang="en-US"/>
          </a:p>
        </p:txBody>
      </p:sp>
    </p:spTree>
    <p:extLst>
      <p:ext uri="{BB962C8B-B14F-4D97-AF65-F5344CB8AC3E}">
        <p14:creationId xmlns:p14="http://schemas.microsoft.com/office/powerpoint/2010/main" val="17037060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672C0B97-3369-44E7-A6B1-7ED7DC999C6B}" type="datetimeFigureOut">
              <a:rPr lang="en-US" smtClean="0"/>
              <a:t>12/15/2017</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19B021-62CF-4AF0-AE54-0DE2FB9C40D2}"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16844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672C0B97-3369-44E7-A6B1-7ED7DC999C6B}" type="datetimeFigureOut">
              <a:rPr lang="en-US" smtClean="0"/>
              <a:t>12/15/2017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19B021-62CF-4AF0-AE54-0DE2FB9C40D2}" type="slidenum">
              <a:rPr lang="en-US" smtClean="0"/>
              <a:t>‹#›</a:t>
            </a:fld>
            <a:endParaRPr lang="en-US"/>
          </a:p>
        </p:txBody>
      </p:sp>
    </p:spTree>
    <p:extLst>
      <p:ext uri="{BB962C8B-B14F-4D97-AF65-F5344CB8AC3E}">
        <p14:creationId xmlns:p14="http://schemas.microsoft.com/office/powerpoint/2010/main" val="23460048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2C0B97-3369-44E7-A6B1-7ED7DC999C6B}" type="datetimeFigureOut">
              <a:rPr lang="en-US" smtClean="0"/>
              <a:t>12/15/2017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19B021-62CF-4AF0-AE54-0DE2FB9C40D2}" type="slidenum">
              <a:rPr lang="en-US" smtClean="0"/>
              <a:t>‹#›</a:t>
            </a:fld>
            <a:endParaRPr lang="en-US"/>
          </a:p>
        </p:txBody>
      </p:sp>
    </p:spTree>
    <p:extLst>
      <p:ext uri="{BB962C8B-B14F-4D97-AF65-F5344CB8AC3E}">
        <p14:creationId xmlns:p14="http://schemas.microsoft.com/office/powerpoint/2010/main" val="11480688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2C0B97-3369-44E7-A6B1-7ED7DC999C6B}" type="datetimeFigureOut">
              <a:rPr lang="en-US" smtClean="0"/>
              <a:t>12/15/2017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19B021-62CF-4AF0-AE54-0DE2FB9C40D2}" type="slidenum">
              <a:rPr lang="en-US" smtClean="0"/>
              <a:t>‹#›</a:t>
            </a:fld>
            <a:endParaRPr lang="en-US"/>
          </a:p>
        </p:txBody>
      </p:sp>
    </p:spTree>
    <p:extLst>
      <p:ext uri="{BB962C8B-B14F-4D97-AF65-F5344CB8AC3E}">
        <p14:creationId xmlns:p14="http://schemas.microsoft.com/office/powerpoint/2010/main" val="3337237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2C0B97-3369-44E7-A6B1-7ED7DC999C6B}" type="datetimeFigureOut">
              <a:rPr lang="en-US" smtClean="0"/>
              <a:t>12/15/2017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19B021-62CF-4AF0-AE54-0DE2FB9C40D2}" type="slidenum">
              <a:rPr lang="en-US" smtClean="0"/>
              <a:t>‹#›</a:t>
            </a:fld>
            <a:endParaRPr lang="en-US"/>
          </a:p>
        </p:txBody>
      </p:sp>
    </p:spTree>
    <p:extLst>
      <p:ext uri="{BB962C8B-B14F-4D97-AF65-F5344CB8AC3E}">
        <p14:creationId xmlns:p14="http://schemas.microsoft.com/office/powerpoint/2010/main" val="860391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72C0B97-3369-44E7-A6B1-7ED7DC999C6B}" type="datetimeFigureOut">
              <a:rPr lang="en-US" smtClean="0"/>
              <a:t>12/15/2017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19B021-62CF-4AF0-AE54-0DE2FB9C40D2}" type="slidenum">
              <a:rPr lang="en-US" smtClean="0"/>
              <a:t>‹#›</a:t>
            </a:fld>
            <a:endParaRPr lang="en-US"/>
          </a:p>
        </p:txBody>
      </p:sp>
    </p:spTree>
    <p:extLst>
      <p:ext uri="{BB962C8B-B14F-4D97-AF65-F5344CB8AC3E}">
        <p14:creationId xmlns:p14="http://schemas.microsoft.com/office/powerpoint/2010/main" val="1058482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2C0B97-3369-44E7-A6B1-7ED7DC999C6B}" type="datetimeFigureOut">
              <a:rPr lang="en-US" smtClean="0"/>
              <a:t>12/15/2017</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19B021-62CF-4AF0-AE54-0DE2FB9C40D2}" type="slidenum">
              <a:rPr lang="en-US" smtClean="0"/>
              <a:t>‹#›</a:t>
            </a:fld>
            <a:endParaRPr lang="en-US"/>
          </a:p>
        </p:txBody>
      </p:sp>
    </p:spTree>
    <p:extLst>
      <p:ext uri="{BB962C8B-B14F-4D97-AF65-F5344CB8AC3E}">
        <p14:creationId xmlns:p14="http://schemas.microsoft.com/office/powerpoint/2010/main" val="1016651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2C0B97-3369-44E7-A6B1-7ED7DC999C6B}" type="datetimeFigureOut">
              <a:rPr lang="en-US" smtClean="0"/>
              <a:t>12/15/2017</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19B021-62CF-4AF0-AE54-0DE2FB9C40D2}" type="slidenum">
              <a:rPr lang="en-US" smtClean="0"/>
              <a:t>‹#›</a:t>
            </a:fld>
            <a:endParaRPr lang="en-US"/>
          </a:p>
        </p:txBody>
      </p:sp>
    </p:spTree>
    <p:extLst>
      <p:ext uri="{BB962C8B-B14F-4D97-AF65-F5344CB8AC3E}">
        <p14:creationId xmlns:p14="http://schemas.microsoft.com/office/powerpoint/2010/main" val="2351544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2C0B97-3369-44E7-A6B1-7ED7DC999C6B}" type="datetimeFigureOut">
              <a:rPr lang="en-US" smtClean="0"/>
              <a:t>12/15/2017</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19B021-62CF-4AF0-AE54-0DE2FB9C40D2}" type="slidenum">
              <a:rPr lang="en-US" smtClean="0"/>
              <a:t>‹#›</a:t>
            </a:fld>
            <a:endParaRPr lang="en-US"/>
          </a:p>
        </p:txBody>
      </p:sp>
    </p:spTree>
    <p:extLst>
      <p:ext uri="{BB962C8B-B14F-4D97-AF65-F5344CB8AC3E}">
        <p14:creationId xmlns:p14="http://schemas.microsoft.com/office/powerpoint/2010/main" val="623818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2C0B97-3369-44E7-A6B1-7ED7DC999C6B}" type="datetimeFigureOut">
              <a:rPr lang="en-US" smtClean="0"/>
              <a:t>12/15/2017</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19B021-62CF-4AF0-AE54-0DE2FB9C40D2}" type="slidenum">
              <a:rPr lang="en-US" smtClean="0"/>
              <a:t>‹#›</a:t>
            </a:fld>
            <a:endParaRPr lang="en-US"/>
          </a:p>
        </p:txBody>
      </p:sp>
    </p:spTree>
    <p:extLst>
      <p:ext uri="{BB962C8B-B14F-4D97-AF65-F5344CB8AC3E}">
        <p14:creationId xmlns:p14="http://schemas.microsoft.com/office/powerpoint/2010/main" val="1612818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72C0B97-3369-44E7-A6B1-7ED7DC999C6B}" type="datetimeFigureOut">
              <a:rPr lang="en-US" smtClean="0"/>
              <a:t>12/15/2017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19B021-62CF-4AF0-AE54-0DE2FB9C40D2}" type="slidenum">
              <a:rPr lang="en-US" smtClean="0"/>
              <a:t>‹#›</a:t>
            </a:fld>
            <a:endParaRPr lang="en-US"/>
          </a:p>
        </p:txBody>
      </p:sp>
    </p:spTree>
    <p:extLst>
      <p:ext uri="{BB962C8B-B14F-4D97-AF65-F5344CB8AC3E}">
        <p14:creationId xmlns:p14="http://schemas.microsoft.com/office/powerpoint/2010/main" val="803899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72C0B97-3369-44E7-A6B1-7ED7DC999C6B}" type="datetimeFigureOut">
              <a:rPr lang="en-US" smtClean="0"/>
              <a:t>12/15/2017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19B021-62CF-4AF0-AE54-0DE2FB9C40D2}" type="slidenum">
              <a:rPr lang="en-US" smtClean="0"/>
              <a:t>‹#›</a:t>
            </a:fld>
            <a:endParaRPr lang="en-US"/>
          </a:p>
        </p:txBody>
      </p:sp>
    </p:spTree>
    <p:extLst>
      <p:ext uri="{BB962C8B-B14F-4D97-AF65-F5344CB8AC3E}">
        <p14:creationId xmlns:p14="http://schemas.microsoft.com/office/powerpoint/2010/main" val="3669296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72C0B97-3369-44E7-A6B1-7ED7DC999C6B}" type="datetimeFigureOut">
              <a:rPr lang="en-US" smtClean="0"/>
              <a:t>12/15/2017</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19B021-62CF-4AF0-AE54-0DE2FB9C40D2}" type="slidenum">
              <a:rPr lang="en-US" smtClean="0"/>
              <a:t>‹#›</a:t>
            </a:fld>
            <a:endParaRPr lang="en-US"/>
          </a:p>
        </p:txBody>
      </p:sp>
    </p:spTree>
    <p:extLst>
      <p:ext uri="{BB962C8B-B14F-4D97-AF65-F5344CB8AC3E}">
        <p14:creationId xmlns:p14="http://schemas.microsoft.com/office/powerpoint/2010/main" val="136873742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data.gov/"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ACD1D-8DD8-473B-BEF0-64D7E9F96C41}"/>
              </a:ext>
            </a:extLst>
          </p:cNvPr>
          <p:cNvSpPr>
            <a:spLocks noGrp="1"/>
          </p:cNvSpPr>
          <p:nvPr>
            <p:ph type="ctrTitle"/>
          </p:nvPr>
        </p:nvSpPr>
        <p:spPr>
          <a:xfrm>
            <a:off x="2589212" y="784274"/>
            <a:ext cx="8915399" cy="2262781"/>
          </a:xfrm>
        </p:spPr>
        <p:txBody>
          <a:bodyPr/>
          <a:lstStyle/>
          <a:p>
            <a:r>
              <a:rPr lang="en-US" dirty="0"/>
              <a:t>Multiple Linear Regression Case Study</a:t>
            </a:r>
          </a:p>
        </p:txBody>
      </p:sp>
      <p:sp>
        <p:nvSpPr>
          <p:cNvPr id="3" name="Subtitle 2">
            <a:extLst>
              <a:ext uri="{FF2B5EF4-FFF2-40B4-BE49-F238E27FC236}">
                <a16:creationId xmlns:a16="http://schemas.microsoft.com/office/drawing/2014/main" id="{8FAAB101-725A-4D66-8D6A-0D2F41C91B83}"/>
              </a:ext>
            </a:extLst>
          </p:cNvPr>
          <p:cNvSpPr>
            <a:spLocks noGrp="1"/>
          </p:cNvSpPr>
          <p:nvPr>
            <p:ph type="subTitle" idx="1"/>
          </p:nvPr>
        </p:nvSpPr>
        <p:spPr>
          <a:xfrm>
            <a:off x="2589212" y="3159595"/>
            <a:ext cx="8915399" cy="1126283"/>
          </a:xfrm>
        </p:spPr>
        <p:txBody>
          <a:bodyPr/>
          <a:lstStyle/>
          <a:p>
            <a:endParaRPr lang="en-US" dirty="0"/>
          </a:p>
          <a:p>
            <a:r>
              <a:rPr lang="en-US" dirty="0"/>
              <a:t>A study of Elementary Schools in California</a:t>
            </a:r>
          </a:p>
        </p:txBody>
      </p:sp>
      <p:sp>
        <p:nvSpPr>
          <p:cNvPr id="4" name="TextBox 3">
            <a:extLst>
              <a:ext uri="{FF2B5EF4-FFF2-40B4-BE49-F238E27FC236}">
                <a16:creationId xmlns:a16="http://schemas.microsoft.com/office/drawing/2014/main" id="{CCFF8A54-62D3-4139-B041-1EE5807DC46E}"/>
              </a:ext>
            </a:extLst>
          </p:cNvPr>
          <p:cNvSpPr txBox="1"/>
          <p:nvPr/>
        </p:nvSpPr>
        <p:spPr>
          <a:xfrm>
            <a:off x="8271803" y="6133514"/>
            <a:ext cx="3232808" cy="369332"/>
          </a:xfrm>
          <a:prstGeom prst="rect">
            <a:avLst/>
          </a:prstGeom>
          <a:noFill/>
        </p:spPr>
        <p:txBody>
          <a:bodyPr wrap="square" rtlCol="0">
            <a:spAutoFit/>
          </a:bodyPr>
          <a:lstStyle/>
          <a:p>
            <a:r>
              <a:rPr lang="en-US" dirty="0"/>
              <a:t>Submitted by: Vishesh Goel</a:t>
            </a:r>
          </a:p>
        </p:txBody>
      </p:sp>
    </p:spTree>
    <p:extLst>
      <p:ext uri="{BB962C8B-B14F-4D97-AF65-F5344CB8AC3E}">
        <p14:creationId xmlns:p14="http://schemas.microsoft.com/office/powerpoint/2010/main" val="1844015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F56A1-AAA3-4B7E-B276-4A1D66D775F4}"/>
              </a:ext>
            </a:extLst>
          </p:cNvPr>
          <p:cNvSpPr>
            <a:spLocks noGrp="1"/>
          </p:cNvSpPr>
          <p:nvPr>
            <p:ph type="title"/>
          </p:nvPr>
        </p:nvSpPr>
        <p:spPr>
          <a:xfrm>
            <a:off x="1969477" y="2290467"/>
            <a:ext cx="9228406" cy="1842867"/>
          </a:xfrm>
        </p:spPr>
        <p:txBody>
          <a:bodyPr>
            <a:noAutofit/>
          </a:bodyPr>
          <a:lstStyle/>
          <a:p>
            <a:r>
              <a:rPr lang="en-US" sz="6600" dirty="0"/>
              <a:t> MLRM Model  Results </a:t>
            </a:r>
          </a:p>
        </p:txBody>
      </p:sp>
      <p:sp>
        <p:nvSpPr>
          <p:cNvPr id="3" name="TextBox 2">
            <a:extLst>
              <a:ext uri="{FF2B5EF4-FFF2-40B4-BE49-F238E27FC236}">
                <a16:creationId xmlns:a16="http://schemas.microsoft.com/office/drawing/2014/main" id="{12DF99F6-C384-48DD-AE25-D067D6100A6A}"/>
              </a:ext>
            </a:extLst>
          </p:cNvPr>
          <p:cNvSpPr txBox="1"/>
          <p:nvPr/>
        </p:nvSpPr>
        <p:spPr>
          <a:xfrm>
            <a:off x="3657600" y="3671669"/>
            <a:ext cx="5852160" cy="923330"/>
          </a:xfrm>
          <a:prstGeom prst="rect">
            <a:avLst/>
          </a:prstGeom>
          <a:noFill/>
        </p:spPr>
        <p:txBody>
          <a:bodyPr wrap="square" rtlCol="0">
            <a:spAutoFit/>
          </a:bodyPr>
          <a:lstStyle/>
          <a:p>
            <a:r>
              <a:rPr lang="en-US" dirty="0"/>
              <a:t>We evaluate the accuracy of the model and the significance of overall model as well as individual regressor variables in the model. </a:t>
            </a:r>
          </a:p>
        </p:txBody>
      </p:sp>
    </p:spTree>
    <p:extLst>
      <p:ext uri="{BB962C8B-B14F-4D97-AF65-F5344CB8AC3E}">
        <p14:creationId xmlns:p14="http://schemas.microsoft.com/office/powerpoint/2010/main" val="658555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6F6C5-BBC3-4592-AA4B-E8DF10EA6F3E}"/>
              </a:ext>
            </a:extLst>
          </p:cNvPr>
          <p:cNvSpPr>
            <a:spLocks noGrp="1"/>
          </p:cNvSpPr>
          <p:nvPr>
            <p:ph type="title"/>
          </p:nvPr>
        </p:nvSpPr>
        <p:spPr>
          <a:xfrm>
            <a:off x="1927274" y="280719"/>
            <a:ext cx="9806354" cy="732155"/>
          </a:xfrm>
        </p:spPr>
        <p:txBody>
          <a:bodyPr/>
          <a:lstStyle/>
          <a:p>
            <a:r>
              <a:rPr lang="en-US" dirty="0"/>
              <a:t>Overall Significance of Regression (F Test)</a:t>
            </a:r>
          </a:p>
        </p:txBody>
      </p:sp>
      <p:graphicFrame>
        <p:nvGraphicFramePr>
          <p:cNvPr id="8" name="Content Placeholder 7">
            <a:extLst>
              <a:ext uri="{FF2B5EF4-FFF2-40B4-BE49-F238E27FC236}">
                <a16:creationId xmlns:a16="http://schemas.microsoft.com/office/drawing/2014/main" id="{2DCC075C-31D5-46AA-B9D1-2348A9A93DF9}"/>
              </a:ext>
            </a:extLst>
          </p:cNvPr>
          <p:cNvGraphicFramePr>
            <a:graphicFrameLocks noGrp="1"/>
          </p:cNvGraphicFramePr>
          <p:nvPr>
            <p:ph idx="1"/>
            <p:extLst>
              <p:ext uri="{D42A27DB-BD31-4B8C-83A1-F6EECF244321}">
                <p14:modId xmlns:p14="http://schemas.microsoft.com/office/powerpoint/2010/main" val="670827986"/>
              </p:ext>
            </p:extLst>
          </p:nvPr>
        </p:nvGraphicFramePr>
        <p:xfrm>
          <a:off x="1927274" y="1477109"/>
          <a:ext cx="8798169" cy="1856935"/>
        </p:xfrm>
        <a:graphic>
          <a:graphicData uri="http://schemas.openxmlformats.org/drawingml/2006/table">
            <a:tbl>
              <a:tblPr/>
              <a:tblGrid>
                <a:gridCol w="2729970">
                  <a:extLst>
                    <a:ext uri="{9D8B030D-6E8A-4147-A177-3AD203B41FA5}">
                      <a16:colId xmlns:a16="http://schemas.microsoft.com/office/drawing/2014/main" val="36252896"/>
                    </a:ext>
                  </a:extLst>
                </a:gridCol>
                <a:gridCol w="2121663">
                  <a:extLst>
                    <a:ext uri="{9D8B030D-6E8A-4147-A177-3AD203B41FA5}">
                      <a16:colId xmlns:a16="http://schemas.microsoft.com/office/drawing/2014/main" val="1961296250"/>
                    </a:ext>
                  </a:extLst>
                </a:gridCol>
                <a:gridCol w="1112759">
                  <a:extLst>
                    <a:ext uri="{9D8B030D-6E8A-4147-A177-3AD203B41FA5}">
                      <a16:colId xmlns:a16="http://schemas.microsoft.com/office/drawing/2014/main" val="235552033"/>
                    </a:ext>
                  </a:extLst>
                </a:gridCol>
                <a:gridCol w="1215993">
                  <a:extLst>
                    <a:ext uri="{9D8B030D-6E8A-4147-A177-3AD203B41FA5}">
                      <a16:colId xmlns:a16="http://schemas.microsoft.com/office/drawing/2014/main" val="271054397"/>
                    </a:ext>
                  </a:extLst>
                </a:gridCol>
                <a:gridCol w="775846">
                  <a:extLst>
                    <a:ext uri="{9D8B030D-6E8A-4147-A177-3AD203B41FA5}">
                      <a16:colId xmlns:a16="http://schemas.microsoft.com/office/drawing/2014/main" val="711282266"/>
                    </a:ext>
                  </a:extLst>
                </a:gridCol>
                <a:gridCol w="841938">
                  <a:extLst>
                    <a:ext uri="{9D8B030D-6E8A-4147-A177-3AD203B41FA5}">
                      <a16:colId xmlns:a16="http://schemas.microsoft.com/office/drawing/2014/main" val="3530715415"/>
                    </a:ext>
                  </a:extLst>
                </a:gridCol>
              </a:tblGrid>
              <a:tr h="307052">
                <a:tc gridSpan="6">
                  <a:txBody>
                    <a:bodyPr/>
                    <a:lstStyle/>
                    <a:p>
                      <a:pPr algn="ctr" fontAlgn="t"/>
                      <a:r>
                        <a:rPr lang="en-US" sz="1800" b="1" i="0" u="none" strike="noStrike" dirty="0">
                          <a:solidFill>
                            <a:srgbClr val="002288"/>
                          </a:solidFill>
                          <a:effectLst/>
                          <a:latin typeface="Arial" panose="020B0604020202020204" pitchFamily="34" charset="0"/>
                        </a:rPr>
                        <a:t>Analysis of Variance</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62783983"/>
                  </a:ext>
                </a:extLst>
              </a:tr>
              <a:tr h="307052">
                <a:tc rowSpan="2">
                  <a:txBody>
                    <a:bodyPr/>
                    <a:lstStyle/>
                    <a:p>
                      <a:pPr algn="ctr" fontAlgn="t"/>
                      <a:r>
                        <a:rPr lang="en-US" sz="1800" b="1" i="0" u="none" strike="noStrike" dirty="0">
                          <a:solidFill>
                            <a:srgbClr val="002288"/>
                          </a:solidFill>
                          <a:effectLst/>
                          <a:latin typeface="Arial" panose="020B0604020202020204" pitchFamily="34" charset="0"/>
                        </a:rPr>
                        <a:t>Source</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rowSpan="2">
                  <a:txBody>
                    <a:bodyPr/>
                    <a:lstStyle/>
                    <a:p>
                      <a:pPr algn="ctr" fontAlgn="t"/>
                      <a:r>
                        <a:rPr lang="en-US" sz="1800" b="1" i="0" u="none" strike="noStrike" dirty="0">
                          <a:solidFill>
                            <a:srgbClr val="002288"/>
                          </a:solidFill>
                          <a:effectLst/>
                          <a:latin typeface="Arial" panose="020B0604020202020204" pitchFamily="34" charset="0"/>
                        </a:rPr>
                        <a:t>DF</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800" b="1" i="0" u="none" strike="noStrike">
                          <a:solidFill>
                            <a:srgbClr val="002288"/>
                          </a:solidFill>
                          <a:effectLst/>
                          <a:latin typeface="Arial" panose="020B0604020202020204" pitchFamily="34" charset="0"/>
                        </a:rPr>
                        <a:t>Sum of</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0F0F0"/>
                    </a:solidFill>
                  </a:tcPr>
                </a:tc>
                <a:tc>
                  <a:txBody>
                    <a:bodyPr/>
                    <a:lstStyle/>
                    <a:p>
                      <a:pPr algn="ctr" fontAlgn="t"/>
                      <a:r>
                        <a:rPr lang="en-US" sz="1800" b="1" i="0" u="none" strike="noStrike">
                          <a:solidFill>
                            <a:srgbClr val="002288"/>
                          </a:solidFill>
                          <a:effectLst/>
                          <a:latin typeface="Arial" panose="020B0604020202020204" pitchFamily="34" charset="0"/>
                        </a:rPr>
                        <a:t>Mean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0F0F0"/>
                    </a:solidFill>
                  </a:tcPr>
                </a:tc>
                <a:tc rowSpan="2">
                  <a:txBody>
                    <a:bodyPr/>
                    <a:lstStyle/>
                    <a:p>
                      <a:pPr algn="ctr" fontAlgn="t"/>
                      <a:r>
                        <a:rPr lang="en-US" sz="1800" b="1" i="0" u="none" strike="noStrike">
                          <a:solidFill>
                            <a:srgbClr val="002288"/>
                          </a:solidFill>
                          <a:effectLst/>
                          <a:latin typeface="Arial" panose="020B0604020202020204" pitchFamily="34" charset="0"/>
                        </a:rPr>
                        <a:t>F Value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rowSpan="2">
                  <a:txBody>
                    <a:bodyPr/>
                    <a:lstStyle/>
                    <a:p>
                      <a:pPr algn="ctr" fontAlgn="t"/>
                      <a:r>
                        <a:rPr lang="en-US" sz="1800" b="1" i="0" u="none" strike="noStrike" dirty="0" err="1">
                          <a:solidFill>
                            <a:srgbClr val="002288"/>
                          </a:solidFill>
                          <a:effectLst/>
                          <a:latin typeface="Arial" panose="020B0604020202020204" pitchFamily="34" charset="0"/>
                        </a:rPr>
                        <a:t>Pr</a:t>
                      </a:r>
                      <a:r>
                        <a:rPr lang="en-US" sz="1800" b="1" i="0" u="none" strike="noStrike" dirty="0">
                          <a:solidFill>
                            <a:srgbClr val="002288"/>
                          </a:solidFill>
                          <a:effectLst/>
                          <a:latin typeface="Arial" panose="020B0604020202020204" pitchFamily="34" charset="0"/>
                        </a:rPr>
                        <a:t> &gt; F</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extLst>
                  <a:ext uri="{0D108BD9-81ED-4DB2-BD59-A6C34878D82A}">
                    <a16:rowId xmlns:a16="http://schemas.microsoft.com/office/drawing/2014/main" val="2356706363"/>
                  </a:ext>
                </a:extLst>
              </a:tr>
              <a:tr h="307052">
                <a:tc vMerge="1">
                  <a:txBody>
                    <a:bodyPr/>
                    <a:lstStyle/>
                    <a:p>
                      <a:endParaRPr lang="en-US"/>
                    </a:p>
                  </a:txBody>
                  <a:tcPr/>
                </a:tc>
                <a:tc vMerge="1">
                  <a:txBody>
                    <a:bodyPr/>
                    <a:lstStyle/>
                    <a:p>
                      <a:endParaRPr lang="en-US"/>
                    </a:p>
                  </a:txBody>
                  <a:tcPr/>
                </a:tc>
                <a:tc>
                  <a:txBody>
                    <a:bodyPr/>
                    <a:lstStyle/>
                    <a:p>
                      <a:pPr algn="ctr" fontAlgn="t"/>
                      <a:r>
                        <a:rPr lang="en-US" sz="1800" b="1" i="0" u="none" strike="noStrike">
                          <a:solidFill>
                            <a:srgbClr val="002288"/>
                          </a:solidFill>
                          <a:effectLst/>
                          <a:latin typeface="Arial" panose="020B0604020202020204" pitchFamily="34" charset="0"/>
                        </a:rPr>
                        <a:t>Squares</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800" b="1" i="0" u="none" strike="noStrike">
                          <a:solidFill>
                            <a:srgbClr val="002288"/>
                          </a:solidFill>
                          <a:effectLst/>
                          <a:latin typeface="Arial" panose="020B0604020202020204" pitchFamily="34" charset="0"/>
                        </a:rPr>
                        <a:t>Square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0F0F0"/>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3504872673"/>
                  </a:ext>
                </a:extLst>
              </a:tr>
              <a:tr h="307052">
                <a:tc>
                  <a:txBody>
                    <a:bodyPr/>
                    <a:lstStyle/>
                    <a:p>
                      <a:pPr algn="ctr" fontAlgn="t"/>
                      <a:r>
                        <a:rPr lang="en-US" sz="1800" b="1" i="0" u="none" strike="noStrike">
                          <a:solidFill>
                            <a:srgbClr val="002288"/>
                          </a:solidFill>
                          <a:effectLst/>
                          <a:latin typeface="Arial" panose="020B0604020202020204" pitchFamily="34" charset="0"/>
                        </a:rPr>
                        <a:t>Model</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1800" b="0" i="0" u="none" strike="noStrike" dirty="0">
                          <a:solidFill>
                            <a:srgbClr val="002288"/>
                          </a:solidFill>
                          <a:effectLst/>
                          <a:latin typeface="Arial" panose="020B0604020202020204" pitchFamily="34" charset="0"/>
                        </a:rPr>
                        <a:t>9</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1800" b="0" i="0" u="none" strike="noStrike">
                          <a:solidFill>
                            <a:srgbClr val="002288"/>
                          </a:solidFill>
                          <a:effectLst/>
                          <a:latin typeface="Arial" panose="020B0604020202020204" pitchFamily="34" charset="0"/>
                        </a:rPr>
                        <a:t>5972990</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1800" b="0" i="0" u="none" strike="noStrike">
                          <a:solidFill>
                            <a:srgbClr val="002288"/>
                          </a:solidFill>
                          <a:effectLst/>
                          <a:latin typeface="Arial" panose="020B0604020202020204" pitchFamily="34" charset="0"/>
                        </a:rPr>
                        <a:t>663666</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1800" b="0" i="0" u="none" strike="noStrike" dirty="0">
                          <a:solidFill>
                            <a:srgbClr val="002288"/>
                          </a:solidFill>
                          <a:effectLst/>
                          <a:latin typeface="Arial" panose="020B0604020202020204" pitchFamily="34" charset="0"/>
                        </a:rPr>
                        <a:t>212.07</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l" fontAlgn="t"/>
                      <a:r>
                        <a:rPr lang="en-US" sz="1800" b="0" i="0" u="none" strike="noStrike" dirty="0">
                          <a:solidFill>
                            <a:srgbClr val="002288"/>
                          </a:solidFill>
                          <a:effectLst/>
                          <a:latin typeface="Arial" panose="020B0604020202020204" pitchFamily="34" charset="0"/>
                        </a:rPr>
                        <a:t>&lt;.0001</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extLst>
                  <a:ext uri="{0D108BD9-81ED-4DB2-BD59-A6C34878D82A}">
                    <a16:rowId xmlns:a16="http://schemas.microsoft.com/office/drawing/2014/main" val="2998569805"/>
                  </a:ext>
                </a:extLst>
              </a:tr>
              <a:tr h="307052">
                <a:tc>
                  <a:txBody>
                    <a:bodyPr/>
                    <a:lstStyle/>
                    <a:p>
                      <a:pPr algn="ctr" fontAlgn="t"/>
                      <a:r>
                        <a:rPr lang="en-US" sz="1800" b="1" i="0" u="none" strike="noStrike">
                          <a:solidFill>
                            <a:srgbClr val="002288"/>
                          </a:solidFill>
                          <a:effectLst/>
                          <a:latin typeface="Arial" panose="020B0604020202020204" pitchFamily="34" charset="0"/>
                        </a:rPr>
                        <a:t>Error</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1800" b="0" i="0" u="none" strike="noStrike" dirty="0">
                          <a:solidFill>
                            <a:srgbClr val="002288"/>
                          </a:solidFill>
                          <a:effectLst/>
                          <a:latin typeface="Arial" panose="020B0604020202020204" pitchFamily="34" charset="0"/>
                        </a:rPr>
                        <a:t>337</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1800" b="0" i="0" u="none" strike="noStrike">
                          <a:solidFill>
                            <a:srgbClr val="002288"/>
                          </a:solidFill>
                          <a:effectLst/>
                          <a:latin typeface="Arial" panose="020B0604020202020204" pitchFamily="34" charset="0"/>
                        </a:rPr>
                        <a:t>1054638</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1800" b="0" i="0" u="none" strike="noStrike">
                          <a:solidFill>
                            <a:srgbClr val="002288"/>
                          </a:solidFill>
                          <a:effectLst/>
                          <a:latin typeface="Arial" panose="020B0604020202020204" pitchFamily="34" charset="0"/>
                        </a:rPr>
                        <a:t>3129.48973</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l" fontAlgn="t"/>
                      <a:r>
                        <a:rPr lang="en-US" sz="1800" b="0" i="0" u="none" strike="noStrike">
                          <a:solidFill>
                            <a:srgbClr val="002288"/>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l" fontAlgn="t"/>
                      <a:r>
                        <a:rPr lang="en-US" sz="1800" b="0" i="0" u="none" strike="noStrike">
                          <a:solidFill>
                            <a:srgbClr val="002288"/>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extLst>
                  <a:ext uri="{0D108BD9-81ED-4DB2-BD59-A6C34878D82A}">
                    <a16:rowId xmlns:a16="http://schemas.microsoft.com/office/drawing/2014/main" val="2244131949"/>
                  </a:ext>
                </a:extLst>
              </a:tr>
              <a:tr h="321675">
                <a:tc>
                  <a:txBody>
                    <a:bodyPr/>
                    <a:lstStyle/>
                    <a:p>
                      <a:pPr algn="ctr" fontAlgn="t"/>
                      <a:r>
                        <a:rPr lang="en-US" sz="1800" b="1" i="0" u="none" strike="noStrike">
                          <a:solidFill>
                            <a:srgbClr val="002288"/>
                          </a:solidFill>
                          <a:effectLst/>
                          <a:latin typeface="Arial" panose="020B0604020202020204" pitchFamily="34" charset="0"/>
                        </a:rPr>
                        <a:t>Corrected Total</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1800" b="0" i="0" u="none" strike="noStrike" dirty="0">
                          <a:solidFill>
                            <a:srgbClr val="002288"/>
                          </a:solidFill>
                          <a:effectLst/>
                          <a:latin typeface="Arial" panose="020B0604020202020204" pitchFamily="34" charset="0"/>
                        </a:rPr>
                        <a:t>346</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1800" b="0" i="0" u="none" strike="noStrike">
                          <a:solidFill>
                            <a:srgbClr val="002288"/>
                          </a:solidFill>
                          <a:effectLst/>
                          <a:latin typeface="Arial" panose="020B0604020202020204" pitchFamily="34" charset="0"/>
                        </a:rPr>
                        <a:t>7027628</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algn="l" fontAlgn="t"/>
                      <a:r>
                        <a:rPr lang="en-US" sz="1800" b="0" i="0" u="none" strike="noStrike" dirty="0">
                          <a:solidFill>
                            <a:srgbClr val="002288"/>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algn="l" fontAlgn="t"/>
                      <a:r>
                        <a:rPr lang="en-US" sz="1800" b="0" i="0" u="none" strike="noStrike">
                          <a:solidFill>
                            <a:srgbClr val="002288"/>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algn="l" fontAlgn="t"/>
                      <a:r>
                        <a:rPr lang="en-US" sz="1800" b="0" i="0" u="none" strike="noStrike" dirty="0">
                          <a:solidFill>
                            <a:srgbClr val="002288"/>
                          </a:solidFill>
                          <a:effectLst/>
                          <a:latin typeface="Arial" panose="020B0604020202020204" pitchFamily="34" charset="0"/>
                        </a:rPr>
                        <a:t> </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extLst>
                  <a:ext uri="{0D108BD9-81ED-4DB2-BD59-A6C34878D82A}">
                    <a16:rowId xmlns:a16="http://schemas.microsoft.com/office/drawing/2014/main" val="3692876624"/>
                  </a:ext>
                </a:extLst>
              </a:tr>
            </a:tbl>
          </a:graphicData>
        </a:graphic>
      </p:graphicFrame>
      <p:sp>
        <p:nvSpPr>
          <p:cNvPr id="9" name="TextBox 8">
            <a:extLst>
              <a:ext uri="{FF2B5EF4-FFF2-40B4-BE49-F238E27FC236}">
                <a16:creationId xmlns:a16="http://schemas.microsoft.com/office/drawing/2014/main" id="{963BF2F2-4F32-4F27-87A3-A1521E3BAA6E}"/>
              </a:ext>
            </a:extLst>
          </p:cNvPr>
          <p:cNvSpPr txBox="1"/>
          <p:nvPr/>
        </p:nvSpPr>
        <p:spPr>
          <a:xfrm>
            <a:off x="1927274" y="3798279"/>
            <a:ext cx="10186182" cy="2954655"/>
          </a:xfrm>
          <a:prstGeom prst="rect">
            <a:avLst/>
          </a:prstGeom>
          <a:noFill/>
        </p:spPr>
        <p:txBody>
          <a:bodyPr wrap="square" rtlCol="0">
            <a:spAutoFit/>
          </a:bodyPr>
          <a:lstStyle/>
          <a:p>
            <a:pPr marL="285750" indent="-285750">
              <a:buFont typeface="Arial" panose="020B0604020202020204" pitchFamily="34" charset="0"/>
              <a:buChar char="•"/>
            </a:pPr>
            <a:r>
              <a:rPr lang="en-US" sz="2400" dirty="0"/>
              <a:t>F Statistic = 212.07</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P-value  &lt;0.0001 i.e. we reject null hypothesis at 99.9% level of significance.</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Therefore, we conclude that the overall regression model is significant.</a:t>
            </a:r>
          </a:p>
          <a:p>
            <a:r>
              <a:rPr lang="en-US" dirty="0"/>
              <a:t>     </a:t>
            </a:r>
          </a:p>
        </p:txBody>
      </p:sp>
    </p:spTree>
    <p:extLst>
      <p:ext uri="{BB962C8B-B14F-4D97-AF65-F5344CB8AC3E}">
        <p14:creationId xmlns:p14="http://schemas.microsoft.com/office/powerpoint/2010/main" val="613415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76583-2CB0-4FD9-9765-8230AF21120D}"/>
              </a:ext>
            </a:extLst>
          </p:cNvPr>
          <p:cNvSpPr>
            <a:spLocks noGrp="1"/>
          </p:cNvSpPr>
          <p:nvPr>
            <p:ph type="title"/>
          </p:nvPr>
        </p:nvSpPr>
        <p:spPr>
          <a:xfrm>
            <a:off x="1917676" y="112542"/>
            <a:ext cx="8911687" cy="590844"/>
          </a:xfrm>
        </p:spPr>
        <p:txBody>
          <a:bodyPr>
            <a:normAutofit fontScale="90000"/>
          </a:bodyPr>
          <a:lstStyle/>
          <a:p>
            <a:r>
              <a:rPr lang="en-US" dirty="0"/>
              <a:t>Significance of Individual Regressors (t-Test)</a:t>
            </a:r>
          </a:p>
        </p:txBody>
      </p:sp>
      <p:graphicFrame>
        <p:nvGraphicFramePr>
          <p:cNvPr id="9" name="Content Placeholder 8">
            <a:extLst>
              <a:ext uri="{FF2B5EF4-FFF2-40B4-BE49-F238E27FC236}">
                <a16:creationId xmlns:a16="http://schemas.microsoft.com/office/drawing/2014/main" id="{F7282CD6-307F-4298-82D7-42D8A3A37813}"/>
              </a:ext>
            </a:extLst>
          </p:cNvPr>
          <p:cNvGraphicFramePr>
            <a:graphicFrameLocks noGrp="1"/>
          </p:cNvGraphicFramePr>
          <p:nvPr>
            <p:ph idx="1"/>
            <p:extLst>
              <p:ext uri="{D42A27DB-BD31-4B8C-83A1-F6EECF244321}">
                <p14:modId xmlns:p14="http://schemas.microsoft.com/office/powerpoint/2010/main" val="1780347768"/>
              </p:ext>
            </p:extLst>
          </p:nvPr>
        </p:nvGraphicFramePr>
        <p:xfrm>
          <a:off x="1917676" y="1087485"/>
          <a:ext cx="4131432" cy="3343836"/>
        </p:xfrm>
        <a:graphic>
          <a:graphicData uri="http://schemas.openxmlformats.org/drawingml/2006/table">
            <a:tbl>
              <a:tblPr/>
              <a:tblGrid>
                <a:gridCol w="2554842">
                  <a:extLst>
                    <a:ext uri="{9D8B030D-6E8A-4147-A177-3AD203B41FA5}">
                      <a16:colId xmlns:a16="http://schemas.microsoft.com/office/drawing/2014/main" val="2917860900"/>
                    </a:ext>
                  </a:extLst>
                </a:gridCol>
                <a:gridCol w="837996">
                  <a:extLst>
                    <a:ext uri="{9D8B030D-6E8A-4147-A177-3AD203B41FA5}">
                      <a16:colId xmlns:a16="http://schemas.microsoft.com/office/drawing/2014/main" val="536645917"/>
                    </a:ext>
                  </a:extLst>
                </a:gridCol>
                <a:gridCol w="738594">
                  <a:extLst>
                    <a:ext uri="{9D8B030D-6E8A-4147-A177-3AD203B41FA5}">
                      <a16:colId xmlns:a16="http://schemas.microsoft.com/office/drawing/2014/main" val="2186697667"/>
                    </a:ext>
                  </a:extLst>
                </a:gridCol>
              </a:tblGrid>
              <a:tr h="557306">
                <a:tc>
                  <a:txBody>
                    <a:bodyPr/>
                    <a:lstStyle/>
                    <a:p>
                      <a:pPr algn="ctr" fontAlgn="t"/>
                      <a:r>
                        <a:rPr lang="en-US" sz="1600" b="1" i="0" u="none" strike="noStrike" dirty="0">
                          <a:solidFill>
                            <a:srgbClr val="002288"/>
                          </a:solidFill>
                          <a:effectLst/>
                          <a:latin typeface="+mn-lt"/>
                        </a:rPr>
                        <a:t>Variable</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600" b="1" i="0" u="none" strike="noStrike" dirty="0">
                          <a:solidFill>
                            <a:srgbClr val="002288"/>
                          </a:solidFill>
                          <a:effectLst/>
                          <a:latin typeface="+mn-lt"/>
                        </a:rPr>
                        <a:t>t Value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600" b="1" i="0" u="none" strike="noStrike">
                          <a:solidFill>
                            <a:srgbClr val="002288"/>
                          </a:solidFill>
                          <a:effectLst/>
                          <a:latin typeface="+mn-lt"/>
                        </a:rPr>
                        <a:t>Pr &gt; |t|</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extLst>
                  <a:ext uri="{0D108BD9-81ED-4DB2-BD59-A6C34878D82A}">
                    <a16:rowId xmlns:a16="http://schemas.microsoft.com/office/drawing/2014/main" val="2425605541"/>
                  </a:ext>
                </a:extLst>
              </a:tr>
              <a:tr h="278653">
                <a:tc>
                  <a:txBody>
                    <a:bodyPr/>
                    <a:lstStyle/>
                    <a:p>
                      <a:pPr algn="ctr" fontAlgn="t"/>
                      <a:r>
                        <a:rPr lang="en-US" sz="1600" b="1" i="0" u="none" strike="noStrike" dirty="0">
                          <a:solidFill>
                            <a:srgbClr val="002288"/>
                          </a:solidFill>
                          <a:effectLst/>
                          <a:latin typeface="+mn-lt"/>
                        </a:rPr>
                        <a:t>Intercept</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1600" b="0" i="0" u="none" strike="noStrike">
                          <a:solidFill>
                            <a:srgbClr val="002288"/>
                          </a:solidFill>
                          <a:effectLst/>
                          <a:latin typeface="+mn-lt"/>
                        </a:rPr>
                        <a:t>10.32</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l" fontAlgn="t"/>
                      <a:r>
                        <a:rPr lang="en-US" sz="1600" b="0" i="0" u="none" strike="noStrike">
                          <a:solidFill>
                            <a:srgbClr val="002288"/>
                          </a:solidFill>
                          <a:effectLst/>
                          <a:latin typeface="+mn-lt"/>
                        </a:rPr>
                        <a:t>&lt;.0001</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extLst>
                  <a:ext uri="{0D108BD9-81ED-4DB2-BD59-A6C34878D82A}">
                    <a16:rowId xmlns:a16="http://schemas.microsoft.com/office/drawing/2014/main" val="2931462353"/>
                  </a:ext>
                </a:extLst>
              </a:tr>
              <a:tr h="278653">
                <a:tc>
                  <a:txBody>
                    <a:bodyPr/>
                    <a:lstStyle/>
                    <a:p>
                      <a:pPr algn="ctr" fontAlgn="t"/>
                      <a:r>
                        <a:rPr lang="en-US" sz="1600" b="1" i="0" u="none" strike="noStrike" dirty="0">
                          <a:solidFill>
                            <a:srgbClr val="002288"/>
                          </a:solidFill>
                          <a:effectLst/>
                          <a:latin typeface="+mn-lt"/>
                        </a:rPr>
                        <a:t>meals</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1600" b="0" i="0" u="none" strike="noStrike">
                          <a:solidFill>
                            <a:srgbClr val="002288"/>
                          </a:solidFill>
                          <a:effectLst/>
                          <a:latin typeface="+mn-lt"/>
                        </a:rPr>
                        <a:t>-10.32</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l" fontAlgn="t"/>
                      <a:r>
                        <a:rPr lang="en-US" sz="1600" b="0" i="0" u="none" strike="noStrike">
                          <a:solidFill>
                            <a:srgbClr val="002288"/>
                          </a:solidFill>
                          <a:effectLst/>
                          <a:latin typeface="+mn-lt"/>
                        </a:rPr>
                        <a:t>&lt;.0001</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extLst>
                  <a:ext uri="{0D108BD9-81ED-4DB2-BD59-A6C34878D82A}">
                    <a16:rowId xmlns:a16="http://schemas.microsoft.com/office/drawing/2014/main" val="902480709"/>
                  </a:ext>
                </a:extLst>
              </a:tr>
              <a:tr h="278653">
                <a:tc>
                  <a:txBody>
                    <a:bodyPr/>
                    <a:lstStyle/>
                    <a:p>
                      <a:pPr algn="ctr" fontAlgn="t"/>
                      <a:r>
                        <a:rPr lang="en-US" sz="1600" b="1" i="0" u="none" strike="noStrike" dirty="0">
                          <a:solidFill>
                            <a:srgbClr val="002288"/>
                          </a:solidFill>
                          <a:effectLst/>
                          <a:latin typeface="+mn-lt"/>
                        </a:rPr>
                        <a:t>ell</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1600" b="0" i="0" u="none" strike="noStrike">
                          <a:solidFill>
                            <a:srgbClr val="002288"/>
                          </a:solidFill>
                          <a:effectLst/>
                          <a:latin typeface="+mn-lt"/>
                        </a:rPr>
                        <a:t>-5.36</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l" fontAlgn="t"/>
                      <a:r>
                        <a:rPr lang="en-US" sz="1600" b="0" i="0" u="none" strike="noStrike">
                          <a:solidFill>
                            <a:srgbClr val="002288"/>
                          </a:solidFill>
                          <a:effectLst/>
                          <a:latin typeface="+mn-lt"/>
                        </a:rPr>
                        <a:t>&lt;.0001</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extLst>
                  <a:ext uri="{0D108BD9-81ED-4DB2-BD59-A6C34878D82A}">
                    <a16:rowId xmlns:a16="http://schemas.microsoft.com/office/drawing/2014/main" val="467949626"/>
                  </a:ext>
                </a:extLst>
              </a:tr>
              <a:tr h="278653">
                <a:tc>
                  <a:txBody>
                    <a:bodyPr/>
                    <a:lstStyle/>
                    <a:p>
                      <a:pPr algn="ctr" fontAlgn="t"/>
                      <a:r>
                        <a:rPr lang="en-US" sz="1600" b="1" i="0" u="none" strike="noStrike" dirty="0" err="1">
                          <a:solidFill>
                            <a:srgbClr val="002288"/>
                          </a:solidFill>
                          <a:effectLst/>
                          <a:latin typeface="+mn-lt"/>
                        </a:rPr>
                        <a:t>yr_rnd</a:t>
                      </a:r>
                      <a:endParaRPr lang="en-US" sz="1600" b="1" i="0" u="none" strike="noStrike" dirty="0">
                        <a:solidFill>
                          <a:srgbClr val="002288"/>
                        </a:solidFill>
                        <a:effectLst/>
                        <a:latin typeface="+mn-lt"/>
                      </a:endParaRP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1600" b="0" i="0" u="none" strike="noStrike">
                          <a:solidFill>
                            <a:srgbClr val="002288"/>
                          </a:solidFill>
                          <a:effectLst/>
                          <a:latin typeface="+mn-lt"/>
                        </a:rPr>
                        <a:t>-2.9</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1600" b="0" i="0" u="none" strike="noStrike">
                          <a:solidFill>
                            <a:srgbClr val="002288"/>
                          </a:solidFill>
                          <a:effectLst/>
                          <a:latin typeface="+mn-lt"/>
                        </a:rPr>
                        <a:t>0.0039</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extLst>
                  <a:ext uri="{0D108BD9-81ED-4DB2-BD59-A6C34878D82A}">
                    <a16:rowId xmlns:a16="http://schemas.microsoft.com/office/drawing/2014/main" val="317820015"/>
                  </a:ext>
                </a:extLst>
              </a:tr>
              <a:tr h="278653">
                <a:tc>
                  <a:txBody>
                    <a:bodyPr/>
                    <a:lstStyle/>
                    <a:p>
                      <a:pPr algn="ctr" fontAlgn="t"/>
                      <a:r>
                        <a:rPr lang="en-US" sz="1600" b="1" i="0" u="none" strike="noStrike" dirty="0">
                          <a:solidFill>
                            <a:srgbClr val="002288"/>
                          </a:solidFill>
                          <a:effectLst/>
                          <a:latin typeface="+mn-lt"/>
                        </a:rPr>
                        <a:t>mobility</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1600" b="0" i="0" u="none" strike="noStrike">
                          <a:solidFill>
                            <a:srgbClr val="002288"/>
                          </a:solidFill>
                          <a:effectLst/>
                          <a:latin typeface="+mn-lt"/>
                        </a:rPr>
                        <a:t>-3.97</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l" fontAlgn="t"/>
                      <a:r>
                        <a:rPr lang="en-US" sz="1600" b="0" i="0" u="none" strike="noStrike">
                          <a:solidFill>
                            <a:srgbClr val="002288"/>
                          </a:solidFill>
                          <a:effectLst/>
                          <a:latin typeface="+mn-lt"/>
                        </a:rPr>
                        <a:t>&lt;.0001</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extLst>
                  <a:ext uri="{0D108BD9-81ED-4DB2-BD59-A6C34878D82A}">
                    <a16:rowId xmlns:a16="http://schemas.microsoft.com/office/drawing/2014/main" val="3649025303"/>
                  </a:ext>
                </a:extLst>
              </a:tr>
              <a:tr h="278653">
                <a:tc>
                  <a:txBody>
                    <a:bodyPr/>
                    <a:lstStyle/>
                    <a:p>
                      <a:pPr algn="ctr" fontAlgn="t"/>
                      <a:r>
                        <a:rPr lang="en-US" sz="1600" b="1" i="0" u="none" strike="noStrike" dirty="0">
                          <a:solidFill>
                            <a:srgbClr val="002288"/>
                          </a:solidFill>
                          <a:effectLst/>
                          <a:latin typeface="+mn-lt"/>
                        </a:rPr>
                        <a:t>acs_k3</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1600" b="0" i="0" u="none" strike="noStrike">
                          <a:solidFill>
                            <a:srgbClr val="002288"/>
                          </a:solidFill>
                          <a:effectLst/>
                          <a:latin typeface="+mn-lt"/>
                        </a:rPr>
                        <a:t>1.99</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1600" b="0" i="0" u="none" strike="noStrike">
                          <a:solidFill>
                            <a:srgbClr val="002288"/>
                          </a:solidFill>
                          <a:effectLst/>
                          <a:latin typeface="+mn-lt"/>
                        </a:rPr>
                        <a:t>0.047</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extLst>
                  <a:ext uri="{0D108BD9-81ED-4DB2-BD59-A6C34878D82A}">
                    <a16:rowId xmlns:a16="http://schemas.microsoft.com/office/drawing/2014/main" val="74670617"/>
                  </a:ext>
                </a:extLst>
              </a:tr>
              <a:tr h="278653">
                <a:tc>
                  <a:txBody>
                    <a:bodyPr/>
                    <a:lstStyle/>
                    <a:p>
                      <a:pPr algn="ctr" fontAlgn="t"/>
                      <a:r>
                        <a:rPr lang="en-US" sz="1600" b="1" i="0" u="none" strike="noStrike" dirty="0">
                          <a:solidFill>
                            <a:srgbClr val="002288"/>
                          </a:solidFill>
                          <a:effectLst/>
                          <a:latin typeface="+mn-lt"/>
                        </a:rPr>
                        <a:t>acs_46</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1600" b="0" i="0" u="none" strike="noStrike" dirty="0">
                          <a:solidFill>
                            <a:srgbClr val="002288"/>
                          </a:solidFill>
                          <a:effectLst/>
                          <a:latin typeface="+mn-lt"/>
                        </a:rPr>
                        <a:t>2.42</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1600" b="0" i="0" u="none" strike="noStrike">
                          <a:solidFill>
                            <a:srgbClr val="002288"/>
                          </a:solidFill>
                          <a:effectLst/>
                          <a:latin typeface="+mn-lt"/>
                        </a:rPr>
                        <a:t>0.016</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extLst>
                  <a:ext uri="{0D108BD9-81ED-4DB2-BD59-A6C34878D82A}">
                    <a16:rowId xmlns:a16="http://schemas.microsoft.com/office/drawing/2014/main" val="1665878164"/>
                  </a:ext>
                </a:extLst>
              </a:tr>
              <a:tr h="278653">
                <a:tc>
                  <a:txBody>
                    <a:bodyPr/>
                    <a:lstStyle/>
                    <a:p>
                      <a:pPr algn="ctr" fontAlgn="t"/>
                      <a:r>
                        <a:rPr lang="en-US" sz="1600" b="1" i="0" u="none" strike="noStrike">
                          <a:solidFill>
                            <a:srgbClr val="002288"/>
                          </a:solidFill>
                          <a:effectLst/>
                          <a:latin typeface="+mn-lt"/>
                        </a:rPr>
                        <a:t>col_grad</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1600" b="0" i="0" u="none" strike="noStrike" dirty="0">
                          <a:solidFill>
                            <a:srgbClr val="002288"/>
                          </a:solidFill>
                          <a:effectLst/>
                          <a:latin typeface="+mn-lt"/>
                        </a:rPr>
                        <a:t>2.68</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1600" b="0" i="0" u="none" strike="noStrike">
                          <a:solidFill>
                            <a:srgbClr val="002288"/>
                          </a:solidFill>
                          <a:effectLst/>
                          <a:latin typeface="+mn-lt"/>
                        </a:rPr>
                        <a:t>0.0078</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extLst>
                  <a:ext uri="{0D108BD9-81ED-4DB2-BD59-A6C34878D82A}">
                    <a16:rowId xmlns:a16="http://schemas.microsoft.com/office/drawing/2014/main" val="2303017847"/>
                  </a:ext>
                </a:extLst>
              </a:tr>
              <a:tr h="278653">
                <a:tc>
                  <a:txBody>
                    <a:bodyPr/>
                    <a:lstStyle/>
                    <a:p>
                      <a:pPr algn="ctr" fontAlgn="t"/>
                      <a:r>
                        <a:rPr lang="en-US" sz="1600" b="1" i="0" u="none" strike="noStrike">
                          <a:solidFill>
                            <a:srgbClr val="002288"/>
                          </a:solidFill>
                          <a:effectLst/>
                          <a:latin typeface="+mn-lt"/>
                        </a:rPr>
                        <a:t>grad_sch</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1600" b="0" i="0" u="none" strike="noStrike" dirty="0">
                          <a:solidFill>
                            <a:srgbClr val="002288"/>
                          </a:solidFill>
                          <a:effectLst/>
                          <a:latin typeface="+mn-lt"/>
                        </a:rPr>
                        <a:t>6.38</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l" fontAlgn="t"/>
                      <a:r>
                        <a:rPr lang="en-US" sz="1600" b="0" i="0" u="none" strike="noStrike">
                          <a:solidFill>
                            <a:srgbClr val="002288"/>
                          </a:solidFill>
                          <a:effectLst/>
                          <a:latin typeface="+mn-lt"/>
                        </a:rPr>
                        <a:t>&lt;.0001</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extLst>
                  <a:ext uri="{0D108BD9-81ED-4DB2-BD59-A6C34878D82A}">
                    <a16:rowId xmlns:a16="http://schemas.microsoft.com/office/drawing/2014/main" val="3423637400"/>
                  </a:ext>
                </a:extLst>
              </a:tr>
              <a:tr h="278653">
                <a:tc>
                  <a:txBody>
                    <a:bodyPr/>
                    <a:lstStyle/>
                    <a:p>
                      <a:pPr algn="ctr" fontAlgn="t"/>
                      <a:r>
                        <a:rPr lang="en-US" sz="1600" b="1" i="0" u="none" strike="noStrike">
                          <a:solidFill>
                            <a:srgbClr val="002288"/>
                          </a:solidFill>
                          <a:effectLst/>
                          <a:latin typeface="+mn-lt"/>
                        </a:rPr>
                        <a:t>full</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1600" b="0" i="0" u="none" strike="noStrike" dirty="0">
                          <a:solidFill>
                            <a:srgbClr val="002288"/>
                          </a:solidFill>
                          <a:effectLst/>
                          <a:latin typeface="+mn-lt"/>
                        </a:rPr>
                        <a:t>5.65</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algn="l" fontAlgn="t"/>
                      <a:r>
                        <a:rPr lang="en-US" sz="1600" b="0" i="0" u="none" strike="noStrike" dirty="0">
                          <a:solidFill>
                            <a:srgbClr val="002288"/>
                          </a:solidFill>
                          <a:effectLst/>
                          <a:latin typeface="+mn-lt"/>
                        </a:rPr>
                        <a:t>&lt;.0001</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extLst>
                  <a:ext uri="{0D108BD9-81ED-4DB2-BD59-A6C34878D82A}">
                    <a16:rowId xmlns:a16="http://schemas.microsoft.com/office/drawing/2014/main" val="1162515448"/>
                  </a:ext>
                </a:extLst>
              </a:tr>
            </a:tbl>
          </a:graphicData>
        </a:graphic>
      </p:graphicFrame>
      <p:sp>
        <p:nvSpPr>
          <p:cNvPr id="10" name="TextBox 9">
            <a:extLst>
              <a:ext uri="{FF2B5EF4-FFF2-40B4-BE49-F238E27FC236}">
                <a16:creationId xmlns:a16="http://schemas.microsoft.com/office/drawing/2014/main" id="{9F8AA1C2-9DAC-46C4-B775-2E740D20A6C2}"/>
              </a:ext>
            </a:extLst>
          </p:cNvPr>
          <p:cNvSpPr txBox="1"/>
          <p:nvPr/>
        </p:nvSpPr>
        <p:spPr>
          <a:xfrm>
            <a:off x="6471138" y="1087485"/>
            <a:ext cx="4358225" cy="3323987"/>
          </a:xfrm>
          <a:prstGeom prst="rect">
            <a:avLst/>
          </a:prstGeom>
          <a:noFill/>
        </p:spPr>
        <p:txBody>
          <a:bodyPr wrap="square" rtlCol="0">
            <a:spAutoFit/>
          </a:bodyPr>
          <a:lstStyle/>
          <a:p>
            <a:pPr marL="285750" indent="-285750">
              <a:buFont typeface="Arial" panose="020B0604020202020204" pitchFamily="34" charset="0"/>
              <a:buChar char="•"/>
            </a:pPr>
            <a:r>
              <a:rPr lang="en-US" sz="2400" dirty="0"/>
              <a:t>All the regressor variables have significant t-values, and hence, low p-values.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2400" b="1" dirty="0"/>
              <a:t>Meals</a:t>
            </a:r>
            <a:r>
              <a:rPr lang="en-US" sz="2400" dirty="0"/>
              <a:t>, </a:t>
            </a:r>
            <a:r>
              <a:rPr lang="en-US" sz="2400" b="1" dirty="0"/>
              <a:t>Ell</a:t>
            </a:r>
            <a:r>
              <a:rPr lang="en-US" sz="2400" dirty="0"/>
              <a:t>, </a:t>
            </a:r>
            <a:r>
              <a:rPr lang="en-US" sz="2400" b="1" dirty="0"/>
              <a:t>Mobility</a:t>
            </a:r>
            <a:r>
              <a:rPr lang="en-US" sz="2400" dirty="0"/>
              <a:t>, </a:t>
            </a:r>
            <a:r>
              <a:rPr lang="en-US" sz="2400" b="1" dirty="0" err="1"/>
              <a:t>Grad_sch</a:t>
            </a:r>
            <a:r>
              <a:rPr lang="en-US" sz="2400" dirty="0"/>
              <a:t> and </a:t>
            </a:r>
            <a:r>
              <a:rPr lang="en-US" sz="2400" b="1" dirty="0"/>
              <a:t>Full </a:t>
            </a:r>
            <a:r>
              <a:rPr lang="en-US" sz="2400" dirty="0"/>
              <a:t>are all statistically significant at 99.9% level of significance.</a:t>
            </a:r>
            <a:endParaRPr lang="en-US" sz="2400" b="1" dirty="0"/>
          </a:p>
        </p:txBody>
      </p:sp>
      <p:sp>
        <p:nvSpPr>
          <p:cNvPr id="11" name="TextBox 10">
            <a:extLst>
              <a:ext uri="{FF2B5EF4-FFF2-40B4-BE49-F238E27FC236}">
                <a16:creationId xmlns:a16="http://schemas.microsoft.com/office/drawing/2014/main" id="{A415E67E-2015-4729-9EA7-2955431F605F}"/>
              </a:ext>
            </a:extLst>
          </p:cNvPr>
          <p:cNvSpPr txBox="1"/>
          <p:nvPr/>
        </p:nvSpPr>
        <p:spPr>
          <a:xfrm>
            <a:off x="1917676" y="4754880"/>
            <a:ext cx="8911687" cy="1938992"/>
          </a:xfrm>
          <a:prstGeom prst="rect">
            <a:avLst/>
          </a:prstGeom>
          <a:noFill/>
        </p:spPr>
        <p:txBody>
          <a:bodyPr wrap="square" rtlCol="0">
            <a:spAutoFit/>
          </a:bodyPr>
          <a:lstStyle/>
          <a:p>
            <a:pPr marL="285750" indent="-285750">
              <a:buFont typeface="Arial" panose="020B0604020202020204" pitchFamily="34" charset="0"/>
              <a:buChar char="•"/>
            </a:pPr>
            <a:r>
              <a:rPr lang="en-US" sz="2400" b="1" dirty="0" err="1"/>
              <a:t>Yr_rnd</a:t>
            </a:r>
            <a:r>
              <a:rPr lang="en-US" sz="2400" dirty="0"/>
              <a:t> and </a:t>
            </a:r>
            <a:r>
              <a:rPr lang="en-US" sz="2400" b="1" dirty="0" err="1"/>
              <a:t>Col_grad</a:t>
            </a:r>
            <a:r>
              <a:rPr lang="en-US" sz="2400" dirty="0"/>
              <a:t> are significant at 99% level of significance.</a:t>
            </a:r>
          </a:p>
          <a:p>
            <a:pPr marL="285750" indent="-285750">
              <a:buFont typeface="Arial" panose="020B0604020202020204" pitchFamily="34" charset="0"/>
              <a:buChar char="•"/>
            </a:pPr>
            <a:r>
              <a:rPr lang="en-US" sz="2400" dirty="0"/>
              <a:t>Although </a:t>
            </a:r>
            <a:r>
              <a:rPr lang="en-US" sz="2400" b="1" dirty="0"/>
              <a:t>Acs_k3</a:t>
            </a:r>
            <a:r>
              <a:rPr lang="en-US" sz="2400" dirty="0"/>
              <a:t> and </a:t>
            </a:r>
            <a:r>
              <a:rPr lang="en-US" sz="2400" b="1" dirty="0"/>
              <a:t>Acs_46</a:t>
            </a:r>
            <a:r>
              <a:rPr lang="en-US" sz="2400" dirty="0"/>
              <a:t> show a relatively weaker significance, these variables are also significant at 95% level of significance.</a:t>
            </a:r>
          </a:p>
        </p:txBody>
      </p:sp>
    </p:spTree>
    <p:extLst>
      <p:ext uri="{BB962C8B-B14F-4D97-AF65-F5344CB8AC3E}">
        <p14:creationId xmlns:p14="http://schemas.microsoft.com/office/powerpoint/2010/main" val="1405442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1B738-1F49-4F13-8E68-FF34425584B7}"/>
              </a:ext>
            </a:extLst>
          </p:cNvPr>
          <p:cNvSpPr>
            <a:spLocks noGrp="1"/>
          </p:cNvSpPr>
          <p:nvPr>
            <p:ph type="title"/>
          </p:nvPr>
        </p:nvSpPr>
        <p:spPr>
          <a:xfrm>
            <a:off x="2410045" y="469366"/>
            <a:ext cx="8911687" cy="571644"/>
          </a:xfrm>
        </p:spPr>
        <p:txBody>
          <a:bodyPr>
            <a:noAutofit/>
          </a:bodyPr>
          <a:lstStyle/>
          <a:p>
            <a:r>
              <a:rPr lang="en-US" sz="4400" dirty="0"/>
              <a:t>Goodness of Fit (R-square)</a:t>
            </a:r>
          </a:p>
        </p:txBody>
      </p:sp>
      <p:graphicFrame>
        <p:nvGraphicFramePr>
          <p:cNvPr id="4" name="Content Placeholder 3">
            <a:extLst>
              <a:ext uri="{FF2B5EF4-FFF2-40B4-BE49-F238E27FC236}">
                <a16:creationId xmlns:a16="http://schemas.microsoft.com/office/drawing/2014/main" id="{E806CB47-C0B6-4411-B0D5-972EA0EEB712}"/>
              </a:ext>
            </a:extLst>
          </p:cNvPr>
          <p:cNvGraphicFramePr>
            <a:graphicFrameLocks noGrp="1"/>
          </p:cNvGraphicFramePr>
          <p:nvPr>
            <p:ph idx="1"/>
            <p:extLst>
              <p:ext uri="{D42A27DB-BD31-4B8C-83A1-F6EECF244321}">
                <p14:modId xmlns:p14="http://schemas.microsoft.com/office/powerpoint/2010/main" val="4038146270"/>
              </p:ext>
            </p:extLst>
          </p:nvPr>
        </p:nvGraphicFramePr>
        <p:xfrm>
          <a:off x="2747669" y="1740681"/>
          <a:ext cx="2513647" cy="991284"/>
        </p:xfrm>
        <a:graphic>
          <a:graphicData uri="http://schemas.openxmlformats.org/drawingml/2006/table">
            <a:tbl>
              <a:tblPr/>
              <a:tblGrid>
                <a:gridCol w="1496059">
                  <a:extLst>
                    <a:ext uri="{9D8B030D-6E8A-4147-A177-3AD203B41FA5}">
                      <a16:colId xmlns:a16="http://schemas.microsoft.com/office/drawing/2014/main" val="1877675890"/>
                    </a:ext>
                  </a:extLst>
                </a:gridCol>
                <a:gridCol w="1017588">
                  <a:extLst>
                    <a:ext uri="{9D8B030D-6E8A-4147-A177-3AD203B41FA5}">
                      <a16:colId xmlns:a16="http://schemas.microsoft.com/office/drawing/2014/main" val="1115008909"/>
                    </a:ext>
                  </a:extLst>
                </a:gridCol>
              </a:tblGrid>
              <a:tr h="381684">
                <a:tc>
                  <a:txBody>
                    <a:bodyPr/>
                    <a:lstStyle/>
                    <a:p>
                      <a:pPr algn="ctr" fontAlgn="t"/>
                      <a:r>
                        <a:rPr lang="en-US" sz="2000" b="1" i="0" u="none" strike="noStrike" dirty="0">
                          <a:solidFill>
                            <a:srgbClr val="002288"/>
                          </a:solidFill>
                          <a:effectLst/>
                          <a:latin typeface="+mn-lt"/>
                        </a:rPr>
                        <a:t>R-Square</a:t>
                      </a:r>
                    </a:p>
                  </a:txBody>
                  <a:tcPr marL="0" marR="0" marT="0" marB="0">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2000" b="0" i="0" u="none" strike="noStrike">
                          <a:solidFill>
                            <a:srgbClr val="002288"/>
                          </a:solidFill>
                          <a:effectLst/>
                          <a:latin typeface="+mn-lt"/>
                        </a:rPr>
                        <a:t>0.8499</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extLst>
                  <a:ext uri="{0D108BD9-81ED-4DB2-BD59-A6C34878D82A}">
                    <a16:rowId xmlns:a16="http://schemas.microsoft.com/office/drawing/2014/main" val="3768235294"/>
                  </a:ext>
                </a:extLst>
              </a:tr>
              <a:tr h="381684">
                <a:tc>
                  <a:txBody>
                    <a:bodyPr/>
                    <a:lstStyle/>
                    <a:p>
                      <a:pPr algn="ctr" fontAlgn="t"/>
                      <a:r>
                        <a:rPr lang="en-US" sz="2000" b="1" i="0" u="none" strike="noStrike" dirty="0" err="1">
                          <a:solidFill>
                            <a:srgbClr val="002288"/>
                          </a:solidFill>
                          <a:effectLst/>
                          <a:latin typeface="+mn-lt"/>
                        </a:rPr>
                        <a:t>Adj</a:t>
                      </a:r>
                      <a:r>
                        <a:rPr lang="en-US" sz="2000" b="1" i="0" u="none" strike="noStrike" dirty="0">
                          <a:solidFill>
                            <a:srgbClr val="002288"/>
                          </a:solidFill>
                          <a:effectLst/>
                          <a:latin typeface="+mn-lt"/>
                        </a:rPr>
                        <a:t> R-Square</a:t>
                      </a:r>
                    </a:p>
                  </a:txBody>
                  <a:tcPr marL="0" marR="0" marT="0" marB="0">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2000" b="0" i="0" u="none" strike="noStrike" dirty="0">
                          <a:solidFill>
                            <a:srgbClr val="002288"/>
                          </a:solidFill>
                          <a:effectLst/>
                          <a:latin typeface="+mn-lt"/>
                        </a:rPr>
                        <a:t>0.8459</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extLst>
                  <a:ext uri="{0D108BD9-81ED-4DB2-BD59-A6C34878D82A}">
                    <a16:rowId xmlns:a16="http://schemas.microsoft.com/office/drawing/2014/main" val="2281409178"/>
                  </a:ext>
                </a:extLst>
              </a:tr>
            </a:tbl>
          </a:graphicData>
        </a:graphic>
      </p:graphicFrame>
      <p:sp>
        <p:nvSpPr>
          <p:cNvPr id="7" name="TextBox 6">
            <a:extLst>
              <a:ext uri="{FF2B5EF4-FFF2-40B4-BE49-F238E27FC236}">
                <a16:creationId xmlns:a16="http://schemas.microsoft.com/office/drawing/2014/main" id="{C896F1C3-BE32-4D0D-8F89-1D86C4781315}"/>
              </a:ext>
            </a:extLst>
          </p:cNvPr>
          <p:cNvSpPr txBox="1"/>
          <p:nvPr/>
        </p:nvSpPr>
        <p:spPr>
          <a:xfrm>
            <a:off x="2747669" y="3431636"/>
            <a:ext cx="7704626"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a:t>All the explanatory variables jointly explain 84.99% of variations in the target variable i.e. </a:t>
            </a:r>
            <a:r>
              <a:rPr lang="en-US" sz="2400" b="1" dirty="0"/>
              <a:t>Api00</a:t>
            </a:r>
            <a:r>
              <a:rPr lang="en-US" sz="2400" dirty="0"/>
              <a:t>.</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Small difference between R-square and Adjusted R-square indicates that there is no problem of ‘Over-fitting’ of the model.</a:t>
            </a:r>
          </a:p>
        </p:txBody>
      </p:sp>
      <p:cxnSp>
        <p:nvCxnSpPr>
          <p:cNvPr id="9" name="Straight Connector 8">
            <a:extLst>
              <a:ext uri="{FF2B5EF4-FFF2-40B4-BE49-F238E27FC236}">
                <a16:creationId xmlns:a16="http://schemas.microsoft.com/office/drawing/2014/main" id="{F9E93AE5-A4A5-48D5-9676-F78ED425CBE8}"/>
              </a:ext>
            </a:extLst>
          </p:cNvPr>
          <p:cNvCxnSpPr/>
          <p:nvPr/>
        </p:nvCxnSpPr>
        <p:spPr>
          <a:xfrm>
            <a:off x="2747669" y="1740681"/>
            <a:ext cx="0" cy="9912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2962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F213E-98C7-45ED-9AED-5B2F42C0FCA3}"/>
              </a:ext>
            </a:extLst>
          </p:cNvPr>
          <p:cNvSpPr>
            <a:spLocks noGrp="1"/>
          </p:cNvSpPr>
          <p:nvPr>
            <p:ph type="title"/>
          </p:nvPr>
        </p:nvSpPr>
        <p:spPr>
          <a:xfrm>
            <a:off x="2592925" y="624110"/>
            <a:ext cx="8911687" cy="740456"/>
          </a:xfrm>
        </p:spPr>
        <p:txBody>
          <a:bodyPr>
            <a:noAutofit/>
          </a:bodyPr>
          <a:lstStyle/>
          <a:p>
            <a:r>
              <a:rPr lang="en-US" sz="4400" dirty="0"/>
              <a:t>Prediction Accuracy of Model</a:t>
            </a:r>
          </a:p>
        </p:txBody>
      </p:sp>
      <p:sp>
        <p:nvSpPr>
          <p:cNvPr id="6" name="Rectangle 5">
            <a:extLst>
              <a:ext uri="{FF2B5EF4-FFF2-40B4-BE49-F238E27FC236}">
                <a16:creationId xmlns:a16="http://schemas.microsoft.com/office/drawing/2014/main" id="{D3F1BE4C-5679-4E80-8AF4-5E85C2039EE3}"/>
              </a:ext>
            </a:extLst>
          </p:cNvPr>
          <p:cNvSpPr/>
          <p:nvPr/>
        </p:nvSpPr>
        <p:spPr>
          <a:xfrm>
            <a:off x="2592925" y="1908910"/>
            <a:ext cx="6096000" cy="954107"/>
          </a:xfrm>
          <a:prstGeom prst="rect">
            <a:avLst/>
          </a:prstGeom>
        </p:spPr>
        <p:txBody>
          <a:bodyPr>
            <a:spAutoFit/>
          </a:bodyPr>
          <a:lstStyle/>
          <a:p>
            <a:r>
              <a:rPr lang="en-US" sz="2800" b="1" dirty="0" err="1">
                <a:solidFill>
                  <a:srgbClr val="000080"/>
                </a:solidFill>
              </a:rPr>
              <a:t>Mape</a:t>
            </a:r>
            <a:r>
              <a:rPr lang="en-US" sz="2800" b="1" dirty="0">
                <a:solidFill>
                  <a:srgbClr val="000080"/>
                </a:solidFill>
              </a:rPr>
              <a:t>	</a:t>
            </a:r>
          </a:p>
          <a:p>
            <a:r>
              <a:rPr lang="en-US" sz="2800" dirty="0">
                <a:solidFill>
                  <a:srgbClr val="000080"/>
                </a:solidFill>
              </a:rPr>
              <a:t>7.81432</a:t>
            </a:r>
            <a:r>
              <a:rPr lang="en-US" dirty="0">
                <a:solidFill>
                  <a:srgbClr val="000080"/>
                </a:solidFill>
                <a:latin typeface="Arial" panose="020B0604020202020204" pitchFamily="34" charset="0"/>
              </a:rPr>
              <a:t>	</a:t>
            </a:r>
          </a:p>
        </p:txBody>
      </p:sp>
      <p:sp>
        <p:nvSpPr>
          <p:cNvPr id="8" name="TextBox 7">
            <a:extLst>
              <a:ext uri="{FF2B5EF4-FFF2-40B4-BE49-F238E27FC236}">
                <a16:creationId xmlns:a16="http://schemas.microsoft.com/office/drawing/2014/main" id="{DC525DEC-6870-4A9F-B68C-84A198350695}"/>
              </a:ext>
            </a:extLst>
          </p:cNvPr>
          <p:cNvSpPr txBox="1"/>
          <p:nvPr/>
        </p:nvSpPr>
        <p:spPr>
          <a:xfrm>
            <a:off x="2592925" y="3407361"/>
            <a:ext cx="6471138" cy="2246769"/>
          </a:xfrm>
          <a:prstGeom prst="rect">
            <a:avLst/>
          </a:prstGeom>
          <a:noFill/>
        </p:spPr>
        <p:txBody>
          <a:bodyPr wrap="square" rtlCol="0">
            <a:spAutoFit/>
          </a:bodyPr>
          <a:lstStyle/>
          <a:p>
            <a:r>
              <a:rPr lang="en-US" sz="2800" dirty="0"/>
              <a:t>The Mean Absolute Percentage Error (</a:t>
            </a:r>
            <a:r>
              <a:rPr lang="en-US" sz="2800" b="1" dirty="0"/>
              <a:t>MAPE</a:t>
            </a:r>
            <a:r>
              <a:rPr lang="en-US" sz="2800" dirty="0"/>
              <a:t>) of 7.81432 indicates that the model is likely to predict the target variable with an average of 7.81% of actual observations.</a:t>
            </a:r>
          </a:p>
        </p:txBody>
      </p:sp>
    </p:spTree>
    <p:extLst>
      <p:ext uri="{BB962C8B-B14F-4D97-AF65-F5344CB8AC3E}">
        <p14:creationId xmlns:p14="http://schemas.microsoft.com/office/powerpoint/2010/main" val="1743641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DCED7-D635-4F9B-A7FC-9371D9890FDB}"/>
              </a:ext>
            </a:extLst>
          </p:cNvPr>
          <p:cNvSpPr>
            <a:spLocks noGrp="1"/>
          </p:cNvSpPr>
          <p:nvPr>
            <p:ph type="title"/>
          </p:nvPr>
        </p:nvSpPr>
        <p:spPr>
          <a:xfrm>
            <a:off x="2213096" y="2157488"/>
            <a:ext cx="8911687" cy="1280890"/>
          </a:xfrm>
        </p:spPr>
        <p:txBody>
          <a:bodyPr>
            <a:normAutofit/>
          </a:bodyPr>
          <a:lstStyle/>
          <a:p>
            <a:r>
              <a:rPr lang="en-US" sz="7200" dirty="0"/>
              <a:t>MLRM Diagnostics</a:t>
            </a:r>
          </a:p>
        </p:txBody>
      </p:sp>
      <p:sp>
        <p:nvSpPr>
          <p:cNvPr id="3" name="TextBox 2">
            <a:extLst>
              <a:ext uri="{FF2B5EF4-FFF2-40B4-BE49-F238E27FC236}">
                <a16:creationId xmlns:a16="http://schemas.microsoft.com/office/drawing/2014/main" id="{F488ED2C-353D-4935-8E89-63AF3776A04A}"/>
              </a:ext>
            </a:extLst>
          </p:cNvPr>
          <p:cNvSpPr txBox="1"/>
          <p:nvPr/>
        </p:nvSpPr>
        <p:spPr>
          <a:xfrm>
            <a:off x="3890570" y="3953021"/>
            <a:ext cx="5556738" cy="923330"/>
          </a:xfrm>
          <a:prstGeom prst="rect">
            <a:avLst/>
          </a:prstGeom>
          <a:noFill/>
        </p:spPr>
        <p:txBody>
          <a:bodyPr wrap="square" rtlCol="0">
            <a:spAutoFit/>
          </a:bodyPr>
          <a:lstStyle/>
          <a:p>
            <a:r>
              <a:rPr lang="en-US" dirty="0"/>
              <a:t>After building the model, we must check if the model satisfies some fundamental assumptions of a Linear Regression Model.</a:t>
            </a:r>
          </a:p>
        </p:txBody>
      </p:sp>
    </p:spTree>
    <p:extLst>
      <p:ext uri="{BB962C8B-B14F-4D97-AF65-F5344CB8AC3E}">
        <p14:creationId xmlns:p14="http://schemas.microsoft.com/office/powerpoint/2010/main" val="2268656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A47D4-0A2B-4A7C-A43A-7E116A080AD0}"/>
              </a:ext>
            </a:extLst>
          </p:cNvPr>
          <p:cNvSpPr>
            <a:spLocks noGrp="1"/>
          </p:cNvSpPr>
          <p:nvPr>
            <p:ph type="title"/>
          </p:nvPr>
        </p:nvSpPr>
        <p:spPr>
          <a:xfrm>
            <a:off x="2424113" y="239815"/>
            <a:ext cx="8911687" cy="641982"/>
          </a:xfrm>
        </p:spPr>
        <p:txBody>
          <a:bodyPr/>
          <a:lstStyle/>
          <a:p>
            <a:r>
              <a:rPr lang="en-US" dirty="0"/>
              <a:t>Multicollinearity Check (VIF)</a:t>
            </a:r>
          </a:p>
        </p:txBody>
      </p:sp>
      <p:graphicFrame>
        <p:nvGraphicFramePr>
          <p:cNvPr id="4" name="Content Placeholder 3">
            <a:extLst>
              <a:ext uri="{FF2B5EF4-FFF2-40B4-BE49-F238E27FC236}">
                <a16:creationId xmlns:a16="http://schemas.microsoft.com/office/drawing/2014/main" id="{FDA76C1B-A9F3-4867-A207-3BEF95EC064B}"/>
              </a:ext>
            </a:extLst>
          </p:cNvPr>
          <p:cNvGraphicFramePr>
            <a:graphicFrameLocks noGrp="1"/>
          </p:cNvGraphicFramePr>
          <p:nvPr>
            <p:ph idx="1"/>
            <p:extLst>
              <p:ext uri="{D42A27DB-BD31-4B8C-83A1-F6EECF244321}">
                <p14:modId xmlns:p14="http://schemas.microsoft.com/office/powerpoint/2010/main" val="1708326973"/>
              </p:ext>
            </p:extLst>
          </p:nvPr>
        </p:nvGraphicFramePr>
        <p:xfrm>
          <a:off x="2424113" y="1280160"/>
          <a:ext cx="3048220" cy="2926080"/>
        </p:xfrm>
        <a:graphic>
          <a:graphicData uri="http://schemas.openxmlformats.org/drawingml/2006/table">
            <a:tbl>
              <a:tblPr/>
              <a:tblGrid>
                <a:gridCol w="1697722">
                  <a:extLst>
                    <a:ext uri="{9D8B030D-6E8A-4147-A177-3AD203B41FA5}">
                      <a16:colId xmlns:a16="http://schemas.microsoft.com/office/drawing/2014/main" val="3238047447"/>
                    </a:ext>
                  </a:extLst>
                </a:gridCol>
                <a:gridCol w="1350498">
                  <a:extLst>
                    <a:ext uri="{9D8B030D-6E8A-4147-A177-3AD203B41FA5}">
                      <a16:colId xmlns:a16="http://schemas.microsoft.com/office/drawing/2014/main" val="970688571"/>
                    </a:ext>
                  </a:extLst>
                </a:gridCol>
              </a:tblGrid>
              <a:tr h="161876">
                <a:tc rowSpan="2">
                  <a:txBody>
                    <a:bodyPr/>
                    <a:lstStyle/>
                    <a:p>
                      <a:pPr algn="ctr" fontAlgn="t"/>
                      <a:r>
                        <a:rPr lang="en-US" sz="1600" b="1" i="0" u="none" strike="noStrike" dirty="0">
                          <a:solidFill>
                            <a:srgbClr val="002288"/>
                          </a:solidFill>
                          <a:effectLst/>
                          <a:latin typeface="+mn-lt"/>
                        </a:rPr>
                        <a:t>Variable</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600" b="1" i="0" u="none" strike="noStrike" dirty="0">
                          <a:solidFill>
                            <a:srgbClr val="002288"/>
                          </a:solidFill>
                          <a:effectLst/>
                          <a:latin typeface="+mn-lt"/>
                        </a:rPr>
                        <a:t>Variance</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0F0F0"/>
                    </a:solidFill>
                  </a:tcPr>
                </a:tc>
                <a:extLst>
                  <a:ext uri="{0D108BD9-81ED-4DB2-BD59-A6C34878D82A}">
                    <a16:rowId xmlns:a16="http://schemas.microsoft.com/office/drawing/2014/main" val="2002743767"/>
                  </a:ext>
                </a:extLst>
              </a:tr>
              <a:tr h="200025">
                <a:tc vMerge="1">
                  <a:txBody>
                    <a:bodyPr/>
                    <a:lstStyle/>
                    <a:p>
                      <a:endParaRPr lang="en-US"/>
                    </a:p>
                  </a:txBody>
                  <a:tcPr/>
                </a:tc>
                <a:tc>
                  <a:txBody>
                    <a:bodyPr/>
                    <a:lstStyle/>
                    <a:p>
                      <a:pPr algn="ctr" fontAlgn="t"/>
                      <a:r>
                        <a:rPr lang="en-US" sz="1600" b="1" i="0" u="none" strike="noStrike">
                          <a:solidFill>
                            <a:srgbClr val="002288"/>
                          </a:solidFill>
                          <a:effectLst/>
                          <a:latin typeface="+mn-lt"/>
                        </a:rPr>
                        <a:t>Inflation</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0F0F0"/>
                    </a:solidFill>
                  </a:tcPr>
                </a:tc>
                <a:extLst>
                  <a:ext uri="{0D108BD9-81ED-4DB2-BD59-A6C34878D82A}">
                    <a16:rowId xmlns:a16="http://schemas.microsoft.com/office/drawing/2014/main" val="153262933"/>
                  </a:ext>
                </a:extLst>
              </a:tr>
              <a:tr h="200025">
                <a:tc>
                  <a:txBody>
                    <a:bodyPr/>
                    <a:lstStyle/>
                    <a:p>
                      <a:pPr algn="ctr" fontAlgn="t"/>
                      <a:r>
                        <a:rPr lang="en-US" sz="1600" b="1" i="0" u="none" strike="noStrike" dirty="0">
                          <a:solidFill>
                            <a:srgbClr val="002288"/>
                          </a:solidFill>
                          <a:effectLst/>
                          <a:latin typeface="+mn-lt"/>
                        </a:rPr>
                        <a:t>Intercept</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1600" b="0" i="0" u="none" strike="noStrike">
                          <a:solidFill>
                            <a:srgbClr val="002288"/>
                          </a:solidFill>
                          <a:effectLst/>
                          <a:latin typeface="+mn-lt"/>
                        </a:rPr>
                        <a:t>0</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extLst>
                  <a:ext uri="{0D108BD9-81ED-4DB2-BD59-A6C34878D82A}">
                    <a16:rowId xmlns:a16="http://schemas.microsoft.com/office/drawing/2014/main" val="292532441"/>
                  </a:ext>
                </a:extLst>
              </a:tr>
              <a:tr h="200025">
                <a:tc>
                  <a:txBody>
                    <a:bodyPr/>
                    <a:lstStyle/>
                    <a:p>
                      <a:pPr algn="ctr" fontAlgn="t"/>
                      <a:r>
                        <a:rPr lang="en-US" sz="1600" b="1" i="0" u="none" strike="noStrike" dirty="0">
                          <a:solidFill>
                            <a:srgbClr val="002288"/>
                          </a:solidFill>
                          <a:effectLst/>
                          <a:latin typeface="+mn-lt"/>
                        </a:rPr>
                        <a:t>meals</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1600" b="0" i="0" u="none" strike="noStrike">
                          <a:solidFill>
                            <a:srgbClr val="002288"/>
                          </a:solidFill>
                          <a:effectLst/>
                          <a:latin typeface="+mn-lt"/>
                        </a:rPr>
                        <a:t>4.12763</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extLst>
                  <a:ext uri="{0D108BD9-81ED-4DB2-BD59-A6C34878D82A}">
                    <a16:rowId xmlns:a16="http://schemas.microsoft.com/office/drawing/2014/main" val="689287908"/>
                  </a:ext>
                </a:extLst>
              </a:tr>
              <a:tr h="200025">
                <a:tc>
                  <a:txBody>
                    <a:bodyPr/>
                    <a:lstStyle/>
                    <a:p>
                      <a:pPr algn="ctr" fontAlgn="t"/>
                      <a:r>
                        <a:rPr lang="en-US" sz="1600" b="1" i="0" u="none" strike="noStrike" dirty="0">
                          <a:solidFill>
                            <a:srgbClr val="002288"/>
                          </a:solidFill>
                          <a:effectLst/>
                          <a:latin typeface="+mn-lt"/>
                        </a:rPr>
                        <a:t>ell</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1600" b="0" i="0" u="none" strike="noStrike" dirty="0">
                          <a:solidFill>
                            <a:srgbClr val="002288"/>
                          </a:solidFill>
                          <a:effectLst/>
                          <a:latin typeface="+mn-lt"/>
                        </a:rPr>
                        <a:t>3.19717</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extLst>
                  <a:ext uri="{0D108BD9-81ED-4DB2-BD59-A6C34878D82A}">
                    <a16:rowId xmlns:a16="http://schemas.microsoft.com/office/drawing/2014/main" val="1087852966"/>
                  </a:ext>
                </a:extLst>
              </a:tr>
              <a:tr h="200025">
                <a:tc>
                  <a:txBody>
                    <a:bodyPr/>
                    <a:lstStyle/>
                    <a:p>
                      <a:pPr algn="ctr" fontAlgn="t"/>
                      <a:r>
                        <a:rPr lang="en-US" sz="1600" b="1" i="0" u="none" strike="noStrike">
                          <a:solidFill>
                            <a:srgbClr val="002288"/>
                          </a:solidFill>
                          <a:effectLst/>
                          <a:latin typeface="+mn-lt"/>
                        </a:rPr>
                        <a:t>yr_rnd</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1600" b="0" i="0" u="none" strike="noStrike" dirty="0">
                          <a:solidFill>
                            <a:srgbClr val="002288"/>
                          </a:solidFill>
                          <a:effectLst/>
                          <a:latin typeface="+mn-lt"/>
                        </a:rPr>
                        <a:t>1.43469</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extLst>
                  <a:ext uri="{0D108BD9-81ED-4DB2-BD59-A6C34878D82A}">
                    <a16:rowId xmlns:a16="http://schemas.microsoft.com/office/drawing/2014/main" val="3503558724"/>
                  </a:ext>
                </a:extLst>
              </a:tr>
              <a:tr h="200025">
                <a:tc>
                  <a:txBody>
                    <a:bodyPr/>
                    <a:lstStyle/>
                    <a:p>
                      <a:pPr algn="ctr" fontAlgn="t"/>
                      <a:r>
                        <a:rPr lang="en-US" sz="1600" b="1" i="0" u="none" strike="noStrike">
                          <a:solidFill>
                            <a:srgbClr val="002288"/>
                          </a:solidFill>
                          <a:effectLst/>
                          <a:latin typeface="+mn-lt"/>
                        </a:rPr>
                        <a:t>mobility</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1600" b="0" i="0" u="none" strike="noStrike" dirty="0">
                          <a:solidFill>
                            <a:srgbClr val="002288"/>
                          </a:solidFill>
                          <a:effectLst/>
                          <a:latin typeface="+mn-lt"/>
                        </a:rPr>
                        <a:t>1.21152</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extLst>
                  <a:ext uri="{0D108BD9-81ED-4DB2-BD59-A6C34878D82A}">
                    <a16:rowId xmlns:a16="http://schemas.microsoft.com/office/drawing/2014/main" val="3533125482"/>
                  </a:ext>
                </a:extLst>
              </a:tr>
              <a:tr h="200025">
                <a:tc>
                  <a:txBody>
                    <a:bodyPr/>
                    <a:lstStyle/>
                    <a:p>
                      <a:pPr algn="ctr" fontAlgn="t"/>
                      <a:r>
                        <a:rPr lang="en-US" sz="1600" b="1" i="0" u="none" strike="noStrike">
                          <a:solidFill>
                            <a:srgbClr val="002288"/>
                          </a:solidFill>
                          <a:effectLst/>
                          <a:latin typeface="+mn-lt"/>
                        </a:rPr>
                        <a:t>acs_k3</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1600" b="0" i="0" u="none" strike="noStrike" dirty="0">
                          <a:solidFill>
                            <a:srgbClr val="002288"/>
                          </a:solidFill>
                          <a:effectLst/>
                          <a:latin typeface="+mn-lt"/>
                        </a:rPr>
                        <a:t>1.1429</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extLst>
                  <a:ext uri="{0D108BD9-81ED-4DB2-BD59-A6C34878D82A}">
                    <a16:rowId xmlns:a16="http://schemas.microsoft.com/office/drawing/2014/main" val="506266325"/>
                  </a:ext>
                </a:extLst>
              </a:tr>
              <a:tr h="200025">
                <a:tc>
                  <a:txBody>
                    <a:bodyPr/>
                    <a:lstStyle/>
                    <a:p>
                      <a:pPr algn="ctr" fontAlgn="t"/>
                      <a:r>
                        <a:rPr lang="en-US" sz="1600" b="1" i="0" u="none" strike="noStrike">
                          <a:solidFill>
                            <a:srgbClr val="002288"/>
                          </a:solidFill>
                          <a:effectLst/>
                          <a:latin typeface="+mn-lt"/>
                        </a:rPr>
                        <a:t>acs_46</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1600" b="0" i="0" u="none" strike="noStrike" dirty="0">
                          <a:solidFill>
                            <a:srgbClr val="002288"/>
                          </a:solidFill>
                          <a:effectLst/>
                          <a:latin typeface="+mn-lt"/>
                        </a:rPr>
                        <a:t>1.13382</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extLst>
                  <a:ext uri="{0D108BD9-81ED-4DB2-BD59-A6C34878D82A}">
                    <a16:rowId xmlns:a16="http://schemas.microsoft.com/office/drawing/2014/main" val="2601004930"/>
                  </a:ext>
                </a:extLst>
              </a:tr>
              <a:tr h="200025">
                <a:tc>
                  <a:txBody>
                    <a:bodyPr/>
                    <a:lstStyle/>
                    <a:p>
                      <a:pPr algn="ctr" fontAlgn="t"/>
                      <a:r>
                        <a:rPr lang="en-US" sz="1600" b="1" i="0" u="none" strike="noStrike">
                          <a:solidFill>
                            <a:srgbClr val="002288"/>
                          </a:solidFill>
                          <a:effectLst/>
                          <a:latin typeface="+mn-lt"/>
                        </a:rPr>
                        <a:t>col_grad</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1600" b="0" i="0" u="none" strike="noStrike" dirty="0">
                          <a:solidFill>
                            <a:srgbClr val="002288"/>
                          </a:solidFill>
                          <a:effectLst/>
                          <a:latin typeface="+mn-lt"/>
                        </a:rPr>
                        <a:t>1.57069</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extLst>
                  <a:ext uri="{0D108BD9-81ED-4DB2-BD59-A6C34878D82A}">
                    <a16:rowId xmlns:a16="http://schemas.microsoft.com/office/drawing/2014/main" val="1913966126"/>
                  </a:ext>
                </a:extLst>
              </a:tr>
              <a:tr h="200025">
                <a:tc>
                  <a:txBody>
                    <a:bodyPr/>
                    <a:lstStyle/>
                    <a:p>
                      <a:pPr algn="ctr" fontAlgn="t"/>
                      <a:r>
                        <a:rPr lang="en-US" sz="1600" b="1" i="0" u="none" strike="noStrike">
                          <a:solidFill>
                            <a:srgbClr val="002288"/>
                          </a:solidFill>
                          <a:effectLst/>
                          <a:latin typeface="+mn-lt"/>
                        </a:rPr>
                        <a:t>grad_sch</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1600" b="0" i="0" u="none" strike="noStrike" dirty="0">
                          <a:solidFill>
                            <a:srgbClr val="002288"/>
                          </a:solidFill>
                          <a:effectLst/>
                          <a:latin typeface="+mn-lt"/>
                        </a:rPr>
                        <a:t>1.59294</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extLst>
                  <a:ext uri="{0D108BD9-81ED-4DB2-BD59-A6C34878D82A}">
                    <a16:rowId xmlns:a16="http://schemas.microsoft.com/office/drawing/2014/main" val="4205734463"/>
                  </a:ext>
                </a:extLst>
              </a:tr>
              <a:tr h="209550">
                <a:tc>
                  <a:txBody>
                    <a:bodyPr/>
                    <a:lstStyle/>
                    <a:p>
                      <a:pPr algn="ctr" fontAlgn="t"/>
                      <a:r>
                        <a:rPr lang="en-US" sz="1600" b="1" i="0" u="none" strike="noStrike">
                          <a:solidFill>
                            <a:srgbClr val="002288"/>
                          </a:solidFill>
                          <a:effectLst/>
                          <a:latin typeface="+mn-lt"/>
                        </a:rPr>
                        <a:t>full</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1600" b="0" i="0" u="none" strike="noStrike" dirty="0">
                          <a:solidFill>
                            <a:srgbClr val="002288"/>
                          </a:solidFill>
                          <a:effectLst/>
                          <a:latin typeface="+mn-lt"/>
                        </a:rPr>
                        <a:t>1.55387</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extLst>
                  <a:ext uri="{0D108BD9-81ED-4DB2-BD59-A6C34878D82A}">
                    <a16:rowId xmlns:a16="http://schemas.microsoft.com/office/drawing/2014/main" val="1872927440"/>
                  </a:ext>
                </a:extLst>
              </a:tr>
            </a:tbl>
          </a:graphicData>
        </a:graphic>
      </p:graphicFrame>
      <p:cxnSp>
        <p:nvCxnSpPr>
          <p:cNvPr id="6" name="Straight Connector 5">
            <a:extLst>
              <a:ext uri="{FF2B5EF4-FFF2-40B4-BE49-F238E27FC236}">
                <a16:creationId xmlns:a16="http://schemas.microsoft.com/office/drawing/2014/main" id="{FCCFABD8-AF85-4331-98F9-B99B50B95DBB}"/>
              </a:ext>
            </a:extLst>
          </p:cNvPr>
          <p:cNvCxnSpPr/>
          <p:nvPr/>
        </p:nvCxnSpPr>
        <p:spPr>
          <a:xfrm>
            <a:off x="4079631" y="1280160"/>
            <a:ext cx="1392702" cy="0"/>
          </a:xfrm>
          <a:prstGeom prst="line">
            <a:avLst/>
          </a:prstGeom>
          <a:ln>
            <a:solidFill>
              <a:schemeClr val="tx2">
                <a:lumMod val="60000"/>
                <a:lumOff val="40000"/>
              </a:schemeClr>
            </a:solidFill>
          </a:ln>
        </p:spPr>
        <p:style>
          <a:lnRef idx="3">
            <a:schemeClr val="dk1"/>
          </a:lnRef>
          <a:fillRef idx="0">
            <a:schemeClr val="dk1"/>
          </a:fillRef>
          <a:effectRef idx="2">
            <a:schemeClr val="dk1"/>
          </a:effectRef>
          <a:fontRef idx="minor">
            <a:schemeClr val="tx1"/>
          </a:fontRef>
        </p:style>
      </p:cxnSp>
      <p:sp>
        <p:nvSpPr>
          <p:cNvPr id="7" name="TextBox 6">
            <a:extLst>
              <a:ext uri="{FF2B5EF4-FFF2-40B4-BE49-F238E27FC236}">
                <a16:creationId xmlns:a16="http://schemas.microsoft.com/office/drawing/2014/main" id="{98A8EBF9-56A9-4D09-99AD-9E494B2B18DD}"/>
              </a:ext>
            </a:extLst>
          </p:cNvPr>
          <p:cNvSpPr txBox="1"/>
          <p:nvPr/>
        </p:nvSpPr>
        <p:spPr>
          <a:xfrm>
            <a:off x="5964702" y="1589038"/>
            <a:ext cx="4065563" cy="2308324"/>
          </a:xfrm>
          <a:prstGeom prst="rect">
            <a:avLst/>
          </a:prstGeom>
          <a:noFill/>
        </p:spPr>
        <p:txBody>
          <a:bodyPr wrap="square" rtlCol="0">
            <a:spAutoFit/>
          </a:bodyPr>
          <a:lstStyle/>
          <a:p>
            <a:pPr marL="342900" indent="-342900">
              <a:buFont typeface="Arial" panose="020B0604020202020204" pitchFamily="34" charset="0"/>
              <a:buChar char="•"/>
            </a:pPr>
            <a:r>
              <a:rPr lang="en-US" sz="2400" dirty="0"/>
              <a:t>All the variables except </a:t>
            </a:r>
            <a:r>
              <a:rPr lang="en-US" sz="2400" b="1" dirty="0"/>
              <a:t>Meals </a:t>
            </a:r>
            <a:r>
              <a:rPr lang="en-US" sz="2400" dirty="0"/>
              <a:t>and </a:t>
            </a:r>
            <a:r>
              <a:rPr lang="en-US" sz="2400" b="1" dirty="0"/>
              <a:t>Ell</a:t>
            </a:r>
            <a:r>
              <a:rPr lang="en-US" sz="2400" dirty="0"/>
              <a:t> have a VIF which is less than 1.7, which suggests insignificant collinearity among these variables.</a:t>
            </a:r>
          </a:p>
        </p:txBody>
      </p:sp>
      <p:sp>
        <p:nvSpPr>
          <p:cNvPr id="8" name="TextBox 7">
            <a:extLst>
              <a:ext uri="{FF2B5EF4-FFF2-40B4-BE49-F238E27FC236}">
                <a16:creationId xmlns:a16="http://schemas.microsoft.com/office/drawing/2014/main" id="{5868FE9C-A7AD-4EE1-884D-FE0558387540}"/>
              </a:ext>
            </a:extLst>
          </p:cNvPr>
          <p:cNvSpPr txBox="1"/>
          <p:nvPr/>
        </p:nvSpPr>
        <p:spPr>
          <a:xfrm>
            <a:off x="2424113" y="4360985"/>
            <a:ext cx="8042250" cy="2862322"/>
          </a:xfrm>
          <a:prstGeom prst="rect">
            <a:avLst/>
          </a:prstGeom>
          <a:noFill/>
        </p:spPr>
        <p:txBody>
          <a:bodyPr wrap="square" rtlCol="0">
            <a:spAutoFit/>
          </a:bodyPr>
          <a:lstStyle/>
          <a:p>
            <a:pPr marL="285750" indent="-285750">
              <a:buFont typeface="Arial" panose="020B0604020202020204" pitchFamily="34" charset="0"/>
              <a:buChar char="•"/>
            </a:pPr>
            <a:r>
              <a:rPr lang="en-US" sz="2400" dirty="0"/>
              <a:t>Although </a:t>
            </a:r>
            <a:r>
              <a:rPr lang="en-US" sz="2400" b="1" dirty="0"/>
              <a:t>Meals </a:t>
            </a:r>
            <a:r>
              <a:rPr lang="en-US" sz="2400" dirty="0"/>
              <a:t>and </a:t>
            </a:r>
            <a:r>
              <a:rPr lang="en-US" sz="2400" b="1" dirty="0"/>
              <a:t>Ell </a:t>
            </a:r>
            <a:r>
              <a:rPr lang="en-US" sz="2400" dirty="0"/>
              <a:t>have higher VIF than the rest of the variables, these are still within our conventional limit of VIF = 10.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This suggests that the model is free from the problem of multicollinearity.</a:t>
            </a:r>
          </a:p>
          <a:p>
            <a:endParaRPr lang="en-US" dirty="0"/>
          </a:p>
          <a:p>
            <a:r>
              <a:rPr lang="en-US" dirty="0"/>
              <a:t> </a:t>
            </a:r>
          </a:p>
        </p:txBody>
      </p:sp>
    </p:spTree>
    <p:extLst>
      <p:ext uri="{BB962C8B-B14F-4D97-AF65-F5344CB8AC3E}">
        <p14:creationId xmlns:p14="http://schemas.microsoft.com/office/powerpoint/2010/main" val="22709506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25B87-F816-41D0-8E60-7B5566066AA9}"/>
              </a:ext>
            </a:extLst>
          </p:cNvPr>
          <p:cNvSpPr>
            <a:spLocks noGrp="1"/>
          </p:cNvSpPr>
          <p:nvPr>
            <p:ph type="title"/>
          </p:nvPr>
        </p:nvSpPr>
        <p:spPr>
          <a:xfrm>
            <a:off x="2293791" y="258350"/>
            <a:ext cx="8911687" cy="782659"/>
          </a:xfrm>
        </p:spPr>
        <p:txBody>
          <a:bodyPr/>
          <a:lstStyle/>
          <a:p>
            <a:r>
              <a:rPr lang="en-US" dirty="0"/>
              <a:t>Homoscedasticity Check (White Test)</a:t>
            </a:r>
          </a:p>
        </p:txBody>
      </p:sp>
      <p:sp>
        <p:nvSpPr>
          <p:cNvPr id="3" name="Content Placeholder 2">
            <a:extLst>
              <a:ext uri="{FF2B5EF4-FFF2-40B4-BE49-F238E27FC236}">
                <a16:creationId xmlns:a16="http://schemas.microsoft.com/office/drawing/2014/main" id="{89360713-57D4-4BD6-994F-E5F5861C8511}"/>
              </a:ext>
            </a:extLst>
          </p:cNvPr>
          <p:cNvSpPr>
            <a:spLocks noGrp="1"/>
          </p:cNvSpPr>
          <p:nvPr>
            <p:ph idx="1"/>
          </p:nvPr>
        </p:nvSpPr>
        <p:spPr>
          <a:xfrm>
            <a:off x="2290078" y="4170997"/>
            <a:ext cx="8915400" cy="2159465"/>
          </a:xfrm>
        </p:spPr>
        <p:txBody>
          <a:bodyPr>
            <a:noAutofit/>
          </a:bodyPr>
          <a:lstStyle/>
          <a:p>
            <a:r>
              <a:rPr lang="en-US" sz="2000" dirty="0"/>
              <a:t>Since p-value &gt; 0.001, we do not have enough evidence to reject null hypothesis that error variance is constant across the range of variables.</a:t>
            </a:r>
          </a:p>
          <a:p>
            <a:r>
              <a:rPr lang="en-US" sz="2000" dirty="0"/>
              <a:t>Therefore, we conclude that the errors are homoscedastic.</a:t>
            </a:r>
          </a:p>
          <a:p>
            <a:r>
              <a:rPr lang="en-US" sz="2000" dirty="0"/>
              <a:t>The randomness in the Residual vs Predicted graph further indicates the homoscedasticity of errors.</a:t>
            </a:r>
          </a:p>
        </p:txBody>
      </p:sp>
      <p:graphicFrame>
        <p:nvGraphicFramePr>
          <p:cNvPr id="4" name="Table 3">
            <a:extLst>
              <a:ext uri="{FF2B5EF4-FFF2-40B4-BE49-F238E27FC236}">
                <a16:creationId xmlns:a16="http://schemas.microsoft.com/office/drawing/2014/main" id="{8483553B-5CF5-4310-A79E-DFB8F162E0E0}"/>
              </a:ext>
            </a:extLst>
          </p:cNvPr>
          <p:cNvGraphicFramePr>
            <a:graphicFrameLocks noGrp="1"/>
          </p:cNvGraphicFramePr>
          <p:nvPr>
            <p:extLst>
              <p:ext uri="{D42A27DB-BD31-4B8C-83A1-F6EECF244321}">
                <p14:modId xmlns:p14="http://schemas.microsoft.com/office/powerpoint/2010/main" val="3504578876"/>
              </p:ext>
            </p:extLst>
          </p:nvPr>
        </p:nvGraphicFramePr>
        <p:xfrm>
          <a:off x="2304902" y="1237958"/>
          <a:ext cx="1778000" cy="893372"/>
        </p:xfrm>
        <a:graphic>
          <a:graphicData uri="http://schemas.openxmlformats.org/drawingml/2006/table">
            <a:tbl>
              <a:tblPr/>
              <a:tblGrid>
                <a:gridCol w="914400">
                  <a:extLst>
                    <a:ext uri="{9D8B030D-6E8A-4147-A177-3AD203B41FA5}">
                      <a16:colId xmlns:a16="http://schemas.microsoft.com/office/drawing/2014/main" val="71819871"/>
                    </a:ext>
                  </a:extLst>
                </a:gridCol>
                <a:gridCol w="863600">
                  <a:extLst>
                    <a:ext uri="{9D8B030D-6E8A-4147-A177-3AD203B41FA5}">
                      <a16:colId xmlns:a16="http://schemas.microsoft.com/office/drawing/2014/main" val="3908508481"/>
                    </a:ext>
                  </a:extLst>
                </a:gridCol>
              </a:tblGrid>
              <a:tr h="344732">
                <a:tc>
                  <a:txBody>
                    <a:bodyPr/>
                    <a:lstStyle/>
                    <a:p>
                      <a:pPr algn="ctr" fontAlgn="t"/>
                      <a:r>
                        <a:rPr lang="en-US" sz="1800" b="1" i="0" u="none" strike="noStrike" dirty="0">
                          <a:solidFill>
                            <a:srgbClr val="002288"/>
                          </a:solidFill>
                          <a:effectLst/>
                          <a:latin typeface="+mn-lt"/>
                        </a:rPr>
                        <a:t>Chi-Square</a:t>
                      </a:r>
                    </a:p>
                  </a:txBody>
                  <a:tcPr marL="0" marR="0" marT="0" marB="0">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r>
                        <a:rPr lang="en-US" sz="1800" b="1" i="0" u="none" strike="noStrike">
                          <a:solidFill>
                            <a:srgbClr val="002288"/>
                          </a:solidFill>
                          <a:effectLst/>
                          <a:latin typeface="+mn-lt"/>
                        </a:rPr>
                        <a:t>Pr &gt; ChiSq</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0F0F0"/>
                    </a:solidFill>
                  </a:tcPr>
                </a:tc>
                <a:extLst>
                  <a:ext uri="{0D108BD9-81ED-4DB2-BD59-A6C34878D82A}">
                    <a16:rowId xmlns:a16="http://schemas.microsoft.com/office/drawing/2014/main" val="2550573517"/>
                  </a:ext>
                </a:extLst>
              </a:tr>
              <a:tr h="344732">
                <a:tc>
                  <a:txBody>
                    <a:bodyPr/>
                    <a:lstStyle/>
                    <a:p>
                      <a:pPr algn="r" fontAlgn="t"/>
                      <a:r>
                        <a:rPr lang="en-US" sz="1800" b="0" i="0" u="none" strike="noStrike" dirty="0">
                          <a:solidFill>
                            <a:srgbClr val="002288"/>
                          </a:solidFill>
                          <a:effectLst/>
                          <a:latin typeface="+mn-lt"/>
                        </a:rPr>
                        <a:t>65.73</a:t>
                      </a:r>
                    </a:p>
                  </a:txBody>
                  <a:tcPr marL="0" marR="0" marT="0" marB="0">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1800" b="0" i="0" u="none" strike="noStrike" dirty="0">
                          <a:solidFill>
                            <a:srgbClr val="002288"/>
                          </a:solidFill>
                          <a:effectLst/>
                          <a:latin typeface="+mn-lt"/>
                        </a:rPr>
                        <a:t>0.1126</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extLst>
                  <a:ext uri="{0D108BD9-81ED-4DB2-BD59-A6C34878D82A}">
                    <a16:rowId xmlns:a16="http://schemas.microsoft.com/office/drawing/2014/main" val="1358714029"/>
                  </a:ext>
                </a:extLst>
              </a:tr>
            </a:tbl>
          </a:graphicData>
        </a:graphic>
      </p:graphicFrame>
      <p:pic>
        <p:nvPicPr>
          <p:cNvPr id="6" name="Picture 5">
            <a:extLst>
              <a:ext uri="{FF2B5EF4-FFF2-40B4-BE49-F238E27FC236}">
                <a16:creationId xmlns:a16="http://schemas.microsoft.com/office/drawing/2014/main" id="{DF4EDBA1-1BFE-4886-87C9-4040AD8ED0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4030" y="1041010"/>
            <a:ext cx="5725551" cy="2933038"/>
          </a:xfrm>
          <a:prstGeom prst="rect">
            <a:avLst/>
          </a:prstGeom>
        </p:spPr>
      </p:pic>
    </p:spTree>
    <p:extLst>
      <p:ext uri="{BB962C8B-B14F-4D97-AF65-F5344CB8AC3E}">
        <p14:creationId xmlns:p14="http://schemas.microsoft.com/office/powerpoint/2010/main" val="3786747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C2E2A-7EC0-4B27-80DA-5D181B3655C2}"/>
              </a:ext>
            </a:extLst>
          </p:cNvPr>
          <p:cNvSpPr>
            <a:spLocks noGrp="1"/>
          </p:cNvSpPr>
          <p:nvPr>
            <p:ph type="title"/>
          </p:nvPr>
        </p:nvSpPr>
        <p:spPr>
          <a:xfrm>
            <a:off x="2367842" y="314621"/>
            <a:ext cx="8911687" cy="712321"/>
          </a:xfrm>
        </p:spPr>
        <p:txBody>
          <a:bodyPr>
            <a:normAutofit fontScale="90000"/>
          </a:bodyPr>
          <a:lstStyle/>
          <a:p>
            <a:r>
              <a:rPr lang="en-US" dirty="0"/>
              <a:t>Normality of Residuals (Shapiro-Wilk Test)</a:t>
            </a:r>
          </a:p>
        </p:txBody>
      </p:sp>
      <p:sp>
        <p:nvSpPr>
          <p:cNvPr id="3" name="Content Placeholder 2">
            <a:extLst>
              <a:ext uri="{FF2B5EF4-FFF2-40B4-BE49-F238E27FC236}">
                <a16:creationId xmlns:a16="http://schemas.microsoft.com/office/drawing/2014/main" id="{332DB323-349B-417E-BA4B-BF193F049926}"/>
              </a:ext>
            </a:extLst>
          </p:cNvPr>
          <p:cNvSpPr>
            <a:spLocks noGrp="1"/>
          </p:cNvSpPr>
          <p:nvPr>
            <p:ph idx="1"/>
          </p:nvPr>
        </p:nvSpPr>
        <p:spPr>
          <a:xfrm>
            <a:off x="2184962" y="4074942"/>
            <a:ext cx="8915400" cy="2579077"/>
          </a:xfrm>
        </p:spPr>
        <p:txBody>
          <a:bodyPr>
            <a:normAutofit/>
          </a:bodyPr>
          <a:lstStyle/>
          <a:p>
            <a:r>
              <a:rPr lang="en-US" dirty="0"/>
              <a:t>P-values are high for each test i.e. we do no have enough evidence to reject null hypothesis that the distribution is Normal.</a:t>
            </a:r>
          </a:p>
          <a:p>
            <a:r>
              <a:rPr lang="en-US" dirty="0"/>
              <a:t>Therefore, we conclude at 99.9% level of significance that Residuals are normally distributed.</a:t>
            </a:r>
          </a:p>
          <a:p>
            <a:r>
              <a:rPr lang="en-US" dirty="0"/>
              <a:t>This confirms that the t-test for significance of individual regressors is valid.</a:t>
            </a:r>
          </a:p>
          <a:p>
            <a:r>
              <a:rPr lang="en-US" dirty="0"/>
              <a:t>In the QQ-Plot above, distribution of Residuals is almost overlapping the diagonal line, which strongly suggests that Residuals are Normal. </a:t>
            </a:r>
          </a:p>
        </p:txBody>
      </p:sp>
      <p:graphicFrame>
        <p:nvGraphicFramePr>
          <p:cNvPr id="4" name="Table 3">
            <a:extLst>
              <a:ext uri="{FF2B5EF4-FFF2-40B4-BE49-F238E27FC236}">
                <a16:creationId xmlns:a16="http://schemas.microsoft.com/office/drawing/2014/main" id="{5312FC13-FC68-410C-AFE0-65F8F8BD2773}"/>
              </a:ext>
            </a:extLst>
          </p:cNvPr>
          <p:cNvGraphicFramePr>
            <a:graphicFrameLocks noGrp="1"/>
          </p:cNvGraphicFramePr>
          <p:nvPr>
            <p:extLst>
              <p:ext uri="{D42A27DB-BD31-4B8C-83A1-F6EECF244321}">
                <p14:modId xmlns:p14="http://schemas.microsoft.com/office/powerpoint/2010/main" val="2444369277"/>
              </p:ext>
            </p:extLst>
          </p:nvPr>
        </p:nvGraphicFramePr>
        <p:xfrm>
          <a:off x="2184964" y="1235099"/>
          <a:ext cx="3473362" cy="2225040"/>
        </p:xfrm>
        <a:graphic>
          <a:graphicData uri="http://schemas.openxmlformats.org/drawingml/2006/table">
            <a:tbl>
              <a:tblPr/>
              <a:tblGrid>
                <a:gridCol w="1327795">
                  <a:extLst>
                    <a:ext uri="{9D8B030D-6E8A-4147-A177-3AD203B41FA5}">
                      <a16:colId xmlns:a16="http://schemas.microsoft.com/office/drawing/2014/main" val="1648377661"/>
                    </a:ext>
                  </a:extLst>
                </a:gridCol>
                <a:gridCol w="25400">
                  <a:extLst>
                    <a:ext uri="{9D8B030D-6E8A-4147-A177-3AD203B41FA5}">
                      <a16:colId xmlns:a16="http://schemas.microsoft.com/office/drawing/2014/main" val="3182202256"/>
                    </a:ext>
                  </a:extLst>
                </a:gridCol>
                <a:gridCol w="975713">
                  <a:extLst>
                    <a:ext uri="{9D8B030D-6E8A-4147-A177-3AD203B41FA5}">
                      <a16:colId xmlns:a16="http://schemas.microsoft.com/office/drawing/2014/main" val="865878066"/>
                    </a:ext>
                  </a:extLst>
                </a:gridCol>
                <a:gridCol w="25400">
                  <a:extLst>
                    <a:ext uri="{9D8B030D-6E8A-4147-A177-3AD203B41FA5}">
                      <a16:colId xmlns:a16="http://schemas.microsoft.com/office/drawing/2014/main" val="2293483039"/>
                    </a:ext>
                  </a:extLst>
                </a:gridCol>
                <a:gridCol w="1119054">
                  <a:extLst>
                    <a:ext uri="{9D8B030D-6E8A-4147-A177-3AD203B41FA5}">
                      <a16:colId xmlns:a16="http://schemas.microsoft.com/office/drawing/2014/main" val="961684200"/>
                    </a:ext>
                  </a:extLst>
                </a:gridCol>
              </a:tblGrid>
              <a:tr h="233105">
                <a:tc gridSpan="5">
                  <a:txBody>
                    <a:bodyPr/>
                    <a:lstStyle/>
                    <a:p>
                      <a:pPr algn="ctr" fontAlgn="t"/>
                      <a:r>
                        <a:rPr lang="en-US" sz="1600" b="1" i="0" u="none" strike="noStrike" dirty="0">
                          <a:solidFill>
                            <a:srgbClr val="002288"/>
                          </a:solidFill>
                          <a:effectLst/>
                          <a:latin typeface="Arial" panose="020B0604020202020204" pitchFamily="34" charset="0"/>
                        </a:rPr>
                        <a:t>Tests for Normality</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118662340"/>
                  </a:ext>
                </a:extLst>
              </a:tr>
              <a:tr h="233105">
                <a:tc>
                  <a:txBody>
                    <a:bodyPr/>
                    <a:lstStyle/>
                    <a:p>
                      <a:pPr algn="ctr" fontAlgn="t"/>
                      <a:r>
                        <a:rPr lang="en-US" sz="1600" b="1" i="0" u="none" strike="noStrike" dirty="0">
                          <a:solidFill>
                            <a:srgbClr val="002288"/>
                          </a:solidFill>
                          <a:effectLst/>
                          <a:latin typeface="Arial" panose="020B0604020202020204" pitchFamily="34" charset="0"/>
                        </a:rPr>
                        <a:t>Test</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gridSpan="2">
                  <a:txBody>
                    <a:bodyPr/>
                    <a:lstStyle/>
                    <a:p>
                      <a:pPr algn="ctr" fontAlgn="t"/>
                      <a:r>
                        <a:rPr lang="en-US" sz="1600" b="1" i="0" u="none" strike="noStrike">
                          <a:solidFill>
                            <a:srgbClr val="002288"/>
                          </a:solidFill>
                          <a:effectLst/>
                          <a:latin typeface="Arial" panose="020B0604020202020204" pitchFamily="34" charset="0"/>
                        </a:rPr>
                        <a:t>Statistic</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hMerge="1">
                  <a:txBody>
                    <a:bodyPr/>
                    <a:lstStyle/>
                    <a:p>
                      <a:endParaRPr lang="en-US"/>
                    </a:p>
                  </a:txBody>
                  <a:tcPr/>
                </a:tc>
                <a:tc gridSpan="2">
                  <a:txBody>
                    <a:bodyPr/>
                    <a:lstStyle/>
                    <a:p>
                      <a:pPr algn="ctr" fontAlgn="t"/>
                      <a:r>
                        <a:rPr lang="en-US" sz="1600" b="1" i="0" u="none" strike="noStrike" dirty="0">
                          <a:solidFill>
                            <a:srgbClr val="002288"/>
                          </a:solidFill>
                          <a:effectLst/>
                          <a:latin typeface="Arial" panose="020B0604020202020204" pitchFamily="34" charset="0"/>
                        </a:rPr>
                        <a:t>p Value</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hMerge="1">
                  <a:txBody>
                    <a:bodyPr/>
                    <a:lstStyle/>
                    <a:p>
                      <a:endParaRPr lang="en-US"/>
                    </a:p>
                  </a:txBody>
                  <a:tcPr/>
                </a:tc>
                <a:extLst>
                  <a:ext uri="{0D108BD9-81ED-4DB2-BD59-A6C34878D82A}">
                    <a16:rowId xmlns:a16="http://schemas.microsoft.com/office/drawing/2014/main" val="632135346"/>
                  </a:ext>
                </a:extLst>
              </a:tr>
              <a:tr h="262243">
                <a:tc>
                  <a:txBody>
                    <a:bodyPr/>
                    <a:lstStyle/>
                    <a:p>
                      <a:pPr algn="ctr" fontAlgn="t"/>
                      <a:r>
                        <a:rPr lang="en-US" sz="1600" b="1" i="0" u="none" strike="noStrike" dirty="0">
                          <a:solidFill>
                            <a:srgbClr val="002288"/>
                          </a:solidFill>
                          <a:effectLst/>
                          <a:latin typeface="Arial" panose="020B0604020202020204" pitchFamily="34" charset="0"/>
                        </a:rPr>
                        <a:t>Shapiro-Wilk</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endParaRPr lang="en-US" dirty="0"/>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1600" b="0" i="0" u="none" strike="noStrike">
                          <a:solidFill>
                            <a:srgbClr val="002288"/>
                          </a:solidFill>
                          <a:effectLst/>
                          <a:latin typeface="Arial" panose="020B0604020202020204" pitchFamily="34" charset="0"/>
                        </a:rPr>
                        <a:t>0.995467</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endParaRPr lang="en-US" sz="1600" b="1" i="0" u="none" strike="noStrike" dirty="0">
                        <a:solidFill>
                          <a:srgbClr val="002288"/>
                        </a:solidFill>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1600" b="0" i="0" u="none" strike="noStrike" dirty="0">
                          <a:solidFill>
                            <a:srgbClr val="002288"/>
                          </a:solidFill>
                          <a:effectLst/>
                          <a:latin typeface="Arial" panose="020B0604020202020204" pitchFamily="34" charset="0"/>
                        </a:rPr>
                        <a:t>0.4115</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extLst>
                  <a:ext uri="{0D108BD9-81ED-4DB2-BD59-A6C34878D82A}">
                    <a16:rowId xmlns:a16="http://schemas.microsoft.com/office/drawing/2014/main" val="2029034744"/>
                  </a:ext>
                </a:extLst>
              </a:tr>
              <a:tr h="466209">
                <a:tc>
                  <a:txBody>
                    <a:bodyPr/>
                    <a:lstStyle/>
                    <a:p>
                      <a:pPr algn="ctr" fontAlgn="t"/>
                      <a:r>
                        <a:rPr lang="en-US" sz="1600" b="1" i="0" u="none" strike="noStrike" dirty="0">
                          <a:solidFill>
                            <a:srgbClr val="002288"/>
                          </a:solidFill>
                          <a:effectLst/>
                          <a:latin typeface="Arial" panose="020B0604020202020204" pitchFamily="34" charset="0"/>
                        </a:rPr>
                        <a:t>Kolmogorov-Smirnov</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endParaRPr lang="en-US"/>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1600" b="0" i="0" u="none" strike="noStrike">
                          <a:solidFill>
                            <a:srgbClr val="002288"/>
                          </a:solidFill>
                          <a:effectLst/>
                          <a:latin typeface="Arial" panose="020B0604020202020204" pitchFamily="34" charset="0"/>
                        </a:rPr>
                        <a:t>0.027709</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endParaRPr lang="en-US" sz="1600" b="1" i="0" u="none" strike="noStrike" dirty="0">
                        <a:solidFill>
                          <a:srgbClr val="002288"/>
                        </a:solidFill>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l" fontAlgn="t"/>
                      <a:r>
                        <a:rPr lang="en-US" sz="1600" b="0" i="0" u="none" strike="noStrike">
                          <a:solidFill>
                            <a:srgbClr val="002288"/>
                          </a:solidFill>
                          <a:effectLst/>
                          <a:latin typeface="Arial" panose="020B0604020202020204" pitchFamily="34" charset="0"/>
                        </a:rPr>
                        <a:t>&gt;0.1500</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extLst>
                  <a:ext uri="{0D108BD9-81ED-4DB2-BD59-A6C34878D82A}">
                    <a16:rowId xmlns:a16="http://schemas.microsoft.com/office/drawing/2014/main" val="626089342"/>
                  </a:ext>
                </a:extLst>
              </a:tr>
              <a:tr h="466209">
                <a:tc>
                  <a:txBody>
                    <a:bodyPr/>
                    <a:lstStyle/>
                    <a:p>
                      <a:pPr algn="ctr" fontAlgn="t"/>
                      <a:r>
                        <a:rPr lang="en-US" sz="1600" b="1" i="0" u="none" strike="noStrike" dirty="0">
                          <a:solidFill>
                            <a:srgbClr val="002288"/>
                          </a:solidFill>
                          <a:effectLst/>
                          <a:latin typeface="Arial" panose="020B0604020202020204" pitchFamily="34" charset="0"/>
                        </a:rPr>
                        <a:t>Cramer-von Mises</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endParaRPr lang="en-US"/>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1600" b="0" i="0" u="none" strike="noStrike" dirty="0">
                          <a:solidFill>
                            <a:srgbClr val="002288"/>
                          </a:solidFill>
                          <a:effectLst/>
                          <a:latin typeface="Arial" panose="020B0604020202020204" pitchFamily="34" charset="0"/>
                        </a:rPr>
                        <a:t>0.036877</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ctr" fontAlgn="t"/>
                      <a:endParaRPr lang="en-US" sz="1600" b="1" i="0" u="none" strike="noStrike" dirty="0">
                        <a:solidFill>
                          <a:srgbClr val="002288"/>
                        </a:solidFill>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tc>
                  <a:txBody>
                    <a:bodyPr/>
                    <a:lstStyle/>
                    <a:p>
                      <a:pPr algn="l" fontAlgn="t"/>
                      <a:r>
                        <a:rPr lang="en-US" sz="1600" b="0" i="0" u="none" strike="noStrike" dirty="0">
                          <a:solidFill>
                            <a:srgbClr val="002288"/>
                          </a:solidFill>
                          <a:effectLst/>
                          <a:latin typeface="Arial" panose="020B0604020202020204" pitchFamily="34" charset="0"/>
                        </a:rPr>
                        <a:t>&gt;0.2500</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F0F0"/>
                    </a:solidFill>
                  </a:tcPr>
                </a:tc>
                <a:extLst>
                  <a:ext uri="{0D108BD9-81ED-4DB2-BD59-A6C34878D82A}">
                    <a16:rowId xmlns:a16="http://schemas.microsoft.com/office/drawing/2014/main" val="1404745195"/>
                  </a:ext>
                </a:extLst>
              </a:tr>
              <a:tr h="466209">
                <a:tc>
                  <a:txBody>
                    <a:bodyPr/>
                    <a:lstStyle/>
                    <a:p>
                      <a:pPr algn="ctr" fontAlgn="t"/>
                      <a:r>
                        <a:rPr lang="en-US" sz="1600" b="1" i="0" u="none" strike="noStrike">
                          <a:solidFill>
                            <a:srgbClr val="002288"/>
                          </a:solidFill>
                          <a:effectLst/>
                          <a:latin typeface="Arial" panose="020B0604020202020204" pitchFamily="34" charset="0"/>
                        </a:rPr>
                        <a:t>Anderson-Darling</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endParaRPr lang="en-US" dirty="0"/>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algn="r" fontAlgn="t"/>
                      <a:r>
                        <a:rPr lang="en-US" sz="1600" b="0" i="0" u="none" strike="noStrike" dirty="0">
                          <a:solidFill>
                            <a:srgbClr val="002288"/>
                          </a:solidFill>
                          <a:effectLst/>
                          <a:latin typeface="Arial" panose="020B0604020202020204" pitchFamily="34" charset="0"/>
                        </a:rPr>
                        <a:t>0.304869</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algn="ctr" fontAlgn="t"/>
                      <a:endParaRPr lang="en-US" sz="1600" b="1" i="0" u="none" strike="noStrike" dirty="0">
                        <a:solidFill>
                          <a:srgbClr val="002288"/>
                        </a:solidFill>
                        <a:effectLst/>
                        <a:latin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algn="l" fontAlgn="t"/>
                      <a:r>
                        <a:rPr lang="en-US" sz="1600" b="0" i="0" u="none" strike="noStrike" dirty="0">
                          <a:solidFill>
                            <a:srgbClr val="002288"/>
                          </a:solidFill>
                          <a:effectLst/>
                          <a:latin typeface="Arial" panose="020B0604020202020204" pitchFamily="34" charset="0"/>
                        </a:rPr>
                        <a:t>&gt;0.2500</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extLst>
                  <a:ext uri="{0D108BD9-81ED-4DB2-BD59-A6C34878D82A}">
                    <a16:rowId xmlns:a16="http://schemas.microsoft.com/office/drawing/2014/main" val="3158048302"/>
                  </a:ext>
                </a:extLst>
              </a:tr>
            </a:tbl>
          </a:graphicData>
        </a:graphic>
      </p:graphicFrame>
      <p:pic>
        <p:nvPicPr>
          <p:cNvPr id="6" name="Picture 5" descr="A screenshot of a cell phone&#10;&#10;Description generated with very high confidence">
            <a:extLst>
              <a:ext uri="{FF2B5EF4-FFF2-40B4-BE49-F238E27FC236}">
                <a16:creationId xmlns:a16="http://schemas.microsoft.com/office/drawing/2014/main" id="{2B685862-39DA-4BED-B9FD-7E8F51446E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8394" y="925538"/>
            <a:ext cx="4911968" cy="3250809"/>
          </a:xfrm>
          <a:prstGeom prst="rect">
            <a:avLst/>
          </a:prstGeom>
        </p:spPr>
      </p:pic>
    </p:spTree>
    <p:extLst>
      <p:ext uri="{BB962C8B-B14F-4D97-AF65-F5344CB8AC3E}">
        <p14:creationId xmlns:p14="http://schemas.microsoft.com/office/powerpoint/2010/main" val="26884366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CA270-D508-4650-8A95-3DE18B125EA0}"/>
              </a:ext>
            </a:extLst>
          </p:cNvPr>
          <p:cNvSpPr>
            <a:spLocks noGrp="1"/>
          </p:cNvSpPr>
          <p:nvPr>
            <p:ph type="title"/>
          </p:nvPr>
        </p:nvSpPr>
        <p:spPr/>
        <p:txBody>
          <a:bodyPr/>
          <a:lstStyle/>
          <a:p>
            <a:r>
              <a:rPr lang="en-US" dirty="0"/>
              <a:t>Autocorrelation Check (Durbin Watson Test) </a:t>
            </a:r>
          </a:p>
        </p:txBody>
      </p:sp>
      <p:sp>
        <p:nvSpPr>
          <p:cNvPr id="3" name="Content Placeholder 2">
            <a:extLst>
              <a:ext uri="{FF2B5EF4-FFF2-40B4-BE49-F238E27FC236}">
                <a16:creationId xmlns:a16="http://schemas.microsoft.com/office/drawing/2014/main" id="{20D0255B-0853-4197-93C9-6D8CF1DCF7EE}"/>
              </a:ext>
            </a:extLst>
          </p:cNvPr>
          <p:cNvSpPr>
            <a:spLocks noGrp="1"/>
          </p:cNvSpPr>
          <p:nvPr>
            <p:ph idx="1"/>
          </p:nvPr>
        </p:nvSpPr>
        <p:spPr>
          <a:xfrm>
            <a:off x="2589212" y="2855742"/>
            <a:ext cx="8915400" cy="1958200"/>
          </a:xfrm>
        </p:spPr>
        <p:txBody>
          <a:bodyPr>
            <a:noAutofit/>
          </a:bodyPr>
          <a:lstStyle/>
          <a:p>
            <a:r>
              <a:rPr lang="en-US" sz="2400" dirty="0"/>
              <a:t>DW-Statistic, D = 2 is considered to be no autocorrelation.</a:t>
            </a:r>
          </a:p>
          <a:p>
            <a:r>
              <a:rPr lang="en-US" sz="2400" dirty="0"/>
              <a:t>In real world problems, it is practically rare to obtain D = 2. We want to be as close to 2 as possible, which allows some level of margin of error for DW-Statistic.</a:t>
            </a:r>
          </a:p>
          <a:p>
            <a:r>
              <a:rPr lang="en-US" sz="2400" dirty="0"/>
              <a:t>D = 1.422 suggests some level of positive autocorrelation, but it may be allowed in the model since it is not a critical condition.  </a:t>
            </a:r>
          </a:p>
        </p:txBody>
      </p:sp>
      <p:sp>
        <p:nvSpPr>
          <p:cNvPr id="4" name="Rectangle 3">
            <a:extLst>
              <a:ext uri="{FF2B5EF4-FFF2-40B4-BE49-F238E27FC236}">
                <a16:creationId xmlns:a16="http://schemas.microsoft.com/office/drawing/2014/main" id="{F96A3CC5-6C11-4B94-8E26-66249774F2FD}"/>
              </a:ext>
            </a:extLst>
          </p:cNvPr>
          <p:cNvSpPr/>
          <p:nvPr/>
        </p:nvSpPr>
        <p:spPr>
          <a:xfrm>
            <a:off x="5147496" y="2006377"/>
            <a:ext cx="3416320" cy="369332"/>
          </a:xfrm>
          <a:prstGeom prst="rect">
            <a:avLst/>
          </a:prstGeom>
        </p:spPr>
        <p:txBody>
          <a:bodyPr wrap="none">
            <a:spAutoFit/>
          </a:bodyPr>
          <a:lstStyle/>
          <a:p>
            <a:r>
              <a:rPr lang="en-US" b="1" dirty="0">
                <a:solidFill>
                  <a:srgbClr val="000080"/>
                </a:solidFill>
                <a:latin typeface="Arial" panose="020B0604020202020204" pitchFamily="34" charset="0"/>
              </a:rPr>
              <a:t>Durbin-Watson D	</a:t>
            </a:r>
            <a:r>
              <a:rPr lang="en-US" dirty="0">
                <a:solidFill>
                  <a:srgbClr val="000080"/>
                </a:solidFill>
                <a:latin typeface="Arial" panose="020B0604020202020204" pitchFamily="34" charset="0"/>
              </a:rPr>
              <a:t>1.422	</a:t>
            </a:r>
          </a:p>
        </p:txBody>
      </p:sp>
    </p:spTree>
    <p:extLst>
      <p:ext uri="{BB962C8B-B14F-4D97-AF65-F5344CB8AC3E}">
        <p14:creationId xmlns:p14="http://schemas.microsoft.com/office/powerpoint/2010/main" val="3114046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E786B-70B1-4B37-8387-5073C76AC5F9}"/>
              </a:ext>
            </a:extLst>
          </p:cNvPr>
          <p:cNvSpPr>
            <a:spLocks noGrp="1"/>
          </p:cNvSpPr>
          <p:nvPr>
            <p:ph type="title"/>
          </p:nvPr>
        </p:nvSpPr>
        <p:spPr/>
        <p:txBody>
          <a:bodyPr>
            <a:normAutofit/>
          </a:bodyPr>
          <a:lstStyle/>
          <a:p>
            <a:r>
              <a:rPr lang="en-US" sz="5400" dirty="0"/>
              <a:t>Objective</a:t>
            </a:r>
          </a:p>
        </p:txBody>
      </p:sp>
      <p:sp>
        <p:nvSpPr>
          <p:cNvPr id="3" name="Content Placeholder 2">
            <a:extLst>
              <a:ext uri="{FF2B5EF4-FFF2-40B4-BE49-F238E27FC236}">
                <a16:creationId xmlns:a16="http://schemas.microsoft.com/office/drawing/2014/main" id="{1C7358E4-BACC-4B6E-A1C3-599C7F0C5800}"/>
              </a:ext>
            </a:extLst>
          </p:cNvPr>
          <p:cNvSpPr>
            <a:spLocks noGrp="1"/>
          </p:cNvSpPr>
          <p:nvPr>
            <p:ph idx="1"/>
          </p:nvPr>
        </p:nvSpPr>
        <p:spPr>
          <a:xfrm>
            <a:off x="2592925" y="1905000"/>
            <a:ext cx="8915400" cy="4586068"/>
          </a:xfrm>
        </p:spPr>
        <p:txBody>
          <a:bodyPr/>
          <a:lstStyle/>
          <a:p>
            <a:pPr marL="0" indent="0">
              <a:buNone/>
            </a:pPr>
            <a:r>
              <a:rPr lang="en-US" sz="3200" dirty="0"/>
              <a:t>To build a Multiple Linear Regression Model to predict the Average Performance Index (API) of Elementary Schools for the year 2000 in California, based on various contributing factors.</a:t>
            </a:r>
          </a:p>
          <a:p>
            <a:pPr marL="0" indent="0">
              <a:buNone/>
            </a:pPr>
            <a:endParaRPr lang="en-US" dirty="0"/>
          </a:p>
        </p:txBody>
      </p:sp>
    </p:spTree>
    <p:extLst>
      <p:ext uri="{BB962C8B-B14F-4D97-AF65-F5344CB8AC3E}">
        <p14:creationId xmlns:p14="http://schemas.microsoft.com/office/powerpoint/2010/main" val="34768686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F1D97-5945-4653-AD6F-D0E398515198}"/>
              </a:ext>
            </a:extLst>
          </p:cNvPr>
          <p:cNvSpPr>
            <a:spLocks noGrp="1"/>
          </p:cNvSpPr>
          <p:nvPr>
            <p:ph type="title"/>
          </p:nvPr>
        </p:nvSpPr>
        <p:spPr>
          <a:xfrm>
            <a:off x="2592925" y="624110"/>
            <a:ext cx="8911687" cy="768592"/>
          </a:xfrm>
        </p:spPr>
        <p:txBody>
          <a:bodyPr>
            <a:noAutofit/>
          </a:bodyPr>
          <a:lstStyle/>
          <a:p>
            <a:r>
              <a:rPr lang="en-US" sz="4800" dirty="0"/>
              <a:t>Final Insights From The Model</a:t>
            </a:r>
          </a:p>
        </p:txBody>
      </p:sp>
      <p:sp>
        <p:nvSpPr>
          <p:cNvPr id="3" name="Content Placeholder 2">
            <a:extLst>
              <a:ext uri="{FF2B5EF4-FFF2-40B4-BE49-F238E27FC236}">
                <a16:creationId xmlns:a16="http://schemas.microsoft.com/office/drawing/2014/main" id="{1CDC72E0-B615-456C-B488-90C04E48120E}"/>
              </a:ext>
            </a:extLst>
          </p:cNvPr>
          <p:cNvSpPr>
            <a:spLocks noGrp="1"/>
          </p:cNvSpPr>
          <p:nvPr>
            <p:ph idx="1"/>
          </p:nvPr>
        </p:nvSpPr>
        <p:spPr>
          <a:xfrm>
            <a:off x="2589212" y="1941342"/>
            <a:ext cx="8915400" cy="3777622"/>
          </a:xfrm>
        </p:spPr>
        <p:txBody>
          <a:bodyPr>
            <a:normAutofit/>
          </a:bodyPr>
          <a:lstStyle/>
          <a:p>
            <a:r>
              <a:rPr lang="en-US" sz="2200" dirty="0"/>
              <a:t>The model so obtained satisfies all the benchmark values for various statistics and does not violate any fundamental assumptions of a model, which indicates that it is a well-built model.</a:t>
            </a:r>
          </a:p>
          <a:p>
            <a:r>
              <a:rPr lang="en-US" sz="2200" dirty="0"/>
              <a:t>The model takes into account many important factors to predict the API such as poverty(</a:t>
            </a:r>
            <a:r>
              <a:rPr lang="en-US" sz="2200" b="1" dirty="0"/>
              <a:t>meals</a:t>
            </a:r>
            <a:r>
              <a:rPr lang="en-US" sz="2200" dirty="0"/>
              <a:t>), aptitude of students(</a:t>
            </a:r>
            <a:r>
              <a:rPr lang="en-US" sz="2200" b="1" dirty="0"/>
              <a:t>ell</a:t>
            </a:r>
            <a:r>
              <a:rPr lang="en-US" sz="2200" dirty="0"/>
              <a:t>, </a:t>
            </a:r>
            <a:r>
              <a:rPr lang="en-US" sz="2200" b="1" dirty="0"/>
              <a:t>mobility</a:t>
            </a:r>
            <a:r>
              <a:rPr lang="en-US" sz="2200" dirty="0"/>
              <a:t>), parents’ education(</a:t>
            </a:r>
            <a:r>
              <a:rPr lang="en-US" sz="2200" b="1" dirty="0" err="1"/>
              <a:t>col_grad</a:t>
            </a:r>
            <a:r>
              <a:rPr lang="en-US" sz="2200" dirty="0"/>
              <a:t>,</a:t>
            </a:r>
            <a:r>
              <a:rPr lang="en-US" sz="2200" b="1" dirty="0"/>
              <a:t> </a:t>
            </a:r>
            <a:r>
              <a:rPr lang="en-US" sz="2200" b="1" dirty="0" err="1"/>
              <a:t>grad_sch</a:t>
            </a:r>
            <a:r>
              <a:rPr lang="en-US" sz="2200" dirty="0"/>
              <a:t>), teachers’ credentials(</a:t>
            </a:r>
            <a:r>
              <a:rPr lang="en-US" sz="2200" b="1" dirty="0"/>
              <a:t>full</a:t>
            </a:r>
            <a:r>
              <a:rPr lang="en-US" sz="2200" dirty="0"/>
              <a:t>), class sizes(</a:t>
            </a:r>
            <a:r>
              <a:rPr lang="en-US" sz="2200" b="1" dirty="0"/>
              <a:t>acs_k3</a:t>
            </a:r>
            <a:r>
              <a:rPr lang="en-US" sz="2200" dirty="0"/>
              <a:t>, </a:t>
            </a:r>
            <a:r>
              <a:rPr lang="en-US" sz="2200" b="1" dirty="0"/>
              <a:t>acs_46</a:t>
            </a:r>
            <a:r>
              <a:rPr lang="en-US" sz="2200" dirty="0"/>
              <a:t>), schedule of school(</a:t>
            </a:r>
            <a:r>
              <a:rPr lang="en-US" sz="2200" b="1" dirty="0" err="1"/>
              <a:t>yr_rnd</a:t>
            </a:r>
            <a:r>
              <a:rPr lang="en-US" sz="2200" dirty="0"/>
              <a:t>).</a:t>
            </a:r>
          </a:p>
          <a:p>
            <a:r>
              <a:rPr lang="en-US" sz="2200" dirty="0"/>
              <a:t>This suggests that the model is insightful and sophisticated.</a:t>
            </a:r>
          </a:p>
        </p:txBody>
      </p:sp>
    </p:spTree>
    <p:extLst>
      <p:ext uri="{BB962C8B-B14F-4D97-AF65-F5344CB8AC3E}">
        <p14:creationId xmlns:p14="http://schemas.microsoft.com/office/powerpoint/2010/main" val="2887652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1CD25-E6FD-4D34-9314-70EC7FC4D529}"/>
              </a:ext>
            </a:extLst>
          </p:cNvPr>
          <p:cNvSpPr>
            <a:spLocks noGrp="1"/>
          </p:cNvSpPr>
          <p:nvPr>
            <p:ph type="title"/>
          </p:nvPr>
        </p:nvSpPr>
        <p:spPr/>
        <p:txBody>
          <a:bodyPr>
            <a:normAutofit/>
          </a:bodyPr>
          <a:lstStyle/>
          <a:p>
            <a:r>
              <a:rPr lang="en-US" sz="4800" dirty="0"/>
              <a:t>About this presentation</a:t>
            </a:r>
          </a:p>
        </p:txBody>
      </p:sp>
      <p:sp>
        <p:nvSpPr>
          <p:cNvPr id="3" name="Content Placeholder 2">
            <a:extLst>
              <a:ext uri="{FF2B5EF4-FFF2-40B4-BE49-F238E27FC236}">
                <a16:creationId xmlns:a16="http://schemas.microsoft.com/office/drawing/2014/main" id="{5CFD09FB-3983-4C6A-A613-3D4EA73E5451}"/>
              </a:ext>
            </a:extLst>
          </p:cNvPr>
          <p:cNvSpPr>
            <a:spLocks noGrp="1"/>
          </p:cNvSpPr>
          <p:nvPr>
            <p:ph idx="1"/>
          </p:nvPr>
        </p:nvSpPr>
        <p:spPr>
          <a:xfrm>
            <a:off x="2589212" y="2021059"/>
            <a:ext cx="8915400" cy="3777622"/>
          </a:xfrm>
        </p:spPr>
        <p:txBody>
          <a:bodyPr/>
          <a:lstStyle/>
          <a:p>
            <a:pPr marL="0" indent="0">
              <a:buNone/>
            </a:pPr>
            <a:r>
              <a:rPr lang="en-US" sz="3600" dirty="0"/>
              <a:t>The presentation outlines the key results of the predictive model that predicts the API for year 2000 as well as the interpretations of the statistics obtained.</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91582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91970-0B73-433C-BAF8-3B7C1CD366C4}"/>
              </a:ext>
            </a:extLst>
          </p:cNvPr>
          <p:cNvSpPr>
            <a:spLocks noGrp="1"/>
          </p:cNvSpPr>
          <p:nvPr>
            <p:ph type="title"/>
          </p:nvPr>
        </p:nvSpPr>
        <p:spPr>
          <a:xfrm>
            <a:off x="2592925" y="624110"/>
            <a:ext cx="8911687" cy="1232825"/>
          </a:xfrm>
        </p:spPr>
        <p:txBody>
          <a:bodyPr>
            <a:normAutofit/>
          </a:bodyPr>
          <a:lstStyle/>
          <a:p>
            <a:r>
              <a:rPr lang="en-US" sz="5400" dirty="0"/>
              <a:t>Approach</a:t>
            </a:r>
          </a:p>
        </p:txBody>
      </p:sp>
      <p:sp>
        <p:nvSpPr>
          <p:cNvPr id="3" name="Content Placeholder 2">
            <a:extLst>
              <a:ext uri="{FF2B5EF4-FFF2-40B4-BE49-F238E27FC236}">
                <a16:creationId xmlns:a16="http://schemas.microsoft.com/office/drawing/2014/main" id="{F4E25A25-F8CF-407A-9352-AB8F805D58F5}"/>
              </a:ext>
            </a:extLst>
          </p:cNvPr>
          <p:cNvSpPr>
            <a:spLocks noGrp="1"/>
          </p:cNvSpPr>
          <p:nvPr>
            <p:ph idx="1"/>
          </p:nvPr>
        </p:nvSpPr>
        <p:spPr/>
        <p:txBody>
          <a:bodyPr/>
          <a:lstStyle/>
          <a:p>
            <a:r>
              <a:rPr lang="en-US" sz="3600" dirty="0"/>
              <a:t>Software Used</a:t>
            </a:r>
            <a:r>
              <a:rPr lang="en-US" dirty="0"/>
              <a:t>: </a:t>
            </a:r>
            <a:r>
              <a:rPr lang="en-US" sz="3200" dirty="0"/>
              <a:t>SAS</a:t>
            </a:r>
          </a:p>
          <a:p>
            <a:r>
              <a:rPr lang="en-US" sz="3600" dirty="0"/>
              <a:t>Method Used</a:t>
            </a:r>
            <a:r>
              <a:rPr lang="en-US" dirty="0"/>
              <a:t>: </a:t>
            </a:r>
            <a:r>
              <a:rPr lang="en-US" sz="3200" dirty="0"/>
              <a:t>Linear Regression</a:t>
            </a:r>
          </a:p>
          <a:p>
            <a:r>
              <a:rPr lang="en-US" sz="3600" dirty="0"/>
              <a:t>Algorithm Used</a:t>
            </a:r>
            <a:r>
              <a:rPr lang="en-US" dirty="0"/>
              <a:t>: </a:t>
            </a:r>
            <a:r>
              <a:rPr lang="en-US" sz="3200" dirty="0"/>
              <a:t>Ordinary Least Squares Method</a:t>
            </a:r>
          </a:p>
        </p:txBody>
      </p:sp>
    </p:spTree>
    <p:extLst>
      <p:ext uri="{BB962C8B-B14F-4D97-AF65-F5344CB8AC3E}">
        <p14:creationId xmlns:p14="http://schemas.microsoft.com/office/powerpoint/2010/main" val="3235609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ADCB8-86AD-46AA-B6B0-9BC050AAD103}"/>
              </a:ext>
            </a:extLst>
          </p:cNvPr>
          <p:cNvSpPr>
            <a:spLocks noGrp="1"/>
          </p:cNvSpPr>
          <p:nvPr>
            <p:ph type="title"/>
          </p:nvPr>
        </p:nvSpPr>
        <p:spPr/>
        <p:txBody>
          <a:bodyPr>
            <a:normAutofit/>
          </a:bodyPr>
          <a:lstStyle/>
          <a:p>
            <a:r>
              <a:rPr lang="en-US" sz="4800" dirty="0"/>
              <a:t>Questions To Answer</a:t>
            </a:r>
          </a:p>
        </p:txBody>
      </p:sp>
      <p:sp>
        <p:nvSpPr>
          <p:cNvPr id="3" name="Content Placeholder 2">
            <a:extLst>
              <a:ext uri="{FF2B5EF4-FFF2-40B4-BE49-F238E27FC236}">
                <a16:creationId xmlns:a16="http://schemas.microsoft.com/office/drawing/2014/main" id="{26C6AD37-A6B4-4A1E-B7AD-984359973237}"/>
              </a:ext>
            </a:extLst>
          </p:cNvPr>
          <p:cNvSpPr>
            <a:spLocks noGrp="1"/>
          </p:cNvSpPr>
          <p:nvPr>
            <p:ph idx="1"/>
          </p:nvPr>
        </p:nvSpPr>
        <p:spPr/>
        <p:txBody>
          <a:bodyPr>
            <a:normAutofit/>
          </a:bodyPr>
          <a:lstStyle/>
          <a:p>
            <a:r>
              <a:rPr lang="en-US" sz="2800" dirty="0"/>
              <a:t>What are the most significant factors that determine the performance of elementary schools in year 2000 in California?</a:t>
            </a:r>
          </a:p>
          <a:p>
            <a:r>
              <a:rPr lang="en-US" sz="2800" dirty="0"/>
              <a:t>How are these factors related to the performance of elementary schools?</a:t>
            </a:r>
          </a:p>
          <a:p>
            <a:r>
              <a:rPr lang="en-US" sz="2800" dirty="0"/>
              <a:t>To what extent do these factors affect the performance of elementary schools?  </a:t>
            </a:r>
          </a:p>
        </p:txBody>
      </p:sp>
    </p:spTree>
    <p:extLst>
      <p:ext uri="{BB962C8B-B14F-4D97-AF65-F5344CB8AC3E}">
        <p14:creationId xmlns:p14="http://schemas.microsoft.com/office/powerpoint/2010/main" val="710164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F8D42-3B4B-415D-AF24-0909A5B8FE56}"/>
              </a:ext>
            </a:extLst>
          </p:cNvPr>
          <p:cNvSpPr>
            <a:spLocks noGrp="1"/>
          </p:cNvSpPr>
          <p:nvPr>
            <p:ph type="title"/>
          </p:nvPr>
        </p:nvSpPr>
        <p:spPr/>
        <p:txBody>
          <a:bodyPr>
            <a:normAutofit/>
          </a:bodyPr>
          <a:lstStyle/>
          <a:p>
            <a:r>
              <a:rPr lang="en-US" sz="4800" dirty="0"/>
              <a:t>About the dataset</a:t>
            </a:r>
          </a:p>
        </p:txBody>
      </p:sp>
      <p:sp>
        <p:nvSpPr>
          <p:cNvPr id="3" name="Content Placeholder 2">
            <a:extLst>
              <a:ext uri="{FF2B5EF4-FFF2-40B4-BE49-F238E27FC236}">
                <a16:creationId xmlns:a16="http://schemas.microsoft.com/office/drawing/2014/main" id="{FED7B1B0-C9CC-46FA-8E6E-4B99D08B89DE}"/>
              </a:ext>
            </a:extLst>
          </p:cNvPr>
          <p:cNvSpPr>
            <a:spLocks noGrp="1"/>
          </p:cNvSpPr>
          <p:nvPr>
            <p:ph idx="1"/>
          </p:nvPr>
        </p:nvSpPr>
        <p:spPr/>
        <p:txBody>
          <a:bodyPr/>
          <a:lstStyle/>
          <a:p>
            <a:pPr marL="0" indent="0">
              <a:buNone/>
            </a:pPr>
            <a:r>
              <a:rPr lang="en-US" sz="2800" dirty="0"/>
              <a:t>Data of 21 various attributes like class size, enrollment, funding, parent education, student performance, teachers’ credentials from 400 elementary schools from the California Department of Education's API 2000 dataset. (Source: </a:t>
            </a:r>
            <a:r>
              <a:rPr lang="en-US" sz="2800" u="sng" dirty="0">
                <a:hlinkClick r:id="rId2"/>
              </a:rPr>
              <a:t>https://www.data.gov</a:t>
            </a:r>
            <a:r>
              <a:rPr lang="en-US" sz="2800" dirty="0"/>
              <a:t>).</a:t>
            </a:r>
          </a:p>
          <a:p>
            <a:pPr marL="0" indent="0">
              <a:buNone/>
            </a:pPr>
            <a:endParaRPr lang="en-US" dirty="0"/>
          </a:p>
        </p:txBody>
      </p:sp>
    </p:spTree>
    <p:extLst>
      <p:ext uri="{BB962C8B-B14F-4D97-AF65-F5344CB8AC3E}">
        <p14:creationId xmlns:p14="http://schemas.microsoft.com/office/powerpoint/2010/main" val="3514329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134E8269-5FFD-4A66-95C9-C4AA243BE0D6}"/>
              </a:ext>
            </a:extLst>
          </p:cNvPr>
          <p:cNvGraphicFramePr>
            <a:graphicFrameLocks noGrp="1"/>
          </p:cNvGraphicFramePr>
          <p:nvPr>
            <p:extLst>
              <p:ext uri="{D42A27DB-BD31-4B8C-83A1-F6EECF244321}">
                <p14:modId xmlns:p14="http://schemas.microsoft.com/office/powerpoint/2010/main" val="731768403"/>
              </p:ext>
            </p:extLst>
          </p:nvPr>
        </p:nvGraphicFramePr>
        <p:xfrm>
          <a:off x="4797083" y="168812"/>
          <a:ext cx="7132319" cy="6569618"/>
        </p:xfrm>
        <a:graphic>
          <a:graphicData uri="http://schemas.openxmlformats.org/drawingml/2006/table">
            <a:tbl>
              <a:tblPr firstRow="1" firstCol="1" bandRow="1">
                <a:tableStyleId>{5C22544A-7EE6-4342-B048-85BDC9FD1C3A}</a:tableStyleId>
              </a:tblPr>
              <a:tblGrid>
                <a:gridCol w="1667327">
                  <a:extLst>
                    <a:ext uri="{9D8B030D-6E8A-4147-A177-3AD203B41FA5}">
                      <a16:colId xmlns:a16="http://schemas.microsoft.com/office/drawing/2014/main" val="3303983926"/>
                    </a:ext>
                  </a:extLst>
                </a:gridCol>
                <a:gridCol w="5464992">
                  <a:extLst>
                    <a:ext uri="{9D8B030D-6E8A-4147-A177-3AD203B41FA5}">
                      <a16:colId xmlns:a16="http://schemas.microsoft.com/office/drawing/2014/main" val="4226520326"/>
                    </a:ext>
                  </a:extLst>
                </a:gridCol>
              </a:tblGrid>
              <a:tr h="298619">
                <a:tc>
                  <a:txBody>
                    <a:bodyPr/>
                    <a:lstStyle/>
                    <a:p>
                      <a:pPr marL="0" marR="0" algn="ctr">
                        <a:lnSpc>
                          <a:spcPct val="115000"/>
                        </a:lnSpc>
                        <a:spcBef>
                          <a:spcPts val="0"/>
                        </a:spcBef>
                        <a:spcAft>
                          <a:spcPts val="0"/>
                        </a:spcAft>
                      </a:pPr>
                      <a:r>
                        <a:rPr lang="en-US" sz="1600" dirty="0">
                          <a:effectLst/>
                          <a:latin typeface="Arial Narrow" panose="020B0606020202030204" pitchFamily="34" charset="0"/>
                        </a:rPr>
                        <a:t>VARIABLE NAME</a:t>
                      </a:r>
                      <a:endParaRPr lang="en-US" sz="16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600">
                          <a:effectLst/>
                          <a:latin typeface="Arial Narrow" panose="020B0606020202030204" pitchFamily="34" charset="0"/>
                        </a:rPr>
                        <a:t>Label   </a:t>
                      </a:r>
                      <a:endParaRPr lang="en-US" sz="1600">
                        <a:effectLst/>
                        <a:latin typeface="Arial Narrow" panose="020B0606020202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12404944"/>
                  </a:ext>
                </a:extLst>
              </a:tr>
              <a:tr h="298619">
                <a:tc>
                  <a:txBody>
                    <a:bodyPr/>
                    <a:lstStyle/>
                    <a:p>
                      <a:pPr marL="0" marR="0" algn="ctr">
                        <a:lnSpc>
                          <a:spcPct val="115000"/>
                        </a:lnSpc>
                        <a:spcBef>
                          <a:spcPts val="0"/>
                        </a:spcBef>
                        <a:spcAft>
                          <a:spcPts val="0"/>
                        </a:spcAft>
                      </a:pPr>
                      <a:r>
                        <a:rPr lang="en-US" sz="1600">
                          <a:effectLst/>
                          <a:latin typeface="Arial Narrow" panose="020B0606020202030204" pitchFamily="34" charset="0"/>
                        </a:rPr>
                        <a:t>acs_46</a:t>
                      </a:r>
                      <a:endParaRPr lang="en-US" sz="1600">
                        <a:effectLst/>
                        <a:latin typeface="Arial Narrow" panose="020B0606020202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600">
                          <a:effectLst/>
                          <a:latin typeface="Arial Narrow" panose="020B0606020202030204" pitchFamily="34" charset="0"/>
                        </a:rPr>
                        <a:t>class size 4-6 </a:t>
                      </a:r>
                      <a:endParaRPr lang="en-US" sz="1600">
                        <a:effectLst/>
                        <a:latin typeface="Arial Narrow" panose="020B0606020202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1838778"/>
                  </a:ext>
                </a:extLst>
              </a:tr>
              <a:tr h="298619">
                <a:tc>
                  <a:txBody>
                    <a:bodyPr/>
                    <a:lstStyle/>
                    <a:p>
                      <a:pPr marL="0" marR="0" algn="ctr">
                        <a:lnSpc>
                          <a:spcPct val="115000"/>
                        </a:lnSpc>
                        <a:spcBef>
                          <a:spcPts val="0"/>
                        </a:spcBef>
                        <a:spcAft>
                          <a:spcPts val="0"/>
                        </a:spcAft>
                      </a:pPr>
                      <a:r>
                        <a:rPr lang="en-US" sz="1600" dirty="0">
                          <a:effectLst/>
                          <a:latin typeface="Arial Narrow" panose="020B0606020202030204" pitchFamily="34" charset="0"/>
                        </a:rPr>
                        <a:t>acs_k3</a:t>
                      </a:r>
                      <a:endParaRPr lang="en-US" sz="16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600">
                          <a:effectLst/>
                          <a:latin typeface="Arial Narrow" panose="020B0606020202030204" pitchFamily="34" charset="0"/>
                        </a:rPr>
                        <a:t>class size k-3 </a:t>
                      </a:r>
                      <a:endParaRPr lang="en-US" sz="1600">
                        <a:effectLst/>
                        <a:latin typeface="Arial Narrow" panose="020B0606020202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95654462"/>
                  </a:ext>
                </a:extLst>
              </a:tr>
              <a:tr h="298619">
                <a:tc>
                  <a:txBody>
                    <a:bodyPr/>
                    <a:lstStyle/>
                    <a:p>
                      <a:pPr marL="0" marR="0" algn="ctr">
                        <a:lnSpc>
                          <a:spcPct val="115000"/>
                        </a:lnSpc>
                        <a:spcBef>
                          <a:spcPts val="0"/>
                        </a:spcBef>
                        <a:spcAft>
                          <a:spcPts val="0"/>
                        </a:spcAft>
                      </a:pPr>
                      <a:r>
                        <a:rPr lang="en-US" sz="1600" dirty="0">
                          <a:solidFill>
                            <a:schemeClr val="tx1"/>
                          </a:solidFill>
                          <a:effectLst/>
                          <a:highlight>
                            <a:srgbClr val="00FF00"/>
                          </a:highlight>
                          <a:latin typeface="Arial Narrow" panose="020B0606020202030204" pitchFamily="34" charset="0"/>
                        </a:rPr>
                        <a:t>api00</a:t>
                      </a:r>
                      <a:endParaRPr lang="en-US" sz="1600" dirty="0">
                        <a:solidFill>
                          <a:schemeClr val="tx1"/>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600" dirty="0">
                          <a:effectLst/>
                          <a:highlight>
                            <a:srgbClr val="00FF00"/>
                          </a:highlight>
                          <a:latin typeface="Arial Narrow" panose="020B0606020202030204" pitchFamily="34" charset="0"/>
                        </a:rPr>
                        <a:t>Academic Performance Indicator 2000</a:t>
                      </a:r>
                      <a:endParaRPr lang="en-US" sz="16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92957434"/>
                  </a:ext>
                </a:extLst>
              </a:tr>
              <a:tr h="298619">
                <a:tc>
                  <a:txBody>
                    <a:bodyPr/>
                    <a:lstStyle/>
                    <a:p>
                      <a:pPr marL="0" marR="0" algn="ctr">
                        <a:lnSpc>
                          <a:spcPct val="115000"/>
                        </a:lnSpc>
                        <a:spcBef>
                          <a:spcPts val="0"/>
                        </a:spcBef>
                        <a:spcAft>
                          <a:spcPts val="0"/>
                        </a:spcAft>
                      </a:pPr>
                      <a:r>
                        <a:rPr lang="en-US" sz="1600" dirty="0">
                          <a:effectLst/>
                          <a:latin typeface="Arial Narrow" panose="020B0606020202030204" pitchFamily="34" charset="0"/>
                        </a:rPr>
                        <a:t>api99</a:t>
                      </a:r>
                      <a:endParaRPr lang="en-US" sz="16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600" dirty="0">
                          <a:effectLst/>
                          <a:latin typeface="Arial Narrow" panose="020B0606020202030204" pitchFamily="34" charset="0"/>
                        </a:rPr>
                        <a:t>Academic Performance Indicator 1999</a:t>
                      </a:r>
                      <a:endParaRPr lang="en-US" sz="16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72093702"/>
                  </a:ext>
                </a:extLst>
              </a:tr>
              <a:tr h="298619">
                <a:tc>
                  <a:txBody>
                    <a:bodyPr/>
                    <a:lstStyle/>
                    <a:p>
                      <a:pPr marL="0" marR="0" algn="ctr">
                        <a:lnSpc>
                          <a:spcPct val="115000"/>
                        </a:lnSpc>
                        <a:spcBef>
                          <a:spcPts val="0"/>
                        </a:spcBef>
                        <a:spcAft>
                          <a:spcPts val="0"/>
                        </a:spcAft>
                      </a:pPr>
                      <a:r>
                        <a:rPr lang="en-US" sz="1600">
                          <a:effectLst/>
                          <a:latin typeface="Arial Narrow" panose="020B0606020202030204" pitchFamily="34" charset="0"/>
                        </a:rPr>
                        <a:t>avg_ed</a:t>
                      </a:r>
                      <a:endParaRPr lang="en-US" sz="1600">
                        <a:effectLst/>
                        <a:latin typeface="Arial Narrow" panose="020B0606020202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600" dirty="0">
                          <a:effectLst/>
                          <a:latin typeface="Arial Narrow" panose="020B0606020202030204" pitchFamily="34" charset="0"/>
                        </a:rPr>
                        <a:t>Average number of Years of High school parent education  </a:t>
                      </a:r>
                      <a:endParaRPr lang="en-US" sz="16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30228820"/>
                  </a:ext>
                </a:extLst>
              </a:tr>
              <a:tr h="298619">
                <a:tc>
                  <a:txBody>
                    <a:bodyPr/>
                    <a:lstStyle/>
                    <a:p>
                      <a:pPr marL="0" marR="0" algn="ctr">
                        <a:lnSpc>
                          <a:spcPct val="115000"/>
                        </a:lnSpc>
                        <a:spcBef>
                          <a:spcPts val="0"/>
                        </a:spcBef>
                        <a:spcAft>
                          <a:spcPts val="0"/>
                        </a:spcAft>
                      </a:pPr>
                      <a:r>
                        <a:rPr lang="en-US" sz="1600" dirty="0" err="1">
                          <a:effectLst/>
                          <a:latin typeface="Arial Narrow" panose="020B0606020202030204" pitchFamily="34" charset="0"/>
                        </a:rPr>
                        <a:t>col_grad</a:t>
                      </a:r>
                      <a:endParaRPr lang="en-US" sz="16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600" dirty="0">
                          <a:effectLst/>
                          <a:latin typeface="Arial Narrow" panose="020B0606020202030204" pitchFamily="34" charset="0"/>
                        </a:rPr>
                        <a:t>% of Parents who are college grad  </a:t>
                      </a:r>
                      <a:endParaRPr lang="en-US" sz="16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79714725"/>
                  </a:ext>
                </a:extLst>
              </a:tr>
              <a:tr h="298619">
                <a:tc>
                  <a:txBody>
                    <a:bodyPr/>
                    <a:lstStyle/>
                    <a:p>
                      <a:pPr marL="0" marR="0" algn="ctr">
                        <a:lnSpc>
                          <a:spcPct val="115000"/>
                        </a:lnSpc>
                        <a:spcBef>
                          <a:spcPts val="0"/>
                        </a:spcBef>
                        <a:spcAft>
                          <a:spcPts val="0"/>
                        </a:spcAft>
                      </a:pPr>
                      <a:r>
                        <a:rPr lang="en-US" sz="1600">
                          <a:effectLst/>
                          <a:latin typeface="Arial Narrow" panose="020B0606020202030204" pitchFamily="34" charset="0"/>
                        </a:rPr>
                        <a:t>Dnum</a:t>
                      </a:r>
                      <a:endParaRPr lang="en-US" sz="1600">
                        <a:effectLst/>
                        <a:latin typeface="Arial Narrow" panose="020B0606020202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600" dirty="0">
                          <a:effectLst/>
                          <a:latin typeface="Arial Narrow" panose="020B0606020202030204" pitchFamily="34" charset="0"/>
                        </a:rPr>
                        <a:t>district number  </a:t>
                      </a:r>
                      <a:endParaRPr lang="en-US" sz="16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54715044"/>
                  </a:ext>
                </a:extLst>
              </a:tr>
              <a:tr h="298619">
                <a:tc>
                  <a:txBody>
                    <a:bodyPr/>
                    <a:lstStyle/>
                    <a:p>
                      <a:pPr marL="0" marR="0" algn="ctr">
                        <a:lnSpc>
                          <a:spcPct val="115000"/>
                        </a:lnSpc>
                        <a:spcBef>
                          <a:spcPts val="0"/>
                        </a:spcBef>
                        <a:spcAft>
                          <a:spcPts val="0"/>
                        </a:spcAft>
                      </a:pPr>
                      <a:r>
                        <a:rPr lang="en-US" sz="1600" dirty="0">
                          <a:effectLst/>
                          <a:latin typeface="Arial Narrow" panose="020B0606020202030204" pitchFamily="34" charset="0"/>
                        </a:rPr>
                        <a:t>Ell</a:t>
                      </a:r>
                      <a:endParaRPr lang="en-US" sz="16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600" dirty="0">
                          <a:effectLst/>
                          <a:latin typeface="Arial Narrow" panose="020B0606020202030204" pitchFamily="34" charset="0"/>
                        </a:rPr>
                        <a:t>% of Students who are English language learners </a:t>
                      </a:r>
                      <a:endParaRPr lang="en-US" sz="16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3514840"/>
                  </a:ext>
                </a:extLst>
              </a:tr>
              <a:tr h="298619">
                <a:tc>
                  <a:txBody>
                    <a:bodyPr/>
                    <a:lstStyle/>
                    <a:p>
                      <a:pPr marL="0" marR="0" algn="ctr">
                        <a:lnSpc>
                          <a:spcPct val="115000"/>
                        </a:lnSpc>
                        <a:spcBef>
                          <a:spcPts val="0"/>
                        </a:spcBef>
                        <a:spcAft>
                          <a:spcPts val="0"/>
                        </a:spcAft>
                      </a:pPr>
                      <a:r>
                        <a:rPr lang="en-US" sz="1600">
                          <a:effectLst/>
                          <a:latin typeface="Arial Narrow" panose="020B0606020202030204" pitchFamily="34" charset="0"/>
                        </a:rPr>
                        <a:t>Emer</a:t>
                      </a:r>
                      <a:endParaRPr lang="en-US" sz="1600">
                        <a:effectLst/>
                        <a:latin typeface="Arial Narrow" panose="020B0606020202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600" dirty="0">
                          <a:effectLst/>
                          <a:latin typeface="Arial Narrow" panose="020B0606020202030204" pitchFamily="34" charset="0"/>
                        </a:rPr>
                        <a:t>% of part Time Teachers </a:t>
                      </a:r>
                      <a:endParaRPr lang="en-US" sz="16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8231918"/>
                  </a:ext>
                </a:extLst>
              </a:tr>
              <a:tr h="298619">
                <a:tc>
                  <a:txBody>
                    <a:bodyPr/>
                    <a:lstStyle/>
                    <a:p>
                      <a:pPr marL="0" marR="0" algn="ctr">
                        <a:lnSpc>
                          <a:spcPct val="115000"/>
                        </a:lnSpc>
                        <a:spcBef>
                          <a:spcPts val="0"/>
                        </a:spcBef>
                        <a:spcAft>
                          <a:spcPts val="0"/>
                        </a:spcAft>
                      </a:pPr>
                      <a:r>
                        <a:rPr lang="en-US" sz="1600">
                          <a:effectLst/>
                          <a:latin typeface="Arial Narrow" panose="020B0606020202030204" pitchFamily="34" charset="0"/>
                        </a:rPr>
                        <a:t>Enroll</a:t>
                      </a:r>
                      <a:endParaRPr lang="en-US" sz="1600">
                        <a:effectLst/>
                        <a:latin typeface="Arial Narrow" panose="020B0606020202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600" dirty="0">
                          <a:effectLst/>
                          <a:latin typeface="Arial Narrow" panose="020B0606020202030204" pitchFamily="34" charset="0"/>
                        </a:rPr>
                        <a:t>Number of students  </a:t>
                      </a:r>
                      <a:endParaRPr lang="en-US" sz="16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88662802"/>
                  </a:ext>
                </a:extLst>
              </a:tr>
              <a:tr h="298619">
                <a:tc>
                  <a:txBody>
                    <a:bodyPr/>
                    <a:lstStyle/>
                    <a:p>
                      <a:pPr marL="0" marR="0" algn="ctr">
                        <a:lnSpc>
                          <a:spcPct val="115000"/>
                        </a:lnSpc>
                        <a:spcBef>
                          <a:spcPts val="0"/>
                        </a:spcBef>
                        <a:spcAft>
                          <a:spcPts val="0"/>
                        </a:spcAft>
                      </a:pPr>
                      <a:r>
                        <a:rPr lang="en-US" sz="1600">
                          <a:effectLst/>
                          <a:latin typeface="Arial Narrow" panose="020B0606020202030204" pitchFamily="34" charset="0"/>
                        </a:rPr>
                        <a:t>Full</a:t>
                      </a:r>
                      <a:endParaRPr lang="en-US" sz="1600">
                        <a:effectLst/>
                        <a:latin typeface="Arial Narrow" panose="020B0606020202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600" dirty="0">
                          <a:effectLst/>
                          <a:latin typeface="Arial Narrow" panose="020B0606020202030204" pitchFamily="34" charset="0"/>
                        </a:rPr>
                        <a:t>% of full Time Teachers</a:t>
                      </a:r>
                      <a:endParaRPr lang="en-US" sz="16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52996475"/>
                  </a:ext>
                </a:extLst>
              </a:tr>
              <a:tr h="298619">
                <a:tc>
                  <a:txBody>
                    <a:bodyPr/>
                    <a:lstStyle/>
                    <a:p>
                      <a:pPr marL="0" marR="0" algn="ctr">
                        <a:lnSpc>
                          <a:spcPct val="115000"/>
                        </a:lnSpc>
                        <a:spcBef>
                          <a:spcPts val="0"/>
                        </a:spcBef>
                        <a:spcAft>
                          <a:spcPts val="0"/>
                        </a:spcAft>
                      </a:pPr>
                      <a:r>
                        <a:rPr lang="en-US" sz="1600">
                          <a:effectLst/>
                          <a:latin typeface="Arial Narrow" panose="020B0606020202030204" pitchFamily="34" charset="0"/>
                        </a:rPr>
                        <a:t>grad_sch</a:t>
                      </a:r>
                      <a:endParaRPr lang="en-US" sz="1600">
                        <a:effectLst/>
                        <a:latin typeface="Arial Narrow" panose="020B0606020202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600" dirty="0">
                          <a:effectLst/>
                          <a:latin typeface="Arial Narrow" panose="020B0606020202030204" pitchFamily="34" charset="0"/>
                        </a:rPr>
                        <a:t>% of Parents who are attended grad school  </a:t>
                      </a:r>
                      <a:endParaRPr lang="en-US" sz="16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2912828"/>
                  </a:ext>
                </a:extLst>
              </a:tr>
              <a:tr h="298619">
                <a:tc>
                  <a:txBody>
                    <a:bodyPr/>
                    <a:lstStyle/>
                    <a:p>
                      <a:pPr marL="0" marR="0" algn="ctr">
                        <a:lnSpc>
                          <a:spcPct val="115000"/>
                        </a:lnSpc>
                        <a:spcBef>
                          <a:spcPts val="0"/>
                        </a:spcBef>
                        <a:spcAft>
                          <a:spcPts val="0"/>
                        </a:spcAft>
                      </a:pPr>
                      <a:r>
                        <a:rPr lang="en-US" sz="1600">
                          <a:effectLst/>
                          <a:latin typeface="Arial Narrow" panose="020B0606020202030204" pitchFamily="34" charset="0"/>
                        </a:rPr>
                        <a:t>Growth</a:t>
                      </a:r>
                      <a:endParaRPr lang="en-US" sz="1600">
                        <a:effectLst/>
                        <a:latin typeface="Arial Narrow" panose="020B0606020202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600" dirty="0">
                          <a:effectLst/>
                          <a:latin typeface="Arial Narrow" panose="020B0606020202030204" pitchFamily="34" charset="0"/>
                        </a:rPr>
                        <a:t>growth 1999 to 2000</a:t>
                      </a:r>
                      <a:endParaRPr lang="en-US" sz="16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54562479"/>
                  </a:ext>
                </a:extLst>
              </a:tr>
              <a:tr h="298619">
                <a:tc>
                  <a:txBody>
                    <a:bodyPr/>
                    <a:lstStyle/>
                    <a:p>
                      <a:pPr marL="0" marR="0" algn="ctr">
                        <a:lnSpc>
                          <a:spcPct val="115000"/>
                        </a:lnSpc>
                        <a:spcBef>
                          <a:spcPts val="0"/>
                        </a:spcBef>
                        <a:spcAft>
                          <a:spcPts val="0"/>
                        </a:spcAft>
                      </a:pPr>
                      <a:r>
                        <a:rPr lang="en-US" sz="1600">
                          <a:effectLst/>
                          <a:latin typeface="Arial Narrow" panose="020B0606020202030204" pitchFamily="34" charset="0"/>
                        </a:rPr>
                        <a:t>Hsg</a:t>
                      </a:r>
                      <a:endParaRPr lang="en-US" sz="1600">
                        <a:effectLst/>
                        <a:latin typeface="Arial Narrow" panose="020B0606020202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600" dirty="0">
                          <a:effectLst/>
                          <a:latin typeface="Arial Narrow" panose="020B0606020202030204" pitchFamily="34" charset="0"/>
                        </a:rPr>
                        <a:t>% of Parents who are high school graduate </a:t>
                      </a:r>
                      <a:endParaRPr lang="en-US" sz="16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04704804"/>
                  </a:ext>
                </a:extLst>
              </a:tr>
              <a:tr h="298619">
                <a:tc>
                  <a:txBody>
                    <a:bodyPr/>
                    <a:lstStyle/>
                    <a:p>
                      <a:pPr marL="0" marR="0" algn="ctr">
                        <a:lnSpc>
                          <a:spcPct val="115000"/>
                        </a:lnSpc>
                        <a:spcBef>
                          <a:spcPts val="0"/>
                        </a:spcBef>
                        <a:spcAft>
                          <a:spcPts val="0"/>
                        </a:spcAft>
                      </a:pPr>
                      <a:r>
                        <a:rPr lang="en-US" sz="1600">
                          <a:effectLst/>
                          <a:latin typeface="Arial Narrow" panose="020B0606020202030204" pitchFamily="34" charset="0"/>
                        </a:rPr>
                        <a:t>mealcat</a:t>
                      </a:r>
                      <a:endParaRPr lang="en-US" sz="1600">
                        <a:effectLst/>
                        <a:latin typeface="Arial Narrow" panose="020B0606020202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600" dirty="0">
                          <a:effectLst/>
                          <a:latin typeface="Arial Narrow" panose="020B0606020202030204" pitchFamily="34" charset="0"/>
                        </a:rPr>
                        <a:t>free meals in 3 categories</a:t>
                      </a:r>
                      <a:endParaRPr lang="en-US" sz="16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7546693"/>
                  </a:ext>
                </a:extLst>
              </a:tr>
              <a:tr h="298619">
                <a:tc>
                  <a:txBody>
                    <a:bodyPr/>
                    <a:lstStyle/>
                    <a:p>
                      <a:pPr marL="0" marR="0" algn="ctr">
                        <a:lnSpc>
                          <a:spcPct val="115000"/>
                        </a:lnSpc>
                        <a:spcBef>
                          <a:spcPts val="0"/>
                        </a:spcBef>
                        <a:spcAft>
                          <a:spcPts val="0"/>
                        </a:spcAft>
                      </a:pPr>
                      <a:r>
                        <a:rPr lang="en-US" sz="1600">
                          <a:effectLst/>
                          <a:latin typeface="Arial Narrow" panose="020B0606020202030204" pitchFamily="34" charset="0"/>
                        </a:rPr>
                        <a:t>Smeals</a:t>
                      </a:r>
                      <a:endParaRPr lang="en-US" sz="1600">
                        <a:effectLst/>
                        <a:latin typeface="Arial Narrow" panose="020B0606020202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600" dirty="0">
                          <a:effectLst/>
                          <a:latin typeface="Arial Narrow" panose="020B0606020202030204" pitchFamily="34" charset="0"/>
                        </a:rPr>
                        <a:t>% of Students who opt for free meals </a:t>
                      </a:r>
                      <a:endParaRPr lang="en-US" sz="16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9919792"/>
                  </a:ext>
                </a:extLst>
              </a:tr>
              <a:tr h="298619">
                <a:tc>
                  <a:txBody>
                    <a:bodyPr/>
                    <a:lstStyle/>
                    <a:p>
                      <a:pPr marL="0" marR="0" algn="ctr">
                        <a:lnSpc>
                          <a:spcPct val="115000"/>
                        </a:lnSpc>
                        <a:spcBef>
                          <a:spcPts val="0"/>
                        </a:spcBef>
                        <a:spcAft>
                          <a:spcPts val="0"/>
                        </a:spcAft>
                      </a:pPr>
                      <a:r>
                        <a:rPr lang="en-US" sz="1600">
                          <a:effectLst/>
                          <a:latin typeface="Arial Narrow" panose="020B0606020202030204" pitchFamily="34" charset="0"/>
                        </a:rPr>
                        <a:t>mobility</a:t>
                      </a:r>
                      <a:endParaRPr lang="en-US" sz="1600">
                        <a:effectLst/>
                        <a:latin typeface="Arial Narrow" panose="020B0606020202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600" dirty="0">
                          <a:effectLst/>
                          <a:latin typeface="Arial Narrow" panose="020B0606020202030204" pitchFamily="34" charset="0"/>
                        </a:rPr>
                        <a:t>Dropout Rate  </a:t>
                      </a:r>
                      <a:endParaRPr lang="en-US" sz="16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46171061"/>
                  </a:ext>
                </a:extLst>
              </a:tr>
              <a:tr h="298619">
                <a:tc>
                  <a:txBody>
                    <a:bodyPr/>
                    <a:lstStyle/>
                    <a:p>
                      <a:pPr marL="0" marR="0" algn="ctr">
                        <a:lnSpc>
                          <a:spcPct val="115000"/>
                        </a:lnSpc>
                        <a:spcBef>
                          <a:spcPts val="0"/>
                        </a:spcBef>
                        <a:spcAft>
                          <a:spcPts val="0"/>
                        </a:spcAft>
                      </a:pPr>
                      <a:r>
                        <a:rPr lang="en-US" sz="1600">
                          <a:effectLst/>
                          <a:latin typeface="Arial Narrow" panose="020B0606020202030204" pitchFamily="34" charset="0"/>
                        </a:rPr>
                        <a:t>not_hsg</a:t>
                      </a:r>
                      <a:endParaRPr lang="en-US" sz="1600">
                        <a:effectLst/>
                        <a:latin typeface="Arial Narrow" panose="020B0606020202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600" dirty="0">
                          <a:effectLst/>
                          <a:latin typeface="Arial Narrow" panose="020B0606020202030204" pitchFamily="34" charset="0"/>
                        </a:rPr>
                        <a:t>% of Parents who are not high school graduate</a:t>
                      </a:r>
                      <a:endParaRPr lang="en-US" sz="16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83626346"/>
                  </a:ext>
                </a:extLst>
              </a:tr>
              <a:tr h="298619">
                <a:tc>
                  <a:txBody>
                    <a:bodyPr/>
                    <a:lstStyle/>
                    <a:p>
                      <a:pPr marL="0" marR="0" algn="ctr">
                        <a:lnSpc>
                          <a:spcPct val="115000"/>
                        </a:lnSpc>
                        <a:spcBef>
                          <a:spcPts val="0"/>
                        </a:spcBef>
                        <a:spcAft>
                          <a:spcPts val="0"/>
                        </a:spcAft>
                      </a:pPr>
                      <a:r>
                        <a:rPr lang="en-US" sz="1600">
                          <a:effectLst/>
                          <a:latin typeface="Arial Narrow" panose="020B0606020202030204" pitchFamily="34" charset="0"/>
                        </a:rPr>
                        <a:t>Snum</a:t>
                      </a:r>
                      <a:endParaRPr lang="en-US" sz="1600">
                        <a:effectLst/>
                        <a:latin typeface="Arial Narrow" panose="020B0606020202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600" dirty="0">
                          <a:effectLst/>
                          <a:latin typeface="Arial Narrow" panose="020B0606020202030204" pitchFamily="34" charset="0"/>
                        </a:rPr>
                        <a:t>school number  </a:t>
                      </a:r>
                      <a:endParaRPr lang="en-US" sz="16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86289337"/>
                  </a:ext>
                </a:extLst>
              </a:tr>
              <a:tr h="298619">
                <a:tc>
                  <a:txBody>
                    <a:bodyPr/>
                    <a:lstStyle/>
                    <a:p>
                      <a:pPr marL="0" marR="0" algn="ctr">
                        <a:lnSpc>
                          <a:spcPct val="115000"/>
                        </a:lnSpc>
                        <a:spcBef>
                          <a:spcPts val="0"/>
                        </a:spcBef>
                        <a:spcAft>
                          <a:spcPts val="0"/>
                        </a:spcAft>
                      </a:pPr>
                      <a:r>
                        <a:rPr lang="en-US" sz="1600">
                          <a:effectLst/>
                          <a:latin typeface="Arial Narrow" panose="020B0606020202030204" pitchFamily="34" charset="0"/>
                        </a:rPr>
                        <a:t>some_col</a:t>
                      </a:r>
                      <a:endParaRPr lang="en-US" sz="1600">
                        <a:effectLst/>
                        <a:latin typeface="Arial Narrow" panose="020B0606020202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600" dirty="0">
                          <a:effectLst/>
                          <a:latin typeface="Arial Narrow" panose="020B0606020202030204" pitchFamily="34" charset="0"/>
                        </a:rPr>
                        <a:t>% of Parents who are attended some college  </a:t>
                      </a:r>
                      <a:endParaRPr lang="en-US" sz="16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62134898"/>
                  </a:ext>
                </a:extLst>
              </a:tr>
              <a:tr h="298619">
                <a:tc>
                  <a:txBody>
                    <a:bodyPr/>
                    <a:lstStyle/>
                    <a:p>
                      <a:pPr marL="0" marR="0" algn="ctr">
                        <a:lnSpc>
                          <a:spcPct val="115000"/>
                        </a:lnSpc>
                        <a:spcBef>
                          <a:spcPts val="0"/>
                        </a:spcBef>
                        <a:spcAft>
                          <a:spcPts val="0"/>
                        </a:spcAft>
                      </a:pPr>
                      <a:r>
                        <a:rPr lang="en-US" sz="1600">
                          <a:effectLst/>
                          <a:latin typeface="Arial Narrow" panose="020B0606020202030204" pitchFamily="34" charset="0"/>
                        </a:rPr>
                        <a:t>yr_rnd</a:t>
                      </a:r>
                      <a:endParaRPr lang="en-US" sz="1600">
                        <a:effectLst/>
                        <a:latin typeface="Arial Narrow" panose="020B0606020202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600" dirty="0">
                          <a:effectLst/>
                          <a:latin typeface="Arial Narrow" panose="020B0606020202030204" pitchFamily="34" charset="0"/>
                        </a:rPr>
                        <a:t>year round school – School open through the year or not</a:t>
                      </a:r>
                      <a:endParaRPr lang="en-US" sz="16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33071089"/>
                  </a:ext>
                </a:extLst>
              </a:tr>
            </a:tbl>
          </a:graphicData>
        </a:graphic>
      </p:graphicFrame>
      <p:sp>
        <p:nvSpPr>
          <p:cNvPr id="6" name="Rectangle 5">
            <a:extLst>
              <a:ext uri="{FF2B5EF4-FFF2-40B4-BE49-F238E27FC236}">
                <a16:creationId xmlns:a16="http://schemas.microsoft.com/office/drawing/2014/main" id="{CEDBE9F5-59A5-472D-9038-E184B69F0D83}"/>
              </a:ext>
            </a:extLst>
          </p:cNvPr>
          <p:cNvSpPr/>
          <p:nvPr/>
        </p:nvSpPr>
        <p:spPr>
          <a:xfrm>
            <a:off x="636161" y="401729"/>
            <a:ext cx="3626350" cy="1446550"/>
          </a:xfrm>
          <a:prstGeom prst="rect">
            <a:avLst/>
          </a:prstGeom>
        </p:spPr>
        <p:txBody>
          <a:bodyPr wrap="square">
            <a:spAutoFit/>
          </a:bodyPr>
          <a:lstStyle/>
          <a:p>
            <a:pPr algn="ctr"/>
            <a:r>
              <a:rPr lang="en-US" sz="4400" dirty="0">
                <a:ln w="0"/>
                <a:effectLst>
                  <a:outerShdw blurRad="38100" dist="19050" dir="2700000" algn="tl" rotWithShape="0">
                    <a:schemeClr val="dk1">
                      <a:alpha val="40000"/>
                    </a:schemeClr>
                  </a:outerShdw>
                </a:effectLst>
              </a:rPr>
              <a:t>Description Of Variables</a:t>
            </a:r>
          </a:p>
        </p:txBody>
      </p:sp>
      <p:sp>
        <p:nvSpPr>
          <p:cNvPr id="7" name="TextBox 6">
            <a:extLst>
              <a:ext uri="{FF2B5EF4-FFF2-40B4-BE49-F238E27FC236}">
                <a16:creationId xmlns:a16="http://schemas.microsoft.com/office/drawing/2014/main" id="{25A5D490-4DFC-419C-8738-BFFD94B022B5}"/>
              </a:ext>
            </a:extLst>
          </p:cNvPr>
          <p:cNvSpPr txBox="1"/>
          <p:nvPr/>
        </p:nvSpPr>
        <p:spPr>
          <a:xfrm>
            <a:off x="636161" y="1977822"/>
            <a:ext cx="3179298" cy="1015663"/>
          </a:xfrm>
          <a:prstGeom prst="rect">
            <a:avLst/>
          </a:prstGeom>
          <a:noFill/>
        </p:spPr>
        <p:txBody>
          <a:bodyPr wrap="square" rtlCol="0">
            <a:spAutoFit/>
          </a:bodyPr>
          <a:lstStyle/>
          <a:p>
            <a:r>
              <a:rPr lang="en-US" sz="2000" b="1" dirty="0"/>
              <a:t>Api00</a:t>
            </a:r>
            <a:r>
              <a:rPr lang="en-US" sz="2000" dirty="0"/>
              <a:t> is the dependent variable in the model, as highlighted in green.</a:t>
            </a:r>
          </a:p>
        </p:txBody>
      </p:sp>
      <p:sp>
        <p:nvSpPr>
          <p:cNvPr id="8" name="TextBox 7">
            <a:extLst>
              <a:ext uri="{FF2B5EF4-FFF2-40B4-BE49-F238E27FC236}">
                <a16:creationId xmlns:a16="http://schemas.microsoft.com/office/drawing/2014/main" id="{F45F6DF7-93F8-4672-AB5B-5A370C11328D}"/>
              </a:ext>
            </a:extLst>
          </p:cNvPr>
          <p:cNvSpPr txBox="1"/>
          <p:nvPr/>
        </p:nvSpPr>
        <p:spPr>
          <a:xfrm>
            <a:off x="636161" y="3123028"/>
            <a:ext cx="3148048" cy="1200329"/>
          </a:xfrm>
          <a:prstGeom prst="rect">
            <a:avLst/>
          </a:prstGeom>
          <a:noFill/>
        </p:spPr>
        <p:txBody>
          <a:bodyPr wrap="square" rtlCol="0">
            <a:spAutoFit/>
          </a:bodyPr>
          <a:lstStyle/>
          <a:p>
            <a:r>
              <a:rPr lang="en-US" b="1" dirty="0"/>
              <a:t>Api99</a:t>
            </a:r>
            <a:r>
              <a:rPr lang="en-US" dirty="0"/>
              <a:t> and </a:t>
            </a:r>
            <a:r>
              <a:rPr lang="en-US" b="1" dirty="0"/>
              <a:t>Growth</a:t>
            </a:r>
            <a:r>
              <a:rPr lang="en-US" dirty="0"/>
              <a:t> variables can compute </a:t>
            </a:r>
            <a:r>
              <a:rPr lang="en-US" b="1" dirty="0"/>
              <a:t>Api00</a:t>
            </a:r>
            <a:r>
              <a:rPr lang="en-US" dirty="0"/>
              <a:t>, so we drop them for the analysis point of view.</a:t>
            </a:r>
          </a:p>
        </p:txBody>
      </p:sp>
      <p:sp>
        <p:nvSpPr>
          <p:cNvPr id="10" name="TextBox 9">
            <a:extLst>
              <a:ext uri="{FF2B5EF4-FFF2-40B4-BE49-F238E27FC236}">
                <a16:creationId xmlns:a16="http://schemas.microsoft.com/office/drawing/2014/main" id="{BA523F0F-2BAE-4AA4-B5CE-3935CDA6AE1D}"/>
              </a:ext>
            </a:extLst>
          </p:cNvPr>
          <p:cNvSpPr txBox="1"/>
          <p:nvPr/>
        </p:nvSpPr>
        <p:spPr>
          <a:xfrm>
            <a:off x="636161" y="4565442"/>
            <a:ext cx="3179298" cy="1200329"/>
          </a:xfrm>
          <a:prstGeom prst="rect">
            <a:avLst/>
          </a:prstGeom>
          <a:noFill/>
        </p:spPr>
        <p:txBody>
          <a:bodyPr wrap="square" rtlCol="0">
            <a:spAutoFit/>
          </a:bodyPr>
          <a:lstStyle/>
          <a:p>
            <a:r>
              <a:rPr lang="en-US" dirty="0"/>
              <a:t>Also, </a:t>
            </a:r>
            <a:r>
              <a:rPr lang="en-US" b="1" dirty="0" err="1"/>
              <a:t>Snum</a:t>
            </a:r>
            <a:r>
              <a:rPr lang="en-US" dirty="0"/>
              <a:t> and </a:t>
            </a:r>
            <a:r>
              <a:rPr lang="en-US" b="1" dirty="0" err="1"/>
              <a:t>Dnum</a:t>
            </a:r>
            <a:r>
              <a:rPr lang="en-US" dirty="0"/>
              <a:t> will be dropped from the analysis since they are just like ID variables here.</a:t>
            </a:r>
          </a:p>
        </p:txBody>
      </p:sp>
    </p:spTree>
    <p:extLst>
      <p:ext uri="{BB962C8B-B14F-4D97-AF65-F5344CB8AC3E}">
        <p14:creationId xmlns:p14="http://schemas.microsoft.com/office/powerpoint/2010/main" val="3979805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07388-863C-438C-91C0-45CE63C69C98}"/>
              </a:ext>
            </a:extLst>
          </p:cNvPr>
          <p:cNvSpPr>
            <a:spLocks noGrp="1"/>
          </p:cNvSpPr>
          <p:nvPr>
            <p:ph type="title"/>
          </p:nvPr>
        </p:nvSpPr>
        <p:spPr>
          <a:xfrm>
            <a:off x="1561514" y="365125"/>
            <a:ext cx="9792286" cy="450801"/>
          </a:xfrm>
        </p:spPr>
        <p:txBody>
          <a:bodyPr>
            <a:noAutofit/>
          </a:bodyPr>
          <a:lstStyle/>
          <a:p>
            <a:r>
              <a:rPr lang="en-US" sz="2800" dirty="0"/>
              <a:t>The Regression Equation</a:t>
            </a:r>
          </a:p>
        </p:txBody>
      </p:sp>
      <p:sp>
        <p:nvSpPr>
          <p:cNvPr id="3" name="Content Placeholder 2">
            <a:extLst>
              <a:ext uri="{FF2B5EF4-FFF2-40B4-BE49-F238E27FC236}">
                <a16:creationId xmlns:a16="http://schemas.microsoft.com/office/drawing/2014/main" id="{E52042E8-2CB3-4373-8052-E36C4C24F3E3}"/>
              </a:ext>
            </a:extLst>
          </p:cNvPr>
          <p:cNvSpPr>
            <a:spLocks noGrp="1"/>
          </p:cNvSpPr>
          <p:nvPr>
            <p:ph idx="1"/>
          </p:nvPr>
        </p:nvSpPr>
        <p:spPr>
          <a:xfrm>
            <a:off x="1561514" y="892184"/>
            <a:ext cx="9792286" cy="1645919"/>
          </a:xfrm>
        </p:spPr>
        <p:txBody>
          <a:bodyPr>
            <a:normAutofit fontScale="92500"/>
          </a:bodyPr>
          <a:lstStyle/>
          <a:p>
            <a:pPr marL="0" indent="0">
              <a:buNone/>
            </a:pPr>
            <a:r>
              <a:rPr lang="en-US" sz="2400" dirty="0">
                <a:latin typeface="Arial Narrow" panose="020B0606020202030204" pitchFamily="34" charset="0"/>
              </a:rPr>
              <a:t>Estimated (</a:t>
            </a:r>
            <a:r>
              <a:rPr lang="en-US" sz="2400" b="1" dirty="0">
                <a:solidFill>
                  <a:srgbClr val="92D050"/>
                </a:solidFill>
                <a:latin typeface="Arial Narrow" panose="020B0606020202030204" pitchFamily="34" charset="0"/>
              </a:rPr>
              <a:t>Api00</a:t>
            </a:r>
            <a:r>
              <a:rPr lang="en-US" sz="2400" dirty="0">
                <a:latin typeface="Arial Narrow" panose="020B0606020202030204" pitchFamily="34" charset="0"/>
              </a:rPr>
              <a:t>) =  (566.51535) – (2.26654*</a:t>
            </a:r>
            <a:r>
              <a:rPr lang="en-US" sz="2400" b="1" dirty="0">
                <a:latin typeface="Arial Narrow" panose="020B0606020202030204" pitchFamily="34" charset="0"/>
              </a:rPr>
              <a:t>meals</a:t>
            </a:r>
            <a:r>
              <a:rPr lang="en-US" sz="2400" dirty="0">
                <a:latin typeface="Arial Narrow" panose="020B0606020202030204" pitchFamily="34" charset="0"/>
              </a:rPr>
              <a:t>) – (1.13465*</a:t>
            </a:r>
            <a:r>
              <a:rPr lang="en-US" sz="2400" b="1" dirty="0">
                <a:latin typeface="Arial Narrow" panose="020B0606020202030204" pitchFamily="34" charset="0"/>
              </a:rPr>
              <a:t>ell</a:t>
            </a:r>
            <a:r>
              <a:rPr lang="en-US" sz="2400" dirty="0">
                <a:latin typeface="Arial Narrow" panose="020B0606020202030204" pitchFamily="34" charset="0"/>
              </a:rPr>
              <a:t>) - (25.14417*</a:t>
            </a:r>
            <a:r>
              <a:rPr lang="en-US" sz="2400" b="1" dirty="0" err="1">
                <a:latin typeface="Arial Narrow" panose="020B0606020202030204" pitchFamily="34" charset="0"/>
              </a:rPr>
              <a:t>yr_rnd</a:t>
            </a:r>
            <a:r>
              <a:rPr lang="en-US" sz="2400" dirty="0">
                <a:latin typeface="Arial Narrow" panose="020B0606020202030204" pitchFamily="34" charset="0"/>
              </a:rPr>
              <a:t>) </a:t>
            </a:r>
          </a:p>
          <a:p>
            <a:pPr marL="0" indent="0">
              <a:buNone/>
            </a:pPr>
            <a:r>
              <a:rPr lang="en-US" sz="2400" dirty="0">
                <a:latin typeface="Arial Narrow" panose="020B0606020202030204" pitchFamily="34" charset="0"/>
              </a:rPr>
              <a:t>                                -  (1.81631*</a:t>
            </a:r>
            <a:r>
              <a:rPr lang="en-US" sz="2400" b="1" dirty="0">
                <a:latin typeface="Arial Narrow" panose="020B0606020202030204" pitchFamily="34" charset="0"/>
              </a:rPr>
              <a:t>mobility</a:t>
            </a:r>
            <a:r>
              <a:rPr lang="en-US" sz="2400" dirty="0">
                <a:latin typeface="Arial Narrow" panose="020B0606020202030204" pitchFamily="34" charset="0"/>
              </a:rPr>
              <a:t>) + (4.69048*</a:t>
            </a:r>
            <a:r>
              <a:rPr lang="en-US" sz="2400" b="1" dirty="0">
                <a:latin typeface="Arial Narrow" panose="020B0606020202030204" pitchFamily="34" charset="0"/>
              </a:rPr>
              <a:t>acs_k3</a:t>
            </a:r>
            <a:r>
              <a:rPr lang="en-US" sz="2400" dirty="0">
                <a:latin typeface="Arial Narrow" panose="020B0606020202030204" pitchFamily="34" charset="0"/>
              </a:rPr>
              <a:t>) + (2.03543*</a:t>
            </a:r>
            <a:r>
              <a:rPr lang="en-US" sz="2400" b="1" dirty="0">
                <a:latin typeface="Arial Narrow" panose="020B0606020202030204" pitchFamily="34" charset="0"/>
              </a:rPr>
              <a:t>acs_46</a:t>
            </a:r>
            <a:r>
              <a:rPr lang="en-US" sz="2400" dirty="0">
                <a:latin typeface="Arial Narrow" panose="020B0606020202030204" pitchFamily="34" charset="0"/>
              </a:rPr>
              <a:t>) </a:t>
            </a:r>
          </a:p>
          <a:p>
            <a:pPr marL="0" indent="0">
              <a:buNone/>
            </a:pPr>
            <a:r>
              <a:rPr lang="en-US" sz="2400" dirty="0">
                <a:latin typeface="Arial Narrow" panose="020B0606020202030204" pitchFamily="34" charset="0"/>
              </a:rPr>
              <a:t>                               + (0.63746*</a:t>
            </a:r>
            <a:r>
              <a:rPr lang="en-US" sz="2400" b="1" dirty="0" err="1">
                <a:latin typeface="Arial Narrow" panose="020B0606020202030204" pitchFamily="34" charset="0"/>
              </a:rPr>
              <a:t>col_grad</a:t>
            </a:r>
            <a:r>
              <a:rPr lang="en-US" sz="2400" dirty="0">
                <a:latin typeface="Arial Narrow" panose="020B0606020202030204" pitchFamily="34" charset="0"/>
              </a:rPr>
              <a:t>) + (2.05598*</a:t>
            </a:r>
            <a:r>
              <a:rPr lang="en-US" sz="2400" b="1" dirty="0" err="1">
                <a:latin typeface="Arial Narrow" panose="020B0606020202030204" pitchFamily="34" charset="0"/>
              </a:rPr>
              <a:t>grad_sch</a:t>
            </a:r>
            <a:r>
              <a:rPr lang="en-US" sz="2400" dirty="0">
                <a:latin typeface="Arial Narrow" panose="020B0606020202030204" pitchFamily="34" charset="0"/>
              </a:rPr>
              <a:t>)  + (1.39318*</a:t>
            </a:r>
            <a:r>
              <a:rPr lang="en-US" sz="2400" b="1" dirty="0">
                <a:latin typeface="Arial Narrow" panose="020B0606020202030204" pitchFamily="34" charset="0"/>
              </a:rPr>
              <a:t>full</a:t>
            </a:r>
            <a:r>
              <a:rPr lang="en-US" sz="2400" dirty="0">
                <a:latin typeface="Arial Narrow" panose="020B0606020202030204" pitchFamily="34" charset="0"/>
              </a:rPr>
              <a:t>)</a:t>
            </a:r>
          </a:p>
          <a:p>
            <a:pPr marL="0" indent="0">
              <a:buNone/>
            </a:pPr>
            <a:endParaRPr lang="en-US" dirty="0"/>
          </a:p>
        </p:txBody>
      </p:sp>
      <p:sp>
        <p:nvSpPr>
          <p:cNvPr id="4" name="TextBox 3">
            <a:extLst>
              <a:ext uri="{FF2B5EF4-FFF2-40B4-BE49-F238E27FC236}">
                <a16:creationId xmlns:a16="http://schemas.microsoft.com/office/drawing/2014/main" id="{B8B939AB-8C79-4316-80C4-08AECAB82A93}"/>
              </a:ext>
            </a:extLst>
          </p:cNvPr>
          <p:cNvSpPr txBox="1"/>
          <p:nvPr/>
        </p:nvSpPr>
        <p:spPr>
          <a:xfrm>
            <a:off x="838200" y="2461846"/>
            <a:ext cx="10515600" cy="461665"/>
          </a:xfrm>
          <a:prstGeom prst="rect">
            <a:avLst/>
          </a:prstGeom>
          <a:noFill/>
        </p:spPr>
        <p:txBody>
          <a:bodyPr wrap="square" rtlCol="0">
            <a:spAutoFit/>
          </a:bodyPr>
          <a:lstStyle/>
          <a:p>
            <a:r>
              <a:rPr lang="en-US" sz="2400" dirty="0"/>
              <a:t>Statistical and Practical Significance of Variables</a:t>
            </a:r>
          </a:p>
        </p:txBody>
      </p:sp>
      <p:sp>
        <p:nvSpPr>
          <p:cNvPr id="5" name="TextBox 4">
            <a:extLst>
              <a:ext uri="{FF2B5EF4-FFF2-40B4-BE49-F238E27FC236}">
                <a16:creationId xmlns:a16="http://schemas.microsoft.com/office/drawing/2014/main" id="{E536FACE-EE12-4ADA-8EEF-F1F1F094EC79}"/>
              </a:ext>
            </a:extLst>
          </p:cNvPr>
          <p:cNvSpPr txBox="1"/>
          <p:nvPr/>
        </p:nvSpPr>
        <p:spPr>
          <a:xfrm>
            <a:off x="984738" y="2999769"/>
            <a:ext cx="10369062" cy="3754874"/>
          </a:xfrm>
          <a:prstGeom prst="rect">
            <a:avLst/>
          </a:prstGeom>
          <a:noFill/>
        </p:spPr>
        <p:txBody>
          <a:bodyPr wrap="square" rtlCol="0">
            <a:spAutoFit/>
          </a:bodyPr>
          <a:lstStyle/>
          <a:p>
            <a:pPr marL="342900" indent="-342900">
              <a:buFont typeface="Arial" panose="020B0604020202020204" pitchFamily="34" charset="0"/>
              <a:buChar char="•"/>
            </a:pPr>
            <a:r>
              <a:rPr lang="en-US" sz="2000" dirty="0"/>
              <a:t>For a unit increase in </a:t>
            </a:r>
            <a:r>
              <a:rPr lang="en-US" sz="2000" b="1" dirty="0"/>
              <a:t>Meals</a:t>
            </a:r>
            <a:r>
              <a:rPr lang="en-US" sz="2000" dirty="0"/>
              <a:t>, </a:t>
            </a:r>
            <a:r>
              <a:rPr lang="en-US" sz="2000" b="1" dirty="0"/>
              <a:t>Api00</a:t>
            </a:r>
            <a:r>
              <a:rPr lang="en-US" sz="2000" dirty="0"/>
              <a:t> decreases by 2.27. This is because an increase in percentage of free meals indicates the poverty among students, which is expected to bring down the API.</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For a unit increase in </a:t>
            </a:r>
            <a:r>
              <a:rPr lang="en-US" sz="2000" b="1" dirty="0"/>
              <a:t>Ell, Api00 </a:t>
            </a:r>
            <a:r>
              <a:rPr lang="en-US" sz="2000" dirty="0"/>
              <a:t>decreases by 1.13. This is because a higher percentage of English language learning students may indicate students with low general aptitude, which affects the API negatively.</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For a unit increase in </a:t>
            </a:r>
            <a:r>
              <a:rPr lang="en-US" sz="2000" b="1" dirty="0" err="1"/>
              <a:t>Yr_rnd</a:t>
            </a:r>
            <a:r>
              <a:rPr lang="en-US" sz="2000" b="1" dirty="0"/>
              <a:t>, Api00 </a:t>
            </a:r>
            <a:r>
              <a:rPr lang="en-US" sz="2000" dirty="0"/>
              <a:t>decreases by 25.14. This could be due to lack of vacations and breaks which adversely affects the morale of the students and hence, their performance.</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618735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EB0F9-7F61-42DB-8F04-95D0C12F03C9}"/>
              </a:ext>
            </a:extLst>
          </p:cNvPr>
          <p:cNvSpPr>
            <a:spLocks noGrp="1"/>
          </p:cNvSpPr>
          <p:nvPr>
            <p:ph type="title"/>
          </p:nvPr>
        </p:nvSpPr>
        <p:spPr>
          <a:xfrm>
            <a:off x="838200" y="365126"/>
            <a:ext cx="10515600" cy="675884"/>
          </a:xfrm>
        </p:spPr>
        <p:txBody>
          <a:bodyPr>
            <a:normAutofit/>
          </a:bodyPr>
          <a:lstStyle/>
          <a:p>
            <a:r>
              <a:rPr lang="en-US" sz="3200" dirty="0"/>
              <a:t>Statistical and Practical Significance of Variables</a:t>
            </a:r>
          </a:p>
        </p:txBody>
      </p:sp>
      <p:sp>
        <p:nvSpPr>
          <p:cNvPr id="3" name="Content Placeholder 2">
            <a:extLst>
              <a:ext uri="{FF2B5EF4-FFF2-40B4-BE49-F238E27FC236}">
                <a16:creationId xmlns:a16="http://schemas.microsoft.com/office/drawing/2014/main" id="{6DB608D9-4DCA-4910-8482-E2D69A7A86F8}"/>
              </a:ext>
            </a:extLst>
          </p:cNvPr>
          <p:cNvSpPr>
            <a:spLocks noGrp="1"/>
          </p:cNvSpPr>
          <p:nvPr>
            <p:ph idx="1"/>
          </p:nvPr>
        </p:nvSpPr>
        <p:spPr>
          <a:xfrm>
            <a:off x="838200" y="1280160"/>
            <a:ext cx="10515600" cy="4896803"/>
          </a:xfrm>
        </p:spPr>
        <p:txBody>
          <a:bodyPr>
            <a:noAutofit/>
          </a:bodyPr>
          <a:lstStyle/>
          <a:p>
            <a:r>
              <a:rPr lang="en-US" dirty="0"/>
              <a:t>For a unit increase in </a:t>
            </a:r>
            <a:r>
              <a:rPr lang="en-US" b="1" dirty="0"/>
              <a:t>Mobility, Api00 </a:t>
            </a:r>
            <a:r>
              <a:rPr lang="en-US" dirty="0"/>
              <a:t>decreases by 1.82. This is because as dropout rate of the students increase, it negatively affects the API.</a:t>
            </a:r>
          </a:p>
          <a:p>
            <a:endParaRPr lang="en-US" dirty="0"/>
          </a:p>
          <a:p>
            <a:r>
              <a:rPr lang="en-US" dirty="0"/>
              <a:t>For a unit increase in </a:t>
            </a:r>
            <a:r>
              <a:rPr lang="en-US" b="1" dirty="0"/>
              <a:t>Acs_k3 </a:t>
            </a:r>
            <a:r>
              <a:rPr lang="en-US" dirty="0"/>
              <a:t>&amp; </a:t>
            </a:r>
            <a:r>
              <a:rPr lang="en-US" b="1" dirty="0"/>
              <a:t>Acs_46, Api00</a:t>
            </a:r>
            <a:r>
              <a:rPr lang="en-US" dirty="0"/>
              <a:t> increases by 4.7 and 2.03 respectively. This is because increase in class sizes results into more competition and hence, better performance.  </a:t>
            </a:r>
          </a:p>
          <a:p>
            <a:endParaRPr lang="en-US" dirty="0"/>
          </a:p>
          <a:p>
            <a:r>
              <a:rPr lang="en-US" dirty="0"/>
              <a:t>For a unit increase in </a:t>
            </a:r>
            <a:r>
              <a:rPr lang="en-US" b="1" dirty="0" err="1"/>
              <a:t>Col_grad</a:t>
            </a:r>
            <a:r>
              <a:rPr lang="en-US" b="1" dirty="0"/>
              <a:t> </a:t>
            </a:r>
            <a:r>
              <a:rPr lang="en-US" dirty="0"/>
              <a:t>&amp; </a:t>
            </a:r>
            <a:r>
              <a:rPr lang="en-US" b="1" dirty="0" err="1"/>
              <a:t>Grad_sch</a:t>
            </a:r>
            <a:r>
              <a:rPr lang="en-US" dirty="0"/>
              <a:t> </a:t>
            </a:r>
            <a:r>
              <a:rPr lang="en-US" b="1" dirty="0"/>
              <a:t>, Api00 </a:t>
            </a:r>
            <a:r>
              <a:rPr lang="en-US" dirty="0"/>
              <a:t>increases by 0.637 and 2.055 respectively. This is because the more educated parents are, the more they closely monitor the education of children and provide better facilities, which improves the performance of children. This increases the API of school. </a:t>
            </a:r>
          </a:p>
          <a:p>
            <a:endParaRPr lang="en-US" dirty="0"/>
          </a:p>
          <a:p>
            <a:r>
              <a:rPr lang="en-US" dirty="0"/>
              <a:t>For a unit increase in </a:t>
            </a:r>
            <a:r>
              <a:rPr lang="en-US" b="1" dirty="0"/>
              <a:t>Full, Api00</a:t>
            </a:r>
            <a:r>
              <a:rPr lang="en-US" dirty="0"/>
              <a:t> increases by 1.39. This is because the more the percentage of Full-time teachers, the better is the teaching quality, which increases the performance of students and hence, increases API.</a:t>
            </a:r>
          </a:p>
        </p:txBody>
      </p:sp>
    </p:spTree>
    <p:extLst>
      <p:ext uri="{BB962C8B-B14F-4D97-AF65-F5344CB8AC3E}">
        <p14:creationId xmlns:p14="http://schemas.microsoft.com/office/powerpoint/2010/main" val="348073470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272</TotalTime>
  <Words>1607</Words>
  <Application>Microsoft Office PowerPoint</Application>
  <PresentationFormat>Widescreen</PresentationFormat>
  <Paragraphs>243</Paragraphs>
  <Slides>20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Arial Narrow</vt:lpstr>
      <vt:lpstr>Calibri</vt:lpstr>
      <vt:lpstr>Century Gothic</vt:lpstr>
      <vt:lpstr>Times New Roman</vt:lpstr>
      <vt:lpstr>Wingdings 3</vt:lpstr>
      <vt:lpstr>Wisp</vt:lpstr>
      <vt:lpstr>Multiple Linear Regression Case Study</vt:lpstr>
      <vt:lpstr>Objective</vt:lpstr>
      <vt:lpstr>About this presentation</vt:lpstr>
      <vt:lpstr>Approach</vt:lpstr>
      <vt:lpstr>Questions To Answer</vt:lpstr>
      <vt:lpstr>About the dataset</vt:lpstr>
      <vt:lpstr>PowerPoint Presentation</vt:lpstr>
      <vt:lpstr>The Regression Equation</vt:lpstr>
      <vt:lpstr>Statistical and Practical Significance of Variables</vt:lpstr>
      <vt:lpstr> MLRM Model  Results </vt:lpstr>
      <vt:lpstr>Overall Significance of Regression (F Test)</vt:lpstr>
      <vt:lpstr>Significance of Individual Regressors (t-Test)</vt:lpstr>
      <vt:lpstr>Goodness of Fit (R-square)</vt:lpstr>
      <vt:lpstr>Prediction Accuracy of Model</vt:lpstr>
      <vt:lpstr>MLRM Diagnostics</vt:lpstr>
      <vt:lpstr>Multicollinearity Check (VIF)</vt:lpstr>
      <vt:lpstr>Homoscedasticity Check (White Test)</vt:lpstr>
      <vt:lpstr>Normality of Residuals (Shapiro-Wilk Test)</vt:lpstr>
      <vt:lpstr>Autocorrelation Check (Durbin Watson Test) </vt:lpstr>
      <vt:lpstr>Final Insights From The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 Linear Regression Case Study</dc:title>
  <dc:creator>Vishesh Goel</dc:creator>
  <cp:lastModifiedBy>Vishesh Goel</cp:lastModifiedBy>
  <cp:revision>27</cp:revision>
  <dcterms:created xsi:type="dcterms:W3CDTF">2017-12-14T15:01:57Z</dcterms:created>
  <dcterms:modified xsi:type="dcterms:W3CDTF">2017-12-15T07:27:24Z</dcterms:modified>
</cp:coreProperties>
</file>