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PT Sans Narrow"/>
      <p:regular r:id="rId47"/>
      <p:bold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CB82BB-F7BE-4787-9693-04935F62F44E}">
  <a:tblStyle styleId="{F8CB82BB-F7BE-4787-9693-04935F62F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aywenderlich.com/2379-programming-for-teens-beginning-python-tutoria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Show this on IDLE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7c6eb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f7c6eb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Mention commenting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string.count()- used to count phrases or characters in a </a:t>
            </a:r>
            <a:r>
              <a:rPr lang="en"/>
              <a:t>string.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acf9be60_0_1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g8bacf9be60_0_13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9db6de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89db6de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Concatenate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665a5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e665a5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140297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14029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1140297c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114029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1140297c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1140297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acf9be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acf9b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acf9be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bacf9be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bacf9be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bacf9be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bacf9be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bacf9be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bacf9be6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bacf9be6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db6de12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db6de12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db6de12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db6de12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9db6de12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9db6de12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9db6de12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9db6de12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https://www.raywenderlich.com/2379-programming-for-teens-beginning-python-tutorial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"/>
              <a:t>It’s like your variables in Algebra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For simplicity’s sake we’ll focus on two types of variables for now - strings and integers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8" name="Google Shape;6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7" name="Google Shape;8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9" name="Google Shape;109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8" name="Google Shape;128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wikitechy.com/tutorials/python/what-is-pyth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Properties of Integers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an integer?</a:t>
            </a:r>
            <a:endParaRPr sz="1400"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Any whole number (can be negative)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apply most basic mathematical operations to integers.</a:t>
            </a:r>
            <a:endParaRPr sz="1400"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Subtraction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Multiplication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Division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Printing Integer Variables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Printing - display something to the console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how you print integer variables: </a:t>
            </a:r>
            <a:endParaRPr/>
          </a:p>
        </p:txBody>
      </p:sp>
      <p:graphicFrame>
        <p:nvGraphicFramePr>
          <p:cNvPr id="227" name="Google Shape;227;p36"/>
          <p:cNvGraphicFramePr/>
          <p:nvPr/>
        </p:nvGraphicFramePr>
        <p:xfrm>
          <a:off x="785925" y="197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4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my_age = 18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print(my_age)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Adding/Subtract Integer Variables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078350"/>
            <a:ext cx="85206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how you add or subtract integer variables: </a:t>
            </a:r>
            <a:endParaRPr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631600" y="14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619500"/>
                <a:gridCol w="3619500"/>
              </a:tblGrid>
              <a:tr h="3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4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my_age = 18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= 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reverse = 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my_age = my_age+time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#OR my_age +=time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print(my_age)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my_age = my_age - reverse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#OR my_age -= reverse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print(my_age)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Multiplying or Dividing Integer Variables</a:t>
            </a:r>
            <a:endParaRPr/>
          </a:p>
        </p:txBody>
      </p:sp>
      <p:graphicFrame>
        <p:nvGraphicFramePr>
          <p:cNvPr id="240" name="Google Shape;240;p38"/>
          <p:cNvGraphicFramePr/>
          <p:nvPr/>
        </p:nvGraphicFramePr>
        <p:xfrm>
          <a:off x="575025" y="16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619500"/>
                <a:gridCol w="3619500"/>
              </a:tblGrid>
              <a:tr h="39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4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num1 = 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num2 = 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= num1*num2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quotient = num1/num2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print(product)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print(quotient)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lang="en"/>
              <a:t>Modulus and </a:t>
            </a: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Integer Division Variables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% - Gives the remainder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// - Gives the whole number after the division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10 % 5 = 0 (0 is the remainder when 10 is divided by 5)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5 // 2 = 2 (2 is the whole number left after dividing 5 by 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Properties of Strings 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25"/>
            <a:ext cx="8912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a string?</a:t>
            </a:r>
            <a:r>
              <a:rPr lang="en" sz="1400"/>
              <a:t> -- 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Basically any form of text.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distinguish strings in Python, we use quotation marks </a:t>
            </a:r>
            <a:endParaRPr sz="1400"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“This is a string”  - double quotation marks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‘This is also a string’  - single quotation marks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Either method works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Strings can be indexed. (explanation later) </a:t>
            </a:r>
            <a:endParaRPr sz="14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Strings have lengths - this is the number of characters and whitespaces between the quotation marks.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Properties of Strings - Printing </a:t>
            </a:r>
            <a:endParaRPr/>
          </a:p>
        </p:txBody>
      </p:sp>
      <p:graphicFrame>
        <p:nvGraphicFramePr>
          <p:cNvPr id="258" name="Google Shape;258;p41"/>
          <p:cNvGraphicFramePr/>
          <p:nvPr/>
        </p:nvGraphicFramePr>
        <p:xfrm>
          <a:off x="615075" y="12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string1 = “Hello, world”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 (string1)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Properties of Strings - Printing </a:t>
            </a:r>
            <a:endParaRPr/>
          </a:p>
        </p:txBody>
      </p:sp>
      <p:graphicFrame>
        <p:nvGraphicFramePr>
          <p:cNvPr id="264" name="Google Shape;264;p42"/>
          <p:cNvGraphicFramePr/>
          <p:nvPr/>
        </p:nvGraphicFramePr>
        <p:xfrm>
          <a:off x="615075" y="12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string1 = “Hello, world”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 (string1)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Hello, world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String Indexing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Strings in Python have a method that you can use to access specific characters in the string.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instance, the string,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unknown 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= “Did Solo shoot first?”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access specific characters- for instance the “S” in “Solo” - in the string by doing:</a:t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unknown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[4] #if you print this, the output will be “S” </a:t>
            </a:r>
            <a:endParaRPr/>
          </a:p>
        </p:txBody>
      </p:sp>
      <p:graphicFrame>
        <p:nvGraphicFramePr>
          <p:cNvPr id="271" name="Google Shape;271;p43"/>
          <p:cNvGraphicFramePr/>
          <p:nvPr/>
        </p:nvGraphicFramePr>
        <p:xfrm>
          <a:off x="743438" y="264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  <a:gridCol w="364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String “find()” method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if you’re looking for a specific phrase or character inside a string?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the find() method: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string_name.find(“any phrase”, </a:t>
            </a:r>
            <a:r>
              <a:rPr b="0" i="0" lang="en" sz="1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start_index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0" i="0" lang="en" sz="1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end_index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method returns an index if it is found, and -1 if it is not found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8" name="Google Shape;278;p44"/>
          <p:cNvGraphicFramePr/>
          <p:nvPr/>
        </p:nvGraphicFramePr>
        <p:xfrm>
          <a:off x="910950" y="31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4149000"/>
                <a:gridCol w="2980750"/>
              </a:tblGrid>
              <a:tr h="37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3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unknown = “Did Solo shoot first?”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#looking for shoot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 = unknown.find(“shoot”)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print(location)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1020600" y="3970890"/>
            <a:ext cx="6882289" cy="497204"/>
          </a:xfrm>
          <a:custGeom>
            <a:rect b="b" l="l" r="r" t="t"/>
            <a:pathLst>
              <a:path extrusionOk="0" h="662939" w="9176385">
                <a:moveTo>
                  <a:pt x="0" y="662940"/>
                </a:moveTo>
                <a:lnTo>
                  <a:pt x="9176004" y="662940"/>
                </a:lnTo>
                <a:lnTo>
                  <a:pt x="9176004" y="0"/>
                </a:lnTo>
                <a:lnTo>
                  <a:pt x="0" y="0"/>
                </a:lnTo>
                <a:lnTo>
                  <a:pt x="0" y="662940"/>
                </a:lnTo>
                <a:close/>
              </a:path>
            </a:pathLst>
          </a:custGeom>
          <a:noFill/>
          <a:ln cap="flat" cmpd="sng" w="12225">
            <a:solidFill>
              <a:srgbClr val="1B806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7"/>
          <p:cNvSpPr/>
          <p:nvPr/>
        </p:nvSpPr>
        <p:spPr>
          <a:xfrm>
            <a:off x="1025190" y="3975480"/>
            <a:ext cx="6872700" cy="336300"/>
          </a:xfrm>
          <a:prstGeom prst="rect">
            <a:avLst/>
          </a:prstGeom>
          <a:solidFill>
            <a:srgbClr val="29AE8B"/>
          </a:solidFill>
          <a:ln>
            <a:noFill/>
          </a:ln>
        </p:spPr>
        <p:txBody>
          <a:bodyPr anchorCtr="0" anchor="t" bIns="0" lIns="0" spcFirstLastPara="1" rIns="0" wrap="square" tIns="13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CPU - Hardware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1464210" y="3472470"/>
            <a:ext cx="5995035" cy="498634"/>
          </a:xfrm>
          <a:custGeom>
            <a:rect b="b" l="l" r="r" t="t"/>
            <a:pathLst>
              <a:path extrusionOk="0" h="664845" w="7993380">
                <a:moveTo>
                  <a:pt x="0" y="664463"/>
                </a:moveTo>
                <a:lnTo>
                  <a:pt x="7993380" y="664463"/>
                </a:lnTo>
                <a:lnTo>
                  <a:pt x="7993380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noFill/>
          <a:ln cap="flat" cmpd="sng" w="12225">
            <a:solidFill>
              <a:srgbClr val="58449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7"/>
          <p:cNvSpPr/>
          <p:nvPr/>
        </p:nvSpPr>
        <p:spPr>
          <a:xfrm>
            <a:off x="1468800" y="3477060"/>
            <a:ext cx="5985600" cy="234000"/>
          </a:xfrm>
          <a:prstGeom prst="rect">
            <a:avLst/>
          </a:prstGeom>
          <a:solidFill>
            <a:srgbClr val="7B5FC5"/>
          </a:solidFill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2489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Code  Binary/Hex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2037960" y="2975130"/>
            <a:ext cx="4972050" cy="497204"/>
          </a:xfrm>
          <a:custGeom>
            <a:rect b="b" l="l" r="r" t="t"/>
            <a:pathLst>
              <a:path extrusionOk="0" h="662939" w="6629400">
                <a:moveTo>
                  <a:pt x="0" y="662939"/>
                </a:moveTo>
                <a:lnTo>
                  <a:pt x="6629400" y="662939"/>
                </a:lnTo>
                <a:lnTo>
                  <a:pt x="6629400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noFill/>
          <a:ln cap="flat" cmpd="sng" w="12225">
            <a:solidFill>
              <a:srgbClr val="2A70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7"/>
          <p:cNvSpPr/>
          <p:nvPr/>
        </p:nvSpPr>
        <p:spPr>
          <a:xfrm>
            <a:off x="2042550" y="2979720"/>
            <a:ext cx="4962300" cy="233700"/>
          </a:xfrm>
          <a:prstGeom prst="rect">
            <a:avLst/>
          </a:prstGeom>
          <a:solidFill>
            <a:srgbClr val="3C9CCC"/>
          </a:solidFill>
          <a:ln>
            <a:noFill/>
          </a:ln>
        </p:spPr>
        <p:txBody>
          <a:bodyPr anchorCtr="0" anchor="t" bIns="0" lIns="0" spcFirstLastPara="1" rIns="0" wrap="square" tIns="27525">
            <a:noAutofit/>
          </a:bodyPr>
          <a:lstStyle/>
          <a:p>
            <a:pPr indent="0" lvl="0" marL="195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Assembly Code  x86/x64/ARM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2366010" y="2476980"/>
            <a:ext cx="4190524" cy="498634"/>
          </a:xfrm>
          <a:custGeom>
            <a:rect b="b" l="l" r="r" t="t"/>
            <a:pathLst>
              <a:path extrusionOk="0" h="664845" w="5587365">
                <a:moveTo>
                  <a:pt x="0" y="664463"/>
                </a:moveTo>
                <a:lnTo>
                  <a:pt x="5586984" y="664463"/>
                </a:lnTo>
                <a:lnTo>
                  <a:pt x="5586984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noFill/>
          <a:ln cap="flat" cmpd="sng" w="12225">
            <a:solidFill>
              <a:srgbClr val="92331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7"/>
          <p:cNvSpPr/>
          <p:nvPr/>
        </p:nvSpPr>
        <p:spPr>
          <a:xfrm>
            <a:off x="2370600" y="2481570"/>
            <a:ext cx="4181100" cy="234000"/>
          </a:xfrm>
          <a:prstGeom prst="rect">
            <a:avLst/>
          </a:prstGeom>
          <a:solidFill>
            <a:srgbClr val="C8482C"/>
          </a:solidFill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1752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 Level  C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834730" y="1979640"/>
            <a:ext cx="3253263" cy="497204"/>
          </a:xfrm>
          <a:custGeom>
            <a:rect b="b" l="l" r="r" t="t"/>
            <a:pathLst>
              <a:path extrusionOk="0" h="662939" w="4337684">
                <a:moveTo>
                  <a:pt x="0" y="662939"/>
                </a:moveTo>
                <a:lnTo>
                  <a:pt x="4337304" y="662939"/>
                </a:lnTo>
                <a:lnTo>
                  <a:pt x="4337304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noFill/>
          <a:ln cap="flat" cmpd="sng" w="12225">
            <a:solidFill>
              <a:srgbClr val="9C641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7"/>
          <p:cNvSpPr/>
          <p:nvPr/>
        </p:nvSpPr>
        <p:spPr>
          <a:xfrm>
            <a:off x="2839320" y="1984230"/>
            <a:ext cx="3243900" cy="233700"/>
          </a:xfrm>
          <a:prstGeom prst="rect">
            <a:avLst/>
          </a:prstGeom>
          <a:solidFill>
            <a:srgbClr val="D48B2D"/>
          </a:solidFill>
          <a:ln>
            <a:noFill/>
          </a:ln>
        </p:spPr>
        <p:txBody>
          <a:bodyPr anchorCtr="0" anchor="t" bIns="0" lIns="0" spcFirstLastPara="1" rIns="0" wrap="square" tIns="27525">
            <a:noAutofit/>
          </a:bodyPr>
          <a:lstStyle/>
          <a:p>
            <a:pPr indent="0" lvl="0" marL="1181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Middle Level  Java/ C++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3475980" y="1482570"/>
            <a:ext cx="2096700" cy="442800"/>
          </a:xfrm>
          <a:prstGeom prst="rect">
            <a:avLst/>
          </a:prstGeom>
          <a:solidFill>
            <a:srgbClr val="00AF50"/>
          </a:solidFill>
          <a:ln cap="flat" cmpd="sng" w="12225">
            <a:solidFill>
              <a:srgbClr val="1B80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Level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687690" y="457380"/>
            <a:ext cx="25806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are we?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String Length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get the number of characters in a string (including whitespace) using the “len” function - len(string_name)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previous string,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unknown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len function returns an integer type variable.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graphicFrame>
        <p:nvGraphicFramePr>
          <p:cNvPr id="285" name="Google Shape;285;p45"/>
          <p:cNvGraphicFramePr/>
          <p:nvPr/>
        </p:nvGraphicFramePr>
        <p:xfrm>
          <a:off x="669850" y="31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4858500"/>
                <a:gridCol w="2380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length = len(unknown)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print(length)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6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lang="en"/>
              <a:t>Adding Strings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</a:t>
            </a:r>
            <a:r>
              <a:rPr lang="en"/>
              <a:t>add any number of strings together using the + operator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This </a:t>
            </a:r>
            <a:r>
              <a:rPr lang="en" u="sng"/>
              <a:t>concatenates</a:t>
            </a:r>
            <a:r>
              <a:rPr lang="en"/>
              <a:t> the strings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Ex: </a:t>
            </a:r>
            <a:endParaRPr/>
          </a:p>
          <a:p>
            <a:pPr indent="-2286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string1 = “Hello”</a:t>
            </a:r>
            <a:endParaRPr/>
          </a:p>
          <a:p>
            <a:pPr indent="-2286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string2 = “ World”</a:t>
            </a:r>
            <a:endParaRPr/>
          </a:p>
          <a:p>
            <a:pPr indent="-2286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/>
              <a:t>print(string1+string2) #will print out Hello World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Printing with Different Types of Variables	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know how to print strings and integers separately, but what if you want to print them all in one line?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There are 24 laptops in this room and 27 people.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User Input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all of our previous examples we - the programmers - have been assigning values to our own values.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Getting user input is simple: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User Input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all of our previous examples we - the programmers - have been assigning values to our own </a:t>
            </a:r>
            <a:r>
              <a:rPr lang="en"/>
              <a:t>variables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Getting user input is simple: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0" name="Google Shape;310;p49"/>
          <p:cNvGraphicFramePr/>
          <p:nvPr/>
        </p:nvGraphicFramePr>
        <p:xfrm>
          <a:off x="673800" y="243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4220250"/>
                <a:gridCol w="3537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Console/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yourname= input(</a:t>
                      </a: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“enter your name”</a:t>
                      </a: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#this assigns the name to yourname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 (yourname)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#prints your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Enter your name: Parina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User Input (con’td)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 aware of variable types!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using the input function, all variables are automatically string type. </a:t>
            </a:r>
            <a:endParaRPr/>
          </a:p>
        </p:txBody>
      </p:sp>
      <p:graphicFrame>
        <p:nvGraphicFramePr>
          <p:cNvPr id="317" name="Google Shape;317;p50"/>
          <p:cNvGraphicFramePr/>
          <p:nvPr/>
        </p:nvGraphicFramePr>
        <p:xfrm>
          <a:off x="361000" y="26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{F8CB82BB-F7BE-4787-9693-04935F62F44E}</a:tableStyleId>
              </a:tblPr>
              <a:tblGrid>
                <a:gridCol w="3857125"/>
                <a:gridCol w="454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File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Console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3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age= input(“Enter an age”)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age variable is still a string type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# age</a:t>
                      </a: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 </a:t>
                      </a: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 will give you an error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Open Sans"/>
                        <a:buNone/>
                      </a:pPr>
                      <a:r>
                        <a:rPr lang="en" sz="18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 = int(input(“Enter an age”))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lang="en"/>
              <a:t>Converting between types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2557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 sz="2000"/>
              <a:t>Int to String: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 sz="2000"/>
              <a:t>str(thisVariableGetsConverted)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 sz="2000"/>
              <a:t>String to Int: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lang="en" sz="2000"/>
              <a:t>int(thisVariableGetsConverted)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Operations!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-54000" y="1063219"/>
            <a:ext cx="92520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Logical operators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mainly used to control program flow.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Usually, you will find them as part of an </a:t>
            </a:r>
            <a:r>
              <a:rPr b="1" i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b="1" i="1"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or some other control statement.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three logical operators we are doing today are: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3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4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, OR  ,  NOT</a:t>
            </a:r>
            <a:endParaRPr b="1" sz="48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3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b="1" sz="3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00" y="1059506"/>
            <a:ext cx="8136176" cy="314746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3"/>
          <p:cNvSpPr txBox="1"/>
          <p:nvPr/>
        </p:nvSpPr>
        <p:spPr>
          <a:xfrm>
            <a:off x="809100" y="192638"/>
            <a:ext cx="7628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THESE OPERATIONS IN PYTHON !</a:t>
            </a:r>
            <a:endParaRPr b="1" sz="3000"/>
          </a:p>
        </p:txBody>
      </p:sp>
      <p:sp>
        <p:nvSpPr>
          <p:cNvPr id="336" name="Google Shape;336;p53"/>
          <p:cNvSpPr txBox="1"/>
          <p:nvPr/>
        </p:nvSpPr>
        <p:spPr>
          <a:xfrm>
            <a:off x="963200" y="4527056"/>
            <a:ext cx="7359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4125"/>
                </a:solidFill>
              </a:rPr>
              <a:t>NOW LET US SEE SOME EXAMPLES !</a:t>
            </a:r>
            <a:endParaRPr b="1" sz="3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25" y="152044"/>
            <a:ext cx="2562346" cy="11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00" y="202388"/>
            <a:ext cx="2439937" cy="102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25" y="1720275"/>
            <a:ext cx="3143250" cy="11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203" y="1871981"/>
            <a:ext cx="2439937" cy="11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325" y="3253715"/>
            <a:ext cx="2439938" cy="80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4140" y="3186105"/>
            <a:ext cx="2353031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1010025"/>
            <a:ext cx="8627525" cy="31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2137225" y="45117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https://www.wikitechy.com/tutorials/python/what-is-python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311700" y="3194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Recap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311700" y="952900"/>
            <a:ext cx="8520600" cy="3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Variables hold a value</a:t>
            </a:r>
            <a:r>
              <a:rPr lang="en" sz="1100"/>
              <a:t>. </a:t>
            </a: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Four types of variables for now - string, integer, float, boolean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Integer </a:t>
            </a: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riables can be added, subtracted, multiplied, and divided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 variables are indexed by character.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specific characters can be accessed using square brackets</a:t>
            </a:r>
            <a:r>
              <a:rPr lang="en" sz="1100"/>
              <a:t>           S</a:t>
            </a: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tring_name[index]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find() method - string_name.find(“phrase”, startdex, endex)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len() function - len(string_name)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print integer and string variables in one statement, separate each variable with commas.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 user input using the input() function, which returns a string. </a:t>
            </a:r>
            <a:endParaRPr b="0" i="0" sz="1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Interpreter: running python3 in command line will bring up the </a:t>
            </a:r>
            <a:r>
              <a:rPr lang="en" sz="1100" u="sng"/>
              <a:t>interpreter </a:t>
            </a:r>
            <a:r>
              <a:rPr lang="en" sz="1100"/>
              <a:t> (denoted by &gt;&gt;&gt;)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This is where you can immediately execute python commands and looks like the image below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sz="1100"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75" y="3606050"/>
            <a:ext cx="6793450" cy="12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1-5 </a:t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1: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Enter the string say- “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Flnbobtklbobstmbob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Print the number of times the substring “bob” appears in the main string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and also print bob along with 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output= 3, bob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2: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Reverse a string using python indexing.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(negative indices can be used)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3: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4 digit number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sum of all the digits of that number.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 -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1234 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- 10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5200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4: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Enter a string and count the number of occurrences of each character in the string and print it.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: “assassination”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-----&gt; 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-----&gt; 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------&gt;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------&gt;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t------&gt;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4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5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Enter a string and print only the vowels 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Entered String: “Titash”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-  a  i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For Mac 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23097" l="0" r="0" t="9027"/>
          <a:stretch/>
        </p:blipFill>
        <p:spPr>
          <a:xfrm>
            <a:off x="1083808" y="1266325"/>
            <a:ext cx="8082665" cy="37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655375" y="4352750"/>
            <a:ext cx="990300" cy="34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python3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039675" y="45079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</a:t>
            </a:r>
            <a:r>
              <a:rPr lang="en"/>
              <a:t>For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18306" l="0" r="3864" t="29011"/>
          <a:stretch/>
        </p:blipFill>
        <p:spPr>
          <a:xfrm>
            <a:off x="2064300" y="1169725"/>
            <a:ext cx="6910226" cy="20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 b="0" l="1565" r="0" t="0"/>
          <a:stretch/>
        </p:blipFill>
        <p:spPr>
          <a:xfrm>
            <a:off x="2211650" y="3381375"/>
            <a:ext cx="6762876" cy="14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298300" y="3455125"/>
            <a:ext cx="5202600" cy="3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Scroll to the python 3 versions.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164475" y="248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Vista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7 and 8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18837" t="0"/>
          <a:stretch/>
        </p:blipFill>
        <p:spPr>
          <a:xfrm>
            <a:off x="3496050" y="-49075"/>
            <a:ext cx="56479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22845"/>
          <a:stretch/>
        </p:blipFill>
        <p:spPr>
          <a:xfrm>
            <a:off x="407291" y="1264175"/>
            <a:ext cx="8286410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1152850" y="1500175"/>
            <a:ext cx="1714500" cy="32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(“Hello World!”)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Variables 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 a name that stores information.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information stored by any variable is known as a </a:t>
            </a:r>
            <a:r>
              <a:rPr b="1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Different types of variables store different types of values: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 - “Hello, students!”, “120abue*%\/;’a03”, “40 cows”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integer - 592039, 432, -67, 0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boolean - True/False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floats - 10.29, -23.4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Variables in Python - Assignment 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25"/>
            <a:ext cx="85206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variable is assigned a value by using an equal sign.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 MATTERS - </a:t>
            </a: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variable’s name must always be on the left of the equal sign, and the value must be on the right.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example of an integer variable: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int_name = 27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example of a string variable: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my_string = “You can put any sentence here”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