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layfair Display"/>
      <p:regular r:id="rId27"/>
      <p:bold r:id="rId28"/>
      <p:italic r:id="rId29"/>
      <p:boldItalic r:id="rId30"/>
    </p:embeddedFont>
    <p:embeddedFont>
      <p:font typeface="Lato"/>
      <p:regular r:id="rId31"/>
      <p:bold r:id="rId32"/>
      <p:italic r:id="rId33"/>
      <p:boldItalic r:id="rId34"/>
    </p:embeddedFont>
    <p:embeddedFont>
      <p:font typeface="Source Code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fairDispl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PlayfairDisplay-boldItalic.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35" Type="http://schemas.openxmlformats.org/officeDocument/2006/relationships/font" Target="fonts/SourceCodePro-regular.fntdata"/><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37" Type="http://schemas.openxmlformats.org/officeDocument/2006/relationships/font" Target="fonts/SourceCodePro-italic.fntdata"/><Relationship Id="rId14" Type="http://schemas.openxmlformats.org/officeDocument/2006/relationships/slide" Target="slides/slide10.xml"/><Relationship Id="rId36" Type="http://schemas.openxmlformats.org/officeDocument/2006/relationships/font" Target="fonts/SourceCodePr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SourceCodePr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I give you a bucket and I ask you to fill in water with water with a cup.</a:t>
            </a:r>
            <a:endParaRPr/>
          </a:p>
          <a:p>
            <a:pPr indent="0" lvl="0" marL="0" rtl="0" algn="l">
              <a:spcBef>
                <a:spcPts val="0"/>
              </a:spcBef>
              <a:spcAft>
                <a:spcPts val="0"/>
              </a:spcAft>
              <a:buNone/>
            </a:pPr>
            <a:r>
              <a:rPr lang="en"/>
              <a:t>For loop: Fill 5 cups of water in the bucket</a:t>
            </a:r>
            <a:endParaRPr/>
          </a:p>
          <a:p>
            <a:pPr indent="0" lvl="0" marL="0" rtl="0" algn="l">
              <a:spcBef>
                <a:spcPts val="0"/>
              </a:spcBef>
              <a:spcAft>
                <a:spcPts val="0"/>
              </a:spcAft>
              <a:buNone/>
            </a:pPr>
            <a:r>
              <a:rPr lang="en"/>
              <a:t>While loop: Fill water until the bucket is 1 gallon full.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80e986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80e986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we </a:t>
            </a:r>
            <a:r>
              <a:rPr lang="en"/>
              <a:t>have our while loop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We declared a break variable to avoid the infinite loop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80e986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80e986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declared a break </a:t>
            </a:r>
            <a:r>
              <a:rPr lang="en"/>
              <a:t>variable to  be able to stop the loop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80e986b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80e986b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the body of the loop.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step is to print </a:t>
            </a:r>
            <a:r>
              <a:rPr lang="en"/>
              <a:t>hello and the 2nd step is to </a:t>
            </a:r>
            <a:r>
              <a:rPr lang="en"/>
              <a:t> Increment x </a:t>
            </a:r>
            <a:r>
              <a:rPr lang="en"/>
              <a:t>by 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of these steps happen each time the condition in the while loop is true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80e986b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80e986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84f740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84f740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86e10d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86e10d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87dc94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87dc94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Hint: infinite loop?</a:t>
            </a:r>
            <a:endParaRPr sz="1800">
              <a:solidFill>
                <a:schemeClr val="dk1"/>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chemeClr val="dk1"/>
              </a:solidFill>
              <a:latin typeface="Lato"/>
              <a:ea typeface="Lato"/>
              <a:cs typeface="Lato"/>
              <a:sym typeface="Lato"/>
            </a:endParaRPr>
          </a:p>
          <a:p>
            <a:pPr indent="-342900" lvl="0" marL="457200" rtl="0" algn="l">
              <a:lnSpc>
                <a:spcPct val="115000"/>
              </a:lnSpc>
              <a:spcBef>
                <a:spcPts val="1600"/>
              </a:spcBef>
              <a:spcAft>
                <a:spcPts val="0"/>
              </a:spcAft>
              <a:buClr>
                <a:srgbClr val="5E696C"/>
              </a:buClr>
              <a:buSzPts val="1800"/>
              <a:buFont typeface="Lato"/>
              <a:buChar char="★"/>
            </a:pPr>
            <a:r>
              <a:rPr lang="en" sz="1800">
                <a:solidFill>
                  <a:srgbClr val="5E696C"/>
                </a:solidFill>
                <a:latin typeface="Lato"/>
                <a:ea typeface="Lato"/>
                <a:cs typeface="Lato"/>
                <a:sym typeface="Lato"/>
              </a:rPr>
              <a:t>HINT 1: infinite loop?</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HINT 2: if and else</a:t>
            </a:r>
            <a:endParaRPr sz="1800">
              <a:solidFill>
                <a:schemeClr val="dk1"/>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1"/>
                </a:solidFill>
                <a:latin typeface="Lato"/>
                <a:ea typeface="Lato"/>
                <a:cs typeface="Lato"/>
                <a:sym typeface="Lato"/>
              </a:rPr>
              <a:t>num = 1</a:t>
            </a:r>
            <a:endParaRPr sz="1800">
              <a:solidFill>
                <a:schemeClr val="dk1"/>
              </a:solidFill>
              <a:latin typeface="Lato"/>
              <a:ea typeface="Lato"/>
              <a:cs typeface="Lato"/>
              <a:sym typeface="Lato"/>
            </a:endParaRPr>
          </a:p>
          <a:p>
            <a:pPr indent="0" lvl="0" marL="0" rtl="0" algn="l">
              <a:lnSpc>
                <a:spcPct val="115000"/>
              </a:lnSpc>
              <a:spcBef>
                <a:spcPts val="1600"/>
              </a:spcBef>
              <a:spcAft>
                <a:spcPts val="1600"/>
              </a:spcAft>
              <a:buClr>
                <a:schemeClr val="dk1"/>
              </a:buClr>
              <a:buSzPts val="1100"/>
              <a:buFont typeface="Arial"/>
              <a:buNone/>
            </a:pPr>
            <a:r>
              <a:rPr lang="en" sz="1800">
                <a:solidFill>
                  <a:schemeClr val="dk1"/>
                </a:solidFill>
                <a:latin typeface="Lato"/>
                <a:ea typeface="Lato"/>
                <a:cs typeface="Lato"/>
                <a:sym typeface="Lato"/>
              </a:rPr>
              <a:t>while(num &lt; 21):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98ee46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98ee46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8fcb03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8fcb03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num in range(1,101):</a:t>
            </a:r>
            <a:endParaRPr/>
          </a:p>
          <a:p>
            <a:pPr indent="0" lvl="0" marL="0" rtl="0" algn="l">
              <a:spcBef>
                <a:spcPts val="0"/>
              </a:spcBef>
              <a:spcAft>
                <a:spcPts val="0"/>
              </a:spcAft>
              <a:buNone/>
            </a:pPr>
            <a:r>
              <a:rPr lang="en"/>
              <a:t>     if (num%2==0):</a:t>
            </a:r>
            <a:endParaRPr/>
          </a:p>
          <a:p>
            <a:pPr indent="0" lvl="0" marL="0" rtl="0" algn="l">
              <a:spcBef>
                <a:spcPts val="0"/>
              </a:spcBef>
              <a:spcAft>
                <a:spcPts val="0"/>
              </a:spcAft>
              <a:buNone/>
            </a:pPr>
            <a:r>
              <a:rPr lang="en"/>
              <a:t>        print(num)</a:t>
            </a:r>
            <a:endParaRPr/>
          </a:p>
          <a:p>
            <a:pPr indent="0" lvl="0" marL="0" rtl="0" algn="l">
              <a:spcBef>
                <a:spcPts val="0"/>
              </a:spcBef>
              <a:spcAft>
                <a:spcPts val="0"/>
              </a:spcAft>
              <a:buNone/>
            </a:pPr>
            <a:r>
              <a:rPr lang="en"/>
              <a:t>        num=num+1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8fcb03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8fcb03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or i in range(1,101):</a:t>
            </a:r>
            <a:endParaRPr/>
          </a:p>
          <a:p>
            <a:pPr indent="0" lvl="0" marL="0" rtl="0" algn="l">
              <a:spcBef>
                <a:spcPts val="0"/>
              </a:spcBef>
              <a:spcAft>
                <a:spcPts val="0"/>
              </a:spcAft>
              <a:buNone/>
            </a:pPr>
            <a:r>
              <a:rPr lang="en"/>
              <a:t>	if(i%3==0 and i%5==0):</a:t>
            </a:r>
            <a:endParaRPr/>
          </a:p>
          <a:p>
            <a:pPr indent="0" lvl="0" marL="0" rtl="0" algn="l">
              <a:spcBef>
                <a:spcPts val="0"/>
              </a:spcBef>
              <a:spcAft>
                <a:spcPts val="0"/>
              </a:spcAft>
              <a:buNone/>
            </a:pPr>
            <a:r>
              <a:rPr lang="en"/>
              <a:t>		print(“FizzBuzz”)</a:t>
            </a:r>
            <a:endParaRPr/>
          </a:p>
          <a:p>
            <a:pPr indent="0" lvl="0" marL="0" rtl="0" algn="l">
              <a:spcBef>
                <a:spcPts val="0"/>
              </a:spcBef>
              <a:spcAft>
                <a:spcPts val="0"/>
              </a:spcAft>
              <a:buNone/>
            </a:pPr>
            <a:r>
              <a:rPr lang="en"/>
              <a:t>	elif(i%3==0):</a:t>
            </a:r>
            <a:endParaRPr/>
          </a:p>
          <a:p>
            <a:pPr indent="0" lvl="0" marL="0" rtl="0" algn="l">
              <a:spcBef>
                <a:spcPts val="0"/>
              </a:spcBef>
              <a:spcAft>
                <a:spcPts val="0"/>
              </a:spcAft>
              <a:buNone/>
            </a:pPr>
            <a:r>
              <a:rPr lang="en"/>
              <a:t>		print(“Fizz”)</a:t>
            </a:r>
            <a:endParaRPr/>
          </a:p>
          <a:p>
            <a:pPr indent="0" lvl="0" marL="0" rtl="0" algn="l">
              <a:spcBef>
                <a:spcPts val="0"/>
              </a:spcBef>
              <a:spcAft>
                <a:spcPts val="0"/>
              </a:spcAft>
              <a:buNone/>
            </a:pPr>
            <a:r>
              <a:rPr lang="en"/>
              <a:t>	elif(i%5==0):</a:t>
            </a:r>
            <a:endParaRPr/>
          </a:p>
          <a:p>
            <a:pPr indent="0" lvl="0" marL="0" rtl="0" algn="l">
              <a:spcBef>
                <a:spcPts val="0"/>
              </a:spcBef>
              <a:spcAft>
                <a:spcPts val="0"/>
              </a:spcAft>
              <a:buNone/>
            </a:pPr>
            <a:r>
              <a:rPr lang="en"/>
              <a:t>		print(“Buzz”)</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print(i)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6450851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6450851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Infinite: condition never becomes false, evaluates always to be true ALL THE TIME.</a:t>
            </a:r>
            <a:endParaRPr/>
          </a:p>
          <a:p>
            <a:pPr indent="0" lvl="0" marL="0" rtl="0" algn="l">
              <a:spcBef>
                <a:spcPts val="0"/>
              </a:spcBef>
              <a:spcAft>
                <a:spcPts val="0"/>
              </a:spcAft>
              <a:buNone/>
            </a:pPr>
            <a:r>
              <a:rPr lang="en"/>
              <a:t>When you initialize a value which is true for a condition all the time. For ex: </a:t>
            </a:r>
            <a:endParaRPr/>
          </a:p>
          <a:p>
            <a:pPr indent="0" lvl="0" marL="0" rtl="0" algn="l">
              <a:spcBef>
                <a:spcPts val="0"/>
              </a:spcBef>
              <a:spcAft>
                <a:spcPts val="0"/>
              </a:spcAft>
              <a:buNone/>
            </a:pPr>
            <a:r>
              <a:rPr lang="en"/>
              <a:t>x=11</a:t>
            </a:r>
            <a:endParaRPr/>
          </a:p>
          <a:p>
            <a:pPr indent="0" lvl="0" marL="0" rtl="0" algn="l">
              <a:spcBef>
                <a:spcPts val="0"/>
              </a:spcBef>
              <a:spcAft>
                <a:spcPts val="0"/>
              </a:spcAft>
              <a:buNone/>
            </a:pPr>
            <a:r>
              <a:rPr lang="en"/>
              <a:t>While x&gt;10:</a:t>
            </a:r>
            <a:endParaRPr/>
          </a:p>
          <a:p>
            <a:pPr indent="0" lvl="0" marL="0" rtl="0" algn="l">
              <a:spcBef>
                <a:spcPts val="0"/>
              </a:spcBef>
              <a:spcAft>
                <a:spcPts val="0"/>
              </a:spcAft>
              <a:buNone/>
            </a:pPr>
            <a:r>
              <a:rPr lang="en"/>
              <a:t>  print(x)</a:t>
            </a:r>
            <a:endParaRPr/>
          </a:p>
          <a:p>
            <a:pPr indent="0" lvl="0" marL="0" rtl="0" algn="l">
              <a:spcBef>
                <a:spcPts val="0"/>
              </a:spcBef>
              <a:spcAft>
                <a:spcPts val="0"/>
              </a:spcAft>
              <a:buNone/>
            </a:pPr>
            <a:r>
              <a:rPr lang="en"/>
              <a:t>  x=x+1</a:t>
            </a:r>
            <a:endParaRPr/>
          </a:p>
          <a:p>
            <a:pPr indent="0" lvl="0" marL="0" rtl="0" algn="l">
              <a:spcBef>
                <a:spcPts val="0"/>
              </a:spcBef>
              <a:spcAft>
                <a:spcPts val="0"/>
              </a:spcAft>
              <a:buNone/>
            </a:pPr>
            <a:r>
              <a:rPr lang="en"/>
              <a:t>To avoid: use break statement which exits the while loop as soon as the condition is met.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8fcb03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8fcb03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latin typeface="Courier New"/>
                <a:ea typeface="Courier New"/>
                <a:cs typeface="Courier New"/>
                <a:sym typeface="Courier New"/>
              </a:rPr>
              <a:t>numToGuess = 1234</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print(numToGuess)</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tries = 10</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notGuessed = True</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while (tries != 0 and notGuessed):</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guess = int(input("Guess what my 4 digit number is!"))</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if (guess == numToGuess):</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print("Congrats! You Guessed it!")</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notGuessed = False</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else:</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cows = 0</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bulls = 0</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guess_str = str(guess)</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#wrong position but same number = cow</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posA = 0</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posB = 0</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for i in guess_str:</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posB = 0</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for j in str(numToGuess):</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if (i == j and posA == posB):</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bulls+=1</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posB+=1</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posA+=1</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for i in guess_str:</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posB = 0</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for j in str(numToGuess):</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if (i == j and posA != posB):</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cows+=1</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posB+=1</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posA+=1</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cows = cows - bulls            </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print("Cows = ", cows)</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print("Bulls = ", bulls)</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8fcb03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8fcb03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strings=input("Enter a string: ")</a:t>
            </a:r>
            <a:endParaRPr/>
          </a:p>
          <a:p>
            <a:pPr indent="0" lvl="0" marL="0" rtl="0" algn="l">
              <a:spcBef>
                <a:spcPts val="0"/>
              </a:spcBef>
              <a:spcAft>
                <a:spcPts val="0"/>
              </a:spcAft>
              <a:buNone/>
            </a:pPr>
            <a:r>
              <a:rPr lang="en"/>
              <a:t>a=''.join(set(strings)) #set creates a unique character list, join converts the list to a string</a:t>
            </a:r>
            <a:endParaRPr/>
          </a:p>
          <a:p>
            <a:pPr indent="0" lvl="0" marL="0" rtl="0" algn="l">
              <a:spcBef>
                <a:spcPts val="0"/>
              </a:spcBef>
              <a:spcAft>
                <a:spcPts val="0"/>
              </a:spcAft>
              <a:buNone/>
            </a:pPr>
            <a:r>
              <a:rPr lang="en"/>
              <a:t>for i in a:</a:t>
            </a:r>
            <a:endParaRPr/>
          </a:p>
          <a:p>
            <a:pPr indent="0" lvl="0" marL="0" rtl="0" algn="l">
              <a:spcBef>
                <a:spcPts val="0"/>
              </a:spcBef>
              <a:spcAft>
                <a:spcPts val="0"/>
              </a:spcAft>
              <a:buNone/>
            </a:pPr>
            <a:r>
              <a:rPr lang="en"/>
              <a:t>	print(strings.count(i),i)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8fcb03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8fcb03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latin typeface="Courier New"/>
                <a:ea typeface="Courier New"/>
                <a:cs typeface="Courier New"/>
                <a:sym typeface="Courier New"/>
              </a:rPr>
              <a:t>n = int(input('Please enter a positive integer: '))</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toPrint = ''</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for i in range(n):</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toPrint = ''</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for j in range(n):</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if j == i:</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toPrint+='o'</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else:</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toPrint+='x'</a:t>
            </a:r>
            <a:br>
              <a:rPr lang="en" sz="1050">
                <a:highlight>
                  <a:srgbClr val="FFFFFF"/>
                </a:highlight>
                <a:latin typeface="Courier New"/>
                <a:ea typeface="Courier New"/>
                <a:cs typeface="Courier New"/>
                <a:sym typeface="Courier New"/>
              </a:rPr>
            </a:br>
            <a:r>
              <a:rPr lang="en" sz="1050">
                <a:highlight>
                  <a:srgbClr val="FFFFFF"/>
                </a:highlight>
                <a:latin typeface="Courier New"/>
                <a:ea typeface="Courier New"/>
                <a:cs typeface="Courier New"/>
                <a:sym typeface="Courier New"/>
              </a:rPr>
              <a:t>	print(toPrint)</a:t>
            </a:r>
            <a:endParaRPr sz="10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6450851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6450851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to print hello for a specific(n) number of times.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6450851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6450851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645085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645085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84f740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84f740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86e10d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86e10d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87dc94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87dc94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 conditional statements you already learnt and for loop.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87dc94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87dc94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2328525" y="1201600"/>
            <a:ext cx="44871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Loops in Python</a:t>
            </a:r>
            <a:endParaRPr/>
          </a:p>
        </p:txBody>
      </p:sp>
      <p:sp>
        <p:nvSpPr>
          <p:cNvPr id="60" name="Google Shape;60;p13"/>
          <p:cNvSpPr txBox="1"/>
          <p:nvPr>
            <p:ph idx="1" type="subTitle"/>
          </p:nvPr>
        </p:nvSpPr>
        <p:spPr>
          <a:xfrm>
            <a:off x="3096288" y="2785905"/>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and While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a:t>
            </a:r>
            <a:endParaRPr/>
          </a:p>
        </p:txBody>
      </p:sp>
      <p:sp>
        <p:nvSpPr>
          <p:cNvPr id="118" name="Google Shape;118;p22"/>
          <p:cNvSpPr txBox="1"/>
          <p:nvPr>
            <p:ph idx="1" type="body"/>
          </p:nvPr>
        </p:nvSpPr>
        <p:spPr>
          <a:xfrm>
            <a:off x="526025" y="140757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x</a:t>
            </a:r>
            <a:r>
              <a:rPr lang="en" sz="2400">
                <a:solidFill>
                  <a:schemeClr val="dk1"/>
                </a:solidFill>
              </a:rPr>
              <a:t> = 0</a:t>
            </a:r>
            <a:endParaRPr sz="2400">
              <a:solidFill>
                <a:schemeClr val="dk1"/>
              </a:solidFill>
            </a:endParaRPr>
          </a:p>
          <a:p>
            <a:pPr indent="0" lvl="0" marL="0" rtl="0" algn="l">
              <a:spcBef>
                <a:spcPts val="1600"/>
              </a:spcBef>
              <a:spcAft>
                <a:spcPts val="0"/>
              </a:spcAft>
              <a:buNone/>
            </a:pPr>
            <a:r>
              <a:rPr lang="en" sz="2400">
                <a:solidFill>
                  <a:schemeClr val="dk1"/>
                </a:solidFill>
              </a:rPr>
              <a:t>while(x &lt;= 10):</a:t>
            </a:r>
            <a:endParaRPr sz="2400">
              <a:solidFill>
                <a:schemeClr val="dk1"/>
              </a:solidFill>
            </a:endParaRPr>
          </a:p>
          <a:p>
            <a:pPr indent="0" lvl="0" marL="0" rtl="0" algn="l">
              <a:spcBef>
                <a:spcPts val="1600"/>
              </a:spcBef>
              <a:spcAft>
                <a:spcPts val="0"/>
              </a:spcAft>
              <a:buNone/>
            </a:pPr>
            <a:r>
              <a:rPr lang="en" sz="2400">
                <a:solidFill>
                  <a:schemeClr val="dk1"/>
                </a:solidFill>
              </a:rPr>
              <a:t>	print(“Hello!”)</a:t>
            </a:r>
            <a:endParaRPr sz="2400">
              <a:solidFill>
                <a:schemeClr val="dk1"/>
              </a:solidFill>
            </a:endParaRPr>
          </a:p>
          <a:p>
            <a:pPr indent="0" lvl="0" marL="0" rtl="0" algn="l">
              <a:spcBef>
                <a:spcPts val="1600"/>
              </a:spcBef>
              <a:spcAft>
                <a:spcPts val="1600"/>
              </a:spcAft>
              <a:buNone/>
            </a:pPr>
            <a:r>
              <a:rPr lang="en" sz="2400">
                <a:solidFill>
                  <a:schemeClr val="dk1"/>
                </a:solidFill>
              </a:rPr>
              <a:t>	x = x + 1</a:t>
            </a:r>
            <a:endParaRPr sz="2400">
              <a:solidFill>
                <a:schemeClr val="dk1"/>
              </a:solidFill>
            </a:endParaRPr>
          </a:p>
        </p:txBody>
      </p:sp>
      <p:pic>
        <p:nvPicPr>
          <p:cNvPr id="119" name="Google Shape;119;p22"/>
          <p:cNvPicPr preferRelativeResize="0"/>
          <p:nvPr/>
        </p:nvPicPr>
        <p:blipFill>
          <a:blip r:embed="rId3">
            <a:alphaModFix/>
          </a:blip>
          <a:stretch>
            <a:fillRect/>
          </a:stretch>
        </p:blipFill>
        <p:spPr>
          <a:xfrm>
            <a:off x="5540963" y="720625"/>
            <a:ext cx="2505075" cy="384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a:t>
            </a:r>
            <a:endParaRPr/>
          </a:p>
        </p:txBody>
      </p:sp>
      <p:sp>
        <p:nvSpPr>
          <p:cNvPr id="125" name="Google Shape;125;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x = 0</a:t>
            </a:r>
            <a:endParaRPr sz="2400">
              <a:solidFill>
                <a:schemeClr val="dk1"/>
              </a:solidFill>
            </a:endParaRPr>
          </a:p>
          <a:p>
            <a:pPr indent="0" lvl="0" marL="0" rtl="0" algn="l">
              <a:spcBef>
                <a:spcPts val="1600"/>
              </a:spcBef>
              <a:spcAft>
                <a:spcPts val="0"/>
              </a:spcAft>
              <a:buNone/>
            </a:pPr>
            <a:r>
              <a:rPr b="1" lang="en" sz="2400">
                <a:solidFill>
                  <a:srgbClr val="000000"/>
                </a:solidFill>
              </a:rPr>
              <a:t>while(x &lt;= 10):</a:t>
            </a:r>
            <a:endParaRPr b="1" sz="2400">
              <a:solidFill>
                <a:srgbClr val="000000"/>
              </a:solidFill>
            </a:endParaRPr>
          </a:p>
          <a:p>
            <a:pPr indent="0" lvl="0" marL="0" rtl="0" algn="l">
              <a:spcBef>
                <a:spcPts val="1600"/>
              </a:spcBef>
              <a:spcAft>
                <a:spcPts val="0"/>
              </a:spcAft>
              <a:buNone/>
            </a:pPr>
            <a:r>
              <a:rPr b="1" lang="en" sz="2400">
                <a:solidFill>
                  <a:schemeClr val="dk1"/>
                </a:solidFill>
              </a:rPr>
              <a:t>	</a:t>
            </a:r>
            <a:r>
              <a:rPr lang="en" sz="2400">
                <a:solidFill>
                  <a:schemeClr val="dk1"/>
                </a:solidFill>
              </a:rPr>
              <a:t>print(“Hello!”)</a:t>
            </a:r>
            <a:endParaRPr sz="2400">
              <a:solidFill>
                <a:schemeClr val="dk1"/>
              </a:solidFill>
            </a:endParaRPr>
          </a:p>
          <a:p>
            <a:pPr indent="0" lvl="0" marL="0" rtl="0" algn="l">
              <a:spcBef>
                <a:spcPts val="1600"/>
              </a:spcBef>
              <a:spcAft>
                <a:spcPts val="1600"/>
              </a:spcAft>
              <a:buNone/>
            </a:pPr>
            <a:r>
              <a:rPr lang="en" sz="2400">
                <a:solidFill>
                  <a:schemeClr val="dk1"/>
                </a:solidFill>
              </a:rPr>
              <a:t>	x = x + 1</a:t>
            </a:r>
            <a:endParaRPr>
              <a:solidFill>
                <a:schemeClr val="dk1"/>
              </a:solidFill>
            </a:endParaRPr>
          </a:p>
        </p:txBody>
      </p:sp>
      <p:pic>
        <p:nvPicPr>
          <p:cNvPr id="126" name="Google Shape;126;p23"/>
          <p:cNvPicPr preferRelativeResize="0"/>
          <p:nvPr/>
        </p:nvPicPr>
        <p:blipFill>
          <a:blip r:embed="rId3">
            <a:alphaModFix/>
          </a:blip>
          <a:stretch>
            <a:fillRect/>
          </a:stretch>
        </p:blipFill>
        <p:spPr>
          <a:xfrm>
            <a:off x="5373163" y="720625"/>
            <a:ext cx="2505075" cy="3848100"/>
          </a:xfrm>
          <a:prstGeom prst="rect">
            <a:avLst/>
          </a:prstGeom>
          <a:noFill/>
          <a:ln>
            <a:noFill/>
          </a:ln>
        </p:spPr>
      </p:pic>
      <p:sp>
        <p:nvSpPr>
          <p:cNvPr id="127" name="Google Shape;127;p23"/>
          <p:cNvSpPr/>
          <p:nvPr/>
        </p:nvSpPr>
        <p:spPr>
          <a:xfrm>
            <a:off x="5223550" y="300200"/>
            <a:ext cx="2772000" cy="2061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a:t>
            </a:r>
            <a:endParaRPr/>
          </a:p>
        </p:txBody>
      </p:sp>
      <p:sp>
        <p:nvSpPr>
          <p:cNvPr id="133" name="Google Shape;133;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x = 0</a:t>
            </a:r>
            <a:endParaRPr sz="2400">
              <a:solidFill>
                <a:schemeClr val="dk1"/>
              </a:solidFill>
            </a:endParaRPr>
          </a:p>
          <a:p>
            <a:pPr indent="0" lvl="0" marL="0" rtl="0" algn="l">
              <a:spcBef>
                <a:spcPts val="1600"/>
              </a:spcBef>
              <a:spcAft>
                <a:spcPts val="0"/>
              </a:spcAft>
              <a:buNone/>
            </a:pPr>
            <a:r>
              <a:rPr lang="en" sz="2400">
                <a:solidFill>
                  <a:schemeClr val="dk1"/>
                </a:solidFill>
              </a:rPr>
              <a:t>while(x &lt;= 10):</a:t>
            </a:r>
            <a:endParaRPr sz="2400">
              <a:solidFill>
                <a:schemeClr val="dk1"/>
              </a:solidFill>
            </a:endParaRPr>
          </a:p>
          <a:p>
            <a:pPr indent="0" lvl="0" marL="0" rtl="0" algn="l">
              <a:spcBef>
                <a:spcPts val="1600"/>
              </a:spcBef>
              <a:spcAft>
                <a:spcPts val="0"/>
              </a:spcAft>
              <a:buNone/>
            </a:pPr>
            <a:r>
              <a:rPr lang="en" sz="2400">
                <a:solidFill>
                  <a:schemeClr val="dk1"/>
                </a:solidFill>
              </a:rPr>
              <a:t>	</a:t>
            </a:r>
            <a:r>
              <a:rPr b="1" lang="en" sz="2400">
                <a:solidFill>
                  <a:srgbClr val="000000"/>
                </a:solidFill>
              </a:rPr>
              <a:t>print(“Hello!”)</a:t>
            </a:r>
            <a:endParaRPr b="1" sz="2400">
              <a:solidFill>
                <a:srgbClr val="000000"/>
              </a:solidFill>
            </a:endParaRPr>
          </a:p>
          <a:p>
            <a:pPr indent="0" lvl="0" marL="0" rtl="0" algn="l">
              <a:spcBef>
                <a:spcPts val="1600"/>
              </a:spcBef>
              <a:spcAft>
                <a:spcPts val="1600"/>
              </a:spcAft>
              <a:buNone/>
            </a:pPr>
            <a:r>
              <a:rPr b="1" lang="en" sz="2400">
                <a:solidFill>
                  <a:srgbClr val="000000"/>
                </a:solidFill>
              </a:rPr>
              <a:t>	x = x + 1</a:t>
            </a:r>
            <a:endParaRPr b="1">
              <a:solidFill>
                <a:srgbClr val="000000"/>
              </a:solidFill>
            </a:endParaRPr>
          </a:p>
        </p:txBody>
      </p:sp>
      <p:pic>
        <p:nvPicPr>
          <p:cNvPr id="134" name="Google Shape;134;p24"/>
          <p:cNvPicPr preferRelativeResize="0"/>
          <p:nvPr/>
        </p:nvPicPr>
        <p:blipFill>
          <a:blip r:embed="rId3">
            <a:alphaModFix/>
          </a:blip>
          <a:stretch>
            <a:fillRect/>
          </a:stretch>
        </p:blipFill>
        <p:spPr>
          <a:xfrm>
            <a:off x="5543288" y="647700"/>
            <a:ext cx="2505075" cy="3848100"/>
          </a:xfrm>
          <a:prstGeom prst="rect">
            <a:avLst/>
          </a:prstGeom>
          <a:noFill/>
          <a:ln>
            <a:noFill/>
          </a:ln>
        </p:spPr>
      </p:pic>
      <p:sp>
        <p:nvSpPr>
          <p:cNvPr id="135" name="Google Shape;135;p24"/>
          <p:cNvSpPr/>
          <p:nvPr/>
        </p:nvSpPr>
        <p:spPr>
          <a:xfrm>
            <a:off x="5062950" y="1340850"/>
            <a:ext cx="2252100" cy="2461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a:t>
            </a:r>
            <a:endParaRPr/>
          </a:p>
        </p:txBody>
      </p:sp>
      <p:sp>
        <p:nvSpPr>
          <p:cNvPr id="141" name="Google Shape;141;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x = 0</a:t>
            </a:r>
            <a:endParaRPr sz="2400">
              <a:solidFill>
                <a:schemeClr val="dk1"/>
              </a:solidFill>
            </a:endParaRPr>
          </a:p>
          <a:p>
            <a:pPr indent="0" lvl="0" marL="0" rtl="0" algn="l">
              <a:spcBef>
                <a:spcPts val="1600"/>
              </a:spcBef>
              <a:spcAft>
                <a:spcPts val="0"/>
              </a:spcAft>
              <a:buNone/>
            </a:pPr>
            <a:r>
              <a:rPr lang="en" sz="2400">
                <a:solidFill>
                  <a:schemeClr val="dk1"/>
                </a:solidFill>
              </a:rPr>
              <a:t>while(x &lt;= 10):</a:t>
            </a:r>
            <a:endParaRPr sz="2400">
              <a:solidFill>
                <a:schemeClr val="dk1"/>
              </a:solidFill>
            </a:endParaRPr>
          </a:p>
          <a:p>
            <a:pPr indent="0" lvl="0" marL="0" rtl="0" algn="l">
              <a:spcBef>
                <a:spcPts val="1600"/>
              </a:spcBef>
              <a:spcAft>
                <a:spcPts val="0"/>
              </a:spcAft>
              <a:buNone/>
            </a:pPr>
            <a:r>
              <a:rPr lang="en" sz="2400">
                <a:solidFill>
                  <a:schemeClr val="dk1"/>
                </a:solidFill>
              </a:rPr>
              <a:t>	print(“Hello!”)</a:t>
            </a:r>
            <a:endParaRPr sz="2400">
              <a:solidFill>
                <a:schemeClr val="dk1"/>
              </a:solidFill>
            </a:endParaRPr>
          </a:p>
          <a:p>
            <a:pPr indent="0" lvl="0" marL="0" rtl="0" algn="l">
              <a:spcBef>
                <a:spcPts val="1600"/>
              </a:spcBef>
              <a:spcAft>
                <a:spcPts val="1600"/>
              </a:spcAft>
              <a:buNone/>
            </a:pPr>
            <a:r>
              <a:rPr lang="en" sz="2400">
                <a:solidFill>
                  <a:schemeClr val="dk1"/>
                </a:solidFill>
              </a:rPr>
              <a:t>	</a:t>
            </a:r>
            <a:r>
              <a:rPr b="1" lang="en" sz="2400">
                <a:solidFill>
                  <a:srgbClr val="000000"/>
                </a:solidFill>
              </a:rPr>
              <a:t>x = x + 1</a:t>
            </a:r>
            <a:endParaRPr b="1">
              <a:solidFill>
                <a:srgbClr val="000000"/>
              </a:solidFill>
            </a:endParaRPr>
          </a:p>
        </p:txBody>
      </p:sp>
      <p:pic>
        <p:nvPicPr>
          <p:cNvPr id="142" name="Google Shape;142;p25"/>
          <p:cNvPicPr preferRelativeResize="0"/>
          <p:nvPr/>
        </p:nvPicPr>
        <p:blipFill>
          <a:blip r:embed="rId3">
            <a:alphaModFix/>
          </a:blip>
          <a:stretch>
            <a:fillRect/>
          </a:stretch>
        </p:blipFill>
        <p:spPr>
          <a:xfrm>
            <a:off x="5463238" y="647700"/>
            <a:ext cx="2505075" cy="3848100"/>
          </a:xfrm>
          <a:prstGeom prst="rect">
            <a:avLst/>
          </a:prstGeom>
          <a:noFill/>
          <a:ln>
            <a:noFill/>
          </a:ln>
        </p:spPr>
      </p:pic>
      <p:sp>
        <p:nvSpPr>
          <p:cNvPr id="143" name="Google Shape;143;p25"/>
          <p:cNvSpPr/>
          <p:nvPr/>
        </p:nvSpPr>
        <p:spPr>
          <a:xfrm>
            <a:off x="6034100" y="2641800"/>
            <a:ext cx="2381700" cy="220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after the breakdown, this is the basic syntax:</a:t>
            </a:r>
            <a:endParaRPr/>
          </a:p>
          <a:p>
            <a:pPr indent="0" lvl="0" marL="0" rtl="0" algn="l">
              <a:spcBef>
                <a:spcPts val="1600"/>
              </a:spcBef>
              <a:spcAft>
                <a:spcPts val="0"/>
              </a:spcAft>
              <a:buNone/>
            </a:pPr>
            <a:r>
              <a:rPr lang="en" sz="2400">
                <a:solidFill>
                  <a:srgbClr val="000000"/>
                </a:solidFill>
              </a:rPr>
              <a:t>Give your variable a value</a:t>
            </a:r>
            <a:endParaRPr sz="2400">
              <a:solidFill>
                <a:srgbClr val="000000"/>
              </a:solidFill>
            </a:endParaRPr>
          </a:p>
          <a:p>
            <a:pPr indent="0" lvl="0" marL="0" rtl="0" algn="l">
              <a:spcBef>
                <a:spcPts val="1600"/>
              </a:spcBef>
              <a:spcAft>
                <a:spcPts val="0"/>
              </a:spcAft>
              <a:buNone/>
            </a:pPr>
            <a:r>
              <a:rPr lang="en" sz="2400">
                <a:solidFill>
                  <a:schemeClr val="dk1"/>
                </a:solidFill>
              </a:rPr>
              <a:t>while(</a:t>
            </a:r>
            <a:r>
              <a:rPr b="1" lang="en" sz="2400">
                <a:solidFill>
                  <a:srgbClr val="000000"/>
                </a:solidFill>
              </a:rPr>
              <a:t>Condition which has to be true</a:t>
            </a:r>
            <a:r>
              <a:rPr lang="en" sz="2400">
                <a:solidFill>
                  <a:schemeClr val="dk1"/>
                </a:solidFill>
              </a:rPr>
              <a:t>):</a:t>
            </a:r>
            <a:endParaRPr sz="2400">
              <a:solidFill>
                <a:schemeClr val="dk1"/>
              </a:solidFill>
            </a:endParaRPr>
          </a:p>
          <a:p>
            <a:pPr indent="0" lvl="0" marL="0" rtl="0" algn="l">
              <a:spcBef>
                <a:spcPts val="1600"/>
              </a:spcBef>
              <a:spcAft>
                <a:spcPts val="0"/>
              </a:spcAft>
              <a:buNone/>
            </a:pPr>
            <a:r>
              <a:rPr lang="en" sz="2400">
                <a:solidFill>
                  <a:schemeClr val="dk1"/>
                </a:solidFill>
              </a:rPr>
              <a:t>	</a:t>
            </a:r>
            <a:r>
              <a:rPr b="1" lang="en" sz="2400">
                <a:solidFill>
                  <a:srgbClr val="000000"/>
                </a:solidFill>
              </a:rPr>
              <a:t>Output</a:t>
            </a:r>
            <a:endParaRPr b="1" sz="2400">
              <a:solidFill>
                <a:srgbClr val="000000"/>
              </a:solidFill>
            </a:endParaRPr>
          </a:p>
          <a:p>
            <a:pPr indent="0" lvl="0" marL="0" rtl="0" algn="l">
              <a:spcBef>
                <a:spcPts val="1600"/>
              </a:spcBef>
              <a:spcAft>
                <a:spcPts val="1600"/>
              </a:spcAft>
              <a:buNone/>
            </a:pPr>
            <a:r>
              <a:rPr b="1" lang="en" sz="2400">
                <a:solidFill>
                  <a:srgbClr val="000000"/>
                </a:solidFill>
              </a:rPr>
              <a:t>	</a:t>
            </a:r>
            <a:endParaRPr b="1" sz="2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try coding a While Loop!</a:t>
            </a:r>
            <a:endParaRPr/>
          </a:p>
        </p:txBody>
      </p:sp>
      <p:sp>
        <p:nvSpPr>
          <p:cNvPr id="155" name="Google Shape;155;p27"/>
          <p:cNvSpPr txBox="1"/>
          <p:nvPr>
            <p:ph idx="1" type="body"/>
          </p:nvPr>
        </p:nvSpPr>
        <p:spPr>
          <a:xfrm>
            <a:off x="311700" y="124867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solidFill>
                  <a:schemeClr val="dk1"/>
                </a:solidFill>
              </a:rPr>
              <a:t>Question: Write a program which prints all the even numbers between 1 and 20 inclusive. Using a while loop!</a:t>
            </a:r>
            <a:endParaRPr sz="2400">
              <a:solidFill>
                <a:schemeClr val="dk1"/>
              </a:solidFill>
            </a:endParaRPr>
          </a:p>
          <a:p>
            <a:pPr indent="0" lvl="0" marL="457200" rtl="0" algn="l">
              <a:spcBef>
                <a:spcPts val="1600"/>
              </a:spcBef>
              <a:spcAft>
                <a:spcPts val="0"/>
              </a:spcAft>
              <a:buNone/>
            </a:pPr>
            <a:r>
              <a:rPr lang="en" sz="2400"/>
              <a:t>Start off with declaring </a:t>
            </a:r>
            <a:r>
              <a:rPr lang="en" sz="2400"/>
              <a:t>variables(is input needed?)</a:t>
            </a:r>
            <a:r>
              <a:rPr lang="en" sz="2400"/>
              <a:t>and creating the header of the loop:</a:t>
            </a:r>
            <a:endParaRPr sz="2400"/>
          </a:p>
          <a:p>
            <a:pPr indent="0" lvl="0" marL="0" rtl="0" algn="l">
              <a:spcBef>
                <a:spcPts val="1600"/>
              </a:spcBef>
              <a:spcAft>
                <a:spcPts val="1600"/>
              </a:spcAft>
              <a:buNone/>
            </a:pPr>
            <a:r>
              <a:rPr lang="en" sz="2400"/>
              <a:t>   while(_____):</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46900" y="463025"/>
            <a:ext cx="8650200" cy="101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1"/>
                </a:solidFill>
                <a:latin typeface="Source Code Pro"/>
                <a:ea typeface="Source Code Pro"/>
                <a:cs typeface="Source Code Pro"/>
                <a:sym typeface="Source Code Pro"/>
              </a:rPr>
              <a:t>Question: </a:t>
            </a:r>
            <a:r>
              <a:rPr lang="en" sz="2400">
                <a:solidFill>
                  <a:schemeClr val="dk1"/>
                </a:solidFill>
                <a:latin typeface="Source Code Pro"/>
                <a:ea typeface="Source Code Pro"/>
                <a:cs typeface="Source Code Pro"/>
                <a:sym typeface="Source Code Pro"/>
              </a:rPr>
              <a:t>Write a program which prints all the even numbers between 1 and 20 inclusive</a:t>
            </a:r>
            <a:r>
              <a:rPr lang="en" sz="1800">
                <a:solidFill>
                  <a:schemeClr val="dk1"/>
                </a:solidFill>
                <a:latin typeface="Source Code Pro"/>
                <a:ea typeface="Source Code Pro"/>
                <a:cs typeface="Source Code Pro"/>
                <a:sym typeface="Source Code Pro"/>
              </a:rPr>
              <a:t>.</a:t>
            </a:r>
            <a:endParaRPr sz="1800"/>
          </a:p>
        </p:txBody>
      </p:sp>
      <p:sp>
        <p:nvSpPr>
          <p:cNvPr id="161" name="Google Shape;161;p28"/>
          <p:cNvSpPr txBox="1"/>
          <p:nvPr>
            <p:ph idx="1" type="body"/>
          </p:nvPr>
        </p:nvSpPr>
        <p:spPr>
          <a:xfrm>
            <a:off x="311700" y="147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a:t>
            </a:r>
            <a:r>
              <a:rPr lang="en">
                <a:solidFill>
                  <a:srgbClr val="000000"/>
                </a:solidFill>
              </a:rPr>
              <a:t>um = </a:t>
            </a:r>
            <a:r>
              <a:rPr lang="en">
                <a:solidFill>
                  <a:srgbClr val="000000"/>
                </a:solidFill>
              </a:rPr>
              <a:t>20</a:t>
            </a:r>
            <a:endParaRPr>
              <a:solidFill>
                <a:srgbClr val="000000"/>
              </a:solidFill>
            </a:endParaRPr>
          </a:p>
          <a:p>
            <a:pPr indent="0" lvl="0" marL="0" rtl="0" algn="l">
              <a:spcBef>
                <a:spcPts val="1600"/>
              </a:spcBef>
              <a:spcAft>
                <a:spcPts val="0"/>
              </a:spcAft>
              <a:buNone/>
            </a:pPr>
            <a:r>
              <a:rPr lang="en">
                <a:solidFill>
                  <a:srgbClr val="000000"/>
                </a:solidFill>
              </a:rPr>
              <a:t>while(num </a:t>
            </a:r>
            <a:r>
              <a:rPr lang="en">
                <a:solidFill>
                  <a:srgbClr val="000000"/>
                </a:solidFill>
              </a:rPr>
              <a:t>&gt;</a:t>
            </a:r>
            <a:r>
              <a:rPr lang="en">
                <a:solidFill>
                  <a:srgbClr val="000000"/>
                </a:solidFill>
              </a:rPr>
              <a:t> </a:t>
            </a:r>
            <a:r>
              <a:rPr lang="en">
                <a:solidFill>
                  <a:srgbClr val="000000"/>
                </a:solidFill>
              </a:rPr>
              <a:t>0</a:t>
            </a:r>
            <a:r>
              <a:rPr lang="en">
                <a:solidFill>
                  <a:srgbClr val="000000"/>
                </a:solidFill>
              </a:rPr>
              <a:t>):</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t>Next: What will be in the body of the loop or what should we write to solve the question?</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Now time to Practice!!!</a:t>
            </a:r>
            <a:endParaRPr/>
          </a:p>
        </p:txBody>
      </p:sp>
      <p:sp>
        <p:nvSpPr>
          <p:cNvPr id="167" name="Google Shape;167;p29"/>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Count to 100 in a for loop printing only even numbers.</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Write a program that prints the numbers from 1 to 100. But for multiples of three print “Fizz” instead of the number and for the multiples of five print “Buzz”. For numbers which are multiples of both three and five print “FizzBuzz”.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11425" y="1700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loops do?</a:t>
            </a:r>
            <a:endParaRPr/>
          </a:p>
        </p:txBody>
      </p:sp>
      <p:sp>
        <p:nvSpPr>
          <p:cNvPr id="66" name="Google Shape;66;p14"/>
          <p:cNvSpPr txBox="1"/>
          <p:nvPr>
            <p:ph idx="1" type="body"/>
          </p:nvPr>
        </p:nvSpPr>
        <p:spPr>
          <a:xfrm>
            <a:off x="311700" y="1358200"/>
            <a:ext cx="8520600" cy="309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Repeat code for a certain amount of time</a:t>
            </a:r>
            <a:endParaRPr sz="2400"/>
          </a:p>
          <a:p>
            <a:pPr indent="-381000" lvl="0" marL="457200" rtl="0" algn="l">
              <a:spcBef>
                <a:spcPts val="0"/>
              </a:spcBef>
              <a:spcAft>
                <a:spcPts val="0"/>
              </a:spcAft>
              <a:buClr>
                <a:srgbClr val="000000"/>
              </a:buClr>
              <a:buSzPts val="2400"/>
              <a:buChar char="●"/>
            </a:pPr>
            <a:r>
              <a:rPr b="1" lang="en" sz="2400">
                <a:solidFill>
                  <a:srgbClr val="000000"/>
                </a:solidFill>
              </a:rPr>
              <a:t>For Loops</a:t>
            </a:r>
            <a:endParaRPr b="1" sz="2400">
              <a:solidFill>
                <a:srgbClr val="000000"/>
              </a:solidFill>
            </a:endParaRPr>
          </a:p>
          <a:p>
            <a:pPr indent="-355600" lvl="1" marL="914400" rtl="0" algn="l">
              <a:spcBef>
                <a:spcPts val="0"/>
              </a:spcBef>
              <a:spcAft>
                <a:spcPts val="0"/>
              </a:spcAft>
              <a:buSzPts val="2000"/>
              <a:buChar char="○"/>
            </a:pPr>
            <a:r>
              <a:rPr lang="en" sz="2000"/>
              <a:t>Repeats code </a:t>
            </a:r>
            <a:r>
              <a:rPr b="1" lang="en" sz="2000"/>
              <a:t>n</a:t>
            </a:r>
            <a:r>
              <a:rPr lang="en" sz="2000"/>
              <a:t> number of times</a:t>
            </a:r>
            <a:endParaRPr sz="2000"/>
          </a:p>
          <a:p>
            <a:pPr indent="-381000" lvl="0" marL="457200" rtl="0" algn="l">
              <a:spcBef>
                <a:spcPts val="0"/>
              </a:spcBef>
              <a:spcAft>
                <a:spcPts val="0"/>
              </a:spcAft>
              <a:buClr>
                <a:srgbClr val="000000"/>
              </a:buClr>
              <a:buSzPts val="2400"/>
              <a:buChar char="●"/>
            </a:pPr>
            <a:r>
              <a:rPr b="1" lang="en" sz="2400">
                <a:solidFill>
                  <a:srgbClr val="000000"/>
                </a:solidFill>
              </a:rPr>
              <a:t>While Loops</a:t>
            </a:r>
            <a:endParaRPr b="1" sz="2400">
              <a:solidFill>
                <a:srgbClr val="000000"/>
              </a:solidFill>
            </a:endParaRPr>
          </a:p>
          <a:p>
            <a:pPr indent="-355600" lvl="1" marL="914400" rtl="0" algn="l">
              <a:spcBef>
                <a:spcPts val="0"/>
              </a:spcBef>
              <a:spcAft>
                <a:spcPts val="0"/>
              </a:spcAft>
              <a:buSzPts val="2000"/>
              <a:buChar char="○"/>
            </a:pPr>
            <a:r>
              <a:rPr lang="en" sz="2000"/>
              <a:t>Repeats code as long as a condition is met</a:t>
            </a:r>
            <a:endParaRPr sz="2000"/>
          </a:p>
          <a:p>
            <a:pPr indent="-419100" lvl="0" marL="457200" rtl="0" algn="l">
              <a:spcBef>
                <a:spcPts val="0"/>
              </a:spcBef>
              <a:spcAft>
                <a:spcPts val="0"/>
              </a:spcAft>
              <a:buClr>
                <a:schemeClr val="dk1"/>
              </a:buClr>
              <a:buSzPts val="3000"/>
              <a:buChar char="●"/>
            </a:pPr>
            <a:r>
              <a:rPr lang="en" sz="3000">
                <a:solidFill>
                  <a:schemeClr val="dk1"/>
                </a:solidFill>
              </a:rPr>
              <a:t>*</a:t>
            </a:r>
            <a:r>
              <a:rPr lang="en" sz="3000">
                <a:solidFill>
                  <a:schemeClr val="dk1"/>
                </a:solidFill>
              </a:rPr>
              <a:t>Beware of Infinite Loops!*</a:t>
            </a:r>
            <a:endParaRPr sz="3000">
              <a:solidFill>
                <a:schemeClr val="dk1"/>
              </a:solidFill>
            </a:endParaRPr>
          </a:p>
        </p:txBody>
      </p:sp>
      <p:pic>
        <p:nvPicPr>
          <p:cNvPr descr="xIEpNb4.gif" id="67" name="Google Shape;67;p14"/>
          <p:cNvPicPr preferRelativeResize="0"/>
          <p:nvPr/>
        </p:nvPicPr>
        <p:blipFill>
          <a:blip r:embed="rId3">
            <a:alphaModFix/>
          </a:blip>
          <a:stretch>
            <a:fillRect/>
          </a:stretch>
        </p:blipFill>
        <p:spPr>
          <a:xfrm>
            <a:off x="6641975" y="3292875"/>
            <a:ext cx="2258675" cy="1694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Cows and Bulls Game</a:t>
            </a:r>
            <a:endParaRPr/>
          </a:p>
        </p:txBody>
      </p:sp>
      <p:sp>
        <p:nvSpPr>
          <p:cNvPr id="185" name="Google Shape;185;p32"/>
          <p:cNvSpPr txBox="1"/>
          <p:nvPr>
            <p:ph idx="1" type="body"/>
          </p:nvPr>
        </p:nvSpPr>
        <p:spPr>
          <a:xfrm>
            <a:off x="-340625" y="1088950"/>
            <a:ext cx="7708200" cy="3099900"/>
          </a:xfrm>
          <a:prstGeom prst="rect">
            <a:avLst/>
          </a:prstGeom>
        </p:spPr>
        <p:txBody>
          <a:bodyPr anchorCtr="0" anchor="t" bIns="91425" lIns="91425" spcFirstLastPara="1" rIns="91425" wrap="square" tIns="91425">
            <a:noAutofit/>
          </a:bodyPr>
          <a:lstStyle/>
          <a:p>
            <a:pPr indent="0" lvl="0" marL="914400" rtl="0" algn="l">
              <a:lnSpc>
                <a:spcPct val="138000"/>
              </a:lnSpc>
              <a:spcBef>
                <a:spcPts val="0"/>
              </a:spcBef>
              <a:spcAft>
                <a:spcPts val="0"/>
              </a:spcAft>
              <a:buNone/>
            </a:pPr>
            <a:r>
              <a:rPr lang="en" sz="1400">
                <a:solidFill>
                  <a:srgbClr val="333333"/>
                </a:solidFill>
              </a:rPr>
              <a:t>Create a four digit number from digits 1-9. The program should:</a:t>
            </a:r>
            <a:endParaRPr sz="1400">
              <a:solidFill>
                <a:srgbClr val="333333"/>
              </a:solidFill>
            </a:endParaRPr>
          </a:p>
          <a:p>
            <a:pPr indent="-317500" lvl="0" marL="1752600" rtl="0" algn="l">
              <a:lnSpc>
                <a:spcPct val="138000"/>
              </a:lnSpc>
              <a:spcBef>
                <a:spcPts val="1200"/>
              </a:spcBef>
              <a:spcAft>
                <a:spcPts val="0"/>
              </a:spcAft>
              <a:buClr>
                <a:srgbClr val="333333"/>
              </a:buClr>
              <a:buSzPts val="1400"/>
              <a:buFont typeface="Source Code Pro"/>
              <a:buChar char="●"/>
            </a:pPr>
            <a:r>
              <a:rPr lang="en" sz="1400">
                <a:solidFill>
                  <a:srgbClr val="333333"/>
                </a:solidFill>
                <a:highlight>
                  <a:srgbClr val="FFFFFF"/>
                </a:highlight>
              </a:rPr>
              <a:t>ask for guesses to this number</a:t>
            </a:r>
            <a:endParaRPr sz="1400">
              <a:solidFill>
                <a:srgbClr val="333333"/>
              </a:solidFill>
              <a:highlight>
                <a:srgbClr val="FFFFFF"/>
              </a:highlight>
            </a:endParaRPr>
          </a:p>
          <a:p>
            <a:pPr indent="-317500" lvl="0" marL="1752600" rtl="0" algn="l">
              <a:lnSpc>
                <a:spcPct val="138000"/>
              </a:lnSpc>
              <a:spcBef>
                <a:spcPts val="0"/>
              </a:spcBef>
              <a:spcAft>
                <a:spcPts val="0"/>
              </a:spcAft>
              <a:buClr>
                <a:srgbClr val="333333"/>
              </a:buClr>
              <a:buSzPts val="1400"/>
              <a:buFont typeface="Source Code Pro"/>
              <a:buChar char="●"/>
            </a:pPr>
            <a:r>
              <a:rPr lang="en" sz="1400">
                <a:solidFill>
                  <a:srgbClr val="333333"/>
                </a:solidFill>
                <a:highlight>
                  <a:srgbClr val="FFFFFF"/>
                </a:highlight>
              </a:rPr>
              <a:t>reject guesses that are malformed</a:t>
            </a:r>
            <a:endParaRPr sz="1400">
              <a:solidFill>
                <a:srgbClr val="333333"/>
              </a:solidFill>
              <a:highlight>
                <a:srgbClr val="FFFFFF"/>
              </a:highlight>
            </a:endParaRPr>
          </a:p>
          <a:p>
            <a:pPr indent="-317500" lvl="0" marL="1752600" rtl="0" algn="l">
              <a:lnSpc>
                <a:spcPct val="138000"/>
              </a:lnSpc>
              <a:spcBef>
                <a:spcPts val="0"/>
              </a:spcBef>
              <a:spcAft>
                <a:spcPts val="0"/>
              </a:spcAft>
              <a:buClr>
                <a:srgbClr val="333333"/>
              </a:buClr>
              <a:buSzPts val="1400"/>
              <a:buFont typeface="Source Code Pro"/>
              <a:buChar char="●"/>
            </a:pPr>
            <a:r>
              <a:rPr lang="en" sz="1400">
                <a:solidFill>
                  <a:srgbClr val="333333"/>
                </a:solidFill>
                <a:highlight>
                  <a:srgbClr val="FFFFFF"/>
                </a:highlight>
              </a:rPr>
              <a:t>print the score for the guess</a:t>
            </a:r>
            <a:endParaRPr sz="1400">
              <a:solidFill>
                <a:srgbClr val="333333"/>
              </a:solidFill>
              <a:highlight>
                <a:srgbClr val="FFFFFF"/>
              </a:highlight>
            </a:endParaRPr>
          </a:p>
          <a:p>
            <a:pPr indent="-317500" lvl="0" marL="1752600" rtl="0" algn="l">
              <a:lnSpc>
                <a:spcPct val="138000"/>
              </a:lnSpc>
              <a:spcBef>
                <a:spcPts val="0"/>
              </a:spcBef>
              <a:spcAft>
                <a:spcPts val="0"/>
              </a:spcAft>
              <a:buClr>
                <a:srgbClr val="333333"/>
              </a:buClr>
              <a:buSzPts val="1400"/>
              <a:buFont typeface="Source Code Pro"/>
              <a:buChar char="●"/>
            </a:pPr>
            <a:r>
              <a:rPr lang="en" sz="1400">
                <a:solidFill>
                  <a:srgbClr val="333333"/>
                </a:solidFill>
                <a:highlight>
                  <a:srgbClr val="FFFFFF"/>
                </a:highlight>
              </a:rPr>
              <a:t>The score is computed as:</a:t>
            </a:r>
            <a:endParaRPr sz="1400">
              <a:solidFill>
                <a:srgbClr val="333333"/>
              </a:solidFill>
              <a:highlight>
                <a:srgbClr val="FFFFFF"/>
              </a:highlight>
            </a:endParaRPr>
          </a:p>
          <a:p>
            <a:pPr indent="-317500" lvl="4" marL="2286000" rtl="0" algn="l">
              <a:lnSpc>
                <a:spcPct val="138000"/>
              </a:lnSpc>
              <a:spcBef>
                <a:spcPts val="0"/>
              </a:spcBef>
              <a:spcAft>
                <a:spcPts val="0"/>
              </a:spcAft>
              <a:buClr>
                <a:srgbClr val="000000"/>
              </a:buClr>
              <a:buSzPts val="1400"/>
              <a:buFont typeface="Source Code Pro"/>
              <a:buChar char="○"/>
            </a:pPr>
            <a:r>
              <a:rPr lang="en">
                <a:solidFill>
                  <a:srgbClr val="333333"/>
                </a:solidFill>
              </a:rPr>
              <a:t>The player wins if the guess is the same as the randomly chosen number, and the program ends.</a:t>
            </a:r>
            <a:endParaRPr>
              <a:solidFill>
                <a:srgbClr val="333333"/>
              </a:solidFill>
            </a:endParaRPr>
          </a:p>
          <a:p>
            <a:pPr indent="-317500" lvl="4" marL="2286000" rtl="0" algn="l">
              <a:lnSpc>
                <a:spcPct val="138000"/>
              </a:lnSpc>
              <a:spcBef>
                <a:spcPts val="0"/>
              </a:spcBef>
              <a:spcAft>
                <a:spcPts val="0"/>
              </a:spcAft>
              <a:buClr>
                <a:srgbClr val="000000"/>
              </a:buClr>
              <a:buSzPts val="1400"/>
              <a:buFont typeface="Source Code Pro"/>
              <a:buChar char="○"/>
            </a:pPr>
            <a:r>
              <a:rPr lang="en">
                <a:solidFill>
                  <a:srgbClr val="333333"/>
                </a:solidFill>
              </a:rPr>
              <a:t>A score of one bull is accumulated for each digit in the guess that equals the corresponding digit in the randomly chosen initial number.</a:t>
            </a:r>
            <a:endParaRPr>
              <a:solidFill>
                <a:srgbClr val="333333"/>
              </a:solidFill>
            </a:endParaRPr>
          </a:p>
          <a:p>
            <a:pPr indent="-317500" lvl="4" marL="2286000" rtl="0" algn="l">
              <a:lnSpc>
                <a:spcPct val="138000"/>
              </a:lnSpc>
              <a:spcBef>
                <a:spcPts val="0"/>
              </a:spcBef>
              <a:spcAft>
                <a:spcPts val="0"/>
              </a:spcAft>
              <a:buClr>
                <a:srgbClr val="333333"/>
              </a:buClr>
              <a:buSzPts val="1400"/>
              <a:buFont typeface="Arial"/>
              <a:buChar char="○"/>
            </a:pPr>
            <a:r>
              <a:rPr lang="en">
                <a:solidFill>
                  <a:srgbClr val="333333"/>
                </a:solidFill>
              </a:rPr>
              <a:t>If the digit does not exist in the correct index it’s just a cow.</a:t>
            </a:r>
            <a:endParaRPr>
              <a:solidFill>
                <a:srgbClr val="33333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4:</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800">
                <a:solidFill>
                  <a:srgbClr val="000000"/>
                </a:solidFill>
              </a:rPr>
              <a:t>Enter a string and count the number of occurrences of each character in the string and print it.</a:t>
            </a:r>
            <a:endParaRPr sz="18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 Eg- “assassination”</a:t>
            </a:r>
            <a:endParaRPr>
              <a:solidFill>
                <a:srgbClr val="000000"/>
              </a:solidFill>
            </a:endParaRPr>
          </a:p>
          <a:p>
            <a:pPr indent="0" lvl="0" marL="0" rtl="0" algn="l">
              <a:spcBef>
                <a:spcPts val="1600"/>
              </a:spcBef>
              <a:spcAft>
                <a:spcPts val="0"/>
              </a:spcAft>
              <a:buNone/>
            </a:pPr>
            <a:r>
              <a:rPr lang="en">
                <a:solidFill>
                  <a:srgbClr val="000000"/>
                </a:solidFill>
              </a:rPr>
              <a:t>A-3</a:t>
            </a:r>
            <a:endParaRPr>
              <a:solidFill>
                <a:srgbClr val="000000"/>
              </a:solidFill>
            </a:endParaRPr>
          </a:p>
          <a:p>
            <a:pPr indent="0" lvl="0" marL="0" rtl="0" algn="l">
              <a:spcBef>
                <a:spcPts val="1600"/>
              </a:spcBef>
              <a:spcAft>
                <a:spcPts val="0"/>
              </a:spcAft>
              <a:buNone/>
            </a:pPr>
            <a:r>
              <a:rPr lang="en">
                <a:solidFill>
                  <a:srgbClr val="000000"/>
                </a:solidFill>
              </a:rPr>
              <a:t>S-4</a:t>
            </a:r>
            <a:endParaRPr>
              <a:solidFill>
                <a:srgbClr val="000000"/>
              </a:solidFill>
            </a:endParaRPr>
          </a:p>
          <a:p>
            <a:pPr indent="0" lvl="0" marL="0" rtl="0" algn="l">
              <a:spcBef>
                <a:spcPts val="1600"/>
              </a:spcBef>
              <a:spcAft>
                <a:spcPts val="0"/>
              </a:spcAft>
              <a:buNone/>
            </a:pPr>
            <a:r>
              <a:rPr lang="en">
                <a:solidFill>
                  <a:srgbClr val="000000"/>
                </a:solidFill>
              </a:rPr>
              <a:t>I-2</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5:</a:t>
            </a:r>
            <a:endParaRPr/>
          </a:p>
        </p:txBody>
      </p:sp>
      <p:sp>
        <p:nvSpPr>
          <p:cNvPr id="197" name="Google Shape;19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a:solidFill>
                  <a:srgbClr val="000000"/>
                </a:solidFill>
              </a:rPr>
              <a:t>Write a program that asks user to input an integer n and print out a n-by-n matrix filled with ‘x’s and with ‘o’s on the diagonal. </a:t>
            </a:r>
            <a:endParaRPr>
              <a:solidFill>
                <a:srgbClr val="000000"/>
              </a:solidFill>
            </a:endParaRPr>
          </a:p>
          <a:p>
            <a:pPr indent="0" lvl="0" marL="0" rtl="0" algn="l">
              <a:lnSpc>
                <a:spcPct val="138000"/>
              </a:lnSpc>
              <a:spcBef>
                <a:spcPts val="0"/>
              </a:spcBef>
              <a:spcAft>
                <a:spcPts val="0"/>
              </a:spcAft>
              <a:buNone/>
            </a:pPr>
            <a:r>
              <a:rPr lang="en">
                <a:solidFill>
                  <a:srgbClr val="000000"/>
                </a:solidFill>
              </a:rPr>
              <a:t>For example, if n = 5, the output should look like this:</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descr="Screenshot from 2017-07-12 11-16-02.png" id="198" name="Google Shape;198;p34"/>
          <p:cNvPicPr preferRelativeResize="0"/>
          <p:nvPr/>
        </p:nvPicPr>
        <p:blipFill rotWithShape="1">
          <a:blip r:embed="rId3">
            <a:alphaModFix/>
          </a:blip>
          <a:srcRect b="0" l="0" r="0" t="14456"/>
          <a:stretch/>
        </p:blipFill>
        <p:spPr>
          <a:xfrm>
            <a:off x="6066275" y="2154475"/>
            <a:ext cx="1926950" cy="1195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73" name="Google Shape;73;p15"/>
          <p:cNvSpPr txBox="1"/>
          <p:nvPr>
            <p:ph idx="1" type="body"/>
          </p:nvPr>
        </p:nvSpPr>
        <p:spPr>
          <a:xfrm>
            <a:off x="311700" y="1468825"/>
            <a:ext cx="4341600" cy="3099900"/>
          </a:xfrm>
          <a:prstGeom prst="rect">
            <a:avLst/>
          </a:prstGeom>
        </p:spPr>
        <p:txBody>
          <a:bodyPr anchorCtr="0" anchor="t" bIns="91425" lIns="91425" spcFirstLastPara="1" rIns="91425" wrap="square" tIns="91425">
            <a:noAutofit/>
          </a:bodyPr>
          <a:lstStyle/>
          <a:p>
            <a:pPr indent="0" lvl="0" marL="63500" marR="63500" rtl="0" algn="l">
              <a:spcBef>
                <a:spcPts val="0"/>
              </a:spcBef>
              <a:spcAft>
                <a:spcPts val="0"/>
              </a:spcAft>
              <a:buNone/>
            </a:pPr>
            <a:r>
              <a:t/>
            </a:r>
            <a:endParaRPr sz="2400">
              <a:solidFill>
                <a:srgbClr val="000000"/>
              </a:solidFill>
              <a:highlight>
                <a:srgbClr val="F3F5F7"/>
              </a:highlight>
              <a:latin typeface="Verdana"/>
              <a:ea typeface="Verdana"/>
              <a:cs typeface="Verdana"/>
              <a:sym typeface="Verdana"/>
            </a:endParaRPr>
          </a:p>
          <a:p>
            <a:pPr indent="0" lvl="0" marL="0" rtl="0" algn="l">
              <a:lnSpc>
                <a:spcPct val="100000"/>
              </a:lnSpc>
              <a:spcBef>
                <a:spcPts val="0"/>
              </a:spcBef>
              <a:spcAft>
                <a:spcPts val="0"/>
              </a:spcAft>
              <a:buNone/>
            </a:pPr>
            <a:r>
              <a:rPr lang="en" sz="2400">
                <a:solidFill>
                  <a:schemeClr val="dk1"/>
                </a:solidFill>
              </a:rPr>
              <a:t>for </a:t>
            </a:r>
            <a:r>
              <a:rPr b="1" lang="en" sz="2400">
                <a:solidFill>
                  <a:srgbClr val="000000"/>
                </a:solidFill>
              </a:rPr>
              <a:t>x</a:t>
            </a:r>
            <a:r>
              <a:rPr lang="en" sz="2400">
                <a:solidFill>
                  <a:schemeClr val="dk1"/>
                </a:solidFill>
              </a:rPr>
              <a:t> in range(0,5):</a:t>
            </a:r>
            <a:endParaRPr sz="2400">
              <a:solidFill>
                <a:schemeClr val="dk1"/>
              </a:solidFill>
            </a:endParaRPr>
          </a:p>
          <a:p>
            <a:pPr indent="0" lvl="0" marL="0" rtl="0" algn="l">
              <a:lnSpc>
                <a:spcPct val="100000"/>
              </a:lnSpc>
              <a:spcBef>
                <a:spcPts val="1600"/>
              </a:spcBef>
              <a:spcAft>
                <a:spcPts val="0"/>
              </a:spcAft>
              <a:buNone/>
            </a:pPr>
            <a:r>
              <a:rPr lang="en" sz="2400">
                <a:solidFill>
                  <a:schemeClr val="dk1"/>
                </a:solidFill>
              </a:rPr>
              <a:t>	print(x)</a:t>
            </a:r>
            <a:endParaRPr sz="2400">
              <a:solidFill>
                <a:schemeClr val="dk1"/>
              </a:solidFill>
            </a:endParaRPr>
          </a:p>
          <a:p>
            <a:pPr indent="0" lvl="0" marL="0" rtl="0" algn="l">
              <a:lnSpc>
                <a:spcPct val="100000"/>
              </a:lnSpc>
              <a:spcBef>
                <a:spcPts val="1600"/>
              </a:spcBef>
              <a:spcAft>
                <a:spcPts val="0"/>
              </a:spcAft>
              <a:buNone/>
            </a:pPr>
            <a:r>
              <a:rPr lang="en" sz="2400">
                <a:solidFill>
                  <a:schemeClr val="dk1"/>
                </a:solidFill>
              </a:rPr>
              <a:t>	print(“Hello”)</a:t>
            </a:r>
            <a:endParaRPr sz="2400">
              <a:solidFill>
                <a:schemeClr val="dk1"/>
              </a:solidFill>
            </a:endParaRPr>
          </a:p>
          <a:p>
            <a:pPr indent="0" lvl="0" marL="0" rtl="0" algn="l">
              <a:lnSpc>
                <a:spcPct val="100000"/>
              </a:lnSpc>
              <a:spcBef>
                <a:spcPts val="1600"/>
              </a:spcBef>
              <a:spcAft>
                <a:spcPts val="1600"/>
              </a:spcAft>
              <a:buNone/>
            </a:pPr>
            <a:r>
              <a:t/>
            </a:r>
            <a:endParaRPr/>
          </a:p>
        </p:txBody>
      </p:sp>
      <p:sp>
        <p:nvSpPr>
          <p:cNvPr id="74" name="Google Shape;74;p15"/>
          <p:cNvSpPr txBox="1"/>
          <p:nvPr>
            <p:ph idx="2" type="body"/>
          </p:nvPr>
        </p:nvSpPr>
        <p:spPr>
          <a:xfrm>
            <a:off x="4771900" y="1341625"/>
            <a:ext cx="4170600" cy="335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X</a:t>
            </a:r>
            <a:r>
              <a:rPr lang="en" sz="1800"/>
              <a:t> is a Variable</a:t>
            </a:r>
            <a:endParaRPr sz="1800"/>
          </a:p>
          <a:p>
            <a:pPr indent="0" lvl="0" marL="0" rtl="0" algn="l">
              <a:spcBef>
                <a:spcPts val="1600"/>
              </a:spcBef>
              <a:spcAft>
                <a:spcPts val="0"/>
              </a:spcAft>
              <a:buNone/>
            </a:pPr>
            <a:r>
              <a:rPr lang="en" sz="1800"/>
              <a:t>Can be given any name: x, i, item, etc.</a:t>
            </a:r>
            <a:endParaRPr sz="1800"/>
          </a:p>
          <a:p>
            <a:pPr indent="0" lvl="0" marL="0" marR="0" rtl="0" algn="l">
              <a:lnSpc>
                <a:spcPct val="115000"/>
              </a:lnSpc>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80" name="Google Shape;80;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1"/>
                </a:solidFill>
              </a:rPr>
              <a:t>for x in range(0,5):</a:t>
            </a:r>
            <a:endParaRPr sz="2400">
              <a:solidFill>
                <a:schemeClr val="dk1"/>
              </a:solidFill>
            </a:endParaRPr>
          </a:p>
          <a:p>
            <a:pPr indent="0" lvl="0" marL="0" rtl="0" algn="l">
              <a:lnSpc>
                <a:spcPct val="100000"/>
              </a:lnSpc>
              <a:spcBef>
                <a:spcPts val="1600"/>
              </a:spcBef>
              <a:spcAft>
                <a:spcPts val="0"/>
              </a:spcAft>
              <a:buNone/>
            </a:pPr>
            <a:r>
              <a:rPr b="1" lang="en" sz="2400">
                <a:solidFill>
                  <a:srgbClr val="000000"/>
                </a:solidFill>
              </a:rPr>
              <a:t>	print(x)</a:t>
            </a:r>
            <a:endParaRPr b="1" sz="2400">
              <a:solidFill>
                <a:srgbClr val="000000"/>
              </a:solidFill>
            </a:endParaRPr>
          </a:p>
          <a:p>
            <a:pPr indent="0" lvl="0" marL="0" rtl="0" algn="l">
              <a:lnSpc>
                <a:spcPct val="100000"/>
              </a:lnSpc>
              <a:spcBef>
                <a:spcPts val="1600"/>
              </a:spcBef>
              <a:spcAft>
                <a:spcPts val="1600"/>
              </a:spcAft>
              <a:buNone/>
            </a:pPr>
            <a:r>
              <a:rPr b="1" lang="en" sz="2400">
                <a:solidFill>
                  <a:srgbClr val="000000"/>
                </a:solidFill>
              </a:rPr>
              <a:t>	print(“Hello”)</a:t>
            </a:r>
            <a:endParaRPr b="1">
              <a:solidFill>
                <a:srgbClr val="000000"/>
              </a:solidFill>
            </a:endParaRPr>
          </a:p>
        </p:txBody>
      </p:sp>
      <p:sp>
        <p:nvSpPr>
          <p:cNvPr id="81" name="Google Shape;81;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The body of the loop</a:t>
            </a:r>
            <a:endParaRPr sz="2300"/>
          </a:p>
          <a:p>
            <a:pPr indent="-374650" lvl="0" marL="457200" rtl="0" algn="l">
              <a:spcBef>
                <a:spcPts val="0"/>
              </a:spcBef>
              <a:spcAft>
                <a:spcPts val="0"/>
              </a:spcAft>
              <a:buSzPts val="2300"/>
              <a:buChar char="●"/>
            </a:pPr>
            <a:r>
              <a:rPr lang="en" sz="2300"/>
              <a:t>Can include:</a:t>
            </a:r>
            <a:endParaRPr sz="2300"/>
          </a:p>
          <a:p>
            <a:pPr indent="-374650" lvl="1" marL="914400" rtl="0" algn="l">
              <a:spcBef>
                <a:spcPts val="0"/>
              </a:spcBef>
              <a:spcAft>
                <a:spcPts val="0"/>
              </a:spcAft>
              <a:buSzPts val="2300"/>
              <a:buChar char="○"/>
            </a:pPr>
            <a:r>
              <a:rPr lang="en" sz="2300"/>
              <a:t>Simple Outputs</a:t>
            </a:r>
            <a:endParaRPr sz="2300"/>
          </a:p>
          <a:p>
            <a:pPr indent="-374650" lvl="1" marL="914400" rtl="0" algn="l">
              <a:spcBef>
                <a:spcPts val="0"/>
              </a:spcBef>
              <a:spcAft>
                <a:spcPts val="0"/>
              </a:spcAft>
              <a:buSzPts val="2300"/>
              <a:buChar char="○"/>
            </a:pPr>
            <a:r>
              <a:rPr lang="en" sz="2300"/>
              <a:t>Functions</a:t>
            </a:r>
            <a:endParaRPr sz="2300"/>
          </a:p>
          <a:p>
            <a:pPr indent="-374650" lvl="1" marL="914400" rtl="0" algn="l">
              <a:spcBef>
                <a:spcPts val="0"/>
              </a:spcBef>
              <a:spcAft>
                <a:spcPts val="0"/>
              </a:spcAft>
              <a:buSzPts val="2300"/>
              <a:buChar char="○"/>
            </a:pPr>
            <a:r>
              <a:rPr lang="en" sz="2300"/>
              <a:t>Logical Operations</a:t>
            </a:r>
            <a:endParaRPr sz="2300"/>
          </a:p>
          <a:p>
            <a:pPr indent="-374650" lvl="1" marL="914400" rtl="0" algn="l">
              <a:spcBef>
                <a:spcPts val="0"/>
              </a:spcBef>
              <a:spcAft>
                <a:spcPts val="0"/>
              </a:spcAft>
              <a:buSzPts val="2300"/>
              <a:buChar char="○"/>
            </a:pPr>
            <a:r>
              <a:rPr lang="en" sz="2300"/>
              <a:t>Algebraic Operations</a:t>
            </a:r>
            <a:endParaRPr sz="2300"/>
          </a:p>
          <a:p>
            <a:pPr indent="-374650" lvl="1" marL="914400" rtl="0" algn="l">
              <a:spcBef>
                <a:spcPts val="0"/>
              </a:spcBef>
              <a:spcAft>
                <a:spcPts val="0"/>
              </a:spcAft>
              <a:buSzPts val="2300"/>
              <a:buChar char="○"/>
            </a:pPr>
            <a:r>
              <a:rPr lang="en" sz="2300"/>
              <a:t>Etc.</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87" name="Google Shape;8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63500" marR="63500" rtl="0" algn="l">
              <a:spcBef>
                <a:spcPts val="0"/>
              </a:spcBef>
              <a:spcAft>
                <a:spcPts val="0"/>
              </a:spcAft>
              <a:buNone/>
            </a:pPr>
            <a:r>
              <a:t/>
            </a:r>
            <a:endParaRPr sz="2400">
              <a:solidFill>
                <a:srgbClr val="000000"/>
              </a:solidFill>
              <a:highlight>
                <a:srgbClr val="F3F5F7"/>
              </a:highlight>
              <a:latin typeface="Verdana"/>
              <a:ea typeface="Verdana"/>
              <a:cs typeface="Verdana"/>
              <a:sym typeface="Verdana"/>
            </a:endParaRPr>
          </a:p>
          <a:p>
            <a:pPr indent="0" lvl="0" marL="0" rtl="0" algn="l">
              <a:lnSpc>
                <a:spcPct val="100000"/>
              </a:lnSpc>
              <a:spcBef>
                <a:spcPts val="0"/>
              </a:spcBef>
              <a:spcAft>
                <a:spcPts val="0"/>
              </a:spcAft>
              <a:buNone/>
            </a:pPr>
            <a:r>
              <a:rPr lang="en" sz="2400">
                <a:solidFill>
                  <a:schemeClr val="dk1"/>
                </a:solidFill>
              </a:rPr>
              <a:t>for x </a:t>
            </a:r>
            <a:r>
              <a:rPr b="1" lang="en" sz="2400">
                <a:solidFill>
                  <a:srgbClr val="000000"/>
                </a:solidFill>
              </a:rPr>
              <a:t>in</a:t>
            </a:r>
            <a:r>
              <a:rPr lang="en" sz="2400">
                <a:solidFill>
                  <a:schemeClr val="dk1"/>
                </a:solidFill>
              </a:rPr>
              <a:t> </a:t>
            </a:r>
            <a:r>
              <a:rPr b="1" lang="en" sz="2400">
                <a:solidFill>
                  <a:srgbClr val="000000"/>
                </a:solidFill>
              </a:rPr>
              <a:t>range(5)</a:t>
            </a:r>
            <a:r>
              <a:rPr lang="en" sz="2400">
                <a:solidFill>
                  <a:schemeClr val="dk1"/>
                </a:solidFill>
              </a:rPr>
              <a:t>:</a:t>
            </a:r>
            <a:endParaRPr sz="2400">
              <a:solidFill>
                <a:schemeClr val="dk1"/>
              </a:solidFill>
            </a:endParaRPr>
          </a:p>
          <a:p>
            <a:pPr indent="0" lvl="0" marL="0" rtl="0" algn="l">
              <a:lnSpc>
                <a:spcPct val="100000"/>
              </a:lnSpc>
              <a:spcBef>
                <a:spcPts val="1600"/>
              </a:spcBef>
              <a:spcAft>
                <a:spcPts val="0"/>
              </a:spcAft>
              <a:buNone/>
            </a:pPr>
            <a:r>
              <a:rPr lang="en" sz="2400">
                <a:solidFill>
                  <a:schemeClr val="dk1"/>
                </a:solidFill>
              </a:rPr>
              <a:t>	print(x)</a:t>
            </a:r>
            <a:endParaRPr sz="2400">
              <a:solidFill>
                <a:schemeClr val="dk1"/>
              </a:solidFill>
            </a:endParaRPr>
          </a:p>
          <a:p>
            <a:pPr indent="0" lvl="0" marL="0" rtl="0" algn="l">
              <a:lnSpc>
                <a:spcPct val="100000"/>
              </a:lnSpc>
              <a:spcBef>
                <a:spcPts val="1600"/>
              </a:spcBef>
              <a:spcAft>
                <a:spcPts val="1600"/>
              </a:spcAft>
              <a:buNone/>
            </a:pPr>
            <a:r>
              <a:rPr lang="en" sz="2400">
                <a:solidFill>
                  <a:schemeClr val="dk1"/>
                </a:solidFill>
              </a:rPr>
              <a:t>	print(“Hello”)</a:t>
            </a:r>
            <a:endParaRPr/>
          </a:p>
        </p:txBody>
      </p:sp>
      <p:sp>
        <p:nvSpPr>
          <p:cNvPr id="88" name="Google Shape;88;p17"/>
          <p:cNvSpPr txBox="1"/>
          <p:nvPr>
            <p:ph idx="2" type="body"/>
          </p:nvPr>
        </p:nvSpPr>
        <p:spPr>
          <a:xfrm>
            <a:off x="4311600" y="933025"/>
            <a:ext cx="45207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in range(0,5)</a:t>
            </a:r>
            <a:r>
              <a:rPr lang="en" sz="1800"/>
              <a:t> defines the number of times the loop will run</a:t>
            </a:r>
            <a:endParaRPr sz="1800"/>
          </a:p>
          <a:p>
            <a:pPr indent="-342900" lvl="1" marL="914400" rtl="0" algn="l">
              <a:spcBef>
                <a:spcPts val="0"/>
              </a:spcBef>
              <a:spcAft>
                <a:spcPts val="0"/>
              </a:spcAft>
              <a:buSzPts val="1800"/>
              <a:buChar char="○"/>
            </a:pPr>
            <a:r>
              <a:rPr lang="en" sz="1800"/>
              <a:t>0 → start index, can be any number</a:t>
            </a:r>
            <a:endParaRPr sz="1800"/>
          </a:p>
          <a:p>
            <a:pPr indent="-342900" lvl="1" marL="914400" rtl="0" algn="l">
              <a:spcBef>
                <a:spcPts val="0"/>
              </a:spcBef>
              <a:spcAft>
                <a:spcPts val="0"/>
              </a:spcAft>
              <a:buSzPts val="1800"/>
              <a:buChar char="○"/>
            </a:pPr>
            <a:r>
              <a:rPr lang="en" sz="1800"/>
              <a:t>5 → end index, states the number of times the code will run</a:t>
            </a:r>
            <a:endParaRPr sz="1800"/>
          </a:p>
          <a:p>
            <a:pPr indent="-342900" lvl="1" marL="914400" rtl="0" algn="l">
              <a:spcBef>
                <a:spcPts val="0"/>
              </a:spcBef>
              <a:spcAft>
                <a:spcPts val="0"/>
              </a:spcAft>
              <a:buSzPts val="1800"/>
              <a:buChar char="○"/>
            </a:pPr>
            <a:r>
              <a:rPr lang="en" sz="1800"/>
              <a:t>If start index is not indicated counting starts from 0</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after the breakdown, this is the basic syntax:</a:t>
            </a:r>
            <a:endParaRPr/>
          </a:p>
          <a:p>
            <a:pPr indent="0" lvl="0" marL="0" rtl="0" algn="l">
              <a:lnSpc>
                <a:spcPct val="100000"/>
              </a:lnSpc>
              <a:spcBef>
                <a:spcPts val="1600"/>
              </a:spcBef>
              <a:spcAft>
                <a:spcPts val="0"/>
              </a:spcAft>
              <a:buNone/>
            </a:pPr>
            <a:r>
              <a:rPr lang="en" sz="2400">
                <a:solidFill>
                  <a:schemeClr val="dk1"/>
                </a:solidFill>
              </a:rPr>
              <a:t>for </a:t>
            </a:r>
            <a:r>
              <a:rPr b="1" lang="en" sz="2400">
                <a:solidFill>
                  <a:srgbClr val="000000"/>
                </a:solidFill>
              </a:rPr>
              <a:t>variable</a:t>
            </a:r>
            <a:r>
              <a:rPr lang="en" sz="2400">
                <a:solidFill>
                  <a:schemeClr val="dk1"/>
                </a:solidFill>
              </a:rPr>
              <a:t> in range(</a:t>
            </a:r>
            <a:r>
              <a:rPr b="1" lang="en" sz="2400">
                <a:solidFill>
                  <a:srgbClr val="000000"/>
                </a:solidFill>
              </a:rPr>
              <a:t>number of times the loop should run</a:t>
            </a:r>
            <a:r>
              <a:rPr lang="en" sz="2400">
                <a:solidFill>
                  <a:schemeClr val="dk1"/>
                </a:solidFill>
              </a:rPr>
              <a:t>):</a:t>
            </a:r>
            <a:endParaRPr sz="2400">
              <a:solidFill>
                <a:schemeClr val="dk1"/>
              </a:solidFill>
            </a:endParaRPr>
          </a:p>
          <a:p>
            <a:pPr indent="0" lvl="0" marL="0" rtl="0" algn="l">
              <a:lnSpc>
                <a:spcPct val="100000"/>
              </a:lnSpc>
              <a:spcBef>
                <a:spcPts val="1600"/>
              </a:spcBef>
              <a:spcAft>
                <a:spcPts val="0"/>
              </a:spcAft>
              <a:buNone/>
            </a:pPr>
            <a:r>
              <a:rPr lang="en" sz="2400">
                <a:solidFill>
                  <a:schemeClr val="dk1"/>
                </a:solidFill>
              </a:rPr>
              <a:t>	</a:t>
            </a:r>
            <a:r>
              <a:rPr b="1" lang="en" sz="2400">
                <a:solidFill>
                  <a:srgbClr val="000000"/>
                </a:solidFill>
              </a:rPr>
              <a:t>Output</a:t>
            </a:r>
            <a:endParaRPr b="1" sz="2400">
              <a:solidFill>
                <a:srgbClr val="000000"/>
              </a:solidFill>
            </a:endParaRPr>
          </a:p>
          <a:p>
            <a:pPr indent="0" lvl="0" marL="0" rtl="0" algn="l">
              <a:lnSpc>
                <a:spcPct val="100000"/>
              </a:lnSpc>
              <a:spcBef>
                <a:spcPts val="1600"/>
              </a:spcBef>
              <a:spcAft>
                <a:spcPts val="1600"/>
              </a:spcAft>
              <a:buNone/>
            </a:pPr>
            <a:r>
              <a:rPr b="1" lang="en" sz="2400">
                <a:solidFill>
                  <a:srgbClr val="000000"/>
                </a:solidFill>
              </a:rPr>
              <a:t>	</a:t>
            </a:r>
            <a:r>
              <a:rPr lang="en" sz="2400">
                <a:solidFill>
                  <a:srgbClr val="000000"/>
                </a:solidFill>
              </a:rPr>
              <a:t>(As many lines you need)</a:t>
            </a:r>
            <a:endParaRPr sz="2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try coding a For Loop!</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solidFill>
                  <a:schemeClr val="dk1"/>
                </a:solidFill>
              </a:rPr>
              <a:t>Question: Write a loop that prints out all the odd numbers from 1 to 20, inclusive.</a:t>
            </a:r>
            <a:endParaRPr sz="2400">
              <a:solidFill>
                <a:schemeClr val="dk1"/>
              </a:solidFill>
            </a:endParaRPr>
          </a:p>
          <a:p>
            <a:pPr indent="0" lvl="0" marL="457200" rtl="0" algn="l">
              <a:spcBef>
                <a:spcPts val="1600"/>
              </a:spcBef>
              <a:spcAft>
                <a:spcPts val="0"/>
              </a:spcAft>
              <a:buNone/>
            </a:pPr>
            <a:r>
              <a:rPr lang="en" sz="2400"/>
              <a:t>Start off with the header:</a:t>
            </a:r>
            <a:endParaRPr sz="2400"/>
          </a:p>
          <a:p>
            <a:pPr indent="0" lvl="0" marL="0" rtl="0" algn="l">
              <a:spcBef>
                <a:spcPts val="1600"/>
              </a:spcBef>
              <a:spcAft>
                <a:spcPts val="1600"/>
              </a:spcAft>
              <a:buNone/>
            </a:pPr>
            <a:r>
              <a:rPr lang="en" sz="2400"/>
              <a:t>	for _____ in range(___):</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00275"/>
            <a:ext cx="8520600" cy="99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1"/>
                </a:solidFill>
                <a:latin typeface="Source Code Pro"/>
                <a:ea typeface="Source Code Pro"/>
                <a:cs typeface="Source Code Pro"/>
                <a:sym typeface="Source Code Pro"/>
              </a:rPr>
              <a:t>Question: Write a program that prints out all the odd numbers from 1 to 20, inclusive.</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1600"/>
              </a:spcBef>
              <a:spcAft>
                <a:spcPts val="0"/>
              </a:spcAft>
              <a:buNone/>
            </a:pPr>
            <a:r>
              <a:rPr lang="en">
                <a:solidFill>
                  <a:srgbClr val="000000"/>
                </a:solidFill>
              </a:rPr>
              <a:t>for num in range(20):</a:t>
            </a:r>
            <a:endParaRPr>
              <a:solidFill>
                <a:srgbClr val="000000"/>
              </a:solidFill>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Next: What will be in the body of the loop or what should we write to solve the question?</a:t>
            </a:r>
            <a:endParaRPr/>
          </a:p>
          <a:p>
            <a:pPr indent="0" lvl="0" marL="0" marR="0" rtl="0" algn="l">
              <a:lnSpc>
                <a:spcPct val="115000"/>
              </a:lnSpc>
              <a:spcBef>
                <a:spcPts val="1600"/>
              </a:spcBef>
              <a:spcAft>
                <a:spcPts val="0"/>
              </a:spcAft>
              <a:buNone/>
            </a:pPr>
            <a:r>
              <a:rPr lang="en"/>
              <a:t>Hint 1:</a:t>
            </a:r>
            <a:r>
              <a:rPr lang="en"/>
              <a:t> Consider conditional statements</a:t>
            </a:r>
            <a:endParaRPr/>
          </a:p>
          <a:p>
            <a:pPr indent="0" lvl="0" marL="0" rtl="0" algn="l">
              <a:spcBef>
                <a:spcPts val="1600"/>
              </a:spcBef>
              <a:spcAft>
                <a:spcPts val="0"/>
              </a:spcAft>
              <a:buNone/>
            </a:pPr>
            <a:r>
              <a:rPr lang="en"/>
              <a:t>Hint 2: Loops begin counting off from 0</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42475"/>
            <a:ext cx="8520600" cy="73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latin typeface="Source Code Pro"/>
                <a:ea typeface="Source Code Pro"/>
                <a:cs typeface="Source Code Pro"/>
                <a:sym typeface="Source Code Pro"/>
              </a:rPr>
              <a:t>Question: Write a program that prints out all the odd numbers from 1 to 20, inclusive.</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0"/>
                </a:solidFill>
              </a:rPr>
              <a:t>for num in range(20):</a:t>
            </a:r>
            <a:endParaRPr>
              <a:solidFill>
                <a:srgbClr val="000000"/>
              </a:solidFill>
            </a:endParaRPr>
          </a:p>
          <a:p>
            <a:pPr indent="0" lvl="0" marL="0" marR="0" rtl="0" algn="l">
              <a:lnSpc>
                <a:spcPct val="115000"/>
              </a:lnSpc>
              <a:spcBef>
                <a:spcPts val="1600"/>
              </a:spcBef>
              <a:spcAft>
                <a:spcPts val="0"/>
              </a:spcAft>
              <a:buNone/>
            </a:pPr>
            <a:r>
              <a:rPr lang="en">
                <a:solidFill>
                  <a:srgbClr val="000000"/>
                </a:solidFill>
              </a:rPr>
              <a:t>		if(num % 2 != 0):</a:t>
            </a:r>
            <a:endParaRPr>
              <a:solidFill>
                <a:srgbClr val="000000"/>
              </a:solidFill>
            </a:endParaRPr>
          </a:p>
          <a:p>
            <a:pPr indent="0" lvl="0" marL="0" marR="0" rtl="0" algn="l">
              <a:lnSpc>
                <a:spcPct val="115000"/>
              </a:lnSpc>
              <a:spcBef>
                <a:spcPts val="1600"/>
              </a:spcBef>
              <a:spcAft>
                <a:spcPts val="0"/>
              </a:spcAft>
              <a:buNone/>
            </a:pPr>
            <a:r>
              <a:rPr lang="en">
                <a:solidFill>
                  <a:srgbClr val="000000"/>
                </a:solidFill>
              </a:rPr>
              <a:t>		print(num)</a:t>
            </a:r>
            <a:endParaRPr b="1">
              <a:solidFill>
                <a:schemeClr val="dk1"/>
              </a:solidFill>
            </a:endParaRPr>
          </a:p>
          <a:p>
            <a:pPr indent="0" lvl="0" marL="0" rtl="0" algn="l">
              <a:spcBef>
                <a:spcPts val="1600"/>
              </a:spcBef>
              <a:spcAft>
                <a:spcPts val="0"/>
              </a:spcAft>
              <a:buNone/>
            </a:pPr>
            <a:r>
              <a:t/>
            </a:r>
            <a:endParaRPr b="1">
              <a:solidFill>
                <a:schemeClr val="dk1"/>
              </a:solidFill>
            </a:endParaRPr>
          </a:p>
          <a:p>
            <a:pPr indent="0" lvl="0" marL="0" rtl="0" algn="l">
              <a:spcBef>
                <a:spcPts val="1600"/>
              </a:spcBef>
              <a:spcAft>
                <a:spcPts val="0"/>
              </a:spcAft>
              <a:buNone/>
            </a:pPr>
            <a:r>
              <a:rPr b="1" lang="en"/>
              <a:t>Let’s run it on python!</a:t>
            </a:r>
            <a:endParaRPr b="1"/>
          </a:p>
          <a:p>
            <a:pPr indent="0" lvl="0" marL="0" rtl="0" algn="l">
              <a:spcBef>
                <a:spcPts val="1600"/>
              </a:spcBef>
              <a:spcAft>
                <a:spcPts val="0"/>
              </a:spcAft>
              <a:buNone/>
            </a:pPr>
            <a:r>
              <a:rPr b="1" lang="en">
                <a:solidFill>
                  <a:schemeClr val="dk1"/>
                </a:solidFill>
              </a:rPr>
              <a:t>	</a:t>
            </a:r>
            <a:endParaRPr b="1">
              <a:solidFill>
                <a:schemeClr val="dk1"/>
              </a:solidFill>
            </a:endParaRPr>
          </a:p>
          <a:p>
            <a:pPr indent="0" lvl="0" marL="0" rtl="0" algn="l">
              <a:spcBef>
                <a:spcPts val="1600"/>
              </a:spcBef>
              <a:spcAft>
                <a:spcPts val="1600"/>
              </a:spcAft>
              <a:buNone/>
            </a:pPr>
            <a:r>
              <a:t/>
            </a:r>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