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84ec11be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84ec11be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4fbb14be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4fbb14be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84ec11be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84ec11b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 </a:t>
            </a:r>
            <a:endParaRPr/>
          </a:p>
          <a:p>
            <a:pPr indent="0" lvl="0" marL="0" rtl="0" algn="l">
              <a:spcBef>
                <a:spcPts val="0"/>
              </a:spcBef>
              <a:spcAft>
                <a:spcPts val="0"/>
              </a:spcAft>
              <a:buNone/>
            </a:pPr>
            <a:r>
              <a:rPr lang="en"/>
              <a:t>Meet me at noon = 12 4 4 19 12 4 0 19 13 14 14 13 </a:t>
            </a:r>
            <a:endParaRPr/>
          </a:p>
          <a:p>
            <a:pPr indent="0" lvl="0" marL="0" rtl="0" algn="l">
              <a:spcBef>
                <a:spcPts val="0"/>
              </a:spcBef>
              <a:spcAft>
                <a:spcPts val="0"/>
              </a:spcAft>
              <a:buNone/>
            </a:pPr>
            <a:r>
              <a:rPr lang="en"/>
              <a:t>Cipher = epixbmnzosoh = 4 15 8 23 1 12 13 25 14 18 14 7 </a:t>
            </a:r>
            <a:endParaRPr/>
          </a:p>
          <a:p>
            <a:pPr indent="0" lvl="0" marL="0" rtl="0" algn="l">
              <a:spcBef>
                <a:spcPts val="0"/>
              </a:spcBef>
              <a:spcAft>
                <a:spcPts val="0"/>
              </a:spcAft>
              <a:buNone/>
            </a:pPr>
            <a:r>
              <a:rPr lang="en"/>
              <a:t>1b-</a:t>
            </a:r>
            <a:endParaRPr/>
          </a:p>
          <a:p>
            <a:pPr indent="0" lvl="0" marL="0" rtl="0" algn="l">
              <a:spcBef>
                <a:spcPts val="0"/>
              </a:spcBef>
              <a:spcAft>
                <a:spcPts val="0"/>
              </a:spcAft>
              <a:buNone/>
            </a:pPr>
            <a:r>
              <a:rPr lang="en"/>
              <a:t>Who has the money = 22 7 14 7 0 18 19 7 4 12 14 13 4 24 </a:t>
            </a:r>
            <a:endParaRPr/>
          </a:p>
          <a:p>
            <a:pPr indent="0" lvl="0" marL="0" rtl="0" algn="l">
              <a:spcBef>
                <a:spcPts val="0"/>
              </a:spcBef>
              <a:spcAft>
                <a:spcPts val="0"/>
              </a:spcAft>
              <a:buNone/>
            </a:pPr>
            <a:r>
              <a:rPr lang="en"/>
              <a:t>Cipher = osslpagnfqohxw = 14 18 18 11 15 0 6 13 5 16 14 7 23 22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a:t>
            </a:r>
            <a:endParaRPr/>
          </a:p>
          <a:p>
            <a:pPr indent="0" lvl="0" marL="0" rtl="0" algn="l">
              <a:spcBef>
                <a:spcPts val="0"/>
              </a:spcBef>
              <a:spcAft>
                <a:spcPts val="0"/>
              </a:spcAft>
              <a:buNone/>
            </a:pPr>
            <a:r>
              <a:rPr lang="en"/>
              <a:t>D</a:t>
            </a:r>
            <a:r>
              <a:rPr lang="en"/>
              <a:t>frgwqfgusny = 3 5 17 6 22 16 5 6 20 18 13 24 </a:t>
            </a:r>
            <a:endParaRPr/>
          </a:p>
          <a:p>
            <a:pPr indent="0" lvl="0" marL="0" rtl="0" algn="l">
              <a:spcBef>
                <a:spcPts val="0"/>
              </a:spcBef>
              <a:spcAft>
                <a:spcPts val="0"/>
              </a:spcAft>
              <a:buNone/>
            </a:pPr>
            <a:r>
              <a:rPr lang="en"/>
              <a:t>Message = lunchisatone = 11 20 13 2 7 8 18 0 19 14 13 4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2b-</a:t>
            </a:r>
            <a:endParaRPr/>
          </a:p>
          <a:p>
            <a:pPr indent="0" lvl="0" marL="0" rtl="0" algn="l">
              <a:spcBef>
                <a:spcPts val="0"/>
              </a:spcBef>
              <a:spcAft>
                <a:spcPts val="0"/>
              </a:spcAft>
              <a:buNone/>
            </a:pPr>
            <a:r>
              <a:rPr lang="en"/>
              <a:t>Btqlpagnfqohxw = 1 19 16 11 15 0 6 13 5 16 14 7 23 22 </a:t>
            </a:r>
            <a:endParaRPr/>
          </a:p>
          <a:p>
            <a:pPr indent="0" lvl="0" marL="0" rtl="0" algn="l">
              <a:spcBef>
                <a:spcPts val="0"/>
              </a:spcBef>
              <a:spcAft>
                <a:spcPts val="0"/>
              </a:spcAft>
              <a:buNone/>
            </a:pPr>
            <a:r>
              <a:rPr lang="en"/>
              <a:t>Message = jimhasthemoney = 9 8 12 7 0 18 19 7 4 12 14 13 4 24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84ec11be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f84ec11be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84ec11be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84ec11be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84ec11b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84ec11b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84ec11be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84ec11be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84ec11b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84ec11b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84ec11be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84ec11b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84ec11be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84ec11be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84ec11be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84ec11be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Font typeface="Roboto"/>
              <a:buChar char="●"/>
            </a:pPr>
            <a:r>
              <a:rPr b="1" lang="en" sz="1800">
                <a:solidFill>
                  <a:schemeClr val="lt2"/>
                </a:solidFill>
                <a:latin typeface="Roboto"/>
                <a:ea typeface="Roboto"/>
                <a:cs typeface="Roboto"/>
                <a:sym typeface="Roboto"/>
              </a:rPr>
              <a:t>http://www.di-mgt.com.au/rsa_alg.html#simpleexample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4fbb14b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4fbb14b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a646efb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a646efb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0cb3bb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0cb3bb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C = 19 M’ = 13</a:t>
            </a:r>
            <a:endParaRPr/>
          </a:p>
          <a:p>
            <a:pPr indent="-317500" lvl="0" marL="457200" rtl="0" algn="l">
              <a:spcBef>
                <a:spcPts val="0"/>
              </a:spcBef>
              <a:spcAft>
                <a:spcPts val="0"/>
              </a:spcAft>
              <a:buSzPts val="1400"/>
              <a:buAutoNum type="arabicPeriod"/>
            </a:pPr>
            <a:r>
              <a:rPr lang="en"/>
              <a:t>D = 7</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84ec11be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84ec11be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4fbb14be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4fbb14be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4fbb14b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4fbb14b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4fbb14be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4fbb14be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84ec11be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84ec11be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84ec11be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84ec11be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a:p>
            <a:pPr indent="-317500" lvl="0" marL="457200" rtl="0" algn="l">
              <a:spcBef>
                <a:spcPts val="0"/>
              </a:spcBef>
              <a:spcAft>
                <a:spcPts val="0"/>
              </a:spcAft>
              <a:buSzPts val="1400"/>
              <a:buChar char="-"/>
            </a:pPr>
            <a:r>
              <a:rPr lang="en"/>
              <a:t>Secure key exchange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84ec11be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84ec11be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8538efb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8538ef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EPXilYOa71c" TargetMode="Externa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png"/><Relationship Id="rId11" Type="http://schemas.openxmlformats.org/officeDocument/2006/relationships/image" Target="../media/image17.png"/><Relationship Id="rId10" Type="http://schemas.openxmlformats.org/officeDocument/2006/relationships/image" Target="../media/image14.png"/><Relationship Id="rId12" Type="http://schemas.openxmlformats.org/officeDocument/2006/relationships/image" Target="../media/image18.png"/><Relationship Id="rId9"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www.youtube.com/watch?v=QgHnr8-h0x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FlIG3TvQCBQ" TargetMode="Externa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672425"/>
            <a:ext cx="8222100" cy="24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Time Pad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(Decrypting)</a:t>
            </a:r>
            <a:endParaRPr/>
          </a:p>
        </p:txBody>
      </p:sp>
      <p:sp>
        <p:nvSpPr>
          <p:cNvPr id="126" name="Google Shape;126;p22"/>
          <p:cNvSpPr txBox="1"/>
          <p:nvPr>
            <p:ph idx="1" type="body"/>
          </p:nvPr>
        </p:nvSpPr>
        <p:spPr>
          <a:xfrm>
            <a:off x="177875" y="1923900"/>
            <a:ext cx="94239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700"/>
              <a:t>Encrypted Message: </a:t>
            </a:r>
            <a:r>
              <a:rPr b="1" lang="en" sz="1600"/>
              <a:t>EQNVZ</a:t>
            </a:r>
            <a:r>
              <a:rPr b="1" lang="en" sz="1300"/>
              <a:t>                    </a:t>
            </a:r>
            <a:r>
              <a:rPr lang="en" sz="1700"/>
              <a:t>(=  4,  16,  13, 21, 25)</a:t>
            </a:r>
            <a:endParaRPr sz="1700"/>
          </a:p>
          <a:p>
            <a:pPr indent="-336550" lvl="0" marL="457200" rtl="0" algn="l">
              <a:spcBef>
                <a:spcPts val="0"/>
              </a:spcBef>
              <a:spcAft>
                <a:spcPts val="0"/>
              </a:spcAft>
              <a:buSzPts val="1700"/>
              <a:buChar char="●"/>
            </a:pPr>
            <a:r>
              <a:rPr lang="en" sz="1700"/>
              <a:t>Knowing the key: XMCKL 		     (= 23, 12,   2,  10,  11)</a:t>
            </a:r>
            <a:endParaRPr sz="1700"/>
          </a:p>
          <a:p>
            <a:pPr indent="-336550" lvl="0" marL="457200" rtl="0" algn="l">
              <a:spcBef>
                <a:spcPts val="0"/>
              </a:spcBef>
              <a:spcAft>
                <a:spcPts val="0"/>
              </a:spcAft>
              <a:buSzPts val="1700"/>
              <a:buChar char="●"/>
            </a:pPr>
            <a:r>
              <a:rPr lang="en" sz="1700"/>
              <a:t>Subtract them →                                   (= -19, 4,   11,  11, 14)</a:t>
            </a:r>
            <a:endParaRPr sz="1700"/>
          </a:p>
          <a:p>
            <a:pPr indent="0" lvl="0" marL="0" rtl="0" algn="l">
              <a:spcBef>
                <a:spcPts val="1600"/>
              </a:spcBef>
              <a:spcAft>
                <a:spcPts val="0"/>
              </a:spcAft>
              <a:buNone/>
            </a:pPr>
            <a:r>
              <a:rPr lang="en" sz="1700"/>
              <a:t>-19 = H , 4 = E , 11 = L , 11 = L , 14 = O   ----&gt; With -19, the Alphabet continues! (-1=Z, 26=A, …)</a:t>
            </a:r>
            <a:endParaRPr sz="1700"/>
          </a:p>
          <a:p>
            <a:pPr indent="0" lvl="0" marL="0" rtl="0" algn="l">
              <a:spcBef>
                <a:spcPts val="1600"/>
              </a:spcBef>
              <a:spcAft>
                <a:spcPts val="0"/>
              </a:spcAft>
              <a:buNone/>
            </a:pPr>
            <a:r>
              <a:rPr lang="en" sz="1700"/>
              <a:t>A B C D E F G  H  I         J   K   L   M   N   O   P   Q   R           S   T   U   V   W   X   Y   Z</a:t>
            </a:r>
            <a:endParaRPr sz="1700"/>
          </a:p>
          <a:p>
            <a:pPr indent="0" lvl="0" marL="0" rtl="0" algn="l">
              <a:spcBef>
                <a:spcPts val="1600"/>
              </a:spcBef>
              <a:spcAft>
                <a:spcPts val="0"/>
              </a:spcAft>
              <a:buNone/>
            </a:pPr>
            <a:r>
              <a:rPr lang="en" sz="1300"/>
              <a:t>0  1  2   3  4  5  6    7    8            9   10   11   12   13    14   15   16   17   	       18   19   20   21   22   23   24  25 	</a:t>
            </a:r>
            <a:endParaRPr sz="13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Turn!</a:t>
            </a:r>
            <a:endParaRPr/>
          </a:p>
        </p:txBody>
      </p:sp>
      <p:sp>
        <p:nvSpPr>
          <p:cNvPr id="132" name="Google Shape;132;p23"/>
          <p:cNvSpPr txBox="1"/>
          <p:nvPr>
            <p:ph idx="1" type="body"/>
          </p:nvPr>
        </p:nvSpPr>
        <p:spPr>
          <a:xfrm>
            <a:off x="195625" y="1919075"/>
            <a:ext cx="9677100" cy="32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Using the keyword “sleepingbeauty” encode</a:t>
            </a:r>
            <a:endParaRPr/>
          </a:p>
          <a:p>
            <a:pPr indent="-317500" lvl="1" marL="914400" rtl="0" algn="l">
              <a:spcBef>
                <a:spcPts val="0"/>
              </a:spcBef>
              <a:spcAft>
                <a:spcPts val="0"/>
              </a:spcAft>
              <a:buSzPts val="1400"/>
              <a:buAutoNum type="alphaLcPeriod"/>
            </a:pPr>
            <a:r>
              <a:rPr lang="en"/>
              <a:t>meetmeatatnoon</a:t>
            </a:r>
            <a:endParaRPr/>
          </a:p>
          <a:p>
            <a:pPr indent="-317500" lvl="1" marL="914400" rtl="0" algn="l">
              <a:spcBef>
                <a:spcPts val="0"/>
              </a:spcBef>
              <a:spcAft>
                <a:spcPts val="0"/>
              </a:spcAft>
              <a:buSzPts val="1400"/>
              <a:buAutoNum type="alphaLcPeriod"/>
            </a:pPr>
            <a:r>
              <a:rPr lang="en"/>
              <a:t>whohasthemoney</a:t>
            </a:r>
            <a:endParaRPr/>
          </a:p>
          <a:p>
            <a:pPr indent="-342900" lvl="0" marL="457200" rtl="0" algn="l">
              <a:spcBef>
                <a:spcPts val="0"/>
              </a:spcBef>
              <a:spcAft>
                <a:spcPts val="0"/>
              </a:spcAft>
              <a:buSzPts val="1800"/>
              <a:buAutoNum type="arabicPeriod"/>
            </a:pPr>
            <a:r>
              <a:rPr lang="en"/>
              <a:t>Using the keyword “sleepingbeauty” decode</a:t>
            </a:r>
            <a:endParaRPr/>
          </a:p>
          <a:p>
            <a:pPr indent="-317500" lvl="1" marL="914400" rtl="0" algn="l">
              <a:spcBef>
                <a:spcPts val="0"/>
              </a:spcBef>
              <a:spcAft>
                <a:spcPts val="0"/>
              </a:spcAft>
              <a:buSzPts val="1400"/>
              <a:buAutoNum type="alphaLcPeriod"/>
            </a:pPr>
            <a:r>
              <a:rPr lang="en"/>
              <a:t>d</a:t>
            </a:r>
            <a:r>
              <a:rPr lang="en"/>
              <a:t>frgwqfgusny</a:t>
            </a:r>
            <a:endParaRPr/>
          </a:p>
          <a:p>
            <a:pPr indent="-317500" lvl="1" marL="914400" rtl="0" algn="l">
              <a:spcBef>
                <a:spcPts val="0"/>
              </a:spcBef>
              <a:spcAft>
                <a:spcPts val="0"/>
              </a:spcAft>
              <a:buSzPts val="1400"/>
              <a:buAutoNum type="alphaLcPeriod"/>
            </a:pPr>
            <a:r>
              <a:rPr lang="en"/>
              <a:t>Btqlpagnfqohxw</a:t>
            </a:r>
            <a:endParaRPr/>
          </a:p>
          <a:p>
            <a:pPr indent="0" lvl="0" marL="0" rtl="0" algn="l">
              <a:spcBef>
                <a:spcPts val="1600"/>
              </a:spcBef>
              <a:spcAft>
                <a:spcPts val="0"/>
              </a:spcAft>
              <a:buNone/>
            </a:pPr>
            <a:r>
              <a:rPr lang="en"/>
              <a:t>For your convenience:</a:t>
            </a:r>
            <a:endParaRPr/>
          </a:p>
          <a:p>
            <a:pPr indent="0" lvl="0" marL="0" rtl="0" algn="l">
              <a:spcBef>
                <a:spcPts val="1600"/>
              </a:spcBef>
              <a:spcAft>
                <a:spcPts val="0"/>
              </a:spcAft>
              <a:buNone/>
            </a:pPr>
            <a:r>
              <a:rPr lang="en"/>
              <a:t>A B C D E F G H  I      J   K   L   M   N   O   P   Q   R           S   T   U   V   W   X   Y   Z</a:t>
            </a:r>
            <a:endParaRPr/>
          </a:p>
          <a:p>
            <a:pPr indent="0" lvl="0" marL="0" rtl="0" algn="l">
              <a:spcBef>
                <a:spcPts val="1600"/>
              </a:spcBef>
              <a:spcAft>
                <a:spcPts val="1600"/>
              </a:spcAft>
              <a:buNone/>
            </a:pPr>
            <a:r>
              <a:rPr lang="en" sz="1400"/>
              <a:t>0  1  2   3  4  5  6  7    8        9   10  11   12   13   14    15   16   17          18   19   20   21   22   23   24  25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ctrTitle"/>
          </p:nvPr>
        </p:nvSpPr>
        <p:spPr>
          <a:xfrm>
            <a:off x="390525" y="672425"/>
            <a:ext cx="8222100" cy="24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RSA</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RSA?</a:t>
            </a:r>
            <a:endParaRPr/>
          </a:p>
        </p:txBody>
      </p:sp>
      <p:sp>
        <p:nvSpPr>
          <p:cNvPr id="143" name="Google Shape;143;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series of steps to encrypt and decrypt a message!</a:t>
            </a:r>
            <a:endParaRPr/>
          </a:p>
          <a:p>
            <a:pPr indent="-342900" lvl="0" marL="457200" rtl="0" algn="l">
              <a:spcBef>
                <a:spcPts val="0"/>
              </a:spcBef>
              <a:spcAft>
                <a:spcPts val="0"/>
              </a:spcAft>
              <a:buSzPts val="1800"/>
              <a:buChar char="●"/>
            </a:pPr>
            <a:r>
              <a:rPr lang="en"/>
              <a:t>Named after</a:t>
            </a:r>
            <a:endParaRPr/>
          </a:p>
          <a:p>
            <a:pPr indent="-317500" lvl="1" marL="914400" rtl="0" algn="l">
              <a:spcBef>
                <a:spcPts val="0"/>
              </a:spcBef>
              <a:spcAft>
                <a:spcPts val="0"/>
              </a:spcAft>
              <a:buSzPts val="1400"/>
              <a:buChar char="○"/>
            </a:pPr>
            <a:r>
              <a:rPr b="1" lang="en"/>
              <a:t>R - R</a:t>
            </a:r>
            <a:r>
              <a:rPr lang="en"/>
              <a:t>ivest, Ron</a:t>
            </a:r>
            <a:endParaRPr/>
          </a:p>
          <a:p>
            <a:pPr indent="-317500" lvl="1" marL="914400" rtl="0" algn="l">
              <a:spcBef>
                <a:spcPts val="0"/>
              </a:spcBef>
              <a:spcAft>
                <a:spcPts val="0"/>
              </a:spcAft>
              <a:buSzPts val="1400"/>
              <a:buChar char="○"/>
            </a:pPr>
            <a:r>
              <a:rPr b="1" lang="en"/>
              <a:t>S - S</a:t>
            </a:r>
            <a:r>
              <a:rPr lang="en"/>
              <a:t>hamir, Adi</a:t>
            </a:r>
            <a:endParaRPr/>
          </a:p>
          <a:p>
            <a:pPr indent="-317500" lvl="1" marL="914400" rtl="0" algn="l">
              <a:spcBef>
                <a:spcPts val="0"/>
              </a:spcBef>
              <a:spcAft>
                <a:spcPts val="0"/>
              </a:spcAft>
              <a:buSzPts val="1400"/>
              <a:buChar char="○"/>
            </a:pPr>
            <a:r>
              <a:rPr b="1" lang="en"/>
              <a:t>A - A</a:t>
            </a:r>
            <a:r>
              <a:rPr lang="en"/>
              <a:t>dleman, Leonard</a:t>
            </a:r>
            <a:endParaRPr/>
          </a:p>
        </p:txBody>
      </p:sp>
      <p:pic>
        <p:nvPicPr>
          <p:cNvPr id="144" name="Google Shape;144;p25"/>
          <p:cNvPicPr preferRelativeResize="0"/>
          <p:nvPr/>
        </p:nvPicPr>
        <p:blipFill>
          <a:blip r:embed="rId3">
            <a:alphaModFix/>
          </a:blip>
          <a:stretch>
            <a:fillRect/>
          </a:stretch>
        </p:blipFill>
        <p:spPr>
          <a:xfrm>
            <a:off x="5492975" y="2353925"/>
            <a:ext cx="2440076" cy="184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RSA?</a:t>
            </a:r>
            <a:endParaRPr/>
          </a:p>
        </p:txBody>
      </p:sp>
      <p:sp>
        <p:nvSpPr>
          <p:cNvPr id="150" name="Google Shape;150;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Asymmetric: 2 keys (vs symmetric - 1 key only)</a:t>
            </a:r>
            <a:endParaRPr/>
          </a:p>
          <a:p>
            <a:pPr indent="-342900" lvl="0" marL="457200" rtl="0" algn="l">
              <a:spcBef>
                <a:spcPts val="0"/>
              </a:spcBef>
              <a:spcAft>
                <a:spcPts val="0"/>
              </a:spcAft>
              <a:buSzPts val="1800"/>
              <a:buChar char="●"/>
            </a:pPr>
            <a:r>
              <a:rPr lang="en"/>
              <a:t>Public Key Cryptography</a:t>
            </a:r>
            <a:endParaRPr/>
          </a:p>
          <a:p>
            <a:pPr indent="-317500" lvl="1" marL="914400" rtl="0" algn="l">
              <a:spcBef>
                <a:spcPts val="0"/>
              </a:spcBef>
              <a:spcAft>
                <a:spcPts val="0"/>
              </a:spcAft>
              <a:buSzPts val="1400"/>
              <a:buChar char="○"/>
            </a:pPr>
            <a:r>
              <a:rPr lang="en"/>
              <a:t>2 keys</a:t>
            </a:r>
            <a:endParaRPr/>
          </a:p>
          <a:p>
            <a:pPr indent="-317500" lvl="1" marL="914400" rtl="0" algn="l">
              <a:spcBef>
                <a:spcPts val="0"/>
              </a:spcBef>
              <a:spcAft>
                <a:spcPts val="0"/>
              </a:spcAft>
              <a:buSzPts val="1400"/>
              <a:buChar char="○"/>
            </a:pPr>
            <a:r>
              <a:rPr lang="en"/>
              <a:t>1 public - known to everyone</a:t>
            </a:r>
            <a:endParaRPr/>
          </a:p>
          <a:p>
            <a:pPr indent="-317500" lvl="1" marL="914400" rtl="0" algn="l">
              <a:spcBef>
                <a:spcPts val="0"/>
              </a:spcBef>
              <a:spcAft>
                <a:spcPts val="0"/>
              </a:spcAft>
              <a:buSzPts val="1400"/>
              <a:buChar char="○"/>
            </a:pPr>
            <a:r>
              <a:rPr lang="en"/>
              <a:t>1 private - known only to the owner</a:t>
            </a:r>
            <a:endParaRPr/>
          </a:p>
          <a:p>
            <a:pPr indent="0" lvl="0" marL="0" rtl="0" algn="l">
              <a:spcBef>
                <a:spcPts val="1600"/>
              </a:spcBef>
              <a:spcAft>
                <a:spcPts val="1600"/>
              </a:spcAft>
              <a:buNone/>
            </a:pPr>
            <a:r>
              <a:t/>
            </a:r>
            <a:endParaRPr/>
          </a:p>
        </p:txBody>
      </p:sp>
      <p:pic>
        <p:nvPicPr>
          <p:cNvPr id="151" name="Google Shape;151;p26"/>
          <p:cNvPicPr preferRelativeResize="0"/>
          <p:nvPr/>
        </p:nvPicPr>
        <p:blipFill>
          <a:blip r:embed="rId3">
            <a:alphaModFix/>
          </a:blip>
          <a:stretch>
            <a:fillRect/>
          </a:stretch>
        </p:blipFill>
        <p:spPr>
          <a:xfrm>
            <a:off x="1584684" y="3409150"/>
            <a:ext cx="5714775" cy="164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RSA Video!</a:t>
            </a:r>
            <a:endParaRPr/>
          </a:p>
        </p:txBody>
      </p:sp>
      <p:pic>
        <p:nvPicPr>
          <p:cNvPr descr="Introduction to why we would need RSA&#10;&#10;Watch the next lesson: https://www.khanacademy.org/computing/computer-science/cryptography/modern-crypt/v/rsa-encryption-step-2?utm_source=YT&amp;utm_medium=Desc&amp;utm_campaign=computerscience&#10;&#10;Missed the previous lesson? https://www.khanacademy.org/computing/computer-science/cryptography/modern-crypt/v/diffie-hellman-key-exchange-part-2?utm_source=YT&amp;utm_medium=Desc&amp;utm_campaign=computerscience&#10;&#10;Computer Science on Khan Academy: Learn select topics from computer science - algorithms (how we solve common problems in computer science and measure the efficiency of our solutions), cryptography (how we protect secret information), and information theory (how we encode and compress information).&#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Science channel: https://www.youtube.com/channel/UC8uHgAVBOy5h1fDsjQghWCw?sub_confirmation=1&#10;Subscribe to Khan Academy: https://www.youtube.com/subscription_center?add_user=khanacademy" id="157" name="Google Shape;157;p27" title="RSA encryption: Step 1 | Journey into cryptography | Computer Science | Khan Academy">
            <a:hlinkClick r:id="rId3"/>
          </p:cNvPr>
          <p:cNvPicPr preferRelativeResize="0"/>
          <p:nvPr/>
        </p:nvPicPr>
        <p:blipFill>
          <a:blip r:embed="rId4">
            <a:alphaModFix/>
          </a:blip>
          <a:stretch>
            <a:fillRect/>
          </a:stretch>
        </p:blipFill>
        <p:spPr>
          <a:xfrm>
            <a:off x="2361438" y="1807125"/>
            <a:ext cx="4443034" cy="333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a:t>
            </a:r>
            <a:r>
              <a:rPr lang="en"/>
              <a:t>RSA work?</a:t>
            </a:r>
            <a:endParaRPr/>
          </a:p>
        </p:txBody>
      </p:sp>
      <p:sp>
        <p:nvSpPr>
          <p:cNvPr id="163" name="Google Shape;163;p28"/>
          <p:cNvSpPr txBox="1"/>
          <p:nvPr>
            <p:ph idx="1" type="body"/>
          </p:nvPr>
        </p:nvSpPr>
        <p:spPr>
          <a:xfrm>
            <a:off x="471900" y="1919075"/>
            <a:ext cx="60687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To encrypt</a:t>
            </a:r>
            <a:r>
              <a:rPr lang="en"/>
              <a:t> an </a:t>
            </a:r>
            <a:r>
              <a:rPr lang="en"/>
              <a:t>RSA user does the following:</a:t>
            </a:r>
            <a:endParaRPr/>
          </a:p>
          <a:p>
            <a:pPr indent="-317500" lvl="1" marL="914400" marR="0" rtl="0" algn="l">
              <a:lnSpc>
                <a:spcPct val="115000"/>
              </a:lnSpc>
              <a:spcBef>
                <a:spcPts val="0"/>
              </a:spcBef>
              <a:spcAft>
                <a:spcPts val="0"/>
              </a:spcAft>
              <a:buSzPts val="1400"/>
              <a:buChar char="○"/>
            </a:pPr>
            <a:r>
              <a:rPr lang="en"/>
              <a:t>Picks </a:t>
            </a:r>
            <a:r>
              <a:rPr b="1" lang="en" u="sng"/>
              <a:t>2 primes</a:t>
            </a:r>
            <a:endParaRPr b="1" u="sng"/>
          </a:p>
          <a:p>
            <a:pPr indent="-317500" lvl="1" marL="914400" marR="0" rtl="0" algn="l">
              <a:lnSpc>
                <a:spcPct val="115000"/>
              </a:lnSpc>
              <a:spcBef>
                <a:spcPts val="0"/>
              </a:spcBef>
              <a:spcAft>
                <a:spcPts val="0"/>
              </a:spcAft>
              <a:buSzPts val="1400"/>
              <a:buChar char="○"/>
            </a:pPr>
            <a:r>
              <a:rPr lang="en"/>
              <a:t>Creates a public and private key</a:t>
            </a:r>
            <a:endParaRPr/>
          </a:p>
          <a:p>
            <a:pPr indent="-317500" lvl="1" marL="914400" marR="0" rtl="0" algn="l">
              <a:lnSpc>
                <a:spcPct val="115000"/>
              </a:lnSpc>
              <a:spcBef>
                <a:spcPts val="0"/>
              </a:spcBef>
              <a:spcAft>
                <a:spcPts val="0"/>
              </a:spcAft>
              <a:buSzPts val="1400"/>
              <a:buChar char="○"/>
            </a:pPr>
            <a:r>
              <a:rPr b="1" lang="en" u="sng"/>
              <a:t>Encrypts</a:t>
            </a:r>
            <a:r>
              <a:rPr lang="en"/>
              <a:t> the message using their public key</a:t>
            </a:r>
            <a:endParaRPr/>
          </a:p>
          <a:p>
            <a:pPr indent="-342900" lvl="0" marL="457200" marR="0" rtl="0" algn="l">
              <a:lnSpc>
                <a:spcPct val="115000"/>
              </a:lnSpc>
              <a:spcBef>
                <a:spcPts val="0"/>
              </a:spcBef>
              <a:spcAft>
                <a:spcPts val="0"/>
              </a:spcAft>
              <a:buSzPts val="1800"/>
              <a:buChar char="●"/>
            </a:pPr>
            <a:r>
              <a:rPr b="1" lang="en"/>
              <a:t>To decrypt:</a:t>
            </a:r>
            <a:endParaRPr/>
          </a:p>
          <a:p>
            <a:pPr indent="-317500" lvl="1" marL="914400" marR="0" rtl="0" algn="l">
              <a:lnSpc>
                <a:spcPct val="115000"/>
              </a:lnSpc>
              <a:spcBef>
                <a:spcPts val="0"/>
              </a:spcBef>
              <a:spcAft>
                <a:spcPts val="0"/>
              </a:spcAft>
              <a:buSzPts val="1400"/>
              <a:buChar char="○"/>
            </a:pPr>
            <a:r>
              <a:rPr lang="en"/>
              <a:t>Receiver uses their own </a:t>
            </a:r>
            <a:r>
              <a:rPr b="1" lang="en" u="sng"/>
              <a:t>private key </a:t>
            </a:r>
            <a:r>
              <a:rPr lang="en"/>
              <a:t>to decrypt</a:t>
            </a:r>
            <a:endParaRPr/>
          </a:p>
          <a:p>
            <a:pPr indent="-317500" lvl="1" marL="914400" marR="0" rtl="0" algn="l">
              <a:lnSpc>
                <a:spcPct val="115000"/>
              </a:lnSpc>
              <a:spcBef>
                <a:spcPts val="0"/>
              </a:spcBef>
              <a:spcAft>
                <a:spcPts val="0"/>
              </a:spcAft>
              <a:buSzPts val="1400"/>
              <a:buChar char="○"/>
            </a:pPr>
            <a:r>
              <a:rPr lang="en"/>
              <a:t>Original message can be recovered because of magical math! </a:t>
            </a:r>
            <a:r>
              <a:rPr lang="en" sz="800"/>
              <a:t>(But it is complicated enough for us to skip the exact details)</a:t>
            </a:r>
            <a:endParaRPr sz="800"/>
          </a:p>
          <a:p>
            <a:pPr indent="0" lvl="0" marL="0" marR="0" rtl="0" algn="l">
              <a:lnSpc>
                <a:spcPct val="115000"/>
              </a:lnSpc>
              <a:spcBef>
                <a:spcPts val="16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does</a:t>
            </a:r>
            <a:r>
              <a:rPr lang="en"/>
              <a:t> RSA work?</a:t>
            </a:r>
            <a:endParaRPr/>
          </a:p>
        </p:txBody>
      </p:sp>
      <p:sp>
        <p:nvSpPr>
          <p:cNvPr id="169" name="Google Shape;169;p29"/>
          <p:cNvSpPr txBox="1"/>
          <p:nvPr>
            <p:ph idx="1" type="body"/>
          </p:nvPr>
        </p:nvSpPr>
        <p:spPr>
          <a:xfrm>
            <a:off x="379850" y="1731500"/>
            <a:ext cx="4071300" cy="318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t>
            </a:r>
            <a:r>
              <a:rPr lang="en"/>
              <a:t>rime numbers must be kept secret</a:t>
            </a:r>
            <a:endParaRPr/>
          </a:p>
          <a:p>
            <a:pPr indent="-342900" lvl="0" marL="457200" rtl="0" algn="l">
              <a:spcBef>
                <a:spcPts val="0"/>
              </a:spcBef>
              <a:spcAft>
                <a:spcPts val="0"/>
              </a:spcAft>
              <a:buSzPts val="1800"/>
              <a:buChar char="●"/>
            </a:pPr>
            <a:r>
              <a:rPr lang="en"/>
              <a:t>Because of the math, if the product is large enough - even with very fast computers it takes </a:t>
            </a:r>
            <a:r>
              <a:rPr b="1" lang="en"/>
              <a:t>VERY</a:t>
            </a:r>
            <a:r>
              <a:rPr lang="en"/>
              <a:t> long to figure out the begining 2 prime numbers</a:t>
            </a:r>
            <a:endParaRPr/>
          </a:p>
          <a:p>
            <a:pPr indent="-342900" lvl="0" marL="457200" rtl="0" algn="l">
              <a:spcBef>
                <a:spcPts val="0"/>
              </a:spcBef>
              <a:spcAft>
                <a:spcPts val="0"/>
              </a:spcAft>
              <a:buSzPts val="1800"/>
              <a:buChar char="●"/>
            </a:pPr>
            <a:r>
              <a:rPr lang="en"/>
              <a:t>Only someone who </a:t>
            </a:r>
            <a:r>
              <a:rPr lang="en" u="sng"/>
              <a:t>knows</a:t>
            </a:r>
            <a:r>
              <a:rPr lang="en"/>
              <a:t> those </a:t>
            </a:r>
            <a:r>
              <a:rPr lang="en" u="sng"/>
              <a:t>prime numbers</a:t>
            </a:r>
            <a:r>
              <a:rPr lang="en"/>
              <a:t> can decode the message</a:t>
            </a:r>
            <a:endParaRPr/>
          </a:p>
          <a:p>
            <a:pPr indent="0" lvl="0" marL="0" marR="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pic>
        <p:nvPicPr>
          <p:cNvPr id="170" name="Google Shape;170;p29"/>
          <p:cNvPicPr preferRelativeResize="0"/>
          <p:nvPr/>
        </p:nvPicPr>
        <p:blipFill>
          <a:blip r:embed="rId3">
            <a:alphaModFix/>
          </a:blip>
          <a:stretch>
            <a:fillRect/>
          </a:stretch>
        </p:blipFill>
        <p:spPr>
          <a:xfrm>
            <a:off x="4543200" y="1955300"/>
            <a:ext cx="4373575" cy="2449200"/>
          </a:xfrm>
          <a:prstGeom prst="rect">
            <a:avLst/>
          </a:prstGeom>
          <a:noFill/>
          <a:ln>
            <a:noFill/>
          </a:ln>
        </p:spPr>
      </p:pic>
      <p:sp>
        <p:nvSpPr>
          <p:cNvPr id="171" name="Google Shape;171;p29"/>
          <p:cNvSpPr txBox="1"/>
          <p:nvPr/>
        </p:nvSpPr>
        <p:spPr>
          <a:xfrm>
            <a:off x="5920888" y="4535000"/>
            <a:ext cx="16182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 Computer!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RSA used for?</a:t>
            </a:r>
            <a:endParaRPr/>
          </a:p>
        </p:txBody>
      </p:sp>
      <p:sp>
        <p:nvSpPr>
          <p:cNvPr id="177" name="Google Shape;177;p30"/>
          <p:cNvSpPr txBox="1"/>
          <p:nvPr>
            <p:ph idx="1" type="body"/>
          </p:nvPr>
        </p:nvSpPr>
        <p:spPr>
          <a:xfrm>
            <a:off x="97650" y="1819275"/>
            <a:ext cx="41244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Secure data transmission</a:t>
            </a:r>
            <a:r>
              <a:rPr lang="en"/>
              <a:t> from one place to another</a:t>
            </a:r>
            <a:endParaRPr/>
          </a:p>
          <a:p>
            <a:pPr indent="-342900" lvl="0" marL="457200" rtl="0" algn="l">
              <a:spcBef>
                <a:spcPts val="0"/>
              </a:spcBef>
              <a:spcAft>
                <a:spcPts val="0"/>
              </a:spcAft>
              <a:buSzPts val="1800"/>
              <a:buChar char="●"/>
            </a:pPr>
            <a:r>
              <a:rPr b="1" lang="en"/>
              <a:t>RSA digital signatures</a:t>
            </a:r>
            <a:r>
              <a:rPr lang="en"/>
              <a:t> to validate authenticity of people or websites</a:t>
            </a:r>
            <a:endParaRPr/>
          </a:p>
          <a:p>
            <a:pPr indent="-342900" lvl="0" marL="457200" rtl="0" algn="l">
              <a:spcBef>
                <a:spcPts val="0"/>
              </a:spcBef>
              <a:spcAft>
                <a:spcPts val="0"/>
              </a:spcAft>
              <a:buSzPts val="1800"/>
              <a:buChar char="●"/>
            </a:pPr>
            <a:r>
              <a:rPr b="1" lang="en"/>
              <a:t>Verifying computer applications</a:t>
            </a:r>
            <a:r>
              <a:rPr lang="en"/>
              <a:t> can be digitally signed to ensure integrity since manufacturing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pic>
        <p:nvPicPr>
          <p:cNvPr id="178" name="Google Shape;178;p30"/>
          <p:cNvPicPr preferRelativeResize="0"/>
          <p:nvPr/>
        </p:nvPicPr>
        <p:blipFill rotWithShape="1">
          <a:blip r:embed="rId3">
            <a:alphaModFix/>
          </a:blip>
          <a:srcRect b="7621" l="2584" r="2754" t="9535"/>
          <a:stretch/>
        </p:blipFill>
        <p:spPr>
          <a:xfrm>
            <a:off x="4296225" y="1688375"/>
            <a:ext cx="4936101" cy="3243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RSA Example</a:t>
            </a:r>
            <a:endParaRPr/>
          </a:p>
        </p:txBody>
      </p:sp>
      <p:pic>
        <p:nvPicPr>
          <p:cNvPr id="184" name="Google Shape;184;p31"/>
          <p:cNvPicPr preferRelativeResize="0"/>
          <p:nvPr/>
        </p:nvPicPr>
        <p:blipFill>
          <a:blip r:embed="rId3">
            <a:alphaModFix/>
          </a:blip>
          <a:stretch>
            <a:fillRect/>
          </a:stretch>
        </p:blipFill>
        <p:spPr>
          <a:xfrm>
            <a:off x="405825" y="1820775"/>
            <a:ext cx="1181100" cy="533400"/>
          </a:xfrm>
          <a:prstGeom prst="rect">
            <a:avLst/>
          </a:prstGeom>
          <a:noFill/>
          <a:ln>
            <a:noFill/>
          </a:ln>
        </p:spPr>
      </p:pic>
      <p:pic>
        <p:nvPicPr>
          <p:cNvPr id="185" name="Google Shape;185;p31"/>
          <p:cNvPicPr preferRelativeResize="0"/>
          <p:nvPr/>
        </p:nvPicPr>
        <p:blipFill>
          <a:blip r:embed="rId4">
            <a:alphaModFix/>
          </a:blip>
          <a:stretch>
            <a:fillRect/>
          </a:stretch>
        </p:blipFill>
        <p:spPr>
          <a:xfrm>
            <a:off x="405825" y="2502200"/>
            <a:ext cx="1371600" cy="695325"/>
          </a:xfrm>
          <a:prstGeom prst="rect">
            <a:avLst/>
          </a:prstGeom>
          <a:noFill/>
          <a:ln>
            <a:noFill/>
          </a:ln>
        </p:spPr>
      </p:pic>
      <p:pic>
        <p:nvPicPr>
          <p:cNvPr id="186" name="Google Shape;186;p31"/>
          <p:cNvPicPr preferRelativeResize="0"/>
          <p:nvPr/>
        </p:nvPicPr>
        <p:blipFill>
          <a:blip r:embed="rId5">
            <a:alphaModFix/>
          </a:blip>
          <a:stretch>
            <a:fillRect/>
          </a:stretch>
        </p:blipFill>
        <p:spPr>
          <a:xfrm>
            <a:off x="2622550" y="2702988"/>
            <a:ext cx="2952750" cy="1485900"/>
          </a:xfrm>
          <a:prstGeom prst="rect">
            <a:avLst/>
          </a:prstGeom>
          <a:noFill/>
          <a:ln>
            <a:noFill/>
          </a:ln>
        </p:spPr>
      </p:pic>
      <p:pic>
        <p:nvPicPr>
          <p:cNvPr id="187" name="Google Shape;187;p31"/>
          <p:cNvPicPr preferRelativeResize="0"/>
          <p:nvPr/>
        </p:nvPicPr>
        <p:blipFill>
          <a:blip r:embed="rId6">
            <a:alphaModFix/>
          </a:blip>
          <a:stretch>
            <a:fillRect/>
          </a:stretch>
        </p:blipFill>
        <p:spPr>
          <a:xfrm>
            <a:off x="2622550" y="1820775"/>
            <a:ext cx="2819400" cy="723900"/>
          </a:xfrm>
          <a:prstGeom prst="rect">
            <a:avLst/>
          </a:prstGeom>
          <a:noFill/>
          <a:ln>
            <a:noFill/>
          </a:ln>
        </p:spPr>
      </p:pic>
      <p:pic>
        <p:nvPicPr>
          <p:cNvPr id="188" name="Google Shape;188;p31"/>
          <p:cNvPicPr preferRelativeResize="0"/>
          <p:nvPr/>
        </p:nvPicPr>
        <p:blipFill>
          <a:blip r:embed="rId7">
            <a:alphaModFix/>
          </a:blip>
          <a:stretch>
            <a:fillRect/>
          </a:stretch>
        </p:blipFill>
        <p:spPr>
          <a:xfrm>
            <a:off x="405825" y="4188900"/>
            <a:ext cx="1809750" cy="723900"/>
          </a:xfrm>
          <a:prstGeom prst="rect">
            <a:avLst/>
          </a:prstGeom>
          <a:noFill/>
          <a:ln>
            <a:noFill/>
          </a:ln>
        </p:spPr>
      </p:pic>
      <p:pic>
        <p:nvPicPr>
          <p:cNvPr id="189" name="Google Shape;189;p31"/>
          <p:cNvPicPr preferRelativeResize="0"/>
          <p:nvPr/>
        </p:nvPicPr>
        <p:blipFill>
          <a:blip r:embed="rId8">
            <a:alphaModFix/>
          </a:blip>
          <a:stretch>
            <a:fillRect/>
          </a:stretch>
        </p:blipFill>
        <p:spPr>
          <a:xfrm>
            <a:off x="2622550" y="4347225"/>
            <a:ext cx="1981200" cy="342900"/>
          </a:xfrm>
          <a:prstGeom prst="rect">
            <a:avLst/>
          </a:prstGeom>
          <a:noFill/>
          <a:ln>
            <a:noFill/>
          </a:ln>
        </p:spPr>
      </p:pic>
      <p:pic>
        <p:nvPicPr>
          <p:cNvPr id="190" name="Google Shape;190;p31"/>
          <p:cNvPicPr preferRelativeResize="0"/>
          <p:nvPr/>
        </p:nvPicPr>
        <p:blipFill>
          <a:blip r:embed="rId9">
            <a:alphaModFix/>
          </a:blip>
          <a:stretch>
            <a:fillRect/>
          </a:stretch>
        </p:blipFill>
        <p:spPr>
          <a:xfrm>
            <a:off x="5785275" y="1820775"/>
            <a:ext cx="2305050" cy="1057275"/>
          </a:xfrm>
          <a:prstGeom prst="rect">
            <a:avLst/>
          </a:prstGeom>
          <a:noFill/>
          <a:ln>
            <a:noFill/>
          </a:ln>
        </p:spPr>
      </p:pic>
      <p:pic>
        <p:nvPicPr>
          <p:cNvPr id="191" name="Google Shape;191;p31"/>
          <p:cNvPicPr preferRelativeResize="0"/>
          <p:nvPr/>
        </p:nvPicPr>
        <p:blipFill>
          <a:blip r:embed="rId10">
            <a:alphaModFix/>
          </a:blip>
          <a:stretch>
            <a:fillRect/>
          </a:stretch>
        </p:blipFill>
        <p:spPr>
          <a:xfrm>
            <a:off x="5785275" y="3002888"/>
            <a:ext cx="1752600" cy="1181100"/>
          </a:xfrm>
          <a:prstGeom prst="rect">
            <a:avLst/>
          </a:prstGeom>
          <a:noFill/>
          <a:ln>
            <a:noFill/>
          </a:ln>
        </p:spPr>
      </p:pic>
      <p:pic>
        <p:nvPicPr>
          <p:cNvPr id="192" name="Google Shape;192;p31"/>
          <p:cNvPicPr preferRelativeResize="0"/>
          <p:nvPr/>
        </p:nvPicPr>
        <p:blipFill>
          <a:blip r:embed="rId11">
            <a:alphaModFix/>
          </a:blip>
          <a:stretch>
            <a:fillRect/>
          </a:stretch>
        </p:blipFill>
        <p:spPr>
          <a:xfrm>
            <a:off x="5785275" y="4308850"/>
            <a:ext cx="1634537" cy="834650"/>
          </a:xfrm>
          <a:prstGeom prst="rect">
            <a:avLst/>
          </a:prstGeom>
          <a:noFill/>
          <a:ln>
            <a:noFill/>
          </a:ln>
        </p:spPr>
      </p:pic>
      <p:pic>
        <p:nvPicPr>
          <p:cNvPr id="193" name="Google Shape;193;p31"/>
          <p:cNvPicPr preferRelativeResize="0"/>
          <p:nvPr/>
        </p:nvPicPr>
        <p:blipFill>
          <a:blip r:embed="rId12">
            <a:alphaModFix/>
          </a:blip>
          <a:stretch>
            <a:fillRect/>
          </a:stretch>
        </p:blipFill>
        <p:spPr>
          <a:xfrm>
            <a:off x="405825" y="3345550"/>
            <a:ext cx="1057254" cy="695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60950" y="3463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of Vigenere</a:t>
            </a:r>
            <a:endParaRPr/>
          </a:p>
        </p:txBody>
      </p:sp>
      <p:pic>
        <p:nvPicPr>
          <p:cNvPr id="73" name="Google Shape;73;p14"/>
          <p:cNvPicPr preferRelativeResize="0"/>
          <p:nvPr/>
        </p:nvPicPr>
        <p:blipFill>
          <a:blip r:embed="rId3">
            <a:alphaModFix/>
          </a:blip>
          <a:stretch>
            <a:fillRect/>
          </a:stretch>
        </p:blipFill>
        <p:spPr>
          <a:xfrm>
            <a:off x="4143949" y="1498800"/>
            <a:ext cx="4801448" cy="3644700"/>
          </a:xfrm>
          <a:prstGeom prst="rect">
            <a:avLst/>
          </a:prstGeom>
          <a:noFill/>
          <a:ln>
            <a:noFill/>
          </a:ln>
        </p:spPr>
      </p:pic>
      <p:sp>
        <p:nvSpPr>
          <p:cNvPr id="74" name="Google Shape;74;p14"/>
          <p:cNvSpPr txBox="1"/>
          <p:nvPr>
            <p:ph idx="1" type="body"/>
          </p:nvPr>
        </p:nvSpPr>
        <p:spPr>
          <a:xfrm>
            <a:off x="161975" y="1708825"/>
            <a:ext cx="3256200" cy="2037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Similar to Caesar Cipher, but much more secure since rather than encrypting an entire word or message by one shift, each individual character in encrypted by a different shift, in other words, a password, that you choose.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Try Together!</a:t>
            </a:r>
            <a:endParaRPr/>
          </a:p>
        </p:txBody>
      </p:sp>
      <p:sp>
        <p:nvSpPr>
          <p:cNvPr id="199" name="Google Shape;199;p32"/>
          <p:cNvSpPr txBox="1"/>
          <p:nvPr/>
        </p:nvSpPr>
        <p:spPr>
          <a:xfrm>
            <a:off x="471900" y="2542975"/>
            <a:ext cx="77439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Roboto"/>
                <a:ea typeface="Roboto"/>
                <a:cs typeface="Roboto"/>
                <a:sym typeface="Roboto"/>
              </a:rPr>
              <a:t>Everyone choose your own p and q, generate your public/private key and check whether your encryption works</a:t>
            </a:r>
            <a:endParaRPr sz="1700">
              <a:latin typeface="Roboto"/>
              <a:ea typeface="Roboto"/>
              <a:cs typeface="Roboto"/>
              <a:sym typeface="Roboto"/>
            </a:endParaRPr>
          </a:p>
          <a:p>
            <a:pPr indent="0" lvl="0" marL="0" rtl="0" algn="ctr">
              <a:spcBef>
                <a:spcPts val="0"/>
              </a:spcBef>
              <a:spcAft>
                <a:spcPts val="0"/>
              </a:spcAft>
              <a:buNone/>
            </a:pPr>
            <a:r>
              <a:t/>
            </a:r>
            <a:endParaRPr sz="1700">
              <a:latin typeface="Roboto"/>
              <a:ea typeface="Roboto"/>
              <a:cs typeface="Roboto"/>
              <a:sym typeface="Roboto"/>
            </a:endParaRPr>
          </a:p>
          <a:p>
            <a:pPr indent="0" lvl="0" marL="0" rtl="0" algn="ctr">
              <a:spcBef>
                <a:spcPts val="0"/>
              </a:spcBef>
              <a:spcAft>
                <a:spcPts val="0"/>
              </a:spcAft>
              <a:buNone/>
            </a:pPr>
            <a:r>
              <a:rPr lang="en" sz="1700">
                <a:latin typeface="Roboto"/>
                <a:ea typeface="Roboto"/>
                <a:cs typeface="Roboto"/>
                <a:sym typeface="Roboto"/>
              </a:rPr>
              <a:t>M = m’</a:t>
            </a:r>
            <a:endParaRPr sz="17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205" name="Google Shape;205;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Callie wants to send the message M = 13 to Alice. Using Alice’s public and private keys, calculate the ciphertext C, and the value for M’ when Alice recovers the message </a:t>
            </a:r>
            <a:r>
              <a:rPr b="1" lang="en" sz="1500">
                <a:solidFill>
                  <a:srgbClr val="000000"/>
                </a:solidFill>
                <a:latin typeface="Arial"/>
                <a:ea typeface="Arial"/>
                <a:cs typeface="Arial"/>
                <a:sym typeface="Arial"/>
              </a:rPr>
              <a:t>public key: (33,3) private key: (33,7)</a:t>
            </a:r>
            <a:endParaRPr b="1" sz="1500">
              <a:solidFill>
                <a:srgbClr val="000000"/>
              </a:solidFill>
              <a:latin typeface="Arial"/>
              <a:ea typeface="Arial"/>
              <a:cs typeface="Arial"/>
              <a:sym typeface="Arial"/>
            </a:endParaRPr>
          </a:p>
          <a:p>
            <a:pPr indent="0" lvl="0" marL="457200" rtl="0" algn="l">
              <a:spcBef>
                <a:spcPts val="1200"/>
              </a:spcBef>
              <a:spcAft>
                <a:spcPts val="0"/>
              </a:spcAft>
              <a:buNone/>
            </a:pPr>
            <a:r>
              <a:t/>
            </a:r>
            <a:endParaRPr b="1"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Dexter wants to set up his own public and private keys. He chooses p = 23 and q = 19 with e=283. Find d</a:t>
            </a:r>
            <a:endParaRPr sz="1500">
              <a:solidFill>
                <a:srgbClr val="000000"/>
              </a:solidFill>
              <a:latin typeface="Arial"/>
              <a:ea typeface="Arial"/>
              <a:cs typeface="Arial"/>
              <a:sym typeface="Arial"/>
            </a:endParaRPr>
          </a:p>
          <a:p>
            <a:pPr indent="0" lvl="0" marL="457200" rtl="0" algn="l">
              <a:spcBef>
                <a:spcPts val="1200"/>
              </a:spcBef>
              <a:spcAft>
                <a:spcPts val="0"/>
              </a:spcAft>
              <a:buNone/>
            </a:pPr>
            <a:r>
              <a:t/>
            </a:r>
            <a:endParaRPr sz="1500">
              <a:solidFill>
                <a:srgbClr val="000000"/>
              </a:solidFill>
              <a:latin typeface="Arial"/>
              <a:ea typeface="Arial"/>
              <a:cs typeface="Arial"/>
              <a:sym typeface="Arial"/>
            </a:endParaRPr>
          </a:p>
          <a:p>
            <a:pPr indent="0" lvl="0" marL="0" rtl="0" algn="l">
              <a:spcBef>
                <a:spcPts val="1200"/>
              </a:spcBef>
              <a:spcAft>
                <a:spcPts val="1600"/>
              </a:spcAft>
              <a:buNone/>
            </a:pPr>
            <a:r>
              <a:t/>
            </a:r>
            <a:endParaRPr sz="2100"/>
          </a:p>
        </p:txBody>
      </p:sp>
      <p:pic>
        <p:nvPicPr>
          <p:cNvPr id="206" name="Google Shape;206;p33"/>
          <p:cNvPicPr preferRelativeResize="0"/>
          <p:nvPr/>
        </p:nvPicPr>
        <p:blipFill rotWithShape="1">
          <a:blip r:embed="rId3">
            <a:alphaModFix/>
          </a:blip>
          <a:srcRect b="60999" l="0" r="0" t="0"/>
          <a:stretch/>
        </p:blipFill>
        <p:spPr>
          <a:xfrm>
            <a:off x="3898150" y="2788955"/>
            <a:ext cx="1752600" cy="460625"/>
          </a:xfrm>
          <a:prstGeom prst="rect">
            <a:avLst/>
          </a:prstGeom>
          <a:noFill/>
          <a:ln>
            <a:noFill/>
          </a:ln>
        </p:spPr>
      </p:pic>
      <p:pic>
        <p:nvPicPr>
          <p:cNvPr id="207" name="Google Shape;207;p33"/>
          <p:cNvPicPr preferRelativeResize="0"/>
          <p:nvPr/>
        </p:nvPicPr>
        <p:blipFill rotWithShape="1">
          <a:blip r:embed="rId4">
            <a:alphaModFix/>
          </a:blip>
          <a:srcRect b="44812" l="0" r="0" t="0"/>
          <a:stretch/>
        </p:blipFill>
        <p:spPr>
          <a:xfrm>
            <a:off x="5566650" y="2788950"/>
            <a:ext cx="1634525" cy="460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ctrTitle"/>
          </p:nvPr>
        </p:nvSpPr>
        <p:spPr>
          <a:xfrm>
            <a:off x="390525" y="672425"/>
            <a:ext cx="8222100" cy="24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Happy Ciphering!</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Encrypt a Message by Hand Together</a:t>
            </a:r>
            <a:endParaRPr/>
          </a:p>
        </p:txBody>
      </p:sp>
      <p:sp>
        <p:nvSpPr>
          <p:cNvPr id="80" name="Google Shape;80;p15"/>
          <p:cNvSpPr txBox="1"/>
          <p:nvPr>
            <p:ph idx="1" type="body"/>
          </p:nvPr>
        </p:nvSpPr>
        <p:spPr>
          <a:xfrm>
            <a:off x="471900" y="1919075"/>
            <a:ext cx="3279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Plaintext we want to Encrypt: </a:t>
            </a:r>
            <a:endParaRPr/>
          </a:p>
          <a:p>
            <a:pPr indent="0" lvl="0" marL="0" rtl="0" algn="ctr">
              <a:spcBef>
                <a:spcPts val="1600"/>
              </a:spcBef>
              <a:spcAft>
                <a:spcPts val="0"/>
              </a:spcAft>
              <a:buNone/>
            </a:pPr>
            <a:r>
              <a:rPr lang="en"/>
              <a:t>Amazon</a:t>
            </a:r>
            <a:endParaRPr/>
          </a:p>
          <a:p>
            <a:pPr indent="0" lvl="0" marL="0" rtl="0" algn="l">
              <a:spcBef>
                <a:spcPts val="1600"/>
              </a:spcBef>
              <a:spcAft>
                <a:spcPts val="0"/>
              </a:spcAft>
              <a:buNone/>
            </a:pPr>
            <a:r>
              <a:rPr lang="en"/>
              <a:t>Using the key:</a:t>
            </a:r>
            <a:endParaRPr/>
          </a:p>
          <a:p>
            <a:pPr indent="0" lvl="0" marL="0" rtl="0" algn="ctr">
              <a:spcBef>
                <a:spcPts val="1600"/>
              </a:spcBef>
              <a:spcAft>
                <a:spcPts val="1600"/>
              </a:spcAft>
              <a:buNone/>
            </a:pPr>
            <a:r>
              <a:rPr lang="en"/>
              <a:t>Bezos</a:t>
            </a:r>
            <a:endParaRPr/>
          </a:p>
        </p:txBody>
      </p:sp>
      <p:pic>
        <p:nvPicPr>
          <p:cNvPr id="81" name="Google Shape;81;p15"/>
          <p:cNvPicPr preferRelativeResize="0"/>
          <p:nvPr/>
        </p:nvPicPr>
        <p:blipFill>
          <a:blip r:embed="rId3">
            <a:alphaModFix/>
          </a:blip>
          <a:stretch>
            <a:fillRect/>
          </a:stretch>
        </p:blipFill>
        <p:spPr>
          <a:xfrm>
            <a:off x="4097249" y="1506425"/>
            <a:ext cx="4801448" cy="3644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Decrypting when Knowing the Key</a:t>
            </a:r>
            <a:endParaRPr/>
          </a:p>
        </p:txBody>
      </p:sp>
      <p:pic>
        <p:nvPicPr>
          <p:cNvPr id="87" name="Google Shape;87;p16"/>
          <p:cNvPicPr preferRelativeResize="0"/>
          <p:nvPr/>
        </p:nvPicPr>
        <p:blipFill>
          <a:blip r:embed="rId3">
            <a:alphaModFix/>
          </a:blip>
          <a:stretch>
            <a:fillRect/>
          </a:stretch>
        </p:blipFill>
        <p:spPr>
          <a:xfrm>
            <a:off x="4097249" y="1506425"/>
            <a:ext cx="4801448" cy="3644700"/>
          </a:xfrm>
          <a:prstGeom prst="rect">
            <a:avLst/>
          </a:prstGeom>
          <a:noFill/>
          <a:ln>
            <a:noFill/>
          </a:ln>
        </p:spPr>
      </p:pic>
      <p:sp>
        <p:nvSpPr>
          <p:cNvPr id="88" name="Google Shape;88;p16"/>
          <p:cNvSpPr txBox="1"/>
          <p:nvPr>
            <p:ph idx="1" type="body"/>
          </p:nvPr>
        </p:nvSpPr>
        <p:spPr>
          <a:xfrm>
            <a:off x="471900" y="1919075"/>
            <a:ext cx="32796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Cipher-Text w/ key of Bezos:</a:t>
            </a:r>
            <a:r>
              <a:rPr lang="en"/>
              <a:t> </a:t>
            </a:r>
            <a:endParaRPr/>
          </a:p>
          <a:p>
            <a:pPr indent="0" lvl="0" marL="0" rtl="0" algn="ctr">
              <a:spcBef>
                <a:spcPts val="1600"/>
              </a:spcBef>
              <a:spcAft>
                <a:spcPts val="0"/>
              </a:spcAft>
              <a:buNone/>
            </a:pPr>
            <a:r>
              <a:rPr lang="en"/>
              <a:t>BQZNGO</a:t>
            </a:r>
            <a:endParaRPr/>
          </a:p>
          <a:p>
            <a:pPr indent="0" lvl="0" marL="0" rtl="0" algn="ctr">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27750" y="748075"/>
            <a:ext cx="84885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Happens when you don’t know the key?</a:t>
            </a:r>
            <a:endParaRPr/>
          </a:p>
        </p:txBody>
      </p:sp>
      <p:sp>
        <p:nvSpPr>
          <p:cNvPr id="94" name="Google Shape;94;p17"/>
          <p:cNvSpPr txBox="1"/>
          <p:nvPr>
            <p:ph idx="1" type="body"/>
          </p:nvPr>
        </p:nvSpPr>
        <p:spPr>
          <a:xfrm>
            <a:off x="476575" y="1755575"/>
            <a:ext cx="3125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lot of math! Cryptologists first steps would be check what’s called the frequency analysis of the cipher text in question. Assuming the key is a </a:t>
            </a:r>
            <a:r>
              <a:rPr lang="en"/>
              <a:t>legitimate</a:t>
            </a:r>
            <a:r>
              <a:rPr lang="en"/>
              <a:t> word, it will be somewhat similar to this graph.</a:t>
            </a:r>
            <a:endParaRPr/>
          </a:p>
        </p:txBody>
      </p:sp>
      <p:pic>
        <p:nvPicPr>
          <p:cNvPr descr="english freq.PNG" id="95" name="Google Shape;95;p17"/>
          <p:cNvPicPr preferRelativeResize="0"/>
          <p:nvPr/>
        </p:nvPicPr>
        <p:blipFill>
          <a:blip r:embed="rId3">
            <a:alphaModFix/>
          </a:blip>
          <a:stretch>
            <a:fillRect/>
          </a:stretch>
        </p:blipFill>
        <p:spPr>
          <a:xfrm>
            <a:off x="3688338" y="1967088"/>
            <a:ext cx="5062524" cy="2614175"/>
          </a:xfrm>
          <a:prstGeom prst="rect">
            <a:avLst/>
          </a:prstGeom>
          <a:noFill/>
          <a:ln>
            <a:noFill/>
          </a:ln>
        </p:spPr>
      </p:pic>
      <p:sp>
        <p:nvSpPr>
          <p:cNvPr id="96" name="Google Shape;96;p17"/>
          <p:cNvSpPr txBox="1"/>
          <p:nvPr/>
        </p:nvSpPr>
        <p:spPr>
          <a:xfrm>
            <a:off x="304225" y="4427000"/>
            <a:ext cx="32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4"/>
              </a:rPr>
              <a:t>https://www.youtube.com/watch?v=QgHnr8-h0xI</a:t>
            </a:r>
            <a:r>
              <a:rPr lang="en" sz="110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One Time Pad?</a:t>
            </a:r>
            <a:endParaRPr/>
          </a:p>
        </p:txBody>
      </p:sp>
      <p:sp>
        <p:nvSpPr>
          <p:cNvPr id="102" name="Google Shape;102;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Roboto"/>
              <a:buChar char="●"/>
            </a:pPr>
            <a:r>
              <a:rPr lang="en"/>
              <a:t>Method of encryption</a:t>
            </a:r>
            <a:endParaRPr/>
          </a:p>
          <a:p>
            <a:pPr indent="-342900" lvl="0" marL="457200" marR="0" rtl="0" algn="l">
              <a:lnSpc>
                <a:spcPct val="115000"/>
              </a:lnSpc>
              <a:spcBef>
                <a:spcPts val="0"/>
              </a:spcBef>
              <a:spcAft>
                <a:spcPts val="0"/>
              </a:spcAft>
              <a:buSzPts val="1800"/>
              <a:buChar char="●"/>
            </a:pPr>
            <a:r>
              <a:rPr lang="en"/>
              <a:t>Symmetrical Encryption</a:t>
            </a:r>
            <a:endParaRPr/>
          </a:p>
          <a:p>
            <a:pPr indent="-317500" lvl="1" marL="914400" marR="0" rtl="0" algn="l">
              <a:lnSpc>
                <a:spcPct val="115000"/>
              </a:lnSpc>
              <a:spcBef>
                <a:spcPts val="0"/>
              </a:spcBef>
              <a:spcAft>
                <a:spcPts val="0"/>
              </a:spcAft>
              <a:buSzPts val="1400"/>
              <a:buChar char="○"/>
            </a:pPr>
            <a:r>
              <a:rPr lang="en"/>
              <a:t>1 key only</a:t>
            </a:r>
            <a:endParaRPr/>
          </a:p>
          <a:p>
            <a:pPr indent="-317500" lvl="1" marL="914400" marR="0" rtl="0" algn="l">
              <a:lnSpc>
                <a:spcPct val="115000"/>
              </a:lnSpc>
              <a:spcBef>
                <a:spcPts val="0"/>
              </a:spcBef>
              <a:spcAft>
                <a:spcPts val="0"/>
              </a:spcAft>
              <a:buSzPts val="1400"/>
              <a:buChar char="○"/>
            </a:pPr>
            <a:r>
              <a:rPr lang="en"/>
              <a:t>Same key for encryption and decryption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a:t>
            </a:r>
            <a:r>
              <a:rPr lang="en"/>
              <a:t> One Time Pad work?</a:t>
            </a:r>
            <a:endParaRPr/>
          </a:p>
        </p:txBody>
      </p:sp>
      <p:sp>
        <p:nvSpPr>
          <p:cNvPr id="108" name="Google Shape;108;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Key properties:</a:t>
            </a:r>
            <a:endParaRPr/>
          </a:p>
          <a:p>
            <a:pPr indent="-317500" lvl="1" marL="914400" rtl="0" algn="l">
              <a:spcBef>
                <a:spcPts val="0"/>
              </a:spcBef>
              <a:spcAft>
                <a:spcPts val="0"/>
              </a:spcAft>
              <a:buSzPts val="1400"/>
              <a:buChar char="○"/>
            </a:pPr>
            <a:r>
              <a:rPr lang="en"/>
              <a:t>As long as the message</a:t>
            </a:r>
            <a:endParaRPr/>
          </a:p>
          <a:p>
            <a:pPr indent="-317500" lvl="1" marL="914400" rtl="0" algn="l">
              <a:spcBef>
                <a:spcPts val="0"/>
              </a:spcBef>
              <a:spcAft>
                <a:spcPts val="0"/>
              </a:spcAft>
              <a:buSzPts val="1400"/>
              <a:buChar char="○"/>
            </a:pPr>
            <a:r>
              <a:rPr lang="en"/>
              <a:t>RANDOM!</a:t>
            </a:r>
            <a:endParaRPr/>
          </a:p>
          <a:p>
            <a:pPr indent="-317500" lvl="1" marL="914400" rtl="0" algn="l">
              <a:spcBef>
                <a:spcPts val="0"/>
              </a:spcBef>
              <a:spcAft>
                <a:spcPts val="0"/>
              </a:spcAft>
              <a:buSzPts val="1400"/>
              <a:buChar char="○"/>
            </a:pPr>
            <a:r>
              <a:rPr lang="en"/>
              <a:t>Pre-shared securely</a:t>
            </a:r>
            <a:endParaRPr/>
          </a:p>
          <a:p>
            <a:pPr indent="-317500" lvl="1" marL="914400" rtl="0" algn="l">
              <a:spcBef>
                <a:spcPts val="0"/>
              </a:spcBef>
              <a:spcAft>
                <a:spcPts val="0"/>
              </a:spcAft>
              <a:buSzPts val="1400"/>
              <a:buChar char="○"/>
            </a:pPr>
            <a:r>
              <a:rPr lang="en"/>
              <a:t>Cannot reuse</a:t>
            </a:r>
            <a:endParaRPr/>
          </a:p>
          <a:p>
            <a:pPr indent="-342900" lvl="0" marL="457200" rtl="0" algn="l">
              <a:spcBef>
                <a:spcPts val="0"/>
              </a:spcBef>
              <a:spcAft>
                <a:spcPts val="0"/>
              </a:spcAft>
              <a:buSzPts val="1800"/>
              <a:buChar char="●"/>
            </a:pPr>
            <a:r>
              <a:rPr lang="en"/>
              <a:t>Each letter (or bit) of the message is encrypted using each corresponding letter (or bit) of the key</a:t>
            </a:r>
            <a:endParaRPr/>
          </a:p>
          <a:p>
            <a:pPr indent="-342900" lvl="0" marL="457200" rtl="0" algn="l">
              <a:spcBef>
                <a:spcPts val="0"/>
              </a:spcBef>
              <a:spcAft>
                <a:spcPts val="0"/>
              </a:spcAft>
              <a:buSzPts val="1800"/>
              <a:buChar char="●"/>
            </a:pPr>
            <a:r>
              <a:rPr lang="en"/>
              <a:t>AKA the </a:t>
            </a:r>
            <a:r>
              <a:rPr b="1" lang="en"/>
              <a:t>PERFECT </a:t>
            </a:r>
            <a:r>
              <a:rPr lang="en"/>
              <a:t>cipher</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Time Pad Video!</a:t>
            </a:r>
            <a:endParaRPr/>
          </a:p>
        </p:txBody>
      </p:sp>
      <p:pic>
        <p:nvPicPr>
          <p:cNvPr descr="The perfect cipher&#10;&#10;Watch the next lesson: https://www.khanacademy.org/computing/computer-science/cryptography/crypt/v/frequency-stability?utm_source=YT&amp;utm_medium=Desc&amp;utm_campaign=computerscience&#10;&#10;Missed the previous lesson? https://www.khanacademy.org/computing/computer-science/cryptography/crypt/v/polyalphabetic-cipher?utm_source=YT&amp;utm_medium=Desc&amp;utm_campaign=computerscience&#10;&#10;Computer Science on Khan Academy: Learn select topics from computer science - algorithms (how we solve common problems in computer science and measure the efficiency of our solutions), cryptography (how we protect secret information), and information theory (how we encode and compress information).&#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Science channel: https://www.youtube.com/channel/UC8uHgAVBOy5h1fDsjQghWCw?sub_confirmation=1&#10;Subscribe to Khan Academy: https://www.youtube.com/subscription_center?add_user=khanacademy" id="114" name="Google Shape;114;p20" title="The one-time pad | Journey into cryptography | Computer Science | Khan Academy">
            <a:hlinkClick r:id="rId3"/>
          </p:cNvPr>
          <p:cNvPicPr preferRelativeResize="0"/>
          <p:nvPr/>
        </p:nvPicPr>
        <p:blipFill>
          <a:blip r:embed="rId4">
            <a:alphaModFix/>
          </a:blip>
          <a:stretch>
            <a:fillRect/>
          </a:stretch>
        </p:blipFill>
        <p:spPr>
          <a:xfrm>
            <a:off x="2214850" y="1735025"/>
            <a:ext cx="4443034" cy="333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(Encrypting)</a:t>
            </a:r>
            <a:endParaRPr/>
          </a:p>
        </p:txBody>
      </p:sp>
      <p:sp>
        <p:nvSpPr>
          <p:cNvPr id="120" name="Google Shape;120;p21"/>
          <p:cNvSpPr txBox="1"/>
          <p:nvPr>
            <p:ph idx="1" type="body"/>
          </p:nvPr>
        </p:nvSpPr>
        <p:spPr>
          <a:xfrm>
            <a:off x="460950" y="1710175"/>
            <a:ext cx="8222100" cy="2903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Roboto"/>
              <a:buChar char="●"/>
            </a:pPr>
            <a:r>
              <a:rPr lang="en"/>
              <a:t>Message = 	HELLO 		(= 7,    4,  11, 11, 14)</a:t>
            </a:r>
            <a:endParaRPr/>
          </a:p>
          <a:p>
            <a:pPr indent="-342900" lvl="0" marL="457200" rtl="0" algn="l">
              <a:spcBef>
                <a:spcPts val="0"/>
              </a:spcBef>
              <a:spcAft>
                <a:spcPts val="0"/>
              </a:spcAft>
              <a:buSzPts val="1800"/>
              <a:buChar char="●"/>
            </a:pPr>
            <a:r>
              <a:rPr lang="en"/>
              <a:t>Key = 		XMCKL 		(= 23, 12,   2,  10,  11)</a:t>
            </a:r>
            <a:endParaRPr/>
          </a:p>
          <a:p>
            <a:pPr indent="-342900" lvl="0" marL="457200" rtl="0" algn="l">
              <a:spcBef>
                <a:spcPts val="0"/>
              </a:spcBef>
              <a:spcAft>
                <a:spcPts val="0"/>
              </a:spcAft>
              <a:buSzPts val="1800"/>
              <a:buChar char="●"/>
            </a:pPr>
            <a:r>
              <a:rPr lang="en"/>
              <a:t>Add them up → 	 		(= 30, 16,  13, 21, 25)</a:t>
            </a:r>
            <a:endParaRPr/>
          </a:p>
          <a:p>
            <a:pPr indent="-342900" lvl="0" marL="457200" rtl="0" algn="l">
              <a:spcBef>
                <a:spcPts val="0"/>
              </a:spcBef>
              <a:spcAft>
                <a:spcPts val="0"/>
              </a:spcAft>
              <a:buSzPts val="1800"/>
              <a:buChar char="●"/>
            </a:pPr>
            <a:r>
              <a:rPr lang="en"/>
              <a:t>Modulo 26 → 			(=  4,  16,  13, 21, 25)</a:t>
            </a:r>
            <a:endParaRPr/>
          </a:p>
          <a:p>
            <a:pPr indent="-342900" lvl="0" marL="457200" rtl="0" algn="l">
              <a:spcBef>
                <a:spcPts val="0"/>
              </a:spcBef>
              <a:spcAft>
                <a:spcPts val="0"/>
              </a:spcAft>
              <a:buSzPts val="1800"/>
              <a:buChar char="●"/>
            </a:pPr>
            <a:r>
              <a:rPr lang="en"/>
              <a:t>Convert that into letter and we have encrypted a message with the perfect Cipher:</a:t>
            </a:r>
            <a:endParaRPr/>
          </a:p>
          <a:p>
            <a:pPr indent="-317500" lvl="1" marL="914400" rtl="0" algn="l">
              <a:spcBef>
                <a:spcPts val="0"/>
              </a:spcBef>
              <a:spcAft>
                <a:spcPts val="0"/>
              </a:spcAft>
              <a:buSzPts val="1400"/>
              <a:buChar char="○"/>
            </a:pPr>
            <a:r>
              <a:rPr lang="en"/>
              <a:t>Encrypted message = </a:t>
            </a:r>
            <a:r>
              <a:rPr b="1" lang="en"/>
              <a:t>EQNVZ</a:t>
            </a:r>
            <a:endParaRPr b="1"/>
          </a:p>
          <a:p>
            <a:pPr indent="-298450" lvl="0" marL="457200" rtl="0" algn="l">
              <a:spcBef>
                <a:spcPts val="0"/>
              </a:spcBef>
              <a:spcAft>
                <a:spcPts val="0"/>
              </a:spcAft>
              <a:buSzPts val="1100"/>
              <a:buChar char="●"/>
            </a:pPr>
            <a:r>
              <a:rPr b="1" lang="en" sz="1100"/>
              <a:t>Note: </a:t>
            </a:r>
            <a:r>
              <a:rPr lang="en" sz="1100"/>
              <a:t>We used modular addition as a technique to encrypt, but anything else can be used as well - usually done in XOR</a:t>
            </a:r>
            <a:endParaRPr sz="1100"/>
          </a:p>
          <a:p>
            <a:pPr indent="0" lvl="0" marL="0" rtl="0" algn="l">
              <a:spcBef>
                <a:spcPts val="1600"/>
              </a:spcBef>
              <a:spcAft>
                <a:spcPts val="0"/>
              </a:spcAft>
              <a:buNone/>
            </a:pPr>
            <a:r>
              <a:rPr lang="en"/>
              <a:t>A B C D E F G H  I      J   K   L   M   N   O   P   Q   R           S   T   U   V   W   X   Y   Z</a:t>
            </a:r>
            <a:endParaRPr/>
          </a:p>
          <a:p>
            <a:pPr indent="0" lvl="0" marL="0" rtl="0" algn="l">
              <a:spcBef>
                <a:spcPts val="1600"/>
              </a:spcBef>
              <a:spcAft>
                <a:spcPts val="1600"/>
              </a:spcAft>
              <a:buNone/>
            </a:pPr>
            <a:r>
              <a:rPr lang="en" sz="1400"/>
              <a:t>0  1  2   3  4  5   6   7   8        9   10  11   12   13   14    15   16   17   	        18   19   20   21   22   23   24  25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