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bsnews.com/news/beware-new-can-you-hear-me-scam" TargetMode="External"/></Relationships>
</file>

<file path=ppt/notesSlides/_rels/notesSlide11.xml.rels><?xml version="1.0" encoding="UTF-8" standalone="yes"?><Relationships xmlns="http://schemas.openxmlformats.org/package/2006/relationships"><Relationship Id="rId11" Type="http://schemas.openxmlformats.org/officeDocument/2006/relationships/hyperlink" Target="https://en.wikipedia.org/wiki/WannaCry_ransomware_attack#cite_note-10" TargetMode="External"/><Relationship Id="rId10" Type="http://schemas.openxmlformats.org/officeDocument/2006/relationships/hyperlink" Target="https://en.wikipedia.org/wiki/Cryptocurrency" TargetMode="External"/><Relationship Id="rId13" Type="http://schemas.openxmlformats.org/officeDocument/2006/relationships/hyperlink" Target="https://en.wikipedia.org/wiki/WannaCry_ransomware_attack#cite_note-naked-11" TargetMode="External"/><Relationship Id="rId12" Type="http://schemas.openxmlformats.org/officeDocument/2006/relationships/hyperlink" Target="https://en.wikipedia.org/wiki/WannaCry_ransomware_attack#cite_note-10" TargetMode="External"/><Relationship Id="rId1" Type="http://schemas.openxmlformats.org/officeDocument/2006/relationships/notesMaster" Target="../notesMasters/notesMaster1.xml"/><Relationship Id="rId2" Type="http://schemas.openxmlformats.org/officeDocument/2006/relationships/hyperlink" Target="https://en.wikipedia.org/wiki/Global_issue" TargetMode="External"/><Relationship Id="rId3" Type="http://schemas.openxmlformats.org/officeDocument/2006/relationships/hyperlink" Target="https://en.wikipedia.org/wiki/Cyberattack" TargetMode="External"/><Relationship Id="rId4" Type="http://schemas.openxmlformats.org/officeDocument/2006/relationships/hyperlink" Target="https://en.wikipedia.org/wiki/WannaCry_ransomware_attack#cite_note-alias-9" TargetMode="External"/><Relationship Id="rId9" Type="http://schemas.openxmlformats.org/officeDocument/2006/relationships/hyperlink" Target="https://en.wikipedia.org/wiki/Bitcoin" TargetMode="External"/><Relationship Id="rId15" Type="http://schemas.openxmlformats.org/officeDocument/2006/relationships/hyperlink" Target="https://en.wikipedia.org/wiki/WannaCry_ransomware_attack#cite_note-cnbc1-13" TargetMode="External"/><Relationship Id="rId14" Type="http://schemas.openxmlformats.org/officeDocument/2006/relationships/hyperlink" Target="https://en.wikipedia.org/wiki/WannaCry_ransomware_attack#cite_note-:3-12" TargetMode="External"/><Relationship Id="rId17" Type="http://schemas.openxmlformats.org/officeDocument/2006/relationships/hyperlink" Target="https://en.wikipedia.org/wiki/Telef%C3%B3nica" TargetMode="External"/><Relationship Id="rId16" Type="http://schemas.openxmlformats.org/officeDocument/2006/relationships/hyperlink" Target="https://en.wikipedia.org/wiki/National_Health_Service" TargetMode="External"/><Relationship Id="rId5" Type="http://schemas.openxmlformats.org/officeDocument/2006/relationships/hyperlink" Target="https://en.wikipedia.org/wiki/Ransomware" TargetMode="External"/><Relationship Id="rId19" Type="http://schemas.openxmlformats.org/officeDocument/2006/relationships/hyperlink" Target="https://en.wikipedia.org/wiki/Deutsche_Bahn" TargetMode="External"/><Relationship Id="rId6" Type="http://schemas.openxmlformats.org/officeDocument/2006/relationships/hyperlink" Target="https://en.wikipedia.org/wiki/Cryptovirology" TargetMode="External"/><Relationship Id="rId18" Type="http://schemas.openxmlformats.org/officeDocument/2006/relationships/hyperlink" Target="https://en.wikipedia.org/wiki/FedEx" TargetMode="External"/><Relationship Id="rId7" Type="http://schemas.openxmlformats.org/officeDocument/2006/relationships/hyperlink" Target="https://en.wikipedia.org/wiki/Microsoft_Windows" TargetMode="External"/><Relationship Id="rId8" Type="http://schemas.openxmlformats.org/officeDocument/2006/relationships/hyperlink" Target="https://en.wikipedia.org/wiki/Operating_syste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erriam-webster.com/dictionary/pretext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sRMMwpDTs5k&amp;t=4063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88ba739a_2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highlight>
                  <a:srgbClr val="FFFFFF"/>
                </a:highlight>
              </a:rPr>
              <a:t>Aggressive and threatening phone calls by criminals impersonating IRS agents remain a major threat to taxpayers.</a:t>
            </a:r>
            <a:br>
              <a:rPr lang="en-US" sz="1000">
                <a:solidFill>
                  <a:schemeClr val="dk1"/>
                </a:solidFill>
                <a:highlight>
                  <a:srgbClr val="FFFFFF"/>
                </a:highlight>
              </a:rPr>
            </a:br>
            <a:br>
              <a:rPr lang="en-US" sz="1000">
                <a:solidFill>
                  <a:schemeClr val="dk1"/>
                </a:solidFill>
                <a:highlight>
                  <a:srgbClr val="FFFFFF"/>
                </a:highlight>
              </a:rPr>
            </a:br>
            <a:r>
              <a:rPr lang="en-US" sz="2400">
                <a:solidFill>
                  <a:srgbClr val="00AFEF"/>
                </a:solidFill>
                <a:latin typeface="Roboto"/>
                <a:ea typeface="Roboto"/>
                <a:cs typeface="Roboto"/>
                <a:sym typeface="Roboto"/>
              </a:rPr>
              <a:t>Beware of new ‘can you hear me’ phone scam</a:t>
            </a:r>
            <a:endParaRPr sz="2400">
              <a:solidFill>
                <a:srgbClr val="00AFE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200">
                <a:solidFill>
                  <a:srgbClr val="4D4C53"/>
                </a:solidFill>
              </a:rPr>
              <a:t>It may not seem like a big deal at the time, but it’s what the criminals can do later with that recording that’s dangerous to you, your information and your identity.</a:t>
            </a:r>
            <a:endParaRPr sz="1200">
              <a:solidFill>
                <a:srgbClr val="4D4C53"/>
              </a:solidFill>
            </a:endParaRPr>
          </a:p>
          <a:p>
            <a:pPr indent="0" lvl="0" marL="0" rtl="0" algn="l">
              <a:spcBef>
                <a:spcPts val="0"/>
              </a:spcBef>
              <a:spcAft>
                <a:spcPts val="0"/>
              </a:spcAft>
              <a:buClr>
                <a:schemeClr val="dk1"/>
              </a:buClr>
              <a:buSzPts val="1100"/>
              <a:buFont typeface="Arial"/>
              <a:buNone/>
            </a:pPr>
            <a:r>
              <a:rPr lang="en-US" sz="1200">
                <a:solidFill>
                  <a:srgbClr val="4D4C53"/>
                </a:solidFill>
              </a:rPr>
              <a:t>Once they have a recording on file of your voice saying ‘yes,’ scammers can then use it to authorize unwanted charges on bills, credit cards and more.</a:t>
            </a:r>
            <a:endParaRPr sz="1200">
              <a:solidFill>
                <a:srgbClr val="4D4C53"/>
              </a:solidFill>
            </a:endParaRPr>
          </a:p>
          <a:p>
            <a:pPr indent="0" lvl="0" marL="0" rtl="0" algn="l">
              <a:spcBef>
                <a:spcPts val="0"/>
              </a:spcBef>
              <a:spcAft>
                <a:spcPts val="0"/>
              </a:spcAft>
              <a:buClr>
                <a:schemeClr val="dk1"/>
              </a:buClr>
              <a:buSzPts val="1100"/>
              <a:buFont typeface="Arial"/>
              <a:buNone/>
            </a:pPr>
            <a:r>
              <a:rPr lang="en-US" sz="1200">
                <a:solidFill>
                  <a:srgbClr val="4D4C53"/>
                </a:solidFill>
              </a:rPr>
              <a:t>‘You say ‘yes,’ it gets recorded and they say that you have agreed to something,’ Susan Grant, director of consumer protection for the Consumer Federation of America, </a:t>
            </a:r>
            <a:r>
              <a:rPr lang="en-US" sz="1200" u="sng">
                <a:solidFill>
                  <a:srgbClr val="4D4C53"/>
                </a:solidFill>
                <a:hlinkClick r:id="rId2">
                  <a:extLst>
                    <a:ext uri="{A12FA001-AC4F-418D-AE19-62706E023703}">
                      <ahyp:hlinkClr val="tx"/>
                    </a:ext>
                  </a:extLst>
                </a:hlinkClick>
              </a:rPr>
              <a:t>told CBS News</a:t>
            </a:r>
            <a:r>
              <a:rPr lang="en-US" sz="1200">
                <a:solidFill>
                  <a:srgbClr val="4D4C53"/>
                </a:solidFill>
              </a:rPr>
              <a:t>. </a:t>
            </a:r>
            <a:endParaRPr sz="1200">
              <a:solidFill>
                <a:srgbClr val="4D4C53"/>
              </a:solidFill>
            </a:endParaRPr>
          </a:p>
          <a:p>
            <a:pPr indent="0" lvl="0" marL="0" rtl="0" algn="l">
              <a:spcBef>
                <a:spcPts val="0"/>
              </a:spcBef>
              <a:spcAft>
                <a:spcPts val="0"/>
              </a:spcAft>
              <a:buNone/>
            </a:pPr>
            <a:r>
              <a:t/>
            </a:r>
            <a:endParaRPr sz="2400">
              <a:solidFill>
                <a:srgbClr val="00AFEF"/>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rgbClr val="FFFFFF"/>
              </a:highlight>
            </a:endParaRPr>
          </a:p>
        </p:txBody>
      </p:sp>
      <p:sp>
        <p:nvSpPr>
          <p:cNvPr id="134" name="Google Shape;134;g2288ba739a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88ba739a_2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b="1" lang="en-US" sz="1050">
                <a:solidFill>
                  <a:srgbClr val="222222"/>
                </a:solidFill>
                <a:highlight>
                  <a:srgbClr val="FFFFFF"/>
                </a:highlight>
              </a:rPr>
              <a:t>Phising</a:t>
            </a:r>
            <a:r>
              <a:rPr lang="en-US" sz="1050">
                <a:solidFill>
                  <a:srgbClr val="222222"/>
                </a:solidFill>
                <a:highlight>
                  <a:srgbClr val="FFFFFF"/>
                </a:highlight>
              </a:rPr>
              <a:t>- Somebody makes a fake website to sell play stations and games for us. You see the advertisement and are already tempted by its low prices and products. You browse to that website which asks you to login and create an account before you purchase or browse something. Once you enter your details all your information is with them.</a:t>
            </a:r>
            <a:endParaRPr sz="1050">
              <a:solidFill>
                <a:srgbClr val="222222"/>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b="1" lang="en-US" sz="1050">
                <a:solidFill>
                  <a:srgbClr val="222222"/>
                </a:solidFill>
                <a:highlight>
                  <a:srgbClr val="FFFFFF"/>
                </a:highlight>
              </a:rPr>
              <a:t>Reverse Engineering</a:t>
            </a:r>
            <a:r>
              <a:rPr lang="en-US" sz="1050">
                <a:solidFill>
                  <a:srgbClr val="222222"/>
                </a:solidFill>
                <a:highlight>
                  <a:srgbClr val="FFFFFF"/>
                </a:highlight>
              </a:rPr>
              <a:t>- The </a:t>
            </a:r>
            <a:r>
              <a:rPr b="1" lang="en-US" sz="1050">
                <a:solidFill>
                  <a:srgbClr val="222222"/>
                </a:solidFill>
                <a:highlight>
                  <a:srgbClr val="FFFFFF"/>
                </a:highlight>
              </a:rPr>
              <a:t>WannaCry ransomware attack</a:t>
            </a:r>
            <a:r>
              <a:rPr lang="en-US" sz="1050">
                <a:solidFill>
                  <a:srgbClr val="222222"/>
                </a:solidFill>
                <a:highlight>
                  <a:srgbClr val="FFFFFF"/>
                </a:highlight>
              </a:rPr>
              <a:t> was a </a:t>
            </a:r>
            <a:r>
              <a:rPr lang="en-US" sz="1050" u="sng">
                <a:solidFill>
                  <a:srgbClr val="0B0080"/>
                </a:solidFill>
                <a:highlight>
                  <a:srgbClr val="FFFFFF"/>
                </a:highlight>
                <a:hlinkClick r:id="rId2">
                  <a:extLst>
                    <a:ext uri="{A12FA001-AC4F-418D-AE19-62706E023703}">
                      <ahyp:hlinkClr val="tx"/>
                    </a:ext>
                  </a:extLst>
                </a:hlinkClick>
              </a:rPr>
              <a:t>worldwide</a:t>
            </a:r>
            <a:r>
              <a:rPr lang="en-US" sz="1050">
                <a:solidFill>
                  <a:srgbClr val="222222"/>
                </a:solidFill>
                <a:highlight>
                  <a:srgbClr val="FFFFFF"/>
                </a:highlight>
              </a:rPr>
              <a:t> </a:t>
            </a:r>
            <a:r>
              <a:rPr lang="en-US" sz="1050" u="sng">
                <a:solidFill>
                  <a:srgbClr val="0B0080"/>
                </a:solidFill>
                <a:highlight>
                  <a:srgbClr val="FFFFFF"/>
                </a:highlight>
                <a:hlinkClick r:id="rId3">
                  <a:extLst>
                    <a:ext uri="{A12FA001-AC4F-418D-AE19-62706E023703}">
                      <ahyp:hlinkClr val="tx"/>
                    </a:ext>
                  </a:extLst>
                </a:hlinkClick>
              </a:rPr>
              <a:t>cyberattack</a:t>
            </a:r>
            <a:r>
              <a:rPr lang="en-US" sz="1050">
                <a:solidFill>
                  <a:srgbClr val="222222"/>
                </a:solidFill>
                <a:highlight>
                  <a:srgbClr val="FFFFFF"/>
                </a:highlight>
              </a:rPr>
              <a:t> by the </a:t>
            </a:r>
            <a:r>
              <a:rPr b="1" lang="en-US" sz="1050">
                <a:solidFill>
                  <a:srgbClr val="222222"/>
                </a:solidFill>
                <a:highlight>
                  <a:srgbClr val="FFFFFF"/>
                </a:highlight>
              </a:rPr>
              <a:t>WannaCry</a:t>
            </a:r>
            <a:r>
              <a:rPr baseline="30000" lang="en-US" u="sng">
                <a:solidFill>
                  <a:srgbClr val="0B0080"/>
                </a:solidFill>
                <a:highlight>
                  <a:srgbClr val="FFFFFF"/>
                </a:highlight>
                <a:hlinkClick r:id="rId4">
                  <a:extLst>
                    <a:ext uri="{A12FA001-AC4F-418D-AE19-62706E023703}">
                      <ahyp:hlinkClr val="tx"/>
                    </a:ext>
                  </a:extLst>
                </a:hlinkClick>
              </a:rPr>
              <a:t>[a]</a:t>
            </a:r>
            <a:r>
              <a:rPr lang="en-US" sz="1050">
                <a:solidFill>
                  <a:srgbClr val="222222"/>
                </a:solidFill>
                <a:highlight>
                  <a:srgbClr val="FFFFFF"/>
                </a:highlight>
              </a:rPr>
              <a:t> </a:t>
            </a:r>
            <a:r>
              <a:rPr lang="en-US" sz="1050" u="sng">
                <a:solidFill>
                  <a:srgbClr val="0B0080"/>
                </a:solidFill>
                <a:highlight>
                  <a:srgbClr val="FFFFFF"/>
                </a:highlight>
                <a:hlinkClick r:id="rId5">
                  <a:extLst>
                    <a:ext uri="{A12FA001-AC4F-418D-AE19-62706E023703}">
                      <ahyp:hlinkClr val="tx"/>
                    </a:ext>
                  </a:extLst>
                </a:hlinkClick>
              </a:rPr>
              <a:t>ransomware</a:t>
            </a:r>
            <a:r>
              <a:rPr lang="en-US" sz="1050">
                <a:solidFill>
                  <a:srgbClr val="222222"/>
                </a:solidFill>
                <a:highlight>
                  <a:srgbClr val="FFFFFF"/>
                </a:highlight>
              </a:rPr>
              <a:t> </a:t>
            </a:r>
            <a:r>
              <a:rPr lang="en-US" sz="1050" u="sng">
                <a:solidFill>
                  <a:srgbClr val="0B0080"/>
                </a:solidFill>
                <a:highlight>
                  <a:srgbClr val="FFFFFF"/>
                </a:highlight>
                <a:hlinkClick r:id="rId6">
                  <a:extLst>
                    <a:ext uri="{A12FA001-AC4F-418D-AE19-62706E023703}">
                      <ahyp:hlinkClr val="tx"/>
                    </a:ext>
                  </a:extLst>
                </a:hlinkClick>
              </a:rPr>
              <a:t>cryptoworm</a:t>
            </a:r>
            <a:r>
              <a:rPr lang="en-US" sz="1050">
                <a:solidFill>
                  <a:srgbClr val="222222"/>
                </a:solidFill>
                <a:highlight>
                  <a:srgbClr val="FFFFFF"/>
                </a:highlight>
              </a:rPr>
              <a:t>, which targeted computers running the </a:t>
            </a:r>
            <a:r>
              <a:rPr lang="en-US" sz="1050" u="sng">
                <a:solidFill>
                  <a:srgbClr val="0B0080"/>
                </a:solidFill>
                <a:highlight>
                  <a:srgbClr val="FFFFFF"/>
                </a:highlight>
                <a:hlinkClick r:id="rId7">
                  <a:extLst>
                    <a:ext uri="{A12FA001-AC4F-418D-AE19-62706E023703}">
                      <ahyp:hlinkClr val="tx"/>
                    </a:ext>
                  </a:extLst>
                </a:hlinkClick>
              </a:rPr>
              <a:t>Microsoft Windows</a:t>
            </a:r>
            <a:r>
              <a:rPr lang="en-US" sz="1050">
                <a:solidFill>
                  <a:srgbClr val="222222"/>
                </a:solidFill>
                <a:highlight>
                  <a:srgbClr val="FFFFFF"/>
                </a:highlight>
              </a:rPr>
              <a:t> </a:t>
            </a:r>
            <a:r>
              <a:rPr lang="en-US" sz="1050" u="sng">
                <a:solidFill>
                  <a:srgbClr val="0B0080"/>
                </a:solidFill>
                <a:highlight>
                  <a:srgbClr val="FFFFFF"/>
                </a:highlight>
                <a:hlinkClick r:id="rId8">
                  <a:extLst>
                    <a:ext uri="{A12FA001-AC4F-418D-AE19-62706E023703}">
                      <ahyp:hlinkClr val="tx"/>
                    </a:ext>
                  </a:extLst>
                </a:hlinkClick>
              </a:rPr>
              <a:t>operating system</a:t>
            </a:r>
            <a:r>
              <a:rPr lang="en-US" sz="1050">
                <a:solidFill>
                  <a:srgbClr val="222222"/>
                </a:solidFill>
                <a:highlight>
                  <a:srgbClr val="FFFFFF"/>
                </a:highlight>
              </a:rPr>
              <a:t> by encrypting data and demanding ransom payments in the </a:t>
            </a:r>
            <a:r>
              <a:rPr lang="en-US" sz="1050" u="sng">
                <a:solidFill>
                  <a:srgbClr val="0B0080"/>
                </a:solidFill>
                <a:highlight>
                  <a:srgbClr val="FFFFFF"/>
                </a:highlight>
                <a:hlinkClick r:id="rId9">
                  <a:extLst>
                    <a:ext uri="{A12FA001-AC4F-418D-AE19-62706E023703}">
                      <ahyp:hlinkClr val="tx"/>
                    </a:ext>
                  </a:extLst>
                </a:hlinkClick>
              </a:rPr>
              <a:t>Bitcoin</a:t>
            </a:r>
            <a:r>
              <a:rPr lang="en-US" sz="1050">
                <a:solidFill>
                  <a:srgbClr val="222222"/>
                </a:solidFill>
                <a:highlight>
                  <a:srgbClr val="FFFFFF"/>
                </a:highlight>
              </a:rPr>
              <a:t> </a:t>
            </a:r>
            <a:r>
              <a:rPr lang="en-US" sz="1050" u="sng">
                <a:solidFill>
                  <a:srgbClr val="0B0080"/>
                </a:solidFill>
                <a:highlight>
                  <a:srgbClr val="FFFFFF"/>
                </a:highlight>
                <a:hlinkClick r:id="rId10">
                  <a:extLst>
                    <a:ext uri="{A12FA001-AC4F-418D-AE19-62706E023703}">
                      <ahyp:hlinkClr val="tx"/>
                    </a:ext>
                  </a:extLst>
                </a:hlinkClick>
              </a:rPr>
              <a:t>cryptocurrency</a:t>
            </a:r>
            <a:r>
              <a:rPr lang="en-US" sz="1050">
                <a:solidFill>
                  <a:srgbClr val="222222"/>
                </a:solidFill>
                <a:highlight>
                  <a:srgbClr val="FFFFFF"/>
                </a:highlight>
              </a:rPr>
              <a:t>.</a:t>
            </a:r>
            <a:r>
              <a:rPr baseline="30000" lang="en-US" u="sng">
                <a:solidFill>
                  <a:srgbClr val="0B0080"/>
                </a:solidFill>
                <a:highlight>
                  <a:srgbClr val="FFFFFF"/>
                </a:highlight>
                <a:hlinkClick r:id="rId11">
                  <a:extLst>
                    <a:ext uri="{A12FA001-AC4F-418D-AE19-62706E023703}">
                      <ahyp:hlinkClr val="tx"/>
                    </a:ext>
                  </a:extLst>
                </a:hlinkClick>
              </a:rPr>
              <a:t>[9]</a:t>
            </a:r>
            <a:endParaRPr baseline="30000" u="sng">
              <a:solidFill>
                <a:srgbClr val="0B0080"/>
              </a:solidFill>
              <a:highlight>
                <a:srgbClr val="FFFFFF"/>
              </a:highlight>
              <a:hlinkClick r:id="rId12">
                <a:extLst>
                  <a:ext uri="{A12FA001-AC4F-418D-AE19-62706E023703}">
                    <ahyp:hlinkClr val="tx"/>
                  </a:ext>
                </a:extLst>
              </a:hlinkClick>
            </a:endParaRPr>
          </a:p>
          <a:p>
            <a:pPr indent="0" lvl="0" marL="0" rtl="0" algn="l">
              <a:lnSpc>
                <a:spcPct val="115000"/>
              </a:lnSpc>
              <a:spcBef>
                <a:spcPts val="600"/>
              </a:spcBef>
              <a:spcAft>
                <a:spcPts val="0"/>
              </a:spcAft>
              <a:buClr>
                <a:schemeClr val="dk1"/>
              </a:buClr>
              <a:buSzPts val="1100"/>
              <a:buFont typeface="Arial"/>
              <a:buNone/>
            </a:pPr>
            <a:r>
              <a:rPr lang="en-US" sz="1050">
                <a:solidFill>
                  <a:srgbClr val="222222"/>
                </a:solidFill>
                <a:highlight>
                  <a:srgbClr val="FFFFFF"/>
                </a:highlight>
              </a:rPr>
              <a:t>The attack began on Friday, 12 May 2017,</a:t>
            </a:r>
            <a:r>
              <a:rPr baseline="30000" lang="en-US" u="sng">
                <a:solidFill>
                  <a:srgbClr val="0B0080"/>
                </a:solidFill>
                <a:highlight>
                  <a:srgbClr val="FFFFFF"/>
                </a:highlight>
                <a:hlinkClick r:id="rId13">
                  <a:extLst>
                    <a:ext uri="{A12FA001-AC4F-418D-AE19-62706E023703}">
                      <ahyp:hlinkClr val="tx"/>
                    </a:ext>
                  </a:extLst>
                </a:hlinkClick>
              </a:rPr>
              <a:t>[10]</a:t>
            </a:r>
            <a:r>
              <a:rPr lang="en-US" sz="1050">
                <a:solidFill>
                  <a:srgbClr val="222222"/>
                </a:solidFill>
                <a:highlight>
                  <a:srgbClr val="FFFFFF"/>
                </a:highlight>
              </a:rPr>
              <a:t> and within a day was reported to have infected more than 230,000 computers in over 150 countries.</a:t>
            </a:r>
            <a:r>
              <a:rPr baseline="30000" lang="en-US" u="sng">
                <a:solidFill>
                  <a:srgbClr val="0B0080"/>
                </a:solidFill>
                <a:highlight>
                  <a:srgbClr val="FFFFFF"/>
                </a:highlight>
                <a:hlinkClick r:id="rId14">
                  <a:extLst>
                    <a:ext uri="{A12FA001-AC4F-418D-AE19-62706E023703}">
                      <ahyp:hlinkClr val="tx"/>
                    </a:ext>
                  </a:extLst>
                </a:hlinkClick>
              </a:rPr>
              <a:t>[11]</a:t>
            </a:r>
            <a:r>
              <a:rPr baseline="30000" lang="en-US" u="sng">
                <a:solidFill>
                  <a:srgbClr val="0B0080"/>
                </a:solidFill>
                <a:highlight>
                  <a:srgbClr val="FFFFFF"/>
                </a:highlight>
                <a:hlinkClick r:id="rId15">
                  <a:extLst>
                    <a:ext uri="{A12FA001-AC4F-418D-AE19-62706E023703}">
                      <ahyp:hlinkClr val="tx"/>
                    </a:ext>
                  </a:extLst>
                </a:hlinkClick>
              </a:rPr>
              <a:t>[12]</a:t>
            </a:r>
            <a:r>
              <a:rPr lang="en-US" sz="1050">
                <a:solidFill>
                  <a:srgbClr val="222222"/>
                </a:solidFill>
                <a:highlight>
                  <a:srgbClr val="FFFFFF"/>
                </a:highlight>
              </a:rPr>
              <a:t> Parts of Britain's </a:t>
            </a:r>
            <a:r>
              <a:rPr lang="en-US" sz="1050" u="sng">
                <a:solidFill>
                  <a:srgbClr val="0B0080"/>
                </a:solidFill>
                <a:highlight>
                  <a:srgbClr val="FFFFFF"/>
                </a:highlight>
                <a:hlinkClick r:id="rId16">
                  <a:extLst>
                    <a:ext uri="{A12FA001-AC4F-418D-AE19-62706E023703}">
                      <ahyp:hlinkClr val="tx"/>
                    </a:ext>
                  </a:extLst>
                </a:hlinkClick>
              </a:rPr>
              <a:t>National Health Service</a:t>
            </a:r>
            <a:r>
              <a:rPr lang="en-US" sz="1050">
                <a:solidFill>
                  <a:srgbClr val="222222"/>
                </a:solidFill>
                <a:highlight>
                  <a:srgbClr val="FFFFFF"/>
                </a:highlight>
              </a:rPr>
              <a:t> (NHS), Spain's </a:t>
            </a:r>
            <a:r>
              <a:rPr lang="en-US" sz="1050" u="sng">
                <a:solidFill>
                  <a:srgbClr val="0B0080"/>
                </a:solidFill>
                <a:highlight>
                  <a:srgbClr val="FFFFFF"/>
                </a:highlight>
                <a:hlinkClick r:id="rId17">
                  <a:extLst>
                    <a:ext uri="{A12FA001-AC4F-418D-AE19-62706E023703}">
                      <ahyp:hlinkClr val="tx"/>
                    </a:ext>
                  </a:extLst>
                </a:hlinkClick>
              </a:rPr>
              <a:t>Telefónica</a:t>
            </a:r>
            <a:r>
              <a:rPr lang="en-US" sz="1050">
                <a:solidFill>
                  <a:srgbClr val="222222"/>
                </a:solidFill>
                <a:highlight>
                  <a:srgbClr val="FFFFFF"/>
                </a:highlight>
              </a:rPr>
              <a:t>, </a:t>
            </a:r>
            <a:r>
              <a:rPr lang="en-US" sz="1050" u="sng">
                <a:solidFill>
                  <a:srgbClr val="0B0080"/>
                </a:solidFill>
                <a:highlight>
                  <a:srgbClr val="FFFFFF"/>
                </a:highlight>
                <a:hlinkClick r:id="rId18">
                  <a:extLst>
                    <a:ext uri="{A12FA001-AC4F-418D-AE19-62706E023703}">
                      <ahyp:hlinkClr val="tx"/>
                    </a:ext>
                  </a:extLst>
                </a:hlinkClick>
              </a:rPr>
              <a:t>FedEx</a:t>
            </a:r>
            <a:r>
              <a:rPr lang="en-US" sz="1050">
                <a:solidFill>
                  <a:srgbClr val="222222"/>
                </a:solidFill>
                <a:highlight>
                  <a:srgbClr val="FFFFFF"/>
                </a:highlight>
              </a:rPr>
              <a:t> and </a:t>
            </a:r>
            <a:r>
              <a:rPr lang="en-US" sz="1050" u="sng">
                <a:solidFill>
                  <a:srgbClr val="0B0080"/>
                </a:solidFill>
                <a:highlight>
                  <a:srgbClr val="FFFFFF"/>
                </a:highlight>
                <a:hlinkClick r:id="rId19">
                  <a:extLst>
                    <a:ext uri="{A12FA001-AC4F-418D-AE19-62706E023703}">
                      <ahyp:hlinkClr val="tx"/>
                    </a:ext>
                  </a:extLst>
                </a:hlinkClick>
              </a:rPr>
              <a:t>Deutsche Bahn</a:t>
            </a:r>
            <a:r>
              <a:rPr lang="en-US" sz="1050">
                <a:solidFill>
                  <a:srgbClr val="222222"/>
                </a:solidFill>
                <a:highlight>
                  <a:srgbClr val="FFFFFF"/>
                </a:highlight>
              </a:rPr>
              <a:t> were hit, along with many other countries and companies worldwide.</a:t>
            </a:r>
            <a:endParaRPr sz="1050">
              <a:solidFill>
                <a:srgbClr val="222222"/>
              </a:solidFill>
              <a:highlight>
                <a:srgbClr val="FFFFFF"/>
              </a:highlight>
            </a:endParaRPr>
          </a:p>
          <a:p>
            <a:pPr indent="0" lvl="0" marL="0" rtl="0" algn="l">
              <a:spcBef>
                <a:spcPts val="600"/>
              </a:spcBef>
              <a:spcAft>
                <a:spcPts val="0"/>
              </a:spcAft>
              <a:buNone/>
            </a:pPr>
            <a:r>
              <a:t/>
            </a:r>
            <a:endParaRPr sz="1200"/>
          </a:p>
        </p:txBody>
      </p:sp>
      <p:sp>
        <p:nvSpPr>
          <p:cNvPr id="139" name="Google Shape;139;g2288ba739a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889640d3_2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50" u="sng">
                <a:solidFill>
                  <a:srgbClr val="349CAD"/>
                </a:solidFill>
                <a:highlight>
                  <a:srgbClr val="FFFFFF"/>
                </a:highlight>
                <a:hlinkClick r:id="rId2">
                  <a:extLst>
                    <a:ext uri="{A12FA001-AC4F-418D-AE19-62706E023703}">
                      <ahyp:hlinkClr val="tx"/>
                    </a:ext>
                  </a:extLst>
                </a:hlinkClick>
              </a:rPr>
              <a:t>Pretexting</a:t>
            </a:r>
            <a:r>
              <a:rPr lang="en-US" sz="1150">
                <a:solidFill>
                  <a:srgbClr val="222222"/>
                </a:solidFill>
                <a:highlight>
                  <a:srgbClr val="FFFFFF"/>
                </a:highlight>
              </a:rPr>
              <a:t> is defined as the practice of presenting oneself as someone else in order to obtain private information. It is more than just creating a lie, in some cases it can be creating a whole new identity and then using that identity to manipulate the receipt of information. Pretexting can also be used to impersonate people in certain jobs and roles that they never themselves have done.</a:t>
            </a:r>
            <a:br>
              <a:rPr lang="en-US" sz="1150">
                <a:solidFill>
                  <a:srgbClr val="222222"/>
                </a:solidFill>
                <a:highlight>
                  <a:srgbClr val="FFFFFF"/>
                </a:highlight>
              </a:rPr>
            </a:br>
            <a:br>
              <a:rPr lang="en-US" sz="1150">
                <a:solidFill>
                  <a:srgbClr val="222222"/>
                </a:solidFill>
                <a:highlight>
                  <a:srgbClr val="FFFFFF"/>
                </a:highlight>
              </a:rPr>
            </a:br>
            <a:endParaRPr/>
          </a:p>
        </p:txBody>
      </p:sp>
      <p:sp>
        <p:nvSpPr>
          <p:cNvPr id="144" name="Google Shape;144;g22889640d3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52365fffc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US" sz="1150">
                <a:solidFill>
                  <a:srgbClr val="222222"/>
                </a:solidFill>
                <a:highlight>
                  <a:srgbClr val="FFFFFF"/>
                </a:highlight>
              </a:rPr>
            </a:br>
            <a:br>
              <a:rPr lang="en-US" sz="1150">
                <a:solidFill>
                  <a:srgbClr val="222222"/>
                </a:solidFill>
                <a:highlight>
                  <a:srgbClr val="FFFFFF"/>
                </a:highlight>
              </a:rPr>
            </a:br>
            <a:endParaRPr/>
          </a:p>
        </p:txBody>
      </p:sp>
      <p:sp>
        <p:nvSpPr>
          <p:cNvPr id="150" name="Google Shape;150;ge52365fff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e0a7ec83_0_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Full Video: </a:t>
            </a:r>
            <a:r>
              <a:rPr lang="en-US" u="sng">
                <a:solidFill>
                  <a:schemeClr val="hlink"/>
                </a:solidFill>
                <a:hlinkClick r:id="rId2"/>
              </a:rPr>
              <a:t>https://www.youtube.com/watch?v=sRMMwpDTs5k&amp;t=4063s</a:t>
            </a:r>
            <a:r>
              <a:rPr lang="en-US"/>
              <a:t> </a:t>
            </a:r>
            <a:endParaRPr/>
          </a:p>
        </p:txBody>
      </p:sp>
      <p:sp>
        <p:nvSpPr>
          <p:cNvPr id="165" name="Google Shape;165;ge5e0a7ec8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88b1b219_2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9" name="Google Shape;119;g2288b1b219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88b1b219_2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4" name="Google Shape;124;g2288b1b219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88b1b219_2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http://www.smartfile.com/blog/social-engineering-attacks/</a:t>
            </a:r>
            <a:endParaRPr sz="1200"/>
          </a:p>
        </p:txBody>
      </p:sp>
      <p:sp>
        <p:nvSpPr>
          <p:cNvPr id="129" name="Google Shape;129;g2288b1b219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0" name="Google Shape;70;p11"/>
          <p:cNvSpPr txBox="1"/>
          <p:nvPr>
            <p:ph idx="1" type="body"/>
          </p:nvPr>
        </p:nvSpPr>
        <p:spPr>
          <a:xfrm rot="5400000">
            <a:off x="2308950" y="-251550"/>
            <a:ext cx="45261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50" y="2171688"/>
            <a:ext cx="5851500"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6" name="Google Shape;76;p12"/>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 name="Google Shape;23;p4"/>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9" name="Google Shape;29;p5"/>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5" name="Google Shape;35;p6"/>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2" name="Google Shape;42;p7"/>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7"/>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7"/>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1" name="Google Shape;51;p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6" name="Google Shape;56;p9"/>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24998" r="-24998"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www.paypal.com"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www.youtube.com/watch?v=8r-cEirkuTI"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lc7scxvKQOo" TargetMode="Externa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710857" y="-5"/>
            <a:ext cx="54057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5400" u="none" cap="none" strike="noStrike">
                <a:solidFill>
                  <a:srgbClr val="F3F3F3"/>
                </a:solidFill>
                <a:latin typeface="Calibri"/>
                <a:ea typeface="Calibri"/>
                <a:cs typeface="Calibri"/>
                <a:sym typeface="Calibri"/>
              </a:rPr>
              <a:t>Social Engineering</a:t>
            </a:r>
            <a:endParaRPr sz="5400">
              <a:solidFill>
                <a:srgbClr val="F3F3F3"/>
              </a:solidFill>
              <a:latin typeface="Calibri"/>
              <a:ea typeface="Calibri"/>
              <a:cs typeface="Calibri"/>
              <a:sym typeface="Calibri"/>
            </a:endParaRPr>
          </a:p>
        </p:txBody>
      </p:sp>
      <p:sp>
        <p:nvSpPr>
          <p:cNvPr id="85" name="Google Shape;85;p13"/>
          <p:cNvSpPr txBox="1"/>
          <p:nvPr/>
        </p:nvSpPr>
        <p:spPr>
          <a:xfrm>
            <a:off x="2094750" y="990600"/>
            <a:ext cx="51816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EFEFEF"/>
                </a:solidFill>
                <a:latin typeface="Calibri"/>
                <a:ea typeface="Calibri"/>
                <a:cs typeface="Calibri"/>
                <a:sym typeface="Calibri"/>
              </a:rPr>
              <a:t>An attack vector most intricate to handle!</a:t>
            </a:r>
            <a:endParaRPr sz="2000">
              <a:solidFill>
                <a:srgbClr val="EFEFE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501400" y="152400"/>
            <a:ext cx="8327319" cy="6553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40" name="Shape 140"/>
        <p:cNvGrpSpPr/>
        <p:nvPr/>
      </p:nvGrpSpPr>
      <p:grpSpPr>
        <a:xfrm>
          <a:off x="0" y="0"/>
          <a:ext cx="0" cy="0"/>
          <a:chOff x="0" y="0"/>
          <a:chExt cx="0" cy="0"/>
        </a:xfrm>
      </p:grpSpPr>
      <p:pic>
        <p:nvPicPr>
          <p:cNvPr id="141" name="Google Shape;141;p23"/>
          <p:cNvPicPr preferRelativeResize="0"/>
          <p:nvPr/>
        </p:nvPicPr>
        <p:blipFill>
          <a:blip r:embed="rId3">
            <a:alphaModFix/>
          </a:blip>
          <a:stretch>
            <a:fillRect/>
          </a:stretch>
        </p:blipFill>
        <p:spPr>
          <a:xfrm>
            <a:off x="675900" y="152400"/>
            <a:ext cx="7452659" cy="655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45" name="Shape 145"/>
        <p:cNvGrpSpPr/>
        <p:nvPr/>
      </p:nvGrpSpPr>
      <p:grpSpPr>
        <a:xfrm>
          <a:off x="0" y="0"/>
          <a:ext cx="0" cy="0"/>
          <a:chOff x="0" y="0"/>
          <a:chExt cx="0" cy="0"/>
        </a:xfrm>
      </p:grpSpPr>
      <p:sp>
        <p:nvSpPr>
          <p:cNvPr id="146" name="Google Shape;146;p24"/>
          <p:cNvSpPr txBox="1"/>
          <p:nvPr/>
        </p:nvSpPr>
        <p:spPr>
          <a:xfrm>
            <a:off x="152400" y="58850"/>
            <a:ext cx="8839200" cy="674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pic>
        <p:nvPicPr>
          <p:cNvPr id="147" name="Google Shape;147;p24"/>
          <p:cNvPicPr preferRelativeResize="0"/>
          <p:nvPr/>
        </p:nvPicPr>
        <p:blipFill>
          <a:blip r:embed="rId3">
            <a:alphaModFix/>
          </a:blip>
          <a:stretch>
            <a:fillRect/>
          </a:stretch>
        </p:blipFill>
        <p:spPr>
          <a:xfrm>
            <a:off x="767799" y="199850"/>
            <a:ext cx="7449651" cy="6179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84714" y="178475"/>
            <a:ext cx="7022522" cy="5143499"/>
          </a:xfrm>
          <a:prstGeom prst="rect">
            <a:avLst/>
          </a:prstGeom>
          <a:noFill/>
          <a:ln>
            <a:noFill/>
          </a:ln>
        </p:spPr>
      </p:pic>
      <p:pic>
        <p:nvPicPr>
          <p:cNvPr id="153" name="Google Shape;153;p25"/>
          <p:cNvPicPr preferRelativeResize="0"/>
          <p:nvPr/>
        </p:nvPicPr>
        <p:blipFill>
          <a:blip r:embed="rId4">
            <a:alphaModFix/>
          </a:blip>
          <a:stretch>
            <a:fillRect/>
          </a:stretch>
        </p:blipFill>
        <p:spPr>
          <a:xfrm>
            <a:off x="84737" y="5072200"/>
            <a:ext cx="8848173" cy="1584050"/>
          </a:xfrm>
          <a:prstGeom prst="rect">
            <a:avLst/>
          </a:prstGeom>
          <a:noFill/>
          <a:ln>
            <a:noFill/>
          </a:ln>
        </p:spPr>
      </p:pic>
      <p:pic>
        <p:nvPicPr>
          <p:cNvPr id="154" name="Google Shape;154;p25"/>
          <p:cNvPicPr preferRelativeResize="0"/>
          <p:nvPr/>
        </p:nvPicPr>
        <p:blipFill>
          <a:blip r:embed="rId5">
            <a:alphaModFix/>
          </a:blip>
          <a:stretch>
            <a:fillRect/>
          </a:stretch>
        </p:blipFill>
        <p:spPr>
          <a:xfrm>
            <a:off x="237595" y="1017720"/>
            <a:ext cx="3836601" cy="3065776"/>
          </a:xfrm>
          <a:prstGeom prst="rect">
            <a:avLst/>
          </a:prstGeom>
          <a:noFill/>
          <a:ln>
            <a:noFill/>
          </a:ln>
        </p:spPr>
      </p:pic>
      <p:pic>
        <p:nvPicPr>
          <p:cNvPr id="155" name="Google Shape;155;p25"/>
          <p:cNvPicPr preferRelativeResize="0"/>
          <p:nvPr/>
        </p:nvPicPr>
        <p:blipFill>
          <a:blip r:embed="rId6">
            <a:alphaModFix/>
          </a:blip>
          <a:stretch>
            <a:fillRect/>
          </a:stretch>
        </p:blipFill>
        <p:spPr>
          <a:xfrm>
            <a:off x="4411951" y="327925"/>
            <a:ext cx="4670299" cy="43104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59" name="Shape 159"/>
        <p:cNvGrpSpPr/>
        <p:nvPr/>
      </p:nvGrpSpPr>
      <p:grpSpPr>
        <a:xfrm>
          <a:off x="0" y="0"/>
          <a:ext cx="0" cy="0"/>
          <a:chOff x="0" y="0"/>
          <a:chExt cx="0" cy="0"/>
        </a:xfrm>
      </p:grpSpPr>
      <p:sp>
        <p:nvSpPr>
          <p:cNvPr id="160" name="Google Shape;160;p26"/>
          <p:cNvSpPr txBox="1"/>
          <p:nvPr/>
        </p:nvSpPr>
        <p:spPr>
          <a:xfrm>
            <a:off x="239700" y="-2"/>
            <a:ext cx="8664600" cy="596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Countermeasures to prevent </a:t>
            </a:r>
            <a:endParaRPr b="1" sz="36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3600">
                <a:solidFill>
                  <a:schemeClr val="dk1"/>
                </a:solidFill>
                <a:latin typeface="Calibri"/>
                <a:ea typeface="Calibri"/>
                <a:cs typeface="Calibri"/>
                <a:sym typeface="Calibri"/>
              </a:rPr>
              <a:t>Social Engineering </a:t>
            </a:r>
            <a:endParaRPr sz="36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69621" lvl="0" marL="365125" rtl="0" algn="l">
              <a:spcBef>
                <a:spcPts val="0"/>
              </a:spcBef>
              <a:spcAft>
                <a:spcPts val="0"/>
              </a:spcAft>
              <a:buSzPts val="2000"/>
              <a:buChar char="▶"/>
            </a:pPr>
            <a:r>
              <a:rPr lang="en-US" sz="2000"/>
              <a:t>DON’T CLICK THE LINK</a:t>
            </a:r>
            <a:endParaRPr sz="2000"/>
          </a:p>
          <a:p>
            <a:pPr indent="-214312" lvl="1" marL="620712" rtl="0" algn="l">
              <a:spcBef>
                <a:spcPts val="0"/>
              </a:spcBef>
              <a:spcAft>
                <a:spcPts val="0"/>
              </a:spcAft>
              <a:buSzPts val="2000"/>
              <a:buChar char="◦"/>
            </a:pPr>
            <a:r>
              <a:rPr lang="en-US" sz="2000"/>
              <a:t>Check the Domain on Your Phone and Desktop</a:t>
            </a:r>
            <a:endParaRPr sz="2000"/>
          </a:p>
          <a:p>
            <a:pPr indent="-214312" lvl="1" marL="620712" rtl="0" algn="l">
              <a:spcBef>
                <a:spcPts val="0"/>
              </a:spcBef>
              <a:spcAft>
                <a:spcPts val="0"/>
              </a:spcAft>
              <a:buSzPts val="2000"/>
              <a:buChar char="◦"/>
            </a:pPr>
            <a:r>
              <a:rPr lang="en-US" sz="2000"/>
              <a:t>Type the site name in your browser (such as </a:t>
            </a:r>
            <a:r>
              <a:rPr lang="en-US" sz="2000" u="sng">
                <a:solidFill>
                  <a:schemeClr val="hlink"/>
                </a:solidFill>
                <a:hlinkClick r:id="rId3"/>
              </a:rPr>
              <a:t>www.paypal.com</a:t>
            </a:r>
            <a:r>
              <a:rPr lang="en-US" sz="2000"/>
              <a:t>)</a:t>
            </a:r>
            <a:br>
              <a:rPr lang="en-US" sz="2000"/>
            </a:br>
            <a:endParaRPr sz="2000"/>
          </a:p>
          <a:p>
            <a:pPr indent="-269621" lvl="0" marL="365125" rtl="0" algn="l">
              <a:spcBef>
                <a:spcPts val="0"/>
              </a:spcBef>
              <a:spcAft>
                <a:spcPts val="0"/>
              </a:spcAft>
              <a:buSzPts val="2000"/>
              <a:buChar char="▶"/>
            </a:pPr>
            <a:r>
              <a:rPr lang="en-US" sz="2000"/>
              <a:t>Never send sensitive account information by e-mail</a:t>
            </a:r>
            <a:endParaRPr sz="2000"/>
          </a:p>
          <a:p>
            <a:pPr indent="-214312" lvl="1" marL="620712" rtl="0" algn="l">
              <a:spcBef>
                <a:spcPts val="0"/>
              </a:spcBef>
              <a:spcAft>
                <a:spcPts val="0"/>
              </a:spcAft>
              <a:buSzPts val="2000"/>
              <a:buChar char="◦"/>
            </a:pPr>
            <a:r>
              <a:rPr lang="en-US" sz="2000"/>
              <a:t>Account numbers, SSN, passwords</a:t>
            </a:r>
            <a:br>
              <a:rPr lang="en-US" sz="2000"/>
            </a:br>
            <a:endParaRPr sz="2000"/>
          </a:p>
          <a:p>
            <a:pPr indent="-269621" lvl="0" marL="365125" rtl="0" algn="l">
              <a:spcBef>
                <a:spcPts val="0"/>
              </a:spcBef>
              <a:spcAft>
                <a:spcPts val="0"/>
              </a:spcAft>
              <a:buSzPts val="2000"/>
              <a:buChar char="▶"/>
            </a:pPr>
            <a:r>
              <a:rPr lang="en-US" sz="2000"/>
              <a:t>Verify any person who contacts you (phone or email). </a:t>
            </a:r>
            <a:endParaRPr sz="2000"/>
          </a:p>
          <a:p>
            <a:pPr indent="-214312" lvl="1" marL="620712" rtl="0" algn="l">
              <a:spcBef>
                <a:spcPts val="0"/>
              </a:spcBef>
              <a:spcAft>
                <a:spcPts val="0"/>
              </a:spcAft>
              <a:buSzPts val="2000"/>
              <a:buChar char="◦"/>
            </a:pPr>
            <a:r>
              <a:rPr lang="en-US" sz="2000"/>
              <a:t>If someone calls you on a sensitive topic, thank them, hang up and call them back using a number that you know is correct, like from your credit card or statement. </a:t>
            </a:r>
            <a:br>
              <a:rPr lang="en-US" sz="2000"/>
            </a:br>
            <a:endParaRPr sz="2000"/>
          </a:p>
          <a:p>
            <a:pPr indent="-269621" lvl="0" marL="365125" rtl="0" algn="l">
              <a:spcBef>
                <a:spcPts val="0"/>
              </a:spcBef>
              <a:spcAft>
                <a:spcPts val="0"/>
              </a:spcAft>
              <a:buSzPts val="2000"/>
              <a:buChar char="▶"/>
            </a:pPr>
            <a:r>
              <a:rPr lang="en-US" sz="2000"/>
              <a:t>Look for the SSL (the lock icon next to the URL) on Desktop and Mobile</a:t>
            </a:r>
            <a:br>
              <a:rPr lang="en-US" sz="2000"/>
            </a:b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269621" lvl="0" marL="365125" rtl="0" algn="l">
              <a:spcBef>
                <a:spcPts val="0"/>
              </a:spcBef>
              <a:spcAft>
                <a:spcPts val="0"/>
              </a:spcAft>
              <a:buSzPts val="2000"/>
              <a:buChar char="▶"/>
            </a:pPr>
            <a:r>
              <a:rPr lang="en-US" sz="2000"/>
              <a:t>When Using Social Media, Limit Surveys and Games</a:t>
            </a:r>
            <a:endParaRPr b="1" sz="2000">
              <a:solidFill>
                <a:srgbClr val="555555"/>
              </a:solidFill>
              <a:highlight>
                <a:srgbClr val="FAFAFA"/>
              </a:highlight>
            </a:endParaRPr>
          </a:p>
          <a:p>
            <a:pPr indent="0" lvl="0" marL="0" rtl="0" algn="l">
              <a:lnSpc>
                <a:spcPct val="80000"/>
              </a:lnSpc>
              <a:spcBef>
                <a:spcPts val="300"/>
              </a:spcBef>
              <a:spcAft>
                <a:spcPts val="0"/>
              </a:spcAft>
              <a:buNone/>
            </a:pPr>
            <a:r>
              <a:t/>
            </a:r>
            <a:endParaRPr sz="2400">
              <a:solidFill>
                <a:schemeClr val="dk1"/>
              </a:solidFill>
              <a:latin typeface="Rambla"/>
              <a:ea typeface="Rambla"/>
              <a:cs typeface="Rambla"/>
              <a:sym typeface="Rambla"/>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161" name="Google Shape;161;p26"/>
          <p:cNvPicPr preferRelativeResize="0"/>
          <p:nvPr/>
        </p:nvPicPr>
        <p:blipFill>
          <a:blip r:embed="rId4">
            <a:alphaModFix/>
          </a:blip>
          <a:stretch>
            <a:fillRect/>
          </a:stretch>
        </p:blipFill>
        <p:spPr>
          <a:xfrm>
            <a:off x="3077525" y="5662375"/>
            <a:ext cx="2774575" cy="304625"/>
          </a:xfrm>
          <a:prstGeom prst="rect">
            <a:avLst/>
          </a:prstGeom>
          <a:noFill/>
          <a:ln>
            <a:noFill/>
          </a:ln>
        </p:spPr>
      </p:pic>
      <p:pic>
        <p:nvPicPr>
          <p:cNvPr descr="ssl.png" id="162" name="Google Shape;162;p26"/>
          <p:cNvPicPr preferRelativeResize="0"/>
          <p:nvPr/>
        </p:nvPicPr>
        <p:blipFill>
          <a:blip r:embed="rId5">
            <a:alphaModFix/>
          </a:blip>
          <a:stretch>
            <a:fillRect/>
          </a:stretch>
        </p:blipFill>
        <p:spPr>
          <a:xfrm flipH="1">
            <a:off x="1876725" y="5495225"/>
            <a:ext cx="638925" cy="638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500"/>
                                        <p:tgtEl>
                                          <p:spTgt spid="16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500"/>
                                        <p:tgtEl>
                                          <p:spTgt spid="16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Effect filter="fade" transition="in">
                                      <p:cBhvr>
                                        <p:cTn dur="500"/>
                                        <p:tgtEl>
                                          <p:spTgt spid="16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Effect filter="fade" transition="in">
                                      <p:cBhvr>
                                        <p:cTn dur="500"/>
                                        <p:tgtEl>
                                          <p:spTgt spid="16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9" st="9"/>
                                            </p:txEl>
                                          </p:spTgt>
                                        </p:tgtEl>
                                        <p:attrNameLst>
                                          <p:attrName>style.visibility</p:attrName>
                                        </p:attrNameLst>
                                      </p:cBhvr>
                                      <p:to>
                                        <p:strVal val="visible"/>
                                      </p:to>
                                    </p:set>
                                    <p:animEffect filter="fade" transition="in">
                                      <p:cBhvr>
                                        <p:cTn dur="500"/>
                                        <p:tgtEl>
                                          <p:spTgt spid="160">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0" st="10"/>
                                            </p:txEl>
                                          </p:spTgt>
                                        </p:tgtEl>
                                        <p:attrNameLst>
                                          <p:attrName>style.visibility</p:attrName>
                                        </p:attrNameLst>
                                      </p:cBhvr>
                                      <p:to>
                                        <p:strVal val="visible"/>
                                      </p:to>
                                    </p:set>
                                    <p:animEffect filter="fade" transition="in">
                                      <p:cBhvr>
                                        <p:cTn dur="500"/>
                                        <p:tgtEl>
                                          <p:spTgt spid="160">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1" st="11"/>
                                            </p:txEl>
                                          </p:spTgt>
                                        </p:tgtEl>
                                        <p:attrNameLst>
                                          <p:attrName>style.visibility</p:attrName>
                                        </p:attrNameLst>
                                      </p:cBhvr>
                                      <p:to>
                                        <p:strVal val="visible"/>
                                      </p:to>
                                    </p:set>
                                    <p:animEffect filter="fade" transition="in">
                                      <p:cBhvr>
                                        <p:cTn dur="500"/>
                                        <p:tgtEl>
                                          <p:spTgt spid="160">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2" st="12"/>
                                            </p:txEl>
                                          </p:spTgt>
                                        </p:tgtEl>
                                        <p:attrNameLst>
                                          <p:attrName>style.visibility</p:attrName>
                                        </p:attrNameLst>
                                      </p:cBhvr>
                                      <p:to>
                                        <p:strVal val="visible"/>
                                      </p:to>
                                    </p:set>
                                    <p:animEffect filter="fade" transition="in">
                                      <p:cBhvr>
                                        <p:cTn dur="500"/>
                                        <p:tgtEl>
                                          <p:spTgt spid="160">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3" st="13"/>
                                            </p:txEl>
                                          </p:spTgt>
                                        </p:tgtEl>
                                        <p:attrNameLst>
                                          <p:attrName>style.visibility</p:attrName>
                                        </p:attrNameLst>
                                      </p:cBhvr>
                                      <p:to>
                                        <p:strVal val="visible"/>
                                      </p:to>
                                    </p:set>
                                    <p:animEffect filter="fade" transition="in">
                                      <p:cBhvr>
                                        <p:cTn dur="500"/>
                                        <p:tgtEl>
                                          <p:spTgt spid="160">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4" st="14"/>
                                            </p:txEl>
                                          </p:spTgt>
                                        </p:tgtEl>
                                        <p:attrNameLst>
                                          <p:attrName>style.visibility</p:attrName>
                                        </p:attrNameLst>
                                      </p:cBhvr>
                                      <p:to>
                                        <p:strVal val="visible"/>
                                      </p:to>
                                    </p:set>
                                    <p:animEffect filter="fade" transition="in">
                                      <p:cBhvr>
                                        <p:cTn dur="500"/>
                                        <p:tgtEl>
                                          <p:spTgt spid="160">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5" st="15"/>
                                            </p:txEl>
                                          </p:spTgt>
                                        </p:tgtEl>
                                        <p:attrNameLst>
                                          <p:attrName>style.visibility</p:attrName>
                                        </p:attrNameLst>
                                      </p:cBhvr>
                                      <p:to>
                                        <p:strVal val="visible"/>
                                      </p:to>
                                    </p:set>
                                    <p:animEffect filter="fade" transition="in">
                                      <p:cBhvr>
                                        <p:cTn dur="500"/>
                                        <p:tgtEl>
                                          <p:spTgt spid="160">
                                            <p:txEl>
                                              <p:pRg end="15" st="1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6" st="16"/>
                                            </p:txEl>
                                          </p:spTgt>
                                        </p:tgtEl>
                                        <p:attrNameLst>
                                          <p:attrName>style.visibility</p:attrName>
                                        </p:attrNameLst>
                                      </p:cBhvr>
                                      <p:to>
                                        <p:strVal val="visible"/>
                                      </p:to>
                                    </p:set>
                                    <p:animEffect filter="fade" transition="in">
                                      <p:cBhvr>
                                        <p:cTn dur="500"/>
                                        <p:tgtEl>
                                          <p:spTgt spid="160">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66" name="Shape 166"/>
        <p:cNvGrpSpPr/>
        <p:nvPr/>
      </p:nvGrpSpPr>
      <p:grpSpPr>
        <a:xfrm>
          <a:off x="0" y="0"/>
          <a:ext cx="0" cy="0"/>
          <a:chOff x="0" y="0"/>
          <a:chExt cx="0" cy="0"/>
        </a:xfrm>
      </p:grpSpPr>
      <p:sp>
        <p:nvSpPr>
          <p:cNvPr id="167" name="Google Shape;167;p27"/>
          <p:cNvSpPr txBox="1"/>
          <p:nvPr/>
        </p:nvSpPr>
        <p:spPr>
          <a:xfrm>
            <a:off x="342900" y="335850"/>
            <a:ext cx="8458200" cy="618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In Practice: What happens when you actually pick up one of those “extend your car warranty” calls: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168" name="Google Shape;168;p27" title="WHY DID YOU REDEEM IT? Angriest moments. Scamming scammers">
            <a:hlinkClick r:id="rId3"/>
          </p:cNvPr>
          <p:cNvPicPr preferRelativeResize="0"/>
          <p:nvPr/>
        </p:nvPicPr>
        <p:blipFill>
          <a:blip r:embed="rId4">
            <a:alphaModFix/>
          </a:blip>
          <a:stretch>
            <a:fillRect/>
          </a:stretch>
        </p:blipFill>
        <p:spPr>
          <a:xfrm>
            <a:off x="2286000" y="1714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89" name="Shape 89"/>
        <p:cNvGrpSpPr/>
        <p:nvPr/>
      </p:nvGrpSpPr>
      <p:grpSpPr>
        <a:xfrm>
          <a:off x="0" y="0"/>
          <a:ext cx="0" cy="0"/>
          <a:chOff x="0" y="0"/>
          <a:chExt cx="0" cy="0"/>
        </a:xfrm>
      </p:grpSpPr>
      <p:sp>
        <p:nvSpPr>
          <p:cNvPr id="90" name="Google Shape;90;p14"/>
          <p:cNvSpPr txBox="1"/>
          <p:nvPr/>
        </p:nvSpPr>
        <p:spPr>
          <a:xfrm>
            <a:off x="342900" y="335850"/>
            <a:ext cx="8458200" cy="618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What is 'Social Engineering'?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art and science of getting people to comply with your wishes." </a:t>
            </a:r>
            <a:endParaRPr sz="20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Harl</a:t>
            </a:r>
            <a:r>
              <a:rPr lang="en-US" sz="2000">
                <a:solidFill>
                  <a:schemeClr val="dk1"/>
                </a:solidFill>
                <a:latin typeface="Calibri"/>
                <a:ea typeface="Calibri"/>
                <a:cs typeface="Calibri"/>
                <a:sym typeface="Calibri"/>
              </a:rPr>
              <a:t>, 'People Hacking'</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descr="Simple Social Engineering Trick with a phone call and crying baby" id="91" name="Google Shape;91;p14" title="This is how hackers hack you using simple social engineering">
            <a:hlinkClick r:id="rId3"/>
          </p:cNvPr>
          <p:cNvPicPr preferRelativeResize="0"/>
          <p:nvPr/>
        </p:nvPicPr>
        <p:blipFill>
          <a:blip r:embed="rId4">
            <a:alphaModFix/>
          </a:blip>
          <a:stretch>
            <a:fillRect/>
          </a:stretch>
        </p:blipFill>
        <p:spPr>
          <a:xfrm>
            <a:off x="1546613" y="1984075"/>
            <a:ext cx="6050774" cy="453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1000"/>
                                        <p:tgtEl>
                                          <p:spTgt spid="9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1000"/>
                                        <p:tgtEl>
                                          <p:spTgt spid="9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1000"/>
                                        <p:tgtEl>
                                          <p:spTgt spid="9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95" name="Shape 95"/>
        <p:cNvGrpSpPr/>
        <p:nvPr/>
      </p:nvGrpSpPr>
      <p:grpSpPr>
        <a:xfrm>
          <a:off x="0" y="0"/>
          <a:ext cx="0" cy="0"/>
          <a:chOff x="0" y="0"/>
          <a:chExt cx="0" cy="0"/>
        </a:xfrm>
      </p:grpSpPr>
      <p:sp>
        <p:nvSpPr>
          <p:cNvPr id="96" name="Google Shape;96;p15"/>
          <p:cNvSpPr txBox="1"/>
          <p:nvPr/>
        </p:nvSpPr>
        <p:spPr>
          <a:xfrm>
            <a:off x="2590800" y="304800"/>
            <a:ext cx="65532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 Social Engineering Cycle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descr="social.png" id="97" name="Google Shape;97;p15"/>
          <p:cNvPicPr preferRelativeResize="0"/>
          <p:nvPr/>
        </p:nvPicPr>
        <p:blipFill rotWithShape="1">
          <a:blip r:embed="rId3">
            <a:alphaModFix/>
          </a:blip>
          <a:srcRect b="0" l="0" r="0" t="0"/>
          <a:stretch/>
        </p:blipFill>
        <p:spPr>
          <a:xfrm>
            <a:off x="1408775" y="1447800"/>
            <a:ext cx="5601600" cy="4752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01" name="Shape 101"/>
        <p:cNvGrpSpPr/>
        <p:nvPr/>
      </p:nvGrpSpPr>
      <p:grpSpPr>
        <a:xfrm>
          <a:off x="0" y="0"/>
          <a:ext cx="0" cy="0"/>
          <a:chOff x="0" y="0"/>
          <a:chExt cx="0" cy="0"/>
        </a:xfrm>
      </p:grpSpPr>
      <p:sp>
        <p:nvSpPr>
          <p:cNvPr id="102" name="Google Shape;102;p16"/>
          <p:cNvSpPr txBox="1"/>
          <p:nvPr/>
        </p:nvSpPr>
        <p:spPr>
          <a:xfrm>
            <a:off x="457200" y="457200"/>
            <a:ext cx="8372700" cy="477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 Information gathering</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There could be variety of techniques which is used by the aggressor to gather sensitive information about the target(s). Once these information are gathered, it can be used to build a relationship either with the target or someone who is important to the success of the attack.</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Information that might be gathered includes, but is not only limited to: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birth date</a:t>
            </a:r>
            <a:endParaRPr/>
          </a:p>
          <a:p>
            <a:pPr indent="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phone list</a:t>
            </a:r>
            <a:endParaRPr/>
          </a:p>
          <a:p>
            <a:pPr indent="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An organization’s organizational chart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descr="info.jpg" id="103" name="Google Shape;103;p16"/>
          <p:cNvPicPr preferRelativeResize="0"/>
          <p:nvPr/>
        </p:nvPicPr>
        <p:blipFill>
          <a:blip r:embed="rId3">
            <a:alphaModFix/>
          </a:blip>
          <a:stretch>
            <a:fillRect/>
          </a:stretch>
        </p:blipFill>
        <p:spPr>
          <a:xfrm>
            <a:off x="1054963" y="4740888"/>
            <a:ext cx="6715125"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1000"/>
                                        <p:tgtEl>
                                          <p:spTgt spid="10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Effect filter="fade" transition="in">
                                      <p:cBhvr>
                                        <p:cTn dur="1000"/>
                                        <p:tgtEl>
                                          <p:spTgt spid="10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animEffect filter="fade" transition="in">
                                      <p:cBhvr>
                                        <p:cTn dur="1000"/>
                                        <p:tgtEl>
                                          <p:spTgt spid="10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animEffect filter="fade" transition="in">
                                      <p:cBhvr>
                                        <p:cTn dur="1000"/>
                                        <p:tgtEl>
                                          <p:spTgt spid="10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animEffect filter="fade" transition="in">
                                      <p:cBhvr>
                                        <p:cTn dur="1000"/>
                                        <p:tgtEl>
                                          <p:spTgt spid="10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animEffect filter="fade" transition="in">
                                      <p:cBhvr>
                                        <p:cTn dur="1000"/>
                                        <p:tgtEl>
                                          <p:spTgt spid="10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07" name="Shape 107"/>
        <p:cNvGrpSpPr/>
        <p:nvPr/>
      </p:nvGrpSpPr>
      <p:grpSpPr>
        <a:xfrm>
          <a:off x="0" y="0"/>
          <a:ext cx="0" cy="0"/>
          <a:chOff x="0" y="0"/>
          <a:chExt cx="0" cy="0"/>
        </a:xfrm>
      </p:grpSpPr>
      <p:sp>
        <p:nvSpPr>
          <p:cNvPr id="108" name="Google Shape;108;p17"/>
          <p:cNvSpPr txBox="1"/>
          <p:nvPr/>
        </p:nvSpPr>
        <p:spPr>
          <a:xfrm>
            <a:off x="228600" y="457200"/>
            <a:ext cx="8978700" cy="200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 Developing Relationship</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 aggressor will first try to build up a good bonding with the target. They make sure that they gain the trust of the target which they’ll later exploit.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09" name="Google Shape;109;p17"/>
          <p:cNvSpPr txBox="1"/>
          <p:nvPr/>
        </p:nvSpPr>
        <p:spPr>
          <a:xfrm>
            <a:off x="304800" y="2286000"/>
            <a:ext cx="8978700" cy="323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 Exploitation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target could then be manipulated by the ‘trusted’ attacker to reveal their sensitive information like password to carry out an action (eg. re-enter your username pass for reversing Facebook policies) this normally occurs. This action could be at the beginning or end of the attack of the next phase.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10" name="Google Shape;110;p17"/>
          <p:cNvSpPr txBox="1"/>
          <p:nvPr/>
        </p:nvSpPr>
        <p:spPr>
          <a:xfrm>
            <a:off x="304800" y="4572000"/>
            <a:ext cx="83856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4.Execution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Once the target has finished the task requested by the attacker, the cycle is complete.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14" name="Shape 114"/>
        <p:cNvGrpSpPr/>
        <p:nvPr/>
      </p:nvGrpSpPr>
      <p:grpSpPr>
        <a:xfrm>
          <a:off x="0" y="0"/>
          <a:ext cx="0" cy="0"/>
          <a:chOff x="0" y="0"/>
          <a:chExt cx="0" cy="0"/>
        </a:xfrm>
      </p:grpSpPr>
      <p:sp>
        <p:nvSpPr>
          <p:cNvPr id="115" name="Google Shape;115;p18"/>
          <p:cNvSpPr txBox="1"/>
          <p:nvPr/>
        </p:nvSpPr>
        <p:spPr>
          <a:xfrm>
            <a:off x="304800" y="304800"/>
            <a:ext cx="6934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General Attack vector Facts and figures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descr="Facts_1.png" id="116" name="Google Shape;116;p18"/>
          <p:cNvPicPr preferRelativeResize="0"/>
          <p:nvPr/>
        </p:nvPicPr>
        <p:blipFill rotWithShape="1">
          <a:blip r:embed="rId3">
            <a:alphaModFix/>
          </a:blip>
          <a:srcRect b="0" l="0" r="0" t="0"/>
          <a:stretch/>
        </p:blipFill>
        <p:spPr>
          <a:xfrm>
            <a:off x="381000" y="1066800"/>
            <a:ext cx="8382000" cy="548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455325" y="152400"/>
            <a:ext cx="6202657" cy="655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1116800" y="930675"/>
            <a:ext cx="7118326" cy="481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1259950" y="152400"/>
            <a:ext cx="6624088" cy="655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