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010400" cy="92964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94A2BC-A838-42C5-B001-EF76CFB87F2A}">
  <a:tblStyle styleId="{9E94A2BC-A838-42C5-B001-EF76CFB87F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92EC299-A86C-41B0-911A-F1EA8B0C021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4F5"/>
          </a:solidFill>
        </a:fill>
      </a:tcStyle>
    </a:wholeTbl>
    <a:band1H>
      <a:tcTxStyle/>
      <a:tcStyle>
        <a:fill>
          <a:solidFill>
            <a:srgbClr val="D4E9EB"/>
          </a:solidFill>
        </a:fill>
      </a:tcStyle>
    </a:band1H>
    <a:band2H>
      <a:tcTxStyle/>
    </a:band2H>
    <a:band1V>
      <a:tcTxStyle/>
      <a:tcStyle>
        <a:fill>
          <a:solidFill>
            <a:srgbClr val="D4E9E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tknowledgeexchange.techtarget.com/whatis/ipv6-addresses-how-many-is-that-in-numbe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addressing and NAT (Network Address Translation) are topics with lots of depth.  For this presentation the objective is to achieve minimal understanding of how these settings affect connectivity.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configure IP address on a Windows device: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Start → in the bottom search field enter “network connections”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click on the top selection “View Network Connections”  then click on the interface you want to configure.  </a:t>
            </a:r>
            <a:endParaRPr/>
          </a:p>
          <a:p>
            <a:pPr indent="-232943" lvl="0" marL="23294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down to select Internet Protocol Version 4 (TCP/IPv4), then click Properties</a:t>
            </a:r>
            <a:endParaRPr/>
          </a:p>
          <a:p>
            <a:pPr indent="-232943" lvl="0" marL="23294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you will be able to select dynamic IP address = “Obtain an IP address automatically”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know the IP address that will allow you to join your network, you can select “Use the following address”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9c3188573_0_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89c3188573_0_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nslookup google.com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IPV4 is being changed to IPV6 because the world has run out of unique addresses.  IPv4 had a maximum number of 4,294,967,296 addresses (2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IPv6 will have 340,282,366,920,938,463,463,374,607,431,768,211,456 addresses (2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(Link to article on how big that number is and how to pronounce it! -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http://itknowledgeexchange.techtarget.com/whatis/ipv6-addresses-how-many-is-that-in-numbers/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IPV6 can be shortened in a lot of ways so don’t be confused if you see the above address 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2001:DB8:0:0:8:8000:0:417A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2001:DB8::8:8000:0:417A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2001:DB8:0:0:8:8000::417A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2001:db8::8:8000:417A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 rot="10800000">
            <a:off x="228600" y="4724400"/>
            <a:ext cx="8686800" cy="1828800"/>
          </a:xfrm>
          <a:prstGeom prst="round2SameRect">
            <a:avLst>
              <a:gd fmla="val 10784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28600" y="228600"/>
            <a:ext cx="8686800" cy="4419600"/>
          </a:xfrm>
          <a:prstGeom prst="round2SameRect">
            <a:avLst>
              <a:gd fmla="val 2821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09600" y="533400"/>
            <a:ext cx="7924800" cy="3886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4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04800" y="48006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228600" y="6553200"/>
            <a:ext cx="2133600" cy="287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5600" y="6553200"/>
            <a:ext cx="3429000" cy="287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858000" y="6553200"/>
            <a:ext cx="2057400" cy="287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228600" y="1524000"/>
            <a:ext cx="8686800" cy="49103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5105400" y="22860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7" name="Google Shape;87;p11"/>
          <p:cNvCxnSpPr/>
          <p:nvPr/>
        </p:nvCxnSpPr>
        <p:spPr>
          <a:xfrm>
            <a:off x="228600" y="6528816"/>
            <a:ext cx="8686800" cy="1588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2171700" y="-266700"/>
            <a:ext cx="48006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32619" y="99219"/>
            <a:ext cx="6049962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 rot="5400000">
            <a:off x="4918869" y="2385219"/>
            <a:ext cx="59737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01" name="Google Shape;101;p13"/>
          <p:cNvCxnSpPr/>
          <p:nvPr/>
        </p:nvCxnSpPr>
        <p:spPr>
          <a:xfrm>
            <a:off x="228600" y="6528816"/>
            <a:ext cx="8686800" cy="1588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6002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228600" y="6528816"/>
            <a:ext cx="8686800" cy="1588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5105400" y="22860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01752" y="1600200"/>
            <a:ext cx="416052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48200" y="1600200"/>
            <a:ext cx="416052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fmla="val 282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flipH="1" rot="10800000">
            <a:off x="228600" y="5257800"/>
            <a:ext cx="8686800" cy="1295400"/>
          </a:xfrm>
          <a:prstGeom prst="round2SameRect">
            <a:avLst>
              <a:gd fmla="val 10784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685800" y="8382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 Black"/>
              <a:buNone/>
              <a:defRPr b="0" i="0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722313" y="5410200"/>
            <a:ext cx="7772400" cy="104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301752" y="1535112"/>
            <a:ext cx="416052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01752" y="2373312"/>
            <a:ext cx="41605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645024" y="1535112"/>
            <a:ext cx="416052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4" type="body"/>
          </p:nvPr>
        </p:nvSpPr>
        <p:spPr>
          <a:xfrm>
            <a:off x="4645024" y="2373312"/>
            <a:ext cx="41605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fmla="val 490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  <a:defRPr b="0" i="0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1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228600" y="6524625"/>
            <a:ext cx="8686800" cy="1588"/>
          </a:xfrm>
          <a:prstGeom prst="straightConnector1">
            <a:avLst/>
          </a:pr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609600" y="533400"/>
            <a:ext cx="7924800" cy="3886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Networks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Part 1: Naming</a:t>
            </a:r>
            <a:endParaRPr b="0" i="0" sz="40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301752" y="1600200"/>
            <a:ext cx="4160520" cy="47548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384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577039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endParaRPr b="1" i="0" sz="2400" u="none" cap="none" strike="noStrike">
              <a:solidFill>
                <a:srgbClr val="5770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address series that can be used in many orgs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can begin with: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 – 172.31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192.168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‘piggyback’ on a public address to get to the Internet → this is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(Network Address Translation)</a:t>
            </a:r>
            <a:endParaRPr/>
          </a:p>
        </p:txBody>
      </p:sp>
      <p:sp>
        <p:nvSpPr>
          <p:cNvPr id="257" name="Google Shape;257;p23"/>
          <p:cNvSpPr txBox="1"/>
          <p:nvPr>
            <p:ph idx="2" type="body"/>
          </p:nvPr>
        </p:nvSpPr>
        <p:spPr>
          <a:xfrm>
            <a:off x="4648200" y="1600200"/>
            <a:ext cx="4160520" cy="4754880"/>
          </a:xfrm>
          <a:prstGeom prst="rect">
            <a:avLst/>
          </a:prstGeom>
          <a:noFill/>
          <a:ln cap="flat" cmpd="sng" w="9525">
            <a:solidFill>
              <a:srgbClr val="A384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5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73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addresses are unique in the entire world</a:t>
            </a:r>
            <a:endParaRPr b="0" i="0" sz="20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73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used to go on the Internet</a:t>
            </a:r>
            <a:endParaRPr b="0" i="0" sz="20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73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aren’t</a:t>
            </a:r>
            <a:b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more</a:t>
            </a:r>
            <a:b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</a:t>
            </a:r>
            <a:b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b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304800" y="1524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IP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v4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 Address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Can be Public or Private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C:\Users\mgalante\AppData\Local\Microsoft\Windows\Temporary Internet Files\Content.IE5\8F225W27\MC900151381[1].wmf"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4114800"/>
            <a:ext cx="1828800" cy="182605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304800" y="457200"/>
            <a:ext cx="8534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Getting an IP Address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04800" y="1567942"/>
            <a:ext cx="8534400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get an IP address </a:t>
            </a:r>
            <a:r>
              <a:rPr b="1" i="1" lang="en-US" sz="2000" u="none" cap="none" strike="noStrike">
                <a:solidFill>
                  <a:schemeClr val="dk1"/>
                </a:solidFill>
              </a:rPr>
              <a:t>statically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IP address yourself to your device</a:t>
            </a:r>
            <a:endParaRPr/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Stays the same unless you change it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Servers, website hosting, etc.</a:t>
            </a:r>
            <a:endParaRPr/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get an IP address </a:t>
            </a:r>
            <a:r>
              <a:rPr b="1" i="1" lang="en-US" sz="2000" u="none" cap="none" strike="noStrike">
                <a:solidFill>
                  <a:schemeClr val="dk1"/>
                </a:solidFill>
              </a:rPr>
              <a:t>dynamically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server assigns you an IP address automatically</a:t>
            </a:r>
            <a:endParaRPr/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DHCP (Dynamic Host Configuration Protocol)</a:t>
            </a:r>
            <a:endParaRPr/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secure because address changes each time you log 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your device joins a new network, it will get a new IP address.</a:t>
            </a:r>
            <a:endParaRPr/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network - could be 192.168.1.54</a:t>
            </a:r>
            <a:endParaRPr/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network - could be 10.0.1.37</a:t>
            </a:r>
            <a:endParaRPr/>
          </a:p>
          <a:p>
            <a:pPr indent="-231140" lvl="1" marL="54864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Starbucks network - could be 192.168.0.11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IP and MAC addresses work together</a:t>
            </a:r>
            <a:endParaRPr/>
          </a:p>
        </p:txBody>
      </p:sp>
      <p:sp>
        <p:nvSpPr>
          <p:cNvPr id="268" name="Google Shape;268;p24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810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Find a Device = ARP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457200" y="1579562"/>
            <a:ext cx="8229600" cy="520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C00000"/>
                </a:solidFill>
              </a:rPr>
              <a:t>To send data, a device must know BOTH the IP and the MAC address of the receiving device.  </a:t>
            </a:r>
            <a:endParaRPr b="1" i="0" sz="2000" u="none" cap="none" strike="noStrike">
              <a:solidFill>
                <a:srgbClr val="C00000"/>
              </a:solidFill>
            </a:endParaRPr>
          </a:p>
          <a:p>
            <a:pPr indent="0" lvl="0" marL="2743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ARP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ddress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esolution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rotocol)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tool used by devices on the same network to find the MAC address associated with an IP address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device broadcasts an ARP request to all the devices on the network.  It’s sort of like yelling to see if you can find someone.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device with the particular IP address responds with its MAC address. </a:t>
            </a:r>
            <a:endParaRPr/>
          </a:p>
        </p:txBody>
      </p:sp>
      <p:sp>
        <p:nvSpPr>
          <p:cNvPr id="275" name="Google Shape;275;p25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6"/>
          <p:cNvGrpSpPr/>
          <p:nvPr/>
        </p:nvGrpSpPr>
        <p:grpSpPr>
          <a:xfrm>
            <a:off x="457200" y="1676400"/>
            <a:ext cx="1773238" cy="1789113"/>
            <a:chOff x="1354" y="785"/>
            <a:chExt cx="1117" cy="1127"/>
          </a:xfrm>
        </p:grpSpPr>
        <p:sp>
          <p:nvSpPr>
            <p:cNvPr id="281" name="Google Shape;281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Bob</a:t>
              </a:r>
              <a:endParaRPr/>
            </a:p>
          </p:txBody>
        </p:sp>
      </p:grpSp>
      <p:sp>
        <p:nvSpPr>
          <p:cNvPr id="319" name="Google Shape;319;p26"/>
          <p:cNvSpPr txBox="1"/>
          <p:nvPr/>
        </p:nvSpPr>
        <p:spPr>
          <a:xfrm>
            <a:off x="152400" y="3505200"/>
            <a:ext cx="2667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10.0.0.3</a:t>
            </a:r>
            <a:b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C0:43:1E:00:57:D3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2319672" y="1509713"/>
            <a:ext cx="2743200" cy="1295400"/>
          </a:xfrm>
          <a:prstGeom prst="wedgeEllipseCallout">
            <a:avLst>
              <a:gd fmla="val -44792" name="adj1"/>
              <a:gd fmla="val 69977" name="adj2"/>
            </a:avLst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Hey, everybody!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is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10.0.0.1?</a:t>
            </a:r>
            <a:endParaRPr/>
          </a:p>
        </p:txBody>
      </p:sp>
      <p:grpSp>
        <p:nvGrpSpPr>
          <p:cNvPr id="321" name="Google Shape;321;p26"/>
          <p:cNvGrpSpPr/>
          <p:nvPr/>
        </p:nvGrpSpPr>
        <p:grpSpPr>
          <a:xfrm>
            <a:off x="6781800" y="4876800"/>
            <a:ext cx="914400" cy="874713"/>
            <a:chOff x="1354" y="785"/>
            <a:chExt cx="1117" cy="1127"/>
          </a:xfrm>
        </p:grpSpPr>
        <p:sp>
          <p:nvSpPr>
            <p:cNvPr id="322" name="Google Shape;322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353" name="Google Shape;353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356" name="Google Shape;356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" name="Google Shape;358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6"/>
          <p:cNvGrpSpPr/>
          <p:nvPr/>
        </p:nvGrpSpPr>
        <p:grpSpPr>
          <a:xfrm>
            <a:off x="4484599" y="5535331"/>
            <a:ext cx="914400" cy="874713"/>
            <a:chOff x="1354" y="785"/>
            <a:chExt cx="1117" cy="1127"/>
          </a:xfrm>
        </p:grpSpPr>
        <p:sp>
          <p:nvSpPr>
            <p:cNvPr id="361" name="Google Shape;361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392" name="Google Shape;392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395" name="Google Shape;395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865798" y="5582946"/>
            <a:ext cx="914400" cy="874713"/>
            <a:chOff x="1354" y="785"/>
            <a:chExt cx="1117" cy="1127"/>
          </a:xfrm>
        </p:grpSpPr>
        <p:sp>
          <p:nvSpPr>
            <p:cNvPr id="400" name="Google Shape;400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0" name="Google Shape;430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431" name="Google Shape;431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434" name="Google Shape;434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6" name="Google Shape;436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rgbClr val="FF99CC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26"/>
          <p:cNvGrpSpPr/>
          <p:nvPr/>
        </p:nvGrpSpPr>
        <p:grpSpPr>
          <a:xfrm>
            <a:off x="6400800" y="4191000"/>
            <a:ext cx="914400" cy="874713"/>
            <a:chOff x="1354" y="785"/>
            <a:chExt cx="1117" cy="1127"/>
          </a:xfrm>
        </p:grpSpPr>
        <p:sp>
          <p:nvSpPr>
            <p:cNvPr id="439" name="Google Shape;439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473" name="Google Shape;473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" name="Google Shape;475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rgbClr val="99CCFF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26"/>
          <p:cNvGrpSpPr/>
          <p:nvPr/>
        </p:nvGrpSpPr>
        <p:grpSpPr>
          <a:xfrm>
            <a:off x="7467600" y="5029200"/>
            <a:ext cx="914400" cy="874713"/>
            <a:chOff x="1354" y="785"/>
            <a:chExt cx="1117" cy="1127"/>
          </a:xfrm>
        </p:grpSpPr>
        <p:sp>
          <p:nvSpPr>
            <p:cNvPr id="478" name="Google Shape;478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509" name="Google Shape;509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512" name="Google Shape;512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4" name="Google Shape;514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rgbClr val="99CCFF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26"/>
          <p:cNvGrpSpPr/>
          <p:nvPr/>
        </p:nvGrpSpPr>
        <p:grpSpPr>
          <a:xfrm>
            <a:off x="4495800" y="4648200"/>
            <a:ext cx="914400" cy="874713"/>
            <a:chOff x="1354" y="785"/>
            <a:chExt cx="1117" cy="1127"/>
          </a:xfrm>
        </p:grpSpPr>
        <p:sp>
          <p:nvSpPr>
            <p:cNvPr id="517" name="Google Shape;517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7" name="Google Shape;547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548" name="Google Shape;548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0" name="Google Shape;550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551" name="Google Shape;551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3" name="Google Shape;553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26"/>
          <p:cNvGrpSpPr/>
          <p:nvPr/>
        </p:nvGrpSpPr>
        <p:grpSpPr>
          <a:xfrm>
            <a:off x="5181600" y="5334000"/>
            <a:ext cx="914400" cy="874713"/>
            <a:chOff x="1354" y="785"/>
            <a:chExt cx="1117" cy="1127"/>
          </a:xfrm>
        </p:grpSpPr>
        <p:sp>
          <p:nvSpPr>
            <p:cNvPr id="556" name="Google Shape;556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6" name="Google Shape;586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587" name="Google Shape;587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590" name="Google Shape;590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2" name="Google Shape;592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rgbClr val="99CCFF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26"/>
          <p:cNvGrpSpPr/>
          <p:nvPr/>
        </p:nvGrpSpPr>
        <p:grpSpPr>
          <a:xfrm>
            <a:off x="5486400" y="4343400"/>
            <a:ext cx="914400" cy="874713"/>
            <a:chOff x="1354" y="785"/>
            <a:chExt cx="1117" cy="1127"/>
          </a:xfrm>
        </p:grpSpPr>
        <p:sp>
          <p:nvSpPr>
            <p:cNvPr id="595" name="Google Shape;595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5" name="Google Shape;625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626" name="Google Shape;626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629" name="Google Shape;629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26"/>
          <p:cNvGrpSpPr/>
          <p:nvPr/>
        </p:nvGrpSpPr>
        <p:grpSpPr>
          <a:xfrm>
            <a:off x="6096000" y="4648200"/>
            <a:ext cx="914400" cy="874713"/>
            <a:chOff x="1354" y="785"/>
            <a:chExt cx="1117" cy="1127"/>
          </a:xfrm>
        </p:grpSpPr>
        <p:sp>
          <p:nvSpPr>
            <p:cNvPr id="634" name="Google Shape;634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4" name="Google Shape;664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665" name="Google Shape;665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0" name="Google Shape;670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935474" y="5579687"/>
            <a:ext cx="914400" cy="874713"/>
            <a:chOff x="1354" y="785"/>
            <a:chExt cx="1117" cy="1127"/>
          </a:xfrm>
        </p:grpSpPr>
        <p:sp>
          <p:nvSpPr>
            <p:cNvPr id="673" name="Google Shape;673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3" name="Google Shape;703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9" name="Google Shape;709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1600" y="845"/>
              <a:ext cx="616" cy="464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26"/>
          <p:cNvSpPr/>
          <p:nvPr/>
        </p:nvSpPr>
        <p:spPr>
          <a:xfrm>
            <a:off x="5680136" y="2767595"/>
            <a:ext cx="2819400" cy="1066800"/>
          </a:xfrm>
          <a:prstGeom prst="wedgeRectCallout">
            <a:avLst>
              <a:gd fmla="val -52028" name="adj1"/>
              <a:gd fmla="val 91370" name="adj2"/>
            </a:avLst>
          </a:prstGeom>
          <a:solidFill>
            <a:srgbClr val="FF99CC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am!!!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A1:FF:32:5A:EC:AA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6"/>
          <p:cNvSpPr/>
          <p:nvPr/>
        </p:nvSpPr>
        <p:spPr>
          <a:xfrm>
            <a:off x="152400" y="4648200"/>
            <a:ext cx="3962400" cy="1371600"/>
          </a:xfrm>
          <a:prstGeom prst="bracketPair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 – I’ll put that in my ARP table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Google Shape;713;p26"/>
          <p:cNvCxnSpPr/>
          <p:nvPr/>
        </p:nvCxnSpPr>
        <p:spPr>
          <a:xfrm>
            <a:off x="1447800" y="4191000"/>
            <a:ext cx="0" cy="381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14" name="Google Shape;714;p26"/>
          <p:cNvGraphicFramePr/>
          <p:nvPr/>
        </p:nvGraphicFramePr>
        <p:xfrm>
          <a:off x="3048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{9E94A2BC-A838-42C5-B001-EF76CFB87F2A}</a:tableStyleId>
              </a:tblPr>
              <a:tblGrid>
                <a:gridCol w="1600200"/>
                <a:gridCol w="21336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address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Physical address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10.0.0.1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Font typeface="Noto Sans Symbols"/>
                        <a:buNone/>
                      </a:pPr>
                      <a:r>
                        <a:rPr b="1" lang="en-US" sz="1400" u="none" cap="none" strike="noStrike"/>
                        <a:t>A1:FF:32:5A:EC:AA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5" name="Google Shape;715;p26"/>
          <p:cNvSpPr txBox="1"/>
          <p:nvPr>
            <p:ph type="title"/>
          </p:nvPr>
        </p:nvSpPr>
        <p:spPr>
          <a:xfrm>
            <a:off x="228600" y="533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How ARP works</a:t>
            </a:r>
            <a:endParaRPr/>
          </a:p>
        </p:txBody>
      </p:sp>
      <p:grpSp>
        <p:nvGrpSpPr>
          <p:cNvPr id="716" name="Google Shape;716;p26"/>
          <p:cNvGrpSpPr/>
          <p:nvPr/>
        </p:nvGrpSpPr>
        <p:grpSpPr>
          <a:xfrm>
            <a:off x="5105400" y="4419600"/>
            <a:ext cx="914400" cy="874713"/>
            <a:chOff x="1354" y="785"/>
            <a:chExt cx="1117" cy="1127"/>
          </a:xfrm>
        </p:grpSpPr>
        <p:sp>
          <p:nvSpPr>
            <p:cNvPr id="717" name="Google Shape;717;p26"/>
            <p:cNvSpPr/>
            <p:nvPr/>
          </p:nvSpPr>
          <p:spPr>
            <a:xfrm>
              <a:off x="1532" y="785"/>
              <a:ext cx="760" cy="5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1372" y="1429"/>
              <a:ext cx="1085" cy="2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78"/>
                  </a:lnTo>
                  <a:lnTo>
                    <a:pt x="0" y="11957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1370" y="1427"/>
              <a:ext cx="1089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  <a:lnTo>
                    <a:pt x="119889" y="0"/>
                  </a:lnTo>
                  <a:lnTo>
                    <a:pt x="119889" y="119584"/>
                  </a:lnTo>
                  <a:lnTo>
                    <a:pt x="0" y="119584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1406" y="1455"/>
              <a:ext cx="221" cy="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  <a:lnTo>
                    <a:pt x="119457" y="0"/>
                  </a:lnTo>
                  <a:lnTo>
                    <a:pt x="119457" y="117073"/>
                  </a:lnTo>
                  <a:lnTo>
                    <a:pt x="0" y="117073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2130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2198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2140" y="1473"/>
              <a:ext cx="285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78" y="0"/>
                  </a:lnTo>
                  <a:lnTo>
                    <a:pt x="119578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2138" y="1471"/>
              <a:ext cx="28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84" y="0"/>
                  </a:lnTo>
                  <a:lnTo>
                    <a:pt x="119584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1814" y="1435"/>
              <a:ext cx="305" cy="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  <a:lnTo>
                    <a:pt x="119606" y="0"/>
                  </a:lnTo>
                  <a:lnTo>
                    <a:pt x="119606" y="118651"/>
                  </a:lnTo>
                  <a:lnTo>
                    <a:pt x="0" y="11865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1890" y="1443"/>
              <a:ext cx="117" cy="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  <a:lnTo>
                    <a:pt x="118974" y="0"/>
                  </a:lnTo>
                  <a:lnTo>
                    <a:pt x="118974" y="118260"/>
                  </a:lnTo>
                  <a:lnTo>
                    <a:pt x="0" y="118260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1824" y="1473"/>
              <a:ext cx="289" cy="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84" y="0"/>
                  </a:lnTo>
                  <a:lnTo>
                    <a:pt x="119584" y="106666"/>
                  </a:lnTo>
                  <a:lnTo>
                    <a:pt x="0" y="10666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1822" y="1471"/>
              <a:ext cx="29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590" y="0"/>
                  </a:lnTo>
                  <a:lnTo>
                    <a:pt x="119590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902" y="1471"/>
              <a:ext cx="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06666" y="0"/>
                  </a:lnTo>
                  <a:lnTo>
                    <a:pt x="106666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2216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2214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1398" y="1715"/>
              <a:ext cx="1049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  <a:lnTo>
                    <a:pt x="119885" y="0"/>
                  </a:lnTo>
                  <a:lnTo>
                    <a:pt x="119885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1370" y="1531"/>
              <a:ext cx="1089" cy="1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89" y="0"/>
                  </a:lnTo>
                  <a:lnTo>
                    <a:pt x="119889" y="39724"/>
                  </a:lnTo>
                  <a:lnTo>
                    <a:pt x="0" y="39724"/>
                  </a:lnTo>
                  <a:lnTo>
                    <a:pt x="0" y="52965"/>
                  </a:lnTo>
                  <a:lnTo>
                    <a:pt x="119889" y="52965"/>
                  </a:lnTo>
                  <a:lnTo>
                    <a:pt x="119889" y="66206"/>
                  </a:lnTo>
                  <a:lnTo>
                    <a:pt x="0" y="66206"/>
                  </a:lnTo>
                  <a:lnTo>
                    <a:pt x="0" y="79448"/>
                  </a:lnTo>
                  <a:lnTo>
                    <a:pt x="119889" y="79448"/>
                  </a:lnTo>
                  <a:lnTo>
                    <a:pt x="119889" y="119172"/>
                  </a:lnTo>
                  <a:lnTo>
                    <a:pt x="0" y="11917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1900" y="1457"/>
              <a:ext cx="9" cy="45"/>
            </a:xfrm>
            <a:custGeom>
              <a:rect b="b" l="l" r="r" t="t"/>
              <a:pathLst>
                <a:path extrusionOk="0" h="120000" w="120000">
                  <a:moveTo>
                    <a:pt x="40000" y="117333"/>
                  </a:moveTo>
                  <a:lnTo>
                    <a:pt x="106666" y="117333"/>
                  </a:lnTo>
                  <a:lnTo>
                    <a:pt x="106666" y="0"/>
                  </a:lnTo>
                  <a:lnTo>
                    <a:pt x="0" y="0"/>
                  </a:lnTo>
                  <a:lnTo>
                    <a:pt x="0" y="29333"/>
                  </a:lnTo>
                  <a:lnTo>
                    <a:pt x="40000" y="48000"/>
                  </a:lnTo>
                  <a:lnTo>
                    <a:pt x="40000" y="1173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1898" y="1455"/>
              <a:ext cx="13" cy="49"/>
            </a:xfrm>
            <a:custGeom>
              <a:rect b="b" l="l" r="r" t="t"/>
              <a:pathLst>
                <a:path extrusionOk="0" h="120000" w="120000">
                  <a:moveTo>
                    <a:pt x="36923" y="117551"/>
                  </a:move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  <a:lnTo>
                    <a:pt x="110769" y="117551"/>
                  </a:lnTo>
                  <a:lnTo>
                    <a:pt x="110769" y="0"/>
                  </a:lnTo>
                  <a:lnTo>
                    <a:pt x="0" y="0"/>
                  </a:lnTo>
                  <a:lnTo>
                    <a:pt x="0" y="29387"/>
                  </a:lnTo>
                  <a:lnTo>
                    <a:pt x="36923" y="48979"/>
                  </a:lnTo>
                  <a:lnTo>
                    <a:pt x="36923" y="11755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1356" y="1705"/>
              <a:ext cx="1113" cy="189"/>
            </a:xfrm>
            <a:custGeom>
              <a:rect b="b" l="l" r="r" t="t"/>
              <a:pathLst>
                <a:path extrusionOk="0" h="120000" w="120000">
                  <a:moveTo>
                    <a:pt x="0" y="119365"/>
                  </a:moveTo>
                  <a:lnTo>
                    <a:pt x="8194" y="0"/>
                  </a:lnTo>
                  <a:lnTo>
                    <a:pt x="113854" y="0"/>
                  </a:lnTo>
                  <a:lnTo>
                    <a:pt x="119892" y="119365"/>
                  </a:lnTo>
                  <a:lnTo>
                    <a:pt x="0" y="1193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1354" y="1703"/>
              <a:ext cx="1117" cy="193"/>
            </a:xfrm>
            <a:custGeom>
              <a:rect b="b" l="l" r="r" t="t"/>
              <a:pathLst>
                <a:path extrusionOk="0" h="120000" w="120000">
                  <a:moveTo>
                    <a:pt x="0" y="119378"/>
                  </a:move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  <a:lnTo>
                    <a:pt x="8164" y="0"/>
                  </a:lnTo>
                  <a:lnTo>
                    <a:pt x="113876" y="0"/>
                  </a:lnTo>
                  <a:lnTo>
                    <a:pt x="119892" y="119378"/>
                  </a:lnTo>
                  <a:lnTo>
                    <a:pt x="0" y="11937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1526" y="1775"/>
              <a:ext cx="901" cy="101"/>
            </a:xfrm>
            <a:custGeom>
              <a:rect b="b" l="l" r="r" t="t"/>
              <a:pathLst>
                <a:path extrusionOk="0" h="120000" w="120000">
                  <a:moveTo>
                    <a:pt x="119866" y="118811"/>
                  </a:move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  <a:lnTo>
                    <a:pt x="0" y="118811"/>
                  </a:lnTo>
                  <a:lnTo>
                    <a:pt x="2663" y="0"/>
                  </a:lnTo>
                  <a:lnTo>
                    <a:pt x="116137" y="0"/>
                  </a:lnTo>
                  <a:lnTo>
                    <a:pt x="119866" y="11881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1356" y="1897"/>
              <a:ext cx="1113" cy="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0769"/>
                  </a:lnTo>
                  <a:lnTo>
                    <a:pt x="0" y="11076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354" y="1895"/>
              <a:ext cx="1117" cy="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  <a:lnTo>
                    <a:pt x="119892" y="0"/>
                  </a:lnTo>
                  <a:lnTo>
                    <a:pt x="119892" y="112941"/>
                  </a:lnTo>
                  <a:lnTo>
                    <a:pt x="0" y="112941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1406" y="1771"/>
              <a:ext cx="121" cy="105"/>
            </a:xfrm>
            <a:custGeom>
              <a:rect b="b" l="l" r="r" t="t"/>
              <a:pathLst>
                <a:path extrusionOk="0" h="120000" w="120000">
                  <a:moveTo>
                    <a:pt x="87272" y="118857"/>
                  </a:move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  <a:lnTo>
                    <a:pt x="0" y="118857"/>
                  </a:lnTo>
                  <a:lnTo>
                    <a:pt x="35702" y="0"/>
                  </a:lnTo>
                  <a:lnTo>
                    <a:pt x="119008" y="0"/>
                  </a:lnTo>
                  <a:lnTo>
                    <a:pt x="87272" y="11885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1450" y="1715"/>
              <a:ext cx="121" cy="21"/>
            </a:xfrm>
            <a:custGeom>
              <a:rect b="b" l="l" r="r" t="t"/>
              <a:pathLst>
                <a:path extrusionOk="0" h="120000" w="120000">
                  <a:moveTo>
                    <a:pt x="0" y="114285"/>
                  </a:move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  <a:lnTo>
                    <a:pt x="111074" y="114285"/>
                  </a:lnTo>
                  <a:lnTo>
                    <a:pt x="119008" y="0"/>
                  </a:lnTo>
                  <a:lnTo>
                    <a:pt x="7933" y="0"/>
                  </a:lnTo>
                  <a:lnTo>
                    <a:pt x="0" y="114285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390" y="1755"/>
              <a:ext cx="1053" cy="125"/>
            </a:xfrm>
            <a:custGeom>
              <a:rect b="b" l="l" r="r" t="t"/>
              <a:pathLst>
                <a:path extrusionOk="0" h="120000" w="120000">
                  <a:moveTo>
                    <a:pt x="0" y="119040"/>
                  </a:moveTo>
                  <a:lnTo>
                    <a:pt x="4558" y="0"/>
                  </a:lnTo>
                  <a:lnTo>
                    <a:pt x="116239" y="0"/>
                  </a:lnTo>
                  <a:lnTo>
                    <a:pt x="119886" y="11904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566" y="811"/>
              <a:ext cx="693" cy="5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  <a:lnTo>
                    <a:pt x="119826" y="0"/>
                  </a:lnTo>
                  <a:lnTo>
                    <a:pt x="119826" y="119776"/>
                  </a:lnTo>
                  <a:lnTo>
                    <a:pt x="0" y="119776"/>
                  </a:ln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7" name="Google Shape;747;p26"/>
            <p:cNvGrpSpPr/>
            <p:nvPr/>
          </p:nvGrpSpPr>
          <p:grpSpPr>
            <a:xfrm>
              <a:off x="1722" y="1379"/>
              <a:ext cx="367" cy="23"/>
              <a:chOff x="1722" y="1379"/>
              <a:chExt cx="367" cy="23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1724" y="1381"/>
                <a:ext cx="363" cy="19"/>
              </a:xfrm>
              <a:custGeom>
                <a:rect b="b" l="l" r="r" t="t"/>
                <a:pathLst>
                  <a:path extrusionOk="0" h="120000" w="120000">
                    <a:moveTo>
                      <a:pt x="18842" y="113684"/>
                    </a:moveTo>
                    <a:lnTo>
                      <a:pt x="0" y="0"/>
                    </a:lnTo>
                    <a:lnTo>
                      <a:pt x="119669" y="0"/>
                    </a:lnTo>
                    <a:lnTo>
                      <a:pt x="99504" y="101052"/>
                    </a:lnTo>
                    <a:lnTo>
                      <a:pt x="18842" y="11368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1722" y="1379"/>
                <a:ext cx="367" cy="23"/>
              </a:xfrm>
              <a:custGeom>
                <a:rect b="b" l="l" r="r" t="t"/>
                <a:pathLst>
                  <a:path extrusionOk="0" h="120000" w="120000">
                    <a:moveTo>
                      <a:pt x="18964" y="114782"/>
                    </a:moveTo>
                    <a:lnTo>
                      <a:pt x="0" y="0"/>
                    </a:lnTo>
                    <a:lnTo>
                      <a:pt x="119673" y="0"/>
                    </a:lnTo>
                    <a:lnTo>
                      <a:pt x="99400" y="104347"/>
                    </a:lnTo>
                    <a:lnTo>
                      <a:pt x="18964" y="114782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0" name="Google Shape;750;p26"/>
            <p:cNvGrpSpPr/>
            <p:nvPr/>
          </p:nvGrpSpPr>
          <p:grpSpPr>
            <a:xfrm>
              <a:off x="1770" y="1401"/>
              <a:ext cx="273" cy="19"/>
              <a:chOff x="1770" y="1401"/>
              <a:chExt cx="273" cy="19"/>
            </a:xfrm>
          </p:grpSpPr>
          <p:sp>
            <p:nvSpPr>
              <p:cNvPr id="751" name="Google Shape;751;p26"/>
              <p:cNvSpPr/>
              <p:nvPr/>
            </p:nvSpPr>
            <p:spPr>
              <a:xfrm>
                <a:off x="1772" y="1403"/>
                <a:ext cx="269" cy="15"/>
              </a:xfrm>
              <a:custGeom>
                <a:rect b="b" l="l" r="r" t="t"/>
                <a:pathLst>
                  <a:path extrusionOk="0" h="120000" w="120000">
                    <a:moveTo>
                      <a:pt x="0" y="112000"/>
                    </a:moveTo>
                    <a:lnTo>
                      <a:pt x="6245" y="0"/>
                    </a:lnTo>
                    <a:lnTo>
                      <a:pt x="111524" y="0"/>
                    </a:lnTo>
                    <a:lnTo>
                      <a:pt x="119553" y="112000"/>
                    </a:lnTo>
                    <a:lnTo>
                      <a:pt x="0" y="1120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1770" y="1401"/>
                <a:ext cx="273" cy="19"/>
              </a:xfrm>
              <a:custGeom>
                <a:rect b="b" l="l" r="r" t="t"/>
                <a:pathLst>
                  <a:path extrusionOk="0" h="120000" w="120000">
                    <a:moveTo>
                      <a:pt x="0" y="113684"/>
                    </a:moveTo>
                    <a:lnTo>
                      <a:pt x="6153" y="0"/>
                    </a:lnTo>
                    <a:lnTo>
                      <a:pt x="111648" y="0"/>
                    </a:lnTo>
                    <a:lnTo>
                      <a:pt x="119560" y="113684"/>
                    </a:lnTo>
                    <a:lnTo>
                      <a:pt x="0" y="11368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3" name="Google Shape;753;p26"/>
            <p:cNvSpPr/>
            <p:nvPr/>
          </p:nvSpPr>
          <p:spPr>
            <a:xfrm>
              <a:off x="1618" y="1421"/>
              <a:ext cx="564" cy="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1600" y="845"/>
              <a:ext cx="600" cy="600"/>
            </a:xfrm>
            <a:prstGeom prst="rect">
              <a:avLst/>
            </a:prstGeom>
            <a:solidFill>
              <a:srgbClr val="FF99CC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Sally</a:t>
              </a:r>
              <a:endParaRPr sz="1000"/>
            </a:p>
          </p:txBody>
        </p:sp>
      </p:grpSp>
      <p:pic>
        <p:nvPicPr>
          <p:cNvPr id="755" name="Google Shape;7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749" y="6548662"/>
            <a:ext cx="3432345" cy="33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7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Finding Devices in a Network</a:t>
            </a:r>
            <a:endParaRPr b="0" i="0" sz="28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27"/>
          <p:cNvSpPr txBox="1"/>
          <p:nvPr>
            <p:ph idx="1" type="body"/>
          </p:nvPr>
        </p:nvSpPr>
        <p:spPr>
          <a:xfrm>
            <a:off x="228600" y="16002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one naming method for computers that is “human readable”</a:t>
            </a:r>
            <a:endParaRPr/>
          </a:p>
          <a:p>
            <a:pPr indent="-274320" lvl="0" marL="27432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FQDN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(Fully Qualified Domain Name)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Format: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host.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yourdomain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top-leveldomain</a:t>
            </a:r>
            <a:endParaRPr b="1" i="0" sz="2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5419" lvl="2" marL="7315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Top-level domain: .com, .net, .edu, .gov, .org, (etc.)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419" lvl="2" marL="7315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ubuntu.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endParaRPr/>
          </a:p>
          <a:p>
            <a:pPr indent="-23114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www.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yahoo.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packet is delivered by mapping a FQDN to it’s IP address and then to it’s MAC address</a:t>
            </a:r>
            <a:endParaRPr/>
          </a:p>
          <a:p>
            <a:pPr indent="-231140" lvl="1" marL="54864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google.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com &gt; </a:t>
            </a:r>
            <a:r>
              <a:rPr b="1" lang="en-US" sz="2000">
                <a:solidFill>
                  <a:srgbClr val="57703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2000" u="none" cap="none" strike="noStrike">
                <a:solidFill>
                  <a:srgbClr val="577039"/>
                </a:solidFill>
                <a:latin typeface="Courier New"/>
                <a:ea typeface="Courier New"/>
                <a:cs typeface="Courier New"/>
                <a:sym typeface="Courier New"/>
              </a:rPr>
              <a:t>.8</a:t>
            </a:r>
            <a:r>
              <a:rPr b="1" lang="en-US" sz="2000">
                <a:solidFill>
                  <a:srgbClr val="577039"/>
                </a:solidFill>
                <a:latin typeface="Courier New"/>
                <a:ea typeface="Courier New"/>
                <a:cs typeface="Courier New"/>
                <a:sym typeface="Courier New"/>
              </a:rPr>
              <a:t>.8.8 </a:t>
            </a:r>
            <a:r>
              <a:rPr b="1" i="0" lang="en-US" sz="2000" u="none" cap="none" strike="noStrike">
                <a:solidFill>
                  <a:srgbClr val="577039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000" u="none" cap="none" strike="noStrike">
                <a:solidFill>
                  <a:srgbClr val="ECD2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2000" u="none" cap="none" strike="noStrike">
                <a:solidFill>
                  <a:srgbClr val="ACC58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7"/>
          <p:cNvSpPr txBox="1"/>
          <p:nvPr>
            <p:ph idx="2" type="body"/>
          </p:nvPr>
        </p:nvSpPr>
        <p:spPr>
          <a:xfrm>
            <a:off x="5105400" y="22860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FQDN</a:t>
            </a:r>
            <a:endParaRPr b="1" i="0" sz="4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7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8"/>
          <p:cNvSpPr txBox="1"/>
          <p:nvPr>
            <p:ph type="title"/>
          </p:nvPr>
        </p:nvSpPr>
        <p:spPr>
          <a:xfrm>
            <a:off x="685800" y="8382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 Black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Activity #1</a:t>
            </a:r>
            <a:br>
              <a:rPr b="0" i="0" lang="en-US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0" i="0" lang="en-US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Finding your </a:t>
            </a:r>
            <a:br>
              <a:rPr b="0" i="0" lang="en-US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computer names</a:t>
            </a:r>
            <a:endParaRPr b="0" i="0" sz="48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9" name="Google Shape;769;p28"/>
          <p:cNvSpPr txBox="1"/>
          <p:nvPr>
            <p:ph idx="1" type="body"/>
          </p:nvPr>
        </p:nvSpPr>
        <p:spPr>
          <a:xfrm>
            <a:off x="722313" y="5410200"/>
            <a:ext cx="7772400" cy="104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8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9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Using the Terminal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6" name="Google Shape;776;p29"/>
          <p:cNvSpPr txBox="1"/>
          <p:nvPr>
            <p:ph idx="1" type="body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open the terminal in Windows</a:t>
            </a:r>
            <a:endParaRPr/>
          </a:p>
          <a:p>
            <a:pPr indent="-231140" lvl="1" marL="54864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&gt; cmd &gt; Enter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open the terminal in Mac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Spotlight | terminal → Enter</a:t>
            </a:r>
            <a:endParaRPr/>
          </a:p>
          <a:p>
            <a:pPr indent="-10160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9"/>
          <p:cNvSpPr txBox="1"/>
          <p:nvPr>
            <p:ph idx="11" type="ftr"/>
          </p:nvPr>
        </p:nvSpPr>
        <p:spPr>
          <a:xfrm>
            <a:off x="2895600" y="6520942"/>
            <a:ext cx="3429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Google Shape;7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438400"/>
            <a:ext cx="4745100" cy="99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webhostinghub.com/help/images/stories/mac/spotlight_terminal.jpg" id="779" name="Google Shape;779;p29"/>
          <p:cNvPicPr preferRelativeResize="0"/>
          <p:nvPr/>
        </p:nvPicPr>
        <p:blipFill rotWithShape="1">
          <a:blip r:embed="rId4">
            <a:alphaModFix/>
          </a:blip>
          <a:srcRect b="36744" l="0" r="0" t="0"/>
          <a:stretch/>
        </p:blipFill>
        <p:spPr>
          <a:xfrm>
            <a:off x="914399" y="4744452"/>
            <a:ext cx="4745100" cy="1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TCP/IP tools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5" name="Google Shape;785;p30"/>
          <p:cNvSpPr txBox="1"/>
          <p:nvPr>
            <p:ph idx="1" type="body"/>
          </p:nvPr>
        </p:nvSpPr>
        <p:spPr>
          <a:xfrm>
            <a:off x="342900" y="15690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lang="en-US" sz="2400"/>
              <a:t>Try it!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7432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be using these terminal commands:</a:t>
            </a:r>
            <a:endParaRPr/>
          </a:p>
          <a:p>
            <a:pPr indent="-209550" lvl="0" marL="27432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6" name="Google Shape;786;p30"/>
          <p:cNvGraphicFramePr/>
          <p:nvPr/>
        </p:nvGraphicFramePr>
        <p:xfrm>
          <a:off x="381000" y="3703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{B92EC299-A86C-41B0-911A-F1EA8B0C0218}</a:tableStyleId>
              </a:tblPr>
              <a:tblGrid>
                <a:gridCol w="2667000"/>
                <a:gridCol w="57150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Command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What info it provides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ifconfig -a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MAC address, IPc4, IPv6, other things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ping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Can I successfully connect to a certain device?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arp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What is the MAC address of devices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I previously have connected to?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nslookup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IP address of a FQDN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7" name="Google Shape;787;p30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Networking = Sharing Info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304800" y="14478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3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Humans communicate using 2 basic methods</a:t>
            </a:r>
            <a:endParaRPr/>
          </a:p>
          <a:p>
            <a:pPr indent="-231140" lvl="1" marL="54864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Speaking</a:t>
            </a:r>
            <a:endParaRPr/>
          </a:p>
          <a:p>
            <a:pPr indent="-231140" lvl="1" marL="54864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endParaRPr b="0" i="0" sz="10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Clr>
                <a:schemeClr val="accent2"/>
              </a:buClr>
              <a:buSzPts val="2023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methods have rules to make it work smoothly</a:t>
            </a:r>
            <a:endParaRPr/>
          </a:p>
          <a:p>
            <a:pPr indent="-231140" lvl="1" marL="54864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Speaking: Take turns, raise your hand, no yelling</a:t>
            </a:r>
            <a:endParaRPr/>
          </a:p>
          <a:p>
            <a:pPr indent="-231140" lvl="1" marL="54864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Writing: Addressing, salutation, punctuation</a:t>
            </a:r>
            <a:endParaRPr b="0" i="0" sz="10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Clr>
                <a:schemeClr val="accent2"/>
              </a:buClr>
              <a:buSzPts val="2023"/>
              <a:buFont typeface="Noto Sans Symbols"/>
              <a:buChar char="●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communications have rules too</a:t>
            </a:r>
            <a:endParaRPr/>
          </a:p>
          <a:p>
            <a:pPr indent="-231140" lvl="1" marL="54864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devices on the network</a:t>
            </a:r>
            <a:endParaRPr/>
          </a:p>
          <a:p>
            <a:pPr indent="-231140" lvl="1" marL="54864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connections</a:t>
            </a:r>
            <a:endParaRPr/>
          </a:p>
          <a:p>
            <a:pPr indent="-231140" lvl="1" marL="54864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Varies with type of info shared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031" lvl="1" marL="548640" marR="0" rtl="0" algn="l">
              <a:lnSpc>
                <a:spcPct val="13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031" lvl="1" marL="548640" marR="0" rtl="0" algn="l">
              <a:lnSpc>
                <a:spcPct val="13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304800" y="5562600"/>
            <a:ext cx="662940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Harry wants to send a message to Sally.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they are not the only users of the cable.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938213" y="1465267"/>
            <a:ext cx="7343776" cy="3876676"/>
            <a:chOff x="591" y="347"/>
            <a:chExt cx="4626" cy="2442"/>
          </a:xfrm>
        </p:grpSpPr>
        <p:pic>
          <p:nvPicPr>
            <p:cNvPr id="121" name="Google Shape;12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1" y="347"/>
              <a:ext cx="4626" cy="24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" name="Google Shape;122;p16"/>
            <p:cNvGrpSpPr/>
            <p:nvPr/>
          </p:nvGrpSpPr>
          <p:grpSpPr>
            <a:xfrm>
              <a:off x="1248" y="592"/>
              <a:ext cx="3504" cy="1645"/>
              <a:chOff x="1248" y="592"/>
              <a:chExt cx="3504" cy="1645"/>
            </a:xfrm>
          </p:grpSpPr>
          <p:sp>
            <p:nvSpPr>
              <p:cNvPr id="123" name="Google Shape;123;p16"/>
              <p:cNvSpPr txBox="1"/>
              <p:nvPr/>
            </p:nvSpPr>
            <p:spPr>
              <a:xfrm>
                <a:off x="1248" y="592"/>
                <a:ext cx="57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Harry</a:t>
                </a:r>
                <a:endParaRPr/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4176" y="592"/>
                <a:ext cx="57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Sally</a:t>
                </a:r>
                <a:endParaRPr/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>
                <a:off x="2736" y="592"/>
                <a:ext cx="57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Frank</a:t>
                </a:r>
                <a:endParaRPr/>
              </a:p>
            </p:txBody>
          </p:sp>
          <p:sp>
            <p:nvSpPr>
              <p:cNvPr id="126" name="Google Shape;126;p16"/>
              <p:cNvSpPr txBox="1"/>
              <p:nvPr/>
            </p:nvSpPr>
            <p:spPr>
              <a:xfrm>
                <a:off x="1992" y="2039"/>
                <a:ext cx="57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Joan</a:t>
                </a:r>
                <a:endParaRPr/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>
                <a:off x="3528" y="2045"/>
                <a:ext cx="57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Tom</a:t>
                </a:r>
                <a:endParaRPr/>
              </a:p>
            </p:txBody>
          </p:sp>
        </p:grpSp>
      </p:grpSp>
      <p:sp>
        <p:nvSpPr>
          <p:cNvPr id="128" name="Google Shape;128;p16"/>
          <p:cNvSpPr/>
          <p:nvPr/>
        </p:nvSpPr>
        <p:spPr>
          <a:xfrm>
            <a:off x="2154238" y="2894013"/>
            <a:ext cx="274637" cy="273050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114800" y="2814638"/>
            <a:ext cx="381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6324600" y="2814638"/>
            <a:ext cx="381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3657600" y="3429000"/>
            <a:ext cx="381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6400800" y="3505200"/>
            <a:ext cx="381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Finding Devices in a Network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934200" y="3794125"/>
            <a:ext cx="1981200" cy="2438400"/>
          </a:xfrm>
          <a:prstGeom prst="roundRect">
            <a:avLst>
              <a:gd fmla="val 16667" name="adj"/>
            </a:avLst>
          </a:prstGeom>
          <a:solidFill>
            <a:srgbClr val="ACC58D"/>
          </a:solidFill>
          <a:ln cap="flat" cmpd="sng" w="19050">
            <a:solidFill>
              <a:srgbClr val="A384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chances Harry’s message will actually get to Sally?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Finding Devices in a Network</a:t>
            </a:r>
            <a:endParaRPr b="0" i="0" sz="28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228600" y="16002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1" i="0" lang="en-US" sz="204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 #1 – Your device must be unique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addressing system, a way of uniquely identifying computers and interfaces</a:t>
            </a:r>
            <a:r>
              <a:rPr b="0" i="0" lang="en-US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892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1" i="0" lang="en-US" sz="204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edia</a:t>
            </a:r>
            <a:r>
              <a:rPr b="0" i="0" lang="en-US" sz="204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4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ccess</a:t>
            </a:r>
            <a:r>
              <a:rPr b="0" i="0" lang="en-US" sz="204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4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r>
              <a:rPr b="1" i="0" lang="en-US" sz="204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Address </a:t>
            </a:r>
            <a:endParaRPr b="1" i="0" sz="238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Unique identifier for each networking device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known as the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address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device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as 12 hex digits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Char char="●"/>
            </a:pPr>
            <a:r>
              <a:rPr b="1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00:24:E8:83:68:96   </a:t>
            </a:r>
            <a:r>
              <a:rPr b="0" i="0" lang="en-US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   </a:t>
            </a:r>
            <a:r>
              <a:rPr b="1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00-C0-CA-52-38-8C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734"/>
              <a:buFont typeface="Noto Sans Symbols"/>
              <a:buChar char="●"/>
            </a:pP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MAC address is like a SS</a:t>
            </a:r>
            <a:r>
              <a:rPr lang="en-US" sz="2040"/>
              <a:t>N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changeable, unique to you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5035" lvl="0" marL="274320" marR="0" rtl="0" algn="l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Clr>
                <a:schemeClr val="accent2"/>
              </a:buClr>
              <a:buSzPts val="1879"/>
              <a:buFont typeface="Noto Sans Symbols"/>
              <a:buNone/>
            </a:pPr>
            <a:r>
              <a:t/>
            </a:r>
            <a:endParaRPr b="0" i="0" sz="221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5105400" y="22860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 b="1" i="0" sz="3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aboutfacts.net/Else/E289/PD/Social_Security_card.jpg"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4419600"/>
            <a:ext cx="3096382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Reading a MAC Address</a:t>
            </a:r>
            <a:endParaRPr b="0" i="0" sz="28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0" name="Google Shape;150;p18"/>
          <p:cNvSpPr txBox="1"/>
          <p:nvPr>
            <p:ph idx="2" type="body"/>
          </p:nvPr>
        </p:nvSpPr>
        <p:spPr>
          <a:xfrm>
            <a:off x="5105400" y="22860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 b="1" i="0" sz="3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avsi.com/questionsanswers/images/network-adapters/NIC-installed-laptop.jpg"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562600" y="4894662"/>
            <a:ext cx="2743200" cy="1963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thewifishop.net/images/uploads/Alfa-AWUSO36H.JPG" id="152" name="Google Shape;1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657599"/>
            <a:ext cx="3200400" cy="320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8"/>
          <p:cNvGrpSpPr/>
          <p:nvPr/>
        </p:nvGrpSpPr>
        <p:grpSpPr>
          <a:xfrm>
            <a:off x="1256506" y="2512177"/>
            <a:ext cx="534988" cy="611188"/>
            <a:chOff x="864" y="1152"/>
            <a:chExt cx="337" cy="385"/>
          </a:xfrm>
        </p:grpSpPr>
        <p:sp>
          <p:nvSpPr>
            <p:cNvPr id="154" name="Google Shape;154;p18"/>
            <p:cNvSpPr/>
            <p:nvPr/>
          </p:nvSpPr>
          <p:spPr>
            <a:xfrm>
              <a:off x="1152" y="1152"/>
              <a:ext cx="49" cy="385"/>
            </a:xfrm>
            <a:custGeom>
              <a:rect b="b" l="l" r="r" t="t"/>
              <a:pathLst>
                <a:path extrusionOk="0" h="120000" w="120000">
                  <a:moveTo>
                    <a:pt x="0" y="119688"/>
                  </a:moveTo>
                  <a:lnTo>
                    <a:pt x="0" y="14961"/>
                  </a:lnTo>
                  <a:lnTo>
                    <a:pt x="117551" y="0"/>
                  </a:lnTo>
                  <a:lnTo>
                    <a:pt x="117551" y="104727"/>
                  </a:lnTo>
                  <a:lnTo>
                    <a:pt x="0" y="119688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868" y="1204"/>
              <a:ext cx="280" cy="32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864" y="1152"/>
              <a:ext cx="337" cy="49"/>
            </a:xfrm>
            <a:custGeom>
              <a:rect b="b" l="l" r="r" t="t"/>
              <a:pathLst>
                <a:path extrusionOk="0" h="120000" w="120000">
                  <a:moveTo>
                    <a:pt x="0" y="117551"/>
                  </a:moveTo>
                  <a:lnTo>
                    <a:pt x="17091" y="0"/>
                  </a:lnTo>
                  <a:lnTo>
                    <a:pt x="119643" y="0"/>
                  </a:lnTo>
                  <a:lnTo>
                    <a:pt x="102551" y="117551"/>
                  </a:lnTo>
                  <a:lnTo>
                    <a:pt x="0" y="11755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8"/>
          <p:cNvSpPr/>
          <p:nvPr/>
        </p:nvSpPr>
        <p:spPr>
          <a:xfrm>
            <a:off x="1316831" y="2662990"/>
            <a:ext cx="296557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1789906" y="2512177"/>
            <a:ext cx="534988" cy="611188"/>
            <a:chOff x="1200" y="1152"/>
            <a:chExt cx="337" cy="385"/>
          </a:xfrm>
        </p:grpSpPr>
        <p:sp>
          <p:nvSpPr>
            <p:cNvPr id="159" name="Google Shape;159;p18"/>
            <p:cNvSpPr/>
            <p:nvPr/>
          </p:nvSpPr>
          <p:spPr>
            <a:xfrm>
              <a:off x="1488" y="1152"/>
              <a:ext cx="49" cy="385"/>
            </a:xfrm>
            <a:custGeom>
              <a:rect b="b" l="l" r="r" t="t"/>
              <a:pathLst>
                <a:path extrusionOk="0" h="120000" w="120000">
                  <a:moveTo>
                    <a:pt x="0" y="119688"/>
                  </a:moveTo>
                  <a:lnTo>
                    <a:pt x="0" y="14961"/>
                  </a:lnTo>
                  <a:lnTo>
                    <a:pt x="117551" y="0"/>
                  </a:lnTo>
                  <a:lnTo>
                    <a:pt x="117551" y="104727"/>
                  </a:lnTo>
                  <a:lnTo>
                    <a:pt x="0" y="119688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204" y="1204"/>
              <a:ext cx="280" cy="32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200" y="1152"/>
              <a:ext cx="337" cy="49"/>
            </a:xfrm>
            <a:custGeom>
              <a:rect b="b" l="l" r="r" t="t"/>
              <a:pathLst>
                <a:path extrusionOk="0" h="120000" w="120000">
                  <a:moveTo>
                    <a:pt x="0" y="117551"/>
                  </a:moveTo>
                  <a:lnTo>
                    <a:pt x="17091" y="0"/>
                  </a:lnTo>
                  <a:lnTo>
                    <a:pt x="119643" y="0"/>
                  </a:lnTo>
                  <a:lnTo>
                    <a:pt x="102551" y="117551"/>
                  </a:lnTo>
                  <a:lnTo>
                    <a:pt x="0" y="11755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2323306" y="2512177"/>
            <a:ext cx="534988" cy="611188"/>
            <a:chOff x="1536" y="1152"/>
            <a:chExt cx="337" cy="385"/>
          </a:xfrm>
        </p:grpSpPr>
        <p:sp>
          <p:nvSpPr>
            <p:cNvPr id="163" name="Google Shape;163;p18"/>
            <p:cNvSpPr/>
            <p:nvPr/>
          </p:nvSpPr>
          <p:spPr>
            <a:xfrm>
              <a:off x="1824" y="1152"/>
              <a:ext cx="49" cy="385"/>
            </a:xfrm>
            <a:custGeom>
              <a:rect b="b" l="l" r="r" t="t"/>
              <a:pathLst>
                <a:path extrusionOk="0" h="120000" w="120000">
                  <a:moveTo>
                    <a:pt x="0" y="119688"/>
                  </a:moveTo>
                  <a:lnTo>
                    <a:pt x="0" y="14961"/>
                  </a:lnTo>
                  <a:lnTo>
                    <a:pt x="117551" y="0"/>
                  </a:lnTo>
                  <a:lnTo>
                    <a:pt x="117551" y="104727"/>
                  </a:lnTo>
                  <a:lnTo>
                    <a:pt x="0" y="119688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540" y="1204"/>
              <a:ext cx="280" cy="32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536" y="1152"/>
              <a:ext cx="337" cy="49"/>
            </a:xfrm>
            <a:custGeom>
              <a:rect b="b" l="l" r="r" t="t"/>
              <a:pathLst>
                <a:path extrusionOk="0" h="120000" w="120000">
                  <a:moveTo>
                    <a:pt x="0" y="117551"/>
                  </a:moveTo>
                  <a:lnTo>
                    <a:pt x="17091" y="0"/>
                  </a:lnTo>
                  <a:lnTo>
                    <a:pt x="119643" y="0"/>
                  </a:lnTo>
                  <a:lnTo>
                    <a:pt x="102551" y="117551"/>
                  </a:lnTo>
                  <a:lnTo>
                    <a:pt x="0" y="11755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2856706" y="2512177"/>
            <a:ext cx="534988" cy="611188"/>
            <a:chOff x="1872" y="1152"/>
            <a:chExt cx="337" cy="385"/>
          </a:xfrm>
        </p:grpSpPr>
        <p:sp>
          <p:nvSpPr>
            <p:cNvPr id="167" name="Google Shape;167;p18"/>
            <p:cNvSpPr/>
            <p:nvPr/>
          </p:nvSpPr>
          <p:spPr>
            <a:xfrm>
              <a:off x="2160" y="1152"/>
              <a:ext cx="49" cy="385"/>
            </a:xfrm>
            <a:custGeom>
              <a:rect b="b" l="l" r="r" t="t"/>
              <a:pathLst>
                <a:path extrusionOk="0" h="120000" w="120000">
                  <a:moveTo>
                    <a:pt x="0" y="119688"/>
                  </a:moveTo>
                  <a:lnTo>
                    <a:pt x="0" y="14961"/>
                  </a:lnTo>
                  <a:lnTo>
                    <a:pt x="117551" y="0"/>
                  </a:lnTo>
                  <a:lnTo>
                    <a:pt x="117551" y="104727"/>
                  </a:lnTo>
                  <a:lnTo>
                    <a:pt x="0" y="119688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876" y="1204"/>
              <a:ext cx="280" cy="32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872" y="1152"/>
              <a:ext cx="337" cy="49"/>
            </a:xfrm>
            <a:custGeom>
              <a:rect b="b" l="l" r="r" t="t"/>
              <a:pathLst>
                <a:path extrusionOk="0" h="120000" w="120000">
                  <a:moveTo>
                    <a:pt x="0" y="117551"/>
                  </a:moveTo>
                  <a:lnTo>
                    <a:pt x="17091" y="0"/>
                  </a:lnTo>
                  <a:lnTo>
                    <a:pt x="119643" y="0"/>
                  </a:lnTo>
                  <a:lnTo>
                    <a:pt x="102551" y="117551"/>
                  </a:lnTo>
                  <a:lnTo>
                    <a:pt x="0" y="11755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390106" y="2512177"/>
            <a:ext cx="534988" cy="611188"/>
            <a:chOff x="2208" y="1152"/>
            <a:chExt cx="337" cy="385"/>
          </a:xfrm>
        </p:grpSpPr>
        <p:sp>
          <p:nvSpPr>
            <p:cNvPr id="171" name="Google Shape;171;p18"/>
            <p:cNvSpPr/>
            <p:nvPr/>
          </p:nvSpPr>
          <p:spPr>
            <a:xfrm>
              <a:off x="2496" y="1152"/>
              <a:ext cx="49" cy="385"/>
            </a:xfrm>
            <a:custGeom>
              <a:rect b="b" l="l" r="r" t="t"/>
              <a:pathLst>
                <a:path extrusionOk="0" h="120000" w="120000">
                  <a:moveTo>
                    <a:pt x="0" y="119688"/>
                  </a:moveTo>
                  <a:lnTo>
                    <a:pt x="0" y="14961"/>
                  </a:lnTo>
                  <a:lnTo>
                    <a:pt x="117551" y="0"/>
                  </a:lnTo>
                  <a:lnTo>
                    <a:pt x="117551" y="104727"/>
                  </a:lnTo>
                  <a:lnTo>
                    <a:pt x="0" y="119688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2212" y="1204"/>
              <a:ext cx="280" cy="32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2208" y="1152"/>
              <a:ext cx="337" cy="49"/>
            </a:xfrm>
            <a:custGeom>
              <a:rect b="b" l="l" r="r" t="t"/>
              <a:pathLst>
                <a:path extrusionOk="0" h="120000" w="120000">
                  <a:moveTo>
                    <a:pt x="0" y="117551"/>
                  </a:moveTo>
                  <a:lnTo>
                    <a:pt x="17091" y="0"/>
                  </a:lnTo>
                  <a:lnTo>
                    <a:pt x="119643" y="0"/>
                  </a:lnTo>
                  <a:lnTo>
                    <a:pt x="102551" y="117551"/>
                  </a:lnTo>
                  <a:lnTo>
                    <a:pt x="0" y="11755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3923506" y="2512177"/>
            <a:ext cx="534988" cy="611188"/>
            <a:chOff x="2544" y="1152"/>
            <a:chExt cx="337" cy="385"/>
          </a:xfrm>
        </p:grpSpPr>
        <p:sp>
          <p:nvSpPr>
            <p:cNvPr id="175" name="Google Shape;175;p18"/>
            <p:cNvSpPr/>
            <p:nvPr/>
          </p:nvSpPr>
          <p:spPr>
            <a:xfrm>
              <a:off x="2832" y="1152"/>
              <a:ext cx="49" cy="385"/>
            </a:xfrm>
            <a:custGeom>
              <a:rect b="b" l="l" r="r" t="t"/>
              <a:pathLst>
                <a:path extrusionOk="0" h="120000" w="120000">
                  <a:moveTo>
                    <a:pt x="0" y="119688"/>
                  </a:moveTo>
                  <a:lnTo>
                    <a:pt x="0" y="14961"/>
                  </a:lnTo>
                  <a:lnTo>
                    <a:pt x="117551" y="0"/>
                  </a:lnTo>
                  <a:lnTo>
                    <a:pt x="117551" y="104727"/>
                  </a:lnTo>
                  <a:lnTo>
                    <a:pt x="0" y="119688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548" y="1204"/>
              <a:ext cx="280" cy="32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544" y="1152"/>
              <a:ext cx="337" cy="49"/>
            </a:xfrm>
            <a:custGeom>
              <a:rect b="b" l="l" r="r" t="t"/>
              <a:pathLst>
                <a:path extrusionOk="0" h="120000" w="120000">
                  <a:moveTo>
                    <a:pt x="0" y="117551"/>
                  </a:moveTo>
                  <a:lnTo>
                    <a:pt x="17091" y="0"/>
                  </a:lnTo>
                  <a:lnTo>
                    <a:pt x="119643" y="0"/>
                  </a:lnTo>
                  <a:lnTo>
                    <a:pt x="102551" y="117551"/>
                  </a:lnTo>
                  <a:lnTo>
                    <a:pt x="0" y="117551"/>
                  </a:lnTo>
                </a:path>
              </a:pathLst>
            </a:custGeom>
            <a:solidFill>
              <a:schemeClr val="accent2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8"/>
          <p:cNvSpPr/>
          <p:nvPr/>
        </p:nvSpPr>
        <p:spPr>
          <a:xfrm>
            <a:off x="4914106" y="2512177"/>
            <a:ext cx="77788" cy="611188"/>
          </a:xfrm>
          <a:custGeom>
            <a:rect b="b" l="l" r="r" t="t"/>
            <a:pathLst>
              <a:path extrusionOk="0" h="120000" w="120000">
                <a:moveTo>
                  <a:pt x="0" y="119688"/>
                </a:moveTo>
                <a:lnTo>
                  <a:pt x="0" y="14961"/>
                </a:lnTo>
                <a:lnTo>
                  <a:pt x="117551" y="0"/>
                </a:lnTo>
                <a:lnTo>
                  <a:pt x="117551" y="104727"/>
                </a:lnTo>
                <a:lnTo>
                  <a:pt x="0" y="119688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4463256" y="2594727"/>
            <a:ext cx="444500" cy="520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456906" y="2512177"/>
            <a:ext cx="534988" cy="77788"/>
          </a:xfrm>
          <a:custGeom>
            <a:rect b="b" l="l" r="r" t="t"/>
            <a:pathLst>
              <a:path extrusionOk="0" h="120000" w="120000">
                <a:moveTo>
                  <a:pt x="0" y="117551"/>
                </a:moveTo>
                <a:lnTo>
                  <a:pt x="17091" y="0"/>
                </a:lnTo>
                <a:lnTo>
                  <a:pt x="119643" y="0"/>
                </a:lnTo>
                <a:lnTo>
                  <a:pt x="102551" y="117551"/>
                </a:lnTo>
                <a:lnTo>
                  <a:pt x="0" y="117551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447506" y="2512177"/>
            <a:ext cx="77788" cy="611188"/>
          </a:xfrm>
          <a:custGeom>
            <a:rect b="b" l="l" r="r" t="t"/>
            <a:pathLst>
              <a:path extrusionOk="0" h="120000" w="120000">
                <a:moveTo>
                  <a:pt x="0" y="119688"/>
                </a:moveTo>
                <a:lnTo>
                  <a:pt x="0" y="14961"/>
                </a:lnTo>
                <a:lnTo>
                  <a:pt x="117551" y="0"/>
                </a:lnTo>
                <a:lnTo>
                  <a:pt x="117551" y="104727"/>
                </a:lnTo>
                <a:lnTo>
                  <a:pt x="0" y="119688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996656" y="2594727"/>
            <a:ext cx="444500" cy="520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4990306" y="2512177"/>
            <a:ext cx="534988" cy="77788"/>
          </a:xfrm>
          <a:custGeom>
            <a:rect b="b" l="l" r="r" t="t"/>
            <a:pathLst>
              <a:path extrusionOk="0" h="120000" w="120000">
                <a:moveTo>
                  <a:pt x="0" y="117551"/>
                </a:moveTo>
                <a:lnTo>
                  <a:pt x="17091" y="0"/>
                </a:lnTo>
                <a:lnTo>
                  <a:pt x="119643" y="0"/>
                </a:lnTo>
                <a:lnTo>
                  <a:pt x="102551" y="117551"/>
                </a:lnTo>
                <a:lnTo>
                  <a:pt x="0" y="117551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980906" y="2512177"/>
            <a:ext cx="77788" cy="611188"/>
          </a:xfrm>
          <a:custGeom>
            <a:rect b="b" l="l" r="r" t="t"/>
            <a:pathLst>
              <a:path extrusionOk="0" h="120000" w="120000">
                <a:moveTo>
                  <a:pt x="0" y="119688"/>
                </a:moveTo>
                <a:lnTo>
                  <a:pt x="0" y="14961"/>
                </a:lnTo>
                <a:lnTo>
                  <a:pt x="117551" y="0"/>
                </a:lnTo>
                <a:lnTo>
                  <a:pt x="117551" y="104727"/>
                </a:lnTo>
                <a:lnTo>
                  <a:pt x="0" y="119688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5530056" y="2594727"/>
            <a:ext cx="444500" cy="520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5523706" y="2512177"/>
            <a:ext cx="534988" cy="77788"/>
          </a:xfrm>
          <a:custGeom>
            <a:rect b="b" l="l" r="r" t="t"/>
            <a:pathLst>
              <a:path extrusionOk="0" h="120000" w="120000">
                <a:moveTo>
                  <a:pt x="0" y="117551"/>
                </a:moveTo>
                <a:lnTo>
                  <a:pt x="17091" y="0"/>
                </a:lnTo>
                <a:lnTo>
                  <a:pt x="119643" y="0"/>
                </a:lnTo>
                <a:lnTo>
                  <a:pt x="102551" y="117551"/>
                </a:lnTo>
                <a:lnTo>
                  <a:pt x="0" y="117551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6514306" y="2512177"/>
            <a:ext cx="77788" cy="611188"/>
          </a:xfrm>
          <a:custGeom>
            <a:rect b="b" l="l" r="r" t="t"/>
            <a:pathLst>
              <a:path extrusionOk="0" h="120000" w="120000">
                <a:moveTo>
                  <a:pt x="0" y="119688"/>
                </a:moveTo>
                <a:lnTo>
                  <a:pt x="0" y="14961"/>
                </a:lnTo>
                <a:lnTo>
                  <a:pt x="117551" y="0"/>
                </a:lnTo>
                <a:lnTo>
                  <a:pt x="117551" y="104727"/>
                </a:lnTo>
                <a:lnTo>
                  <a:pt x="0" y="119688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6063456" y="2594727"/>
            <a:ext cx="444500" cy="520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6057106" y="2512177"/>
            <a:ext cx="534988" cy="77788"/>
          </a:xfrm>
          <a:custGeom>
            <a:rect b="b" l="l" r="r" t="t"/>
            <a:pathLst>
              <a:path extrusionOk="0" h="120000" w="120000">
                <a:moveTo>
                  <a:pt x="0" y="117551"/>
                </a:moveTo>
                <a:lnTo>
                  <a:pt x="17091" y="0"/>
                </a:lnTo>
                <a:lnTo>
                  <a:pt x="119643" y="0"/>
                </a:lnTo>
                <a:lnTo>
                  <a:pt x="102551" y="117551"/>
                </a:lnTo>
                <a:lnTo>
                  <a:pt x="0" y="117551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7047706" y="2512177"/>
            <a:ext cx="77788" cy="611188"/>
          </a:xfrm>
          <a:custGeom>
            <a:rect b="b" l="l" r="r" t="t"/>
            <a:pathLst>
              <a:path extrusionOk="0" h="120000" w="120000">
                <a:moveTo>
                  <a:pt x="0" y="119688"/>
                </a:moveTo>
                <a:lnTo>
                  <a:pt x="0" y="14961"/>
                </a:lnTo>
                <a:lnTo>
                  <a:pt x="117551" y="0"/>
                </a:lnTo>
                <a:lnTo>
                  <a:pt x="117551" y="104727"/>
                </a:lnTo>
                <a:lnTo>
                  <a:pt x="0" y="119688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96856" y="2594727"/>
            <a:ext cx="444500" cy="520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6590506" y="2512177"/>
            <a:ext cx="534988" cy="77788"/>
          </a:xfrm>
          <a:custGeom>
            <a:rect b="b" l="l" r="r" t="t"/>
            <a:pathLst>
              <a:path extrusionOk="0" h="120000" w="120000">
                <a:moveTo>
                  <a:pt x="0" y="117551"/>
                </a:moveTo>
                <a:lnTo>
                  <a:pt x="17091" y="0"/>
                </a:lnTo>
                <a:lnTo>
                  <a:pt x="119643" y="0"/>
                </a:lnTo>
                <a:lnTo>
                  <a:pt x="102551" y="117551"/>
                </a:lnTo>
                <a:lnTo>
                  <a:pt x="0" y="117551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7581106" y="2512177"/>
            <a:ext cx="77788" cy="611188"/>
          </a:xfrm>
          <a:custGeom>
            <a:rect b="b" l="l" r="r" t="t"/>
            <a:pathLst>
              <a:path extrusionOk="0" h="120000" w="120000">
                <a:moveTo>
                  <a:pt x="0" y="119688"/>
                </a:moveTo>
                <a:lnTo>
                  <a:pt x="0" y="14961"/>
                </a:lnTo>
                <a:lnTo>
                  <a:pt x="117551" y="0"/>
                </a:lnTo>
                <a:lnTo>
                  <a:pt x="117551" y="104727"/>
                </a:lnTo>
                <a:lnTo>
                  <a:pt x="0" y="119688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7130256" y="2594727"/>
            <a:ext cx="444500" cy="520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7123906" y="2512177"/>
            <a:ext cx="534988" cy="77788"/>
          </a:xfrm>
          <a:custGeom>
            <a:rect b="b" l="l" r="r" t="t"/>
            <a:pathLst>
              <a:path extrusionOk="0" h="120000" w="120000">
                <a:moveTo>
                  <a:pt x="0" y="117551"/>
                </a:moveTo>
                <a:lnTo>
                  <a:pt x="17091" y="0"/>
                </a:lnTo>
                <a:lnTo>
                  <a:pt x="119643" y="0"/>
                </a:lnTo>
                <a:lnTo>
                  <a:pt x="102551" y="117551"/>
                </a:lnTo>
                <a:lnTo>
                  <a:pt x="0" y="117551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850231" y="266299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383631" y="2662990"/>
            <a:ext cx="330220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2917031" y="266299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3450431" y="2662990"/>
            <a:ext cx="330220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983831" y="2662990"/>
            <a:ext cx="330220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050631" y="2662990"/>
            <a:ext cx="296557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5584031" y="2662990"/>
            <a:ext cx="296557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6117431" y="2662990"/>
            <a:ext cx="296557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6650831" y="2662990"/>
            <a:ext cx="296557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7184231" y="2662990"/>
            <a:ext cx="330220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4517231" y="2662990"/>
            <a:ext cx="296557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8"/>
          <p:cNvCxnSpPr/>
          <p:nvPr/>
        </p:nvCxnSpPr>
        <p:spPr>
          <a:xfrm rot="10800000">
            <a:off x="1256506" y="2207377"/>
            <a:ext cx="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1256506" y="2207377"/>
            <a:ext cx="320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8"/>
          <p:cNvCxnSpPr/>
          <p:nvPr/>
        </p:nvCxnSpPr>
        <p:spPr>
          <a:xfrm rot="10800000">
            <a:off x="4456906" y="2207377"/>
            <a:ext cx="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18"/>
          <p:cNvSpPr txBox="1"/>
          <p:nvPr/>
        </p:nvSpPr>
        <p:spPr>
          <a:xfrm>
            <a:off x="609600" y="1524000"/>
            <a:ext cx="464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Manufacturer a.k.a Organizational Unique Identifier (OUI)</a:t>
            </a:r>
            <a:endParaRPr/>
          </a:p>
        </p:txBody>
      </p:sp>
      <p:cxnSp>
        <p:nvCxnSpPr>
          <p:cNvPr id="211" name="Google Shape;211;p18"/>
          <p:cNvCxnSpPr/>
          <p:nvPr/>
        </p:nvCxnSpPr>
        <p:spPr>
          <a:xfrm rot="10800000">
            <a:off x="4487862" y="3178872"/>
            <a:ext cx="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4487862" y="3407472"/>
            <a:ext cx="320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8"/>
          <p:cNvCxnSpPr/>
          <p:nvPr/>
        </p:nvCxnSpPr>
        <p:spPr>
          <a:xfrm rot="10800000">
            <a:off x="7688262" y="3178872"/>
            <a:ext cx="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8"/>
          <p:cNvSpPr txBox="1"/>
          <p:nvPr/>
        </p:nvSpPr>
        <p:spPr>
          <a:xfrm>
            <a:off x="3840956" y="3470069"/>
            <a:ext cx="464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by Manufacturer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0" y="3959340"/>
            <a:ext cx="9144000" cy="941796"/>
          </a:xfrm>
          <a:prstGeom prst="rect">
            <a:avLst/>
          </a:prstGeom>
          <a:solidFill>
            <a:srgbClr val="ECD280"/>
          </a:solidFill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address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look up who makes a device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 </a:t>
            </a:r>
            <a:r>
              <a:rPr b="1" lang="en-US" sz="2400">
                <a:solidFill>
                  <a:srgbClr val="B84416"/>
                </a:solidFill>
                <a:latin typeface="Arial"/>
                <a:ea typeface="Arial"/>
                <a:cs typeface="Arial"/>
                <a:sym typeface="Arial"/>
              </a:rPr>
              <a:t>00-C0-CA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Alfa     &amp;      </a:t>
            </a: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2C6B70"/>
                </a:solidFill>
                <a:latin typeface="Arial"/>
                <a:ea typeface="Arial"/>
                <a:cs typeface="Arial"/>
                <a:sym typeface="Arial"/>
              </a:rPr>
              <a:t>00:24:E8</a:t>
            </a: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Dell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859417" y="1469439"/>
            <a:ext cx="7543800" cy="7545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MAC addresses, we can uniquely identify each device or interface on the network.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417" y="2211387"/>
            <a:ext cx="7903583" cy="434181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Finding Devices in a Network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19"/>
          <p:cNvSpPr/>
          <p:nvPr/>
        </p:nvSpPr>
        <p:spPr>
          <a:xfrm rot="-798021">
            <a:off x="-199786" y="3843571"/>
            <a:ext cx="2653341" cy="3209456"/>
          </a:xfrm>
          <a:prstGeom prst="irregularSeal1">
            <a:avLst/>
          </a:prstGeom>
          <a:solidFill>
            <a:srgbClr val="ACC58D"/>
          </a:solidFill>
          <a:ln cap="flat" cmpd="sng" w="19050">
            <a:solidFill>
              <a:srgbClr val="A384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Alert – Mac Address can be spoofed!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304800" y="228600"/>
            <a:ext cx="449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Finding Devices in a Network</a:t>
            </a:r>
            <a:endParaRPr b="0" i="0" sz="28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228600" y="1600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 #2 – You must “belong” to a network</a:t>
            </a:r>
            <a:endParaRPr b="1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Joining a network provides you with lots of cool stuff: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shared files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devices like printers or scanners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Internet Service Providers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join a network you become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endParaRPr b="0" i="1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577039"/>
                </a:solidFill>
                <a:latin typeface="Arial"/>
                <a:ea typeface="Arial"/>
                <a:cs typeface="Arial"/>
                <a:sym typeface="Arial"/>
              </a:rPr>
              <a:t>Great! How do I join?!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Get an IP Address</a:t>
            </a:r>
            <a:endParaRPr b="1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>
            <p:ph idx="2" type="body"/>
          </p:nvPr>
        </p:nvSpPr>
        <p:spPr>
          <a:xfrm>
            <a:off x="5105400" y="22860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 b="1" i="0" sz="4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IP address</a:t>
            </a:r>
            <a:endParaRPr b="0" i="0" sz="4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nternet</a:t>
            </a:r>
            <a:r>
              <a:rPr b="1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rotocol</a:t>
            </a:r>
            <a:r>
              <a:rPr b="1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Address 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TEMPORARY identifier for each interface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Must be unique </a:t>
            </a:r>
            <a:r>
              <a:rPr b="0" i="1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among the connected devices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on that network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IP address is like an ID card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Changeable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belong to many organizations</a:t>
            </a:r>
            <a:endParaRPr/>
          </a:p>
          <a:p>
            <a:pPr indent="-231140" lvl="1" marL="54864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within that organization</a:t>
            </a:r>
            <a:endParaRPr/>
          </a:p>
          <a:p>
            <a:pPr indent="-123190" lvl="0" marL="27432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vpress.in/Final%20Website/Graphics%20Samples/images/demo/portfolioslider/11.gif"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4344622"/>
            <a:ext cx="3581400" cy="220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>
            <p:ph idx="11" type="ftr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304800" y="152400"/>
            <a:ext cx="853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IP Address</a:t>
            </a:r>
            <a:endParaRPr b="0" i="0" sz="3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types of IP addresses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IPv4: </a:t>
            </a:r>
            <a:r>
              <a:rPr b="1" i="0" lang="en-US" sz="2000" u="none" cap="none" strike="noStrike">
                <a:solidFill>
                  <a:schemeClr val="dk1"/>
                </a:solidFill>
              </a:rPr>
              <a:t>Old, but still the most commonly used.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41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32 bits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in 4 sections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separated by dots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Each section can hold a decimal number from 0 to 255.</a:t>
            </a:r>
            <a:endParaRPr/>
          </a:p>
          <a:p>
            <a:pPr indent="-185419" lvl="2" marL="7315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192.168.55.32</a:t>
            </a:r>
            <a:endParaRPr b="1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IPv6: </a:t>
            </a:r>
            <a:r>
              <a:rPr b="1" i="0" lang="en-US" sz="2000" u="none" cap="none" strike="noStrike">
                <a:solidFill>
                  <a:schemeClr val="dk1"/>
                </a:solidFill>
              </a:rPr>
              <a:t>New, the world is trying to convert slowly to this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419" lvl="2" marL="7315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lang="en-US" sz="1800"/>
              <a:t>128</a:t>
            </a:r>
            <a:r>
              <a:rPr lang="en-US" sz="1800"/>
              <a:t> bits represented in 8 sections </a:t>
            </a:r>
            <a:r>
              <a:rPr b="1" lang="en-US" sz="1800"/>
              <a:t>separated by colons</a:t>
            </a:r>
            <a:r>
              <a:rPr lang="en-US" sz="1800"/>
              <a:t>. Each section can hold a hexadecimal number from 0000 to FFFF.</a:t>
            </a:r>
            <a:endParaRPr sz="1800"/>
          </a:p>
          <a:p>
            <a:pPr indent="-185419" lvl="2" marL="7315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1800"/>
              <a:t>Example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2001:0DB8:0000:0000:0008:8000:0000:417A</a:t>
            </a:r>
            <a:endParaRPr/>
          </a:p>
          <a:p>
            <a:pPr indent="-185419" lvl="2" marL="73152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1800"/>
              <a:t>IPv6 can be shortened to things like:</a:t>
            </a:r>
            <a:endParaRPr/>
          </a:p>
          <a:p>
            <a:pPr indent="-193039" lvl="3" marL="1005839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2001:DB8:0:0:8:8000:0:417A</a:t>
            </a:r>
            <a:endParaRPr/>
          </a:p>
          <a:p>
            <a:pPr indent="-193039" lvl="3" marL="1005839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2001:DB8::8:8000:0:417A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 because we’ve run out of IPv4 addresses</a:t>
            </a:r>
            <a:endParaRPr/>
          </a:p>
          <a:p>
            <a:pPr indent="-231139" lvl="1" marL="54864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 max 4,294,967,296 (2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addresses</a:t>
            </a:r>
            <a:endParaRPr/>
          </a:p>
          <a:p>
            <a:pPr indent="-231139" lvl="1" marL="54864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 max 340,282,366,920,938,463,463,374,607,431,768,211,456 (2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addresses</a:t>
            </a:r>
            <a:endParaRPr/>
          </a:p>
          <a:p>
            <a:pPr indent="-101600" lvl="1" marL="54864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8739" lvl="3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 txBox="1"/>
          <p:nvPr>
            <p:ph idx="11" type="ftr"/>
          </p:nvPr>
        </p:nvSpPr>
        <p:spPr>
          <a:xfrm>
            <a:off x="2957400" y="6553192"/>
            <a:ext cx="3429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M. Galante_CSAW HSWP 2014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fab">
  <a:themeElements>
    <a:clrScheme name="Prefab">
      <a:dk1>
        <a:srgbClr val="000000"/>
      </a:dk1>
      <a:lt1>
        <a:srgbClr val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