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GGmBhARuiY"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rchtelecom.techtarget.com/definition/switch"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00f3e0d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00f3e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https://www.youtube.com/watch?v=VGGmBhARuiY</a:t>
            </a:r>
            <a:r>
              <a:rPr lang="en-US"/>
              <a:t> </a:t>
            </a:r>
            <a:endParaRPr/>
          </a:p>
        </p:txBody>
      </p:sp>
      <p:sp>
        <p:nvSpPr>
          <p:cNvPr id="212" name="Google Shape;212;g8200f3e0d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Firewalls are often set to reject packets on certain ports.  For instance, if you are not running a website in your network then you would close port 80 as there is no reason for anyone to be coming into the network through that port. </a:t>
            </a:r>
            <a:endParaRPr b="0" i="0" sz="1200" u="none" cap="none" strike="noStrike">
              <a:solidFill>
                <a:schemeClr val="dk1"/>
              </a:solidFill>
              <a:latin typeface="Calibri"/>
              <a:ea typeface="Calibri"/>
              <a:cs typeface="Calibri"/>
              <a:sym typeface="Calibri"/>
            </a:endParaRPr>
          </a:p>
        </p:txBody>
      </p:sp>
      <p:sp>
        <p:nvSpPr>
          <p:cNvPr id="220" name="Google Shape;22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TCP/IP Protocol Suite and IP Addressing</a:t>
            </a:r>
            <a:endParaRPr/>
          </a:p>
        </p:txBody>
      </p:sp>
      <p:sp>
        <p:nvSpPr>
          <p:cNvPr id="247" name="Google Shape;247;p2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CCNA1 v3 Module 9 DC</a:t>
            </a:r>
            <a:endParaRPr/>
          </a:p>
        </p:txBody>
      </p:sp>
      <p:sp>
        <p:nvSpPr>
          <p:cNvPr id="248" name="Google Shape;24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49" name="Google Shape;249;p25: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user doesn’t get to choose whether the packet uses TCP or UDP – that is determined by the application layer protocol selected.  For instance, HTTP is a connection oriented protocol so it uses TCP.  That means that if part of the website you are trying to browse isn’t getting to your computer, then there will be error messages so that the missing packets can be resent.   On the other hand, TFTP is a connectionless protocol that is meant for speedy transfer of files without caring if there are errors.</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92a96f3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92a96f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892a96f39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269" name="Google Shape;269;p27:notes"/>
          <p:cNvSpPr/>
          <p:nvPr>
            <p:ph idx="2" type="sldImg"/>
          </p:nvPr>
        </p:nvSpPr>
        <p:spPr>
          <a:xfrm>
            <a:off x="1143000" y="682625"/>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7:notes"/>
          <p:cNvSpPr txBox="1"/>
          <p:nvPr>
            <p:ph idx="1" type="body"/>
          </p:nvPr>
        </p:nvSpPr>
        <p:spPr>
          <a:xfrm>
            <a:off x="913805" y="4343703"/>
            <a:ext cx="5030391" cy="4116916"/>
          </a:xfrm>
          <a:prstGeom prst="rect">
            <a:avLst/>
          </a:prstGeom>
          <a:noFill/>
          <a:ln>
            <a:noFill/>
          </a:ln>
        </p:spPr>
        <p:txBody>
          <a:bodyPr anchorCtr="0" anchor="t" bIns="45700" lIns="91425" spcFirstLastPara="1" rIns="91425" wrap="square" tIns="45700">
            <a:noAutofit/>
          </a:bodyPr>
          <a:lstStyle/>
          <a:p>
            <a:pPr indent="-225242" lvl="0" marL="225242"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Sender requests synchronization</a:t>
            </a:r>
            <a:endParaRPr/>
          </a:p>
          <a:p>
            <a:pPr indent="-225242" lvl="0" marL="225242"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Two messages: one to acknowledge the request,  second to give information about how I like to connect [connection parameters]</a:t>
            </a:r>
            <a:endParaRPr/>
          </a:p>
          <a:p>
            <a:pPr indent="-225242" lvl="0" marL="225242"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Acknowledgement from source to tell destination that “yes, we definitely have a connection – let’s start sharing data”</a:t>
            </a:r>
            <a:endParaRPr/>
          </a:p>
          <a:p>
            <a:pPr indent="-225242" lvl="0" marL="225242"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At the end of data transfer, the sending host sends a signal that indicates the end of the transmission. The receiving host at the end of the data sequence acknowledges the end of transmission and the connection is terminated.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 local area networks must have the same IP address numbering range. On a simple level, this means they “start” with the same series.  For example, 192.168.1.3 and 192.168.1.6 belong to the same network.  However, this is true only if they both have a subnet mask of 255.255.255.0.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Subnet masks are a complicated topic, but very simplistically → the part of the subnet mask that has 255 determines which part of the IP address represents the network portion of the IP address. An IP address of 10.3.5.6 with a subnet mask of 255.0.0.0 and an IP address of 10.16. 24.9 with a subnet mask of 255.0.0.0 – these two devices are in the same network.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it REALLY is not that simple, but it can be eyeballed that way for a lot of cases.</a:t>
            </a:r>
            <a:endParaRPr b="0" i="0" sz="1200" u="none" cap="none" strike="noStrike">
              <a:solidFill>
                <a:schemeClr val="dk1"/>
              </a:solidFill>
              <a:latin typeface="Calibri"/>
              <a:ea typeface="Calibri"/>
              <a:cs typeface="Calibri"/>
              <a:sym typeface="Calibri"/>
            </a:endParaRPr>
          </a:p>
        </p:txBody>
      </p:sp>
      <p:sp>
        <p:nvSpPr>
          <p:cNvPr id="108" name="Google Shape;10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Hub - </a:t>
            </a:r>
            <a:r>
              <a:rPr lang="en-US" sz="1150">
                <a:solidFill>
                  <a:srgbClr val="6C6C6C"/>
                </a:solidFill>
                <a:highlight>
                  <a:srgbClr val="FFFFFF"/>
                </a:highlight>
                <a:latin typeface="Arial"/>
                <a:ea typeface="Arial"/>
                <a:cs typeface="Arial"/>
                <a:sym typeface="Arial"/>
              </a:rPr>
              <a:t> a hub is a place of convergence where data arrives from one or more directions and is forwarded out in one or more other directions. A hub usually includes a </a:t>
            </a:r>
            <a:r>
              <a:rPr lang="en-US" sz="1150" u="sng">
                <a:solidFill>
                  <a:srgbClr val="00B3AC"/>
                </a:solidFill>
                <a:highlight>
                  <a:srgbClr val="FFFFFF"/>
                </a:highlight>
                <a:latin typeface="Arial"/>
                <a:ea typeface="Arial"/>
                <a:cs typeface="Arial"/>
                <a:sym typeface="Arial"/>
                <a:hlinkClick r:id="rId2">
                  <a:extLst>
                    <a:ext uri="{A12FA001-AC4F-418D-AE19-62706E023703}">
                      <ahyp:hlinkClr val="tx"/>
                    </a:ext>
                  </a:extLst>
                </a:hlinkClick>
              </a:rPr>
              <a:t>switch</a:t>
            </a:r>
            <a:r>
              <a:rPr lang="en-US" sz="1150">
                <a:solidFill>
                  <a:srgbClr val="6C6C6C"/>
                </a:solidFill>
                <a:highlight>
                  <a:srgbClr val="FFFFFF"/>
                </a:highlight>
                <a:latin typeface="Arial"/>
                <a:ea typeface="Arial"/>
                <a:cs typeface="Arial"/>
                <a:sym typeface="Arial"/>
              </a:rPr>
              <a:t> of some kind.</a:t>
            </a:r>
            <a:endParaRPr/>
          </a:p>
          <a:p>
            <a:pPr indent="0" lvl="0" marL="0" rtl="0" algn="l">
              <a:spcBef>
                <a:spcPts val="0"/>
              </a:spcBef>
              <a:spcAft>
                <a:spcPts val="0"/>
              </a:spcAft>
              <a:buNone/>
            </a:pPr>
            <a:r>
              <a:rPr lang="en-US"/>
              <a:t>Switch - </a:t>
            </a:r>
            <a:r>
              <a:rPr lang="en-US" sz="1150">
                <a:solidFill>
                  <a:srgbClr val="6C6C6C"/>
                </a:solidFill>
                <a:highlight>
                  <a:srgbClr val="FFFFFF"/>
                </a:highlight>
                <a:latin typeface="Arial"/>
                <a:ea typeface="Arial"/>
                <a:cs typeface="Arial"/>
                <a:sym typeface="Arial"/>
              </a:rPr>
              <a:t>a switch is a device that channels incoming data from any of multiple input ports to the specific output port that will take the data toward its intended destination.</a:t>
            </a:r>
            <a:endParaRPr/>
          </a:p>
          <a:p>
            <a:pPr indent="0" lvl="0" marL="0" rtl="0" algn="l">
              <a:spcBef>
                <a:spcPts val="0"/>
              </a:spcBef>
              <a:spcAft>
                <a:spcPts val="0"/>
              </a:spcAft>
              <a:buNone/>
            </a:pPr>
            <a:r>
              <a:rPr lang="en-US"/>
              <a:t>WAP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Aka “</a:t>
            </a:r>
            <a:r>
              <a:rPr b="0" i="1" lang="en-US" sz="1200" u="none" cap="none" strike="noStrike">
                <a:solidFill>
                  <a:schemeClr val="dk1"/>
                </a:solidFill>
                <a:latin typeface="Calibri"/>
                <a:ea typeface="Calibri"/>
                <a:cs typeface="Calibri"/>
                <a:sym typeface="Calibri"/>
              </a:rPr>
              <a:t>default gateway</a:t>
            </a:r>
            <a:r>
              <a:rPr b="0" i="0" lang="en-US" sz="1200" u="none" cap="none" strike="noStrike">
                <a:solidFill>
                  <a:schemeClr val="dk1"/>
                </a:solidFill>
                <a:latin typeface="Calibri"/>
                <a:ea typeface="Calibri"/>
                <a:cs typeface="Calibri"/>
                <a:sym typeface="Calibri"/>
              </a:rPr>
              <a:t>” – the router is the way out of the network . When a packet is sent with a destination IP address that is outside of the local network, it is automatically sent to the IP address of the “default gateway” – i.e. the router responsible for our LAN. All IP address configurations on devices must have a setting for the default gateway so that there is somewhere to go for unknown addresses</a:t>
            </a:r>
            <a:r>
              <a:rPr lang="en-US"/>
              <a:t>.</a:t>
            </a:r>
            <a:endParaRPr b="0" i="0" sz="1200" u="none" cap="none" strike="noStrike">
              <a:solidFill>
                <a:schemeClr val="dk1"/>
              </a:solidFill>
              <a:latin typeface="Calibri"/>
              <a:ea typeface="Calibri"/>
              <a:cs typeface="Calibri"/>
              <a:sym typeface="Calibri"/>
            </a:endParaRPr>
          </a:p>
        </p:txBody>
      </p:sp>
      <p:sp>
        <p:nvSpPr>
          <p:cNvPr id="150" name="Google Shape;15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Packets use IP, to make sure the message reaches the right person</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Click for larger image of routing packets</a:t>
            </a:r>
            <a:endParaRPr b="0" i="0" sz="1200" u="none" cap="none" strike="noStrike">
              <a:solidFill>
                <a:schemeClr val="dk1"/>
              </a:solidFill>
              <a:latin typeface="Calibri"/>
              <a:ea typeface="Calibri"/>
              <a:cs typeface="Calibri"/>
              <a:sym typeface="Calibri"/>
            </a:endParaRPr>
          </a:p>
        </p:txBody>
      </p:sp>
      <p:sp>
        <p:nvSpPr>
          <p:cNvPr id="173" name="Google Shape;17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These are known as the OSI Layers which is made up of 7 levels, each of which has detailed specifications for packet transmission.  The OSI Layers going from the bottom are: Physical, Data Link, Network, Transport, Session, Presentation and Application.  Every protocol exists at one of these layers.</a:t>
            </a:r>
            <a:endParaRPr b="0" i="0" sz="1200" u="none" cap="none" strike="noStrike">
              <a:solidFill>
                <a:schemeClr val="dk1"/>
              </a:solidFill>
              <a:latin typeface="Calibri"/>
              <a:ea typeface="Calibri"/>
              <a:cs typeface="Calibri"/>
              <a:sym typeface="Calibri"/>
            </a:endParaRPr>
          </a:p>
        </p:txBody>
      </p:sp>
      <p:sp>
        <p:nvSpPr>
          <p:cNvPr id="204" name="Google Shape;20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flipH="1" rot="10800000">
            <a:off x="228600" y="4724400"/>
            <a:ext cx="8686800" cy="1828800"/>
          </a:xfrm>
          <a:prstGeom prst="round2SameRect">
            <a:avLst>
              <a:gd fmla="val 10784" name="adj1"/>
              <a:gd fmla="val 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228600" y="228600"/>
            <a:ext cx="8686800" cy="4419600"/>
          </a:xfrm>
          <a:prstGeom prst="round2SameRect">
            <a:avLst>
              <a:gd fmla="val 2821"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txBox="1"/>
          <p:nvPr>
            <p:ph type="ctrTitle"/>
          </p:nvPr>
        </p:nvSpPr>
        <p:spPr>
          <a:xfrm>
            <a:off x="609600" y="533400"/>
            <a:ext cx="7924800" cy="3886201"/>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4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2"/>
          <p:cNvSpPr txBox="1"/>
          <p:nvPr>
            <p:ph idx="1" type="subTitle"/>
          </p:nvPr>
        </p:nvSpPr>
        <p:spPr>
          <a:xfrm>
            <a:off x="304800" y="4800600"/>
            <a:ext cx="8534400" cy="1600200"/>
          </a:xfrm>
          <a:prstGeom prst="rect">
            <a:avLst/>
          </a:prstGeom>
          <a:noFill/>
          <a:ln>
            <a:noFill/>
          </a:ln>
        </p:spPr>
        <p:txBody>
          <a:bodyPr anchorCtr="0" anchor="ctr" bIns="91425" lIns="91425" spcFirstLastPara="1" rIns="91425" wrap="square" tIns="91425">
            <a:noAutofit/>
          </a:bodyPr>
          <a:lstStyle>
            <a:lvl1pPr indent="0" lvl="0" marL="0" marR="0" rtl="0" algn="ctr">
              <a:spcBef>
                <a:spcPts val="560"/>
              </a:spcBef>
              <a:spcAft>
                <a:spcPts val="0"/>
              </a:spcAft>
              <a:buClr>
                <a:schemeClr val="accent2"/>
              </a:buClr>
              <a:buSzPts val="2380"/>
              <a:buFont typeface="Noto Sans Symbols"/>
              <a:buNone/>
              <a:defRPr b="0" i="0" sz="2800" u="none" cap="none" strike="noStrike">
                <a:solidFill>
                  <a:schemeClr val="lt2"/>
                </a:solidFill>
                <a:latin typeface="Arial"/>
                <a:ea typeface="Arial"/>
                <a:cs typeface="Arial"/>
                <a:sym typeface="Arial"/>
              </a:defRPr>
            </a:lvl1pPr>
            <a:lvl2pPr indent="0" lvl="1" marL="457200" marR="0" rtl="0" algn="ctr">
              <a:spcBef>
                <a:spcPts val="480"/>
              </a:spcBef>
              <a:spcAft>
                <a:spcPts val="0"/>
              </a:spcAft>
              <a:buClr>
                <a:schemeClr val="accent2"/>
              </a:buClr>
              <a:buSzPts val="2040"/>
              <a:buFont typeface="Noto Sans Symbols"/>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2"/>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2"/>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2"/>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6pPr>
            <a:lvl7pPr indent="0" lvl="6" marL="27432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7pPr>
            <a:lvl8pPr indent="0" lvl="7" marL="3200400" marR="0" rtl="0" algn="ctr">
              <a:spcBef>
                <a:spcPts val="32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8pPr>
            <a:lvl9pPr indent="0" lvl="8" marL="3657600" marR="0" rtl="0" algn="ctr">
              <a:spcBef>
                <a:spcPts val="310"/>
              </a:spcBef>
              <a:spcAft>
                <a:spcPts val="0"/>
              </a:spcAft>
              <a:buClr>
                <a:schemeClr val="accent2"/>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2" name="Google Shape;22;p2"/>
          <p:cNvSpPr txBox="1"/>
          <p:nvPr>
            <p:ph idx="10" type="dt"/>
          </p:nvPr>
        </p:nvSpPr>
        <p:spPr>
          <a:xfrm>
            <a:off x="228600" y="6553200"/>
            <a:ext cx="2133600" cy="28778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2"/>
          <p:cNvSpPr txBox="1"/>
          <p:nvPr>
            <p:ph idx="11" type="ftr"/>
          </p:nvPr>
        </p:nvSpPr>
        <p:spPr>
          <a:xfrm>
            <a:off x="2895600" y="6553200"/>
            <a:ext cx="3429000" cy="28778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2"/>
          <p:cNvSpPr txBox="1"/>
          <p:nvPr>
            <p:ph idx="12" type="sldNum"/>
          </p:nvPr>
        </p:nvSpPr>
        <p:spPr>
          <a:xfrm>
            <a:off x="6858000" y="6553200"/>
            <a:ext cx="2057400" cy="28778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Google Shape;88;p11"/>
          <p:cNvSpPr txBox="1"/>
          <p:nvPr>
            <p:ph idx="1" type="body"/>
          </p:nvPr>
        </p:nvSpPr>
        <p:spPr>
          <a:xfrm rot="5400000">
            <a:off x="2171700" y="-266700"/>
            <a:ext cx="4800600" cy="85344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9" name="Google Shape;89;p11"/>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1"/>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11"/>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idx="1" type="body"/>
          </p:nvPr>
        </p:nvSpPr>
        <p:spPr>
          <a:xfrm rot="5400000">
            <a:off x="632619" y="99219"/>
            <a:ext cx="6049962" cy="64008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4" name="Google Shape;94;p12"/>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12"/>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2"/>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2"/>
          <p:cNvSpPr/>
          <p:nvPr/>
        </p:nvSpPr>
        <p:spPr>
          <a:xfrm rot="5400000">
            <a:off x="4862513" y="2300287"/>
            <a:ext cx="6096000" cy="1952625"/>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2"/>
          <p:cNvSpPr txBox="1"/>
          <p:nvPr>
            <p:ph type="title"/>
          </p:nvPr>
        </p:nvSpPr>
        <p:spPr>
          <a:xfrm rot="5400000">
            <a:off x="4918869" y="2385219"/>
            <a:ext cx="5973762" cy="1752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cxnSp>
        <p:nvCxnSpPr>
          <p:cNvPr id="99" name="Google Shape;99;p12"/>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5" name="Shape 25"/>
        <p:cNvGrpSpPr/>
        <p:nvPr/>
      </p:nvGrpSpPr>
      <p:grpSpPr>
        <a:xfrm>
          <a:off x="0" y="0"/>
          <a:ext cx="0" cy="0"/>
          <a:chOff x="0" y="0"/>
          <a:chExt cx="0" cy="0"/>
        </a:xfrm>
      </p:grpSpPr>
      <p:sp>
        <p:nvSpPr>
          <p:cNvPr id="26" name="Google Shape;26;p3"/>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3"/>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4"/>
          <p:cNvSpPr txBox="1"/>
          <p:nvPr>
            <p:ph idx="1" type="body"/>
          </p:nvPr>
        </p:nvSpPr>
        <p:spPr>
          <a:xfrm>
            <a:off x="304800" y="1600200"/>
            <a:ext cx="8534400" cy="48006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 name="Google Shape;31;p4"/>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4"/>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5"/>
          <p:cNvSpPr/>
          <p:nvPr/>
        </p:nvSpPr>
        <p:spPr>
          <a:xfrm>
            <a:off x="228600" y="228600"/>
            <a:ext cx="8686800" cy="4953000"/>
          </a:xfrm>
          <a:prstGeom prst="round2SameRect">
            <a:avLst>
              <a:gd fmla="val 2821" name="adj1"/>
              <a:gd fmla="val 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5"/>
          <p:cNvSpPr/>
          <p:nvPr/>
        </p:nvSpPr>
        <p:spPr>
          <a:xfrm flipH="1" rot="10800000">
            <a:off x="228600" y="5257800"/>
            <a:ext cx="8686800" cy="1295400"/>
          </a:xfrm>
          <a:prstGeom prst="round2SameRect">
            <a:avLst>
              <a:gd fmla="val 10784"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5"/>
          <p:cNvSpPr txBox="1"/>
          <p:nvPr>
            <p:ph type="title"/>
          </p:nvPr>
        </p:nvSpPr>
        <p:spPr>
          <a:xfrm>
            <a:off x="685800" y="838200"/>
            <a:ext cx="7772400" cy="4191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2"/>
              </a:buClr>
              <a:buSzPts val="1400"/>
              <a:buFont typeface="Arial Black"/>
              <a:buNone/>
              <a:defRPr b="0" i="0" sz="4800" u="none" cap="none" strike="noStrike">
                <a:solidFill>
                  <a:schemeClr val="lt2"/>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5"/>
          <p:cNvSpPr txBox="1"/>
          <p:nvPr>
            <p:ph idx="1" type="body"/>
          </p:nvPr>
        </p:nvSpPr>
        <p:spPr>
          <a:xfrm>
            <a:off x="722313" y="5410200"/>
            <a:ext cx="7772400" cy="10429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chemeClr val="accent2"/>
              </a:buClr>
              <a:buSzPts val="2380"/>
              <a:buFont typeface="Noto Sans Symbols"/>
              <a:buNone/>
              <a:defRPr b="0" i="0" sz="28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2"/>
              </a:buClr>
              <a:buSzPts val="2040"/>
              <a:buFont typeface="Noto Sans Symbols"/>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chemeClr val="accent2"/>
              </a:buClr>
              <a:buSzPts val="20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chemeClr val="accent2"/>
              </a:buClr>
              <a:buSzPts val="18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chemeClr val="accent2"/>
              </a:buClr>
              <a:buSzPts val="18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6pPr>
            <a:lvl7pPr indent="-228600" lvl="6" marL="32004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7pPr>
            <a:lvl8pPr indent="-228600" lvl="7" marL="3657600" marR="0" rtl="0" algn="l">
              <a:spcBef>
                <a:spcPts val="28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1400" u="none" cap="none" strike="noStrike">
                <a:solidFill>
                  <a:srgbClr val="888888"/>
                </a:solidFill>
                <a:latin typeface="Arial"/>
                <a:ea typeface="Arial"/>
                <a:cs typeface="Arial"/>
                <a:sym typeface="Arial"/>
              </a:defRPr>
            </a:lvl9pPr>
          </a:lstStyle>
          <a:p/>
        </p:txBody>
      </p:sp>
      <p:sp>
        <p:nvSpPr>
          <p:cNvPr id="40" name="Google Shape;40;p5"/>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5"/>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5"/>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5" name="Google Shape;45;p6"/>
          <p:cNvSpPr txBox="1"/>
          <p:nvPr>
            <p:ph idx="1" type="body"/>
          </p:nvPr>
        </p:nvSpPr>
        <p:spPr>
          <a:xfrm>
            <a:off x="301752" y="1600200"/>
            <a:ext cx="4160520" cy="475488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spcBef>
                <a:spcPts val="31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6"/>
          <p:cNvSpPr txBox="1"/>
          <p:nvPr>
            <p:ph idx="2" type="body"/>
          </p:nvPr>
        </p:nvSpPr>
        <p:spPr>
          <a:xfrm>
            <a:off x="4648200" y="1600200"/>
            <a:ext cx="4160520" cy="475488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spcBef>
                <a:spcPts val="31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6"/>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Google Shape;52;p7"/>
          <p:cNvSpPr txBox="1"/>
          <p:nvPr>
            <p:ph idx="1" type="body"/>
          </p:nvPr>
        </p:nvSpPr>
        <p:spPr>
          <a:xfrm>
            <a:off x="301752" y="1535112"/>
            <a:ext cx="4160520" cy="8270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480"/>
              </a:spcBef>
              <a:spcAft>
                <a:spcPts val="0"/>
              </a:spcAft>
              <a:buClr>
                <a:schemeClr val="accent2"/>
              </a:buClr>
              <a:buSzPts val="2380"/>
              <a:buFont typeface="Noto Sans Symbols"/>
              <a:buNone/>
              <a:defRPr b="0" i="0" sz="2400" u="none" cap="none" strike="noStrike">
                <a:solidFill>
                  <a:schemeClr val="dk2"/>
                </a:solidFill>
                <a:latin typeface="Arial Black"/>
                <a:ea typeface="Arial Black"/>
                <a:cs typeface="Arial Black"/>
                <a:sym typeface="Arial Black"/>
              </a:defRPr>
            </a:lvl1pPr>
            <a:lvl2pPr indent="-228600" lvl="1" marL="914400" marR="0" rtl="0" algn="l">
              <a:spcBef>
                <a:spcPts val="400"/>
              </a:spcBef>
              <a:spcAft>
                <a:spcPts val="0"/>
              </a:spcAft>
              <a:buClr>
                <a:schemeClr val="accent2"/>
              </a:buClr>
              <a:buSzPts val="204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800"/>
              <a:buFont typeface="Arial"/>
              <a:buNone/>
              <a:defRPr b="1" i="0" sz="1600" u="none" cap="none" strike="noStrike">
                <a:solidFill>
                  <a:schemeClr val="dk2"/>
                </a:solidFill>
                <a:latin typeface="Arial"/>
                <a:ea typeface="Arial"/>
                <a:cs typeface="Arial"/>
                <a:sym typeface="Arial"/>
              </a:defRPr>
            </a:lvl4pPr>
            <a:lvl5pPr indent="-228600" lvl="4" marL="22860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3" name="Google Shape;53;p7"/>
          <p:cNvSpPr txBox="1"/>
          <p:nvPr>
            <p:ph idx="2" type="body"/>
          </p:nvPr>
        </p:nvSpPr>
        <p:spPr>
          <a:xfrm>
            <a:off x="301752" y="2373312"/>
            <a:ext cx="4160520" cy="3951288"/>
          </a:xfrm>
          <a:prstGeom prst="rect">
            <a:avLst/>
          </a:prstGeom>
          <a:noFill/>
          <a:ln>
            <a:noFill/>
          </a:ln>
        </p:spPr>
        <p:txBody>
          <a:bodyPr anchorCtr="0" anchor="t" bIns="91425" lIns="91425" spcFirstLastPara="1" rIns="91425" wrap="square" tIns="91425">
            <a:noAutofit/>
          </a:bodyPr>
          <a:lstStyle>
            <a:lvl1pPr indent="-358140" lvl="0" marL="4572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4" name="Google Shape;54;p7"/>
          <p:cNvSpPr txBox="1"/>
          <p:nvPr>
            <p:ph idx="3" type="body"/>
          </p:nvPr>
        </p:nvSpPr>
        <p:spPr>
          <a:xfrm>
            <a:off x="4645024" y="1535112"/>
            <a:ext cx="4160520" cy="827087"/>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480"/>
              </a:spcBef>
              <a:spcAft>
                <a:spcPts val="0"/>
              </a:spcAft>
              <a:buClr>
                <a:schemeClr val="accent2"/>
              </a:buClr>
              <a:buSzPts val="2380"/>
              <a:buFont typeface="Noto Sans Symbols"/>
              <a:buNone/>
              <a:defRPr b="0" i="0" sz="2400" u="none" cap="none" strike="noStrike">
                <a:solidFill>
                  <a:schemeClr val="dk2"/>
                </a:solidFill>
                <a:latin typeface="Arial Black"/>
                <a:ea typeface="Arial Black"/>
                <a:cs typeface="Arial Black"/>
                <a:sym typeface="Arial Black"/>
              </a:defRPr>
            </a:lvl1pPr>
            <a:lvl2pPr indent="-228600" lvl="1" marL="914400" marR="0" rtl="0" algn="l">
              <a:spcBef>
                <a:spcPts val="400"/>
              </a:spcBef>
              <a:spcAft>
                <a:spcPts val="0"/>
              </a:spcAft>
              <a:buClr>
                <a:schemeClr val="accent2"/>
              </a:buClr>
              <a:buSzPts val="204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800"/>
              <a:buFont typeface="Arial"/>
              <a:buNone/>
              <a:defRPr b="1" i="0" sz="1600" u="none" cap="none" strike="noStrike">
                <a:solidFill>
                  <a:schemeClr val="dk2"/>
                </a:solidFill>
                <a:latin typeface="Arial"/>
                <a:ea typeface="Arial"/>
                <a:cs typeface="Arial"/>
                <a:sym typeface="Arial"/>
              </a:defRPr>
            </a:lvl4pPr>
            <a:lvl5pPr indent="-228600" lvl="4" marL="22860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5" name="Google Shape;55;p7"/>
          <p:cNvSpPr txBox="1"/>
          <p:nvPr>
            <p:ph idx="4" type="body"/>
          </p:nvPr>
        </p:nvSpPr>
        <p:spPr>
          <a:xfrm>
            <a:off x="4645024" y="2373312"/>
            <a:ext cx="4160520" cy="3951288"/>
          </a:xfrm>
          <a:prstGeom prst="rect">
            <a:avLst/>
          </a:prstGeom>
          <a:noFill/>
          <a:ln>
            <a:noFill/>
          </a:ln>
        </p:spPr>
        <p:txBody>
          <a:bodyPr anchorCtr="0" anchor="t" bIns="91425" lIns="91425" spcFirstLastPara="1" rIns="91425" wrap="square" tIns="91425">
            <a:noAutofit/>
          </a:bodyPr>
          <a:lstStyle>
            <a:lvl1pPr indent="-358140" lvl="0" marL="4572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2"/>
              </a:buClr>
              <a:buSzPts val="17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6" name="Google Shape;56;p7"/>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7"/>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7"/>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8"/>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8"/>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8"/>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9"/>
          <p:cNvSpPr txBox="1"/>
          <p:nvPr>
            <p:ph type="title"/>
          </p:nvPr>
        </p:nvSpPr>
        <p:spPr>
          <a:xfrm>
            <a:off x="304800" y="228600"/>
            <a:ext cx="44958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Black"/>
              <a:buNone/>
              <a:defRPr b="0" i="0" sz="2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9"/>
          <p:cNvSpPr txBox="1"/>
          <p:nvPr>
            <p:ph idx="1" type="body"/>
          </p:nvPr>
        </p:nvSpPr>
        <p:spPr>
          <a:xfrm>
            <a:off x="228600" y="1600200"/>
            <a:ext cx="8686800" cy="4724400"/>
          </a:xfrm>
          <a:prstGeom prst="rect">
            <a:avLst/>
          </a:prstGeom>
          <a:noFill/>
          <a:ln>
            <a:noFill/>
          </a:ln>
        </p:spPr>
        <p:txBody>
          <a:bodyPr anchorCtr="0" anchor="t" bIns="91425" lIns="91425" spcFirstLastPara="1" rIns="91425" wrap="square" tIns="91425">
            <a:noAutofit/>
          </a:bodyPr>
          <a:lstStyle>
            <a:lvl1pPr indent="-401320" lvl="0" marL="457200" marR="0" rtl="0" algn="l">
              <a:spcBef>
                <a:spcPts val="640"/>
              </a:spcBef>
              <a:spcAft>
                <a:spcPts val="0"/>
              </a:spcAft>
              <a:buClr>
                <a:schemeClr val="accent2"/>
              </a:buClr>
              <a:buSzPts val="2720"/>
              <a:buFont typeface="Noto Sans Symbols"/>
              <a:buChar char="●"/>
              <a:defRPr b="0" i="0" sz="3200" u="none" cap="none" strike="noStrike">
                <a:solidFill>
                  <a:schemeClr val="dk1"/>
                </a:solidFill>
                <a:latin typeface="Arial"/>
                <a:ea typeface="Arial"/>
                <a:cs typeface="Arial"/>
                <a:sym typeface="Arial"/>
              </a:defRPr>
            </a:lvl1pPr>
            <a:lvl2pPr indent="-379730" lvl="1" marL="9144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Arial"/>
              <a:buChar char="•"/>
              <a:defRPr b="0" i="0" sz="2000" u="none" cap="none" strike="noStrike">
                <a:solidFill>
                  <a:schemeClr val="dk2"/>
                </a:solidFill>
                <a:latin typeface="Arial"/>
                <a:ea typeface="Arial"/>
                <a:cs typeface="Arial"/>
                <a:sym typeface="Arial"/>
              </a:defRPr>
            </a:lvl8pPr>
            <a:lvl9pPr indent="-355600" lvl="8" marL="4114800" marR="0" rtl="0" algn="l">
              <a:spcBef>
                <a:spcPts val="31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9"/>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9"/>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9"/>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1" name="Google Shape;71;p9"/>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
        <p:nvSpPr>
          <p:cNvPr id="72" name="Google Shape;72;p9"/>
          <p:cNvSpPr/>
          <p:nvPr/>
        </p:nvSpPr>
        <p:spPr>
          <a:xfrm>
            <a:off x="4876800" y="152400"/>
            <a:ext cx="3581400" cy="129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p:nvPr/>
        </p:nvSpPr>
        <p:spPr>
          <a:xfrm>
            <a:off x="4967288" y="152400"/>
            <a:ext cx="3400425" cy="1295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9"/>
          <p:cNvSpPr txBox="1"/>
          <p:nvPr>
            <p:ph idx="2" type="body"/>
          </p:nvPr>
        </p:nvSpPr>
        <p:spPr>
          <a:xfrm>
            <a:off x="5105400" y="228600"/>
            <a:ext cx="3200400" cy="1143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accent2"/>
              </a:buClr>
              <a:buSzPts val="2380"/>
              <a:buFont typeface="Noto Sans Symbols"/>
              <a:buNone/>
              <a:defRPr b="0" i="0" sz="1600" u="none" cap="none" strike="noStrike">
                <a:solidFill>
                  <a:schemeClr val="lt2"/>
                </a:solidFill>
                <a:latin typeface="Arial"/>
                <a:ea typeface="Arial"/>
                <a:cs typeface="Arial"/>
                <a:sym typeface="Arial"/>
              </a:defRPr>
            </a:lvl1pPr>
            <a:lvl2pPr indent="-228600" lvl="1" marL="914400" marR="0" rtl="0" algn="l">
              <a:spcBef>
                <a:spcPts val="240"/>
              </a:spcBef>
              <a:spcAft>
                <a:spcPts val="0"/>
              </a:spcAft>
              <a:buClr>
                <a:schemeClr val="accent2"/>
              </a:buClr>
              <a:buSzPts val="20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2"/>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1800"/>
              <a:buFont typeface="Arial"/>
              <a:buNone/>
              <a:defRPr b="0" i="0" sz="900" u="none" cap="none" strike="noStrike">
                <a:solidFill>
                  <a:schemeClr val="dk2"/>
                </a:solidFill>
                <a:latin typeface="Arial"/>
                <a:ea typeface="Arial"/>
                <a:cs typeface="Arial"/>
                <a:sym typeface="Arial"/>
              </a:defRPr>
            </a:lvl4pPr>
            <a:lvl5pPr indent="-228600" lvl="4" marL="2286000" marR="0" rtl="0" algn="l">
              <a:spcBef>
                <a:spcPts val="180"/>
              </a:spcBef>
              <a:spcAft>
                <a:spcPts val="0"/>
              </a:spcAft>
              <a:buClr>
                <a:schemeClr val="accent2"/>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6pPr>
            <a:lvl7pPr indent="-228600" lvl="6" marL="3200400" marR="0" rtl="0" algn="l">
              <a:spcBef>
                <a:spcPts val="18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5" name="Shape 75"/>
        <p:cNvGrpSpPr/>
        <p:nvPr/>
      </p:nvGrpSpPr>
      <p:grpSpPr>
        <a:xfrm>
          <a:off x="0" y="0"/>
          <a:ext cx="0" cy="0"/>
          <a:chOff x="0" y="0"/>
          <a:chExt cx="0" cy="0"/>
        </a:xfrm>
      </p:grpSpPr>
      <p:sp>
        <p:nvSpPr>
          <p:cNvPr id="76" name="Google Shape;76;p10"/>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0"/>
          <p:cNvSpPr/>
          <p:nvPr>
            <p:ph idx="2" type="pic"/>
          </p:nvPr>
        </p:nvSpPr>
        <p:spPr>
          <a:xfrm>
            <a:off x="228600" y="1524000"/>
            <a:ext cx="8686800" cy="4910328"/>
          </a:xfrm>
          <a:prstGeom prst="rect">
            <a:avLst/>
          </a:prstGeom>
          <a:solidFill>
            <a:schemeClr val="lt2"/>
          </a:solid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accent2"/>
              </a:buClr>
              <a:buSzPts val="1400"/>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accent2"/>
              </a:buClr>
              <a:buSzPts val="1400"/>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accent2"/>
              </a:buClr>
              <a:buSzPts val="1400"/>
              <a:buFont typeface="Arial"/>
              <a:buNone/>
              <a:defRPr b="0" i="0" sz="2000" u="none" cap="none" strike="noStrike">
                <a:solidFill>
                  <a:schemeClr val="dk2"/>
                </a:solidFill>
                <a:latin typeface="Arial"/>
                <a:ea typeface="Arial"/>
                <a:cs typeface="Arial"/>
                <a:sym typeface="Arial"/>
              </a:defRPr>
            </a:lvl8pPr>
            <a:lvl9pPr indent="0" lvl="8" marL="3657600" marR="0" rtl="0" algn="l">
              <a:spcBef>
                <a:spcPts val="31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10"/>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0"/>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10"/>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2"/>
                </a:solidFill>
                <a:latin typeface="Arial"/>
                <a:ea typeface="Arial"/>
                <a:cs typeface="Arial"/>
                <a:sym typeface="Arial"/>
              </a:defRPr>
            </a:lvl1pPr>
            <a:lvl2pPr indent="0" lvl="1" marL="0" marR="0" rtl="0" algn="r">
              <a:spcBef>
                <a:spcPts val="0"/>
              </a:spcBef>
              <a:buNone/>
              <a:defRPr sz="1200">
                <a:solidFill>
                  <a:schemeClr val="dk2"/>
                </a:solidFill>
                <a:latin typeface="Arial"/>
                <a:ea typeface="Arial"/>
                <a:cs typeface="Arial"/>
                <a:sym typeface="Arial"/>
              </a:defRPr>
            </a:lvl2pPr>
            <a:lvl3pPr indent="0" lvl="2" marL="0" marR="0" rtl="0" algn="r">
              <a:spcBef>
                <a:spcPts val="0"/>
              </a:spcBef>
              <a:buNone/>
              <a:defRPr sz="1200">
                <a:solidFill>
                  <a:schemeClr val="dk2"/>
                </a:solidFill>
                <a:latin typeface="Arial"/>
                <a:ea typeface="Arial"/>
                <a:cs typeface="Arial"/>
                <a:sym typeface="Arial"/>
              </a:defRPr>
            </a:lvl3pPr>
            <a:lvl4pPr indent="0" lvl="3" marL="0" marR="0" rtl="0" algn="r">
              <a:spcBef>
                <a:spcPts val="0"/>
              </a:spcBef>
              <a:buNone/>
              <a:defRPr sz="1200">
                <a:solidFill>
                  <a:schemeClr val="dk2"/>
                </a:solidFill>
                <a:latin typeface="Arial"/>
                <a:ea typeface="Arial"/>
                <a:cs typeface="Arial"/>
                <a:sym typeface="Arial"/>
              </a:defRPr>
            </a:lvl4pPr>
            <a:lvl5pPr indent="0" lvl="4" marL="0" marR="0" rtl="0" algn="r">
              <a:spcBef>
                <a:spcPts val="0"/>
              </a:spcBef>
              <a:buNone/>
              <a:defRPr sz="1200">
                <a:solidFill>
                  <a:schemeClr val="dk2"/>
                </a:solidFill>
                <a:latin typeface="Arial"/>
                <a:ea typeface="Arial"/>
                <a:cs typeface="Arial"/>
                <a:sym typeface="Arial"/>
              </a:defRPr>
            </a:lvl5pPr>
            <a:lvl6pPr indent="0" lvl="5" marL="0" marR="0" rtl="0" algn="r">
              <a:spcBef>
                <a:spcPts val="0"/>
              </a:spcBef>
              <a:buNone/>
              <a:defRPr sz="1200">
                <a:solidFill>
                  <a:schemeClr val="dk2"/>
                </a:solidFill>
                <a:latin typeface="Arial"/>
                <a:ea typeface="Arial"/>
                <a:cs typeface="Arial"/>
                <a:sym typeface="Arial"/>
              </a:defRPr>
            </a:lvl6pPr>
            <a:lvl7pPr indent="0" lvl="6" marL="0" marR="0" rtl="0" algn="r">
              <a:spcBef>
                <a:spcPts val="0"/>
              </a:spcBef>
              <a:buNone/>
              <a:defRPr sz="1200">
                <a:solidFill>
                  <a:schemeClr val="dk2"/>
                </a:solidFill>
                <a:latin typeface="Arial"/>
                <a:ea typeface="Arial"/>
                <a:cs typeface="Arial"/>
                <a:sym typeface="Arial"/>
              </a:defRPr>
            </a:lvl7pPr>
            <a:lvl8pPr indent="0" lvl="7" marL="0" marR="0" rtl="0" algn="r">
              <a:spcBef>
                <a:spcPts val="0"/>
              </a:spcBef>
              <a:buNone/>
              <a:defRPr sz="1200">
                <a:solidFill>
                  <a:schemeClr val="dk2"/>
                </a:solidFill>
                <a:latin typeface="Arial"/>
                <a:ea typeface="Arial"/>
                <a:cs typeface="Arial"/>
                <a:sym typeface="Arial"/>
              </a:defRPr>
            </a:lvl8pPr>
            <a:lvl9pPr indent="0" lvl="8" marL="0" marR="0" rt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0"/>
          <p:cNvSpPr/>
          <p:nvPr/>
        </p:nvSpPr>
        <p:spPr>
          <a:xfrm>
            <a:off x="4876800" y="152400"/>
            <a:ext cx="3581400" cy="1295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4967288" y="152400"/>
            <a:ext cx="3400425" cy="1295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304800" y="228600"/>
            <a:ext cx="44958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FFFFFF"/>
              </a:buClr>
              <a:buSzPts val="1400"/>
              <a:buFont typeface="Arial Black"/>
              <a:buNone/>
              <a:defRPr b="0" i="0" sz="28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4" name="Google Shape;84;p10"/>
          <p:cNvSpPr txBox="1"/>
          <p:nvPr>
            <p:ph idx="1" type="body"/>
          </p:nvPr>
        </p:nvSpPr>
        <p:spPr>
          <a:xfrm>
            <a:off x="5105400" y="228600"/>
            <a:ext cx="3200400" cy="1143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chemeClr val="accent2"/>
              </a:buClr>
              <a:buSzPts val="2380"/>
              <a:buFont typeface="Noto Sans Symbols"/>
              <a:buNone/>
              <a:defRPr b="0" i="0" sz="1600" u="none" cap="none" strike="noStrike">
                <a:solidFill>
                  <a:schemeClr val="lt2"/>
                </a:solidFill>
                <a:latin typeface="Arial"/>
                <a:ea typeface="Arial"/>
                <a:cs typeface="Arial"/>
                <a:sym typeface="Arial"/>
              </a:defRPr>
            </a:lvl1pPr>
            <a:lvl2pPr indent="-228600" lvl="1" marL="914400" marR="0" rtl="0" algn="l">
              <a:spcBef>
                <a:spcPts val="240"/>
              </a:spcBef>
              <a:spcAft>
                <a:spcPts val="0"/>
              </a:spcAft>
              <a:buClr>
                <a:schemeClr val="accent2"/>
              </a:buClr>
              <a:buSzPts val="204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2"/>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2"/>
              </a:buClr>
              <a:buSzPts val="1800"/>
              <a:buFont typeface="Arial"/>
              <a:buNone/>
              <a:defRPr b="0" i="0" sz="900" u="none" cap="none" strike="noStrike">
                <a:solidFill>
                  <a:schemeClr val="dk2"/>
                </a:solidFill>
                <a:latin typeface="Arial"/>
                <a:ea typeface="Arial"/>
                <a:cs typeface="Arial"/>
                <a:sym typeface="Arial"/>
              </a:defRPr>
            </a:lvl4pPr>
            <a:lvl5pPr indent="-228600" lvl="4" marL="2286000" marR="0" rtl="0" algn="l">
              <a:spcBef>
                <a:spcPts val="180"/>
              </a:spcBef>
              <a:spcAft>
                <a:spcPts val="0"/>
              </a:spcAft>
              <a:buClr>
                <a:schemeClr val="accent2"/>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6pPr>
            <a:lvl7pPr indent="-228600" lvl="6" marL="3200400" marR="0" rtl="0" algn="l">
              <a:spcBef>
                <a:spcPts val="18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2"/>
              </a:buClr>
              <a:buSzPts val="1600"/>
              <a:buFont typeface="Arial"/>
              <a:buNone/>
              <a:defRPr b="0" i="0" sz="900" u="none" cap="none" strike="noStrike">
                <a:solidFill>
                  <a:schemeClr val="dk2"/>
                </a:solidFill>
                <a:latin typeface="Arial"/>
                <a:ea typeface="Arial"/>
                <a:cs typeface="Arial"/>
                <a:sym typeface="Arial"/>
              </a:defRPr>
            </a:lvl8pPr>
            <a:lvl9pPr indent="-228600" lvl="8" marL="4114800" marR="0" rtl="0" algn="l">
              <a:spcBef>
                <a:spcPts val="310"/>
              </a:spcBef>
              <a:spcAft>
                <a:spcPts val="0"/>
              </a:spcAft>
              <a:buClr>
                <a:schemeClr val="accent2"/>
              </a:buClr>
              <a:buSzPts val="1600"/>
              <a:buFont typeface="Arial"/>
              <a:buNone/>
              <a:defRPr b="0" i="0" sz="900" u="none" cap="none" strike="noStrike">
                <a:solidFill>
                  <a:schemeClr val="dk1"/>
                </a:solidFill>
                <a:latin typeface="Arial"/>
                <a:ea typeface="Arial"/>
                <a:cs typeface="Arial"/>
                <a:sym typeface="Arial"/>
              </a:defRPr>
            </a:lvl9pPr>
          </a:lstStyle>
          <a:p/>
        </p:txBody>
      </p:sp>
      <p:cxnSp>
        <p:nvCxnSpPr>
          <p:cNvPr id="85" name="Google Shape;85;p10"/>
          <p:cNvCxnSpPr/>
          <p:nvPr/>
        </p:nvCxnSpPr>
        <p:spPr>
          <a:xfrm>
            <a:off x="228600" y="6528816"/>
            <a:ext cx="8686800" cy="1588"/>
          </a:xfrm>
          <a:prstGeom prst="straightConnector1">
            <a:avLst/>
          </a:prstGeom>
          <a:noFill/>
          <a:ln cap="rnd" cmpd="sng" w="12700">
            <a:solidFill>
              <a:schemeClr val="dk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28600" y="152400"/>
            <a:ext cx="8686800" cy="1295400"/>
          </a:xfrm>
          <a:prstGeom prst="round2SameRect">
            <a:avLst>
              <a:gd fmla="val 4902"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304800" y="274638"/>
            <a:ext cx="8534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FFFFFF"/>
              </a:buClr>
              <a:buSzPts val="1400"/>
              <a:buFont typeface="Arial Black"/>
              <a:buNone/>
              <a:defRPr b="0" i="0" sz="3600" u="none" cap="none" strike="noStrike">
                <a:solidFill>
                  <a:srgbClr val="FFFFFF"/>
                </a:solidFill>
                <a:latin typeface="Arial Black"/>
                <a:ea typeface="Arial Black"/>
                <a:cs typeface="Arial Black"/>
                <a:sym typeface="Arial Black"/>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 name="Google Shape;12;p1"/>
          <p:cNvSpPr txBox="1"/>
          <p:nvPr>
            <p:ph idx="1" type="body"/>
          </p:nvPr>
        </p:nvSpPr>
        <p:spPr>
          <a:xfrm>
            <a:off x="304800" y="1600200"/>
            <a:ext cx="8534400" cy="4800600"/>
          </a:xfrm>
          <a:prstGeom prst="rect">
            <a:avLst/>
          </a:prstGeom>
          <a:noFill/>
          <a:ln>
            <a:noFill/>
          </a:ln>
        </p:spPr>
        <p:txBody>
          <a:bodyPr anchorCtr="0" anchor="t" bIns="91425" lIns="91425" spcFirstLastPara="1" rIns="91425" wrap="square" tIns="91425">
            <a:noAutofit/>
          </a:bodyPr>
          <a:lstStyle>
            <a:lvl1pPr indent="-379730" lvl="0" marL="457200" marR="0" rtl="0" algn="l">
              <a:spcBef>
                <a:spcPts val="560"/>
              </a:spcBef>
              <a:spcAft>
                <a:spcPts val="0"/>
              </a:spcAft>
              <a:buClr>
                <a:schemeClr val="accent2"/>
              </a:buClr>
              <a:buSzPts val="2380"/>
              <a:buFont typeface="Noto Sans Symbols"/>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2"/>
              </a:buClr>
              <a:buSzPts val="204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dk2"/>
                </a:solidFill>
                <a:latin typeface="Arial"/>
                <a:ea typeface="Arial"/>
                <a:cs typeface="Arial"/>
                <a:sym typeface="Arial"/>
              </a:defRPr>
            </a:lvl8pPr>
            <a:lvl9pPr indent="-330200" lvl="8" marL="4114800" marR="0" rtl="0" algn="l">
              <a:spcBef>
                <a:spcPts val="310"/>
              </a:spcBef>
              <a:spcAft>
                <a:spcPts val="0"/>
              </a:spcAft>
              <a:buClr>
                <a:schemeClr val="accent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228600" y="6520942"/>
            <a:ext cx="2133600" cy="320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2895600" y="6520942"/>
            <a:ext cx="3429000" cy="3200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781800" y="6520942"/>
            <a:ext cx="21336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1"/>
          <p:cNvCxnSpPr/>
          <p:nvPr/>
        </p:nvCxnSpPr>
        <p:spPr>
          <a:xfrm>
            <a:off x="228600" y="6524625"/>
            <a:ext cx="8686800" cy="1588"/>
          </a:xfrm>
          <a:prstGeom prst="straightConnector1">
            <a:avLst/>
          </a:prstGeom>
          <a:noFill/>
          <a:ln cap="rnd" cmpd="sng" w="127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
                                        </p:tgtEl>
                                        <p:attrNameLst>
                                          <p:attrName>style.visibility</p:attrName>
                                        </p:attrNameLst>
                                      </p:cBhvr>
                                      <p:to>
                                        <p:strVal val="visible"/>
                                      </p:to>
                                    </p:set>
                                    <p:animEffect filter="fade" transition="in">
                                      <p:cBhvr>
                                        <p:cTn dur="500"/>
                                        <p:tgtEl>
                                          <p:spTgt spid="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 Id="rId11" Type="http://schemas.openxmlformats.org/officeDocument/2006/relationships/image" Target="../media/image13.jpg"/><Relationship Id="rId10" Type="http://schemas.openxmlformats.org/officeDocument/2006/relationships/image" Target="../media/image15.jpg"/><Relationship Id="rId9"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12.jpg"/><Relationship Id="rId7" Type="http://schemas.openxmlformats.org/officeDocument/2006/relationships/image" Target="../media/image9.jpg"/><Relationship Id="rId8"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609600" y="533400"/>
            <a:ext cx="7924800" cy="388620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7200" u="none" cap="none" strike="noStrike">
                <a:solidFill>
                  <a:srgbClr val="FFFFFF"/>
                </a:solidFill>
                <a:latin typeface="Arial Black"/>
                <a:ea typeface="Arial Black"/>
                <a:cs typeface="Arial Black"/>
                <a:sym typeface="Arial Black"/>
              </a:rPr>
              <a:t>Networks</a:t>
            </a:r>
            <a:br>
              <a:rPr b="0" i="0" lang="en-US" sz="7200" u="none" cap="none" strike="noStrike">
                <a:solidFill>
                  <a:srgbClr val="FFFFFF"/>
                </a:solidFill>
                <a:latin typeface="Arial Black"/>
                <a:ea typeface="Arial Black"/>
                <a:cs typeface="Arial Black"/>
                <a:sym typeface="Arial Black"/>
              </a:rPr>
            </a:br>
            <a:r>
              <a:rPr b="0" i="0" lang="en-US" sz="4000" u="none" cap="none" strike="noStrike">
                <a:solidFill>
                  <a:srgbClr val="FFFFFF"/>
                </a:solidFill>
                <a:latin typeface="Arial Black"/>
                <a:ea typeface="Arial Black"/>
                <a:cs typeface="Arial Black"/>
                <a:sym typeface="Arial Black"/>
              </a:rPr>
              <a:t>Part 2: Infrastructure</a:t>
            </a:r>
            <a:br>
              <a:rPr b="0" i="0" lang="en-US" sz="4000" u="none" cap="none" strike="noStrike">
                <a:solidFill>
                  <a:srgbClr val="FFFFFF"/>
                </a:solidFill>
                <a:latin typeface="Arial Black"/>
                <a:ea typeface="Arial Black"/>
                <a:cs typeface="Arial Black"/>
                <a:sym typeface="Arial Black"/>
              </a:rPr>
            </a:br>
            <a:r>
              <a:rPr b="0" i="0" lang="en-US" sz="4000" u="none" cap="none" strike="noStrike">
                <a:solidFill>
                  <a:srgbClr val="FFFFFF"/>
                </a:solidFill>
                <a:latin typeface="Arial Black"/>
                <a:ea typeface="Arial Black"/>
                <a:cs typeface="Arial Black"/>
                <a:sym typeface="Arial Black"/>
              </a:rPr>
              <a:t>+ Protocols</a:t>
            </a:r>
            <a:endParaRPr b="0" i="0" sz="4000" u="none" cap="none" strike="noStrike">
              <a:solidFill>
                <a:srgbClr val="FFFFFF"/>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 type="body"/>
          </p:nvPr>
        </p:nvSpPr>
        <p:spPr>
          <a:xfrm>
            <a:off x="304800" y="1600200"/>
            <a:ext cx="8534400" cy="480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sp>
        <p:nvSpPr>
          <p:cNvPr id="215" name="Google Shape;215;p22"/>
          <p:cNvSpPr txBox="1"/>
          <p:nvPr>
            <p:ph type="title"/>
          </p:nvPr>
        </p:nvSpPr>
        <p:spPr>
          <a:xfrm>
            <a:off x="304800" y="274638"/>
            <a:ext cx="8534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6" name="Google Shape;216;p22"/>
          <p:cNvPicPr preferRelativeResize="0"/>
          <p:nvPr/>
        </p:nvPicPr>
        <p:blipFill>
          <a:blip r:embed="rId3">
            <a:alphaModFix/>
          </a:blip>
          <a:stretch>
            <a:fillRect/>
          </a:stretch>
        </p:blipFill>
        <p:spPr>
          <a:xfrm>
            <a:off x="0" y="584605"/>
            <a:ext cx="9144000" cy="5688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idx="1" type="body"/>
          </p:nvPr>
        </p:nvSpPr>
        <p:spPr>
          <a:xfrm>
            <a:off x="304800" y="1499359"/>
            <a:ext cx="8534400" cy="12453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1870"/>
              <a:buFont typeface="Noto Sans Symbols"/>
              <a:buChar char="●"/>
            </a:pPr>
            <a:r>
              <a:rPr b="0" i="0" lang="en-US" sz="2200" u="none" cap="none" strike="noStrike">
                <a:solidFill>
                  <a:schemeClr val="dk1"/>
                </a:solidFill>
                <a:latin typeface="Arial"/>
                <a:ea typeface="Arial"/>
                <a:cs typeface="Arial"/>
                <a:sym typeface="Arial"/>
              </a:rPr>
              <a:t>Most protocols are associated with a specific port number.  </a:t>
            </a:r>
            <a:endParaRPr b="0" i="0" sz="2200" u="none" cap="none" strike="noStrike">
              <a:solidFill>
                <a:schemeClr val="dk1"/>
              </a:solidFill>
              <a:latin typeface="Arial"/>
              <a:ea typeface="Arial"/>
              <a:cs typeface="Arial"/>
              <a:sym typeface="Arial"/>
            </a:endParaRPr>
          </a:p>
          <a:p>
            <a:pPr indent="-274320" lvl="0" marL="274320" marR="0" rtl="0" algn="l">
              <a:spcBef>
                <a:spcPts val="0"/>
              </a:spcBef>
              <a:spcAft>
                <a:spcPts val="0"/>
              </a:spcAft>
              <a:buClr>
                <a:schemeClr val="accent2"/>
              </a:buClr>
              <a:buSzPts val="1870"/>
              <a:buFont typeface="Noto Sans Symbols"/>
              <a:buChar char="●"/>
            </a:pPr>
            <a:r>
              <a:rPr b="0" i="0" lang="en-US" sz="2200" u="none" cap="none" strike="noStrike">
                <a:solidFill>
                  <a:schemeClr val="dk1"/>
                </a:solidFill>
                <a:latin typeface="Arial"/>
                <a:ea typeface="Arial"/>
                <a:cs typeface="Arial"/>
                <a:sym typeface="Arial"/>
              </a:rPr>
              <a:t>The port number indicates to the computer which application should handle the incoming data.</a:t>
            </a:r>
            <a:endParaRPr b="0" i="0" sz="1200" u="none" cap="none" strike="noStrike">
              <a:solidFill>
                <a:schemeClr val="dk1"/>
              </a:solidFill>
              <a:latin typeface="Arial"/>
              <a:ea typeface="Arial"/>
              <a:cs typeface="Arial"/>
              <a:sym typeface="Arial"/>
            </a:endParaRPr>
          </a:p>
          <a:p>
            <a:pPr indent="-274320" lvl="0" marL="274320" marR="0" rtl="0" algn="l">
              <a:spcBef>
                <a:spcPts val="440"/>
              </a:spcBef>
              <a:spcAft>
                <a:spcPts val="0"/>
              </a:spcAft>
              <a:buClr>
                <a:schemeClr val="accent2"/>
              </a:buClr>
              <a:buSzPts val="1870"/>
              <a:buFont typeface="Noto Sans Symbols"/>
              <a:buChar char="●"/>
            </a:pPr>
            <a:r>
              <a:rPr b="0" i="0" lang="en-US" sz="2200" u="none" cap="none" strike="noStrike">
                <a:solidFill>
                  <a:schemeClr val="dk1"/>
                </a:solidFill>
                <a:latin typeface="Arial"/>
                <a:ea typeface="Arial"/>
                <a:cs typeface="Arial"/>
                <a:sym typeface="Arial"/>
              </a:rPr>
              <a:t>Ports are similar to doors – they are openings to handle a specific type of packet.  </a:t>
            </a:r>
            <a:endParaRPr/>
          </a:p>
          <a:p>
            <a:pPr indent="-144780" lvl="0" marL="27432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44780" lvl="0" marL="27432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44780" lvl="0" marL="27432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144780" lvl="0" marL="27432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200" u="none" cap="none" strike="noStrike">
                <a:solidFill>
                  <a:schemeClr val="dk1"/>
                </a:solidFill>
                <a:latin typeface="Arial"/>
                <a:ea typeface="Arial"/>
                <a:cs typeface="Arial"/>
                <a:sym typeface="Arial"/>
              </a:rPr>
              <a:t>Example: a web browser uses the HTTP protocol which </a:t>
            </a:r>
            <a:r>
              <a:rPr b="0" i="1" lang="en-US" sz="2200" u="none" cap="none" strike="noStrike">
                <a:solidFill>
                  <a:schemeClr val="dk1"/>
                </a:solidFill>
                <a:latin typeface="Arial"/>
                <a:ea typeface="Arial"/>
                <a:cs typeface="Arial"/>
                <a:sym typeface="Arial"/>
              </a:rPr>
              <a:t>usually</a:t>
            </a:r>
            <a:r>
              <a:rPr b="0" i="0" lang="en-US" sz="2200" u="none" cap="none" strike="noStrike">
                <a:solidFill>
                  <a:schemeClr val="dk1"/>
                </a:solidFill>
                <a:latin typeface="Arial"/>
                <a:ea typeface="Arial"/>
                <a:cs typeface="Arial"/>
                <a:sym typeface="Arial"/>
              </a:rPr>
              <a:t> uses Port 80.  This port is not mandatory, but a website that is NOT listening on Port 80 will have to let each user know the custom port that is being used</a:t>
            </a:r>
            <a:r>
              <a:rPr b="0" i="0" lang="en-US" sz="2400" u="none" cap="none" strike="noStrike">
                <a:solidFill>
                  <a:schemeClr val="dk1"/>
                </a:solidFill>
                <a:latin typeface="Arial"/>
                <a:ea typeface="Arial"/>
                <a:cs typeface="Arial"/>
                <a:sym typeface="Arial"/>
              </a:rPr>
              <a:t>.</a:t>
            </a:r>
            <a:endParaRPr/>
          </a:p>
        </p:txBody>
      </p:sp>
      <p:sp>
        <p:nvSpPr>
          <p:cNvPr id="223" name="Google Shape;223;p23"/>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Protocols &amp; Ports</a:t>
            </a:r>
            <a:endParaRPr b="0" i="0" sz="3600" u="none" cap="none" strike="noStrike">
              <a:solidFill>
                <a:srgbClr val="FFFFFF"/>
              </a:solidFill>
              <a:latin typeface="Arial Black"/>
              <a:ea typeface="Arial Black"/>
              <a:cs typeface="Arial Black"/>
              <a:sym typeface="Arial Black"/>
            </a:endParaRPr>
          </a:p>
        </p:txBody>
      </p:sp>
      <p:sp>
        <p:nvSpPr>
          <p:cNvPr id="224" name="Google Shape;224;p23"/>
          <p:cNvSpPr/>
          <p:nvPr/>
        </p:nvSpPr>
        <p:spPr>
          <a:xfrm>
            <a:off x="914400" y="3429000"/>
            <a:ext cx="7239000" cy="1600200"/>
          </a:xfrm>
          <a:custGeom>
            <a:rect b="b" l="l" r="r" t="t"/>
            <a:pathLst>
              <a:path extrusionOk="0" h="120000" w="120000">
                <a:moveTo>
                  <a:pt x="3000" y="25711"/>
                </a:moveTo>
                <a:lnTo>
                  <a:pt x="0" y="25711"/>
                </a:lnTo>
                <a:lnTo>
                  <a:pt x="0" y="0"/>
                </a:lnTo>
                <a:lnTo>
                  <a:pt x="120000" y="0"/>
                </a:lnTo>
                <a:lnTo>
                  <a:pt x="120000" y="25711"/>
                </a:lnTo>
                <a:lnTo>
                  <a:pt x="117000" y="25711"/>
                </a:lnTo>
                <a:lnTo>
                  <a:pt x="117000" y="120000"/>
                </a:lnTo>
                <a:lnTo>
                  <a:pt x="3000" y="120000"/>
                </a:lnTo>
                <a:lnTo>
                  <a:pt x="3000" y="25711"/>
                </a:lnTo>
                <a:close/>
              </a:path>
              <a:path extrusionOk="0" h="120000" w="120000">
                <a:moveTo>
                  <a:pt x="3000" y="25711"/>
                </a:moveTo>
                <a:lnTo>
                  <a:pt x="3000" y="34283"/>
                </a:lnTo>
                <a:lnTo>
                  <a:pt x="15000" y="34283"/>
                </a:lnTo>
                <a:lnTo>
                  <a:pt x="15000" y="25711"/>
                </a:lnTo>
                <a:lnTo>
                  <a:pt x="3000" y="25711"/>
                </a:lnTo>
                <a:close/>
              </a:path>
              <a:path extrusionOk="0" h="120000" w="120000">
                <a:moveTo>
                  <a:pt x="15000" y="25711"/>
                </a:moveTo>
                <a:lnTo>
                  <a:pt x="15000" y="34283"/>
                </a:lnTo>
                <a:lnTo>
                  <a:pt x="27000" y="34283"/>
                </a:lnTo>
                <a:lnTo>
                  <a:pt x="27000" y="25711"/>
                </a:lnTo>
                <a:lnTo>
                  <a:pt x="15000" y="25711"/>
                </a:lnTo>
                <a:close/>
              </a:path>
              <a:path extrusionOk="0" h="120000" w="120000">
                <a:moveTo>
                  <a:pt x="27000" y="25711"/>
                </a:moveTo>
                <a:lnTo>
                  <a:pt x="27000" y="34283"/>
                </a:lnTo>
                <a:lnTo>
                  <a:pt x="39000" y="34283"/>
                </a:lnTo>
                <a:lnTo>
                  <a:pt x="39000" y="25711"/>
                </a:lnTo>
                <a:lnTo>
                  <a:pt x="27000" y="25711"/>
                </a:lnTo>
                <a:close/>
              </a:path>
              <a:path extrusionOk="0" h="120000" w="120000">
                <a:moveTo>
                  <a:pt x="39000" y="25711"/>
                </a:moveTo>
                <a:lnTo>
                  <a:pt x="39000" y="34283"/>
                </a:lnTo>
                <a:lnTo>
                  <a:pt x="51000" y="34283"/>
                </a:lnTo>
                <a:lnTo>
                  <a:pt x="51000" y="25711"/>
                </a:lnTo>
                <a:lnTo>
                  <a:pt x="39000" y="25711"/>
                </a:lnTo>
                <a:close/>
              </a:path>
              <a:path extrusionOk="0" h="120000" w="120000">
                <a:moveTo>
                  <a:pt x="51000" y="25711"/>
                </a:moveTo>
                <a:lnTo>
                  <a:pt x="51000" y="34283"/>
                </a:lnTo>
                <a:lnTo>
                  <a:pt x="63000" y="34283"/>
                </a:lnTo>
                <a:lnTo>
                  <a:pt x="63000" y="25711"/>
                </a:lnTo>
                <a:lnTo>
                  <a:pt x="51000" y="25711"/>
                </a:lnTo>
                <a:close/>
              </a:path>
              <a:path extrusionOk="0" h="120000" w="120000">
                <a:moveTo>
                  <a:pt x="63000" y="25711"/>
                </a:moveTo>
                <a:lnTo>
                  <a:pt x="63000" y="34283"/>
                </a:lnTo>
                <a:lnTo>
                  <a:pt x="75000" y="34283"/>
                </a:lnTo>
                <a:lnTo>
                  <a:pt x="75000" y="25711"/>
                </a:lnTo>
                <a:lnTo>
                  <a:pt x="63000" y="25711"/>
                </a:lnTo>
                <a:close/>
              </a:path>
              <a:path extrusionOk="0" h="120000" w="120000">
                <a:moveTo>
                  <a:pt x="75000" y="25711"/>
                </a:moveTo>
                <a:lnTo>
                  <a:pt x="75000" y="34283"/>
                </a:lnTo>
                <a:lnTo>
                  <a:pt x="87000" y="34283"/>
                </a:lnTo>
                <a:lnTo>
                  <a:pt x="87000" y="25711"/>
                </a:lnTo>
                <a:lnTo>
                  <a:pt x="75000" y="25711"/>
                </a:lnTo>
                <a:close/>
              </a:path>
              <a:path extrusionOk="0" h="120000" w="120000">
                <a:moveTo>
                  <a:pt x="87000" y="25711"/>
                </a:moveTo>
                <a:lnTo>
                  <a:pt x="87000" y="34283"/>
                </a:lnTo>
                <a:lnTo>
                  <a:pt x="99000" y="34283"/>
                </a:lnTo>
                <a:lnTo>
                  <a:pt x="99000" y="25711"/>
                </a:lnTo>
                <a:lnTo>
                  <a:pt x="87000" y="25711"/>
                </a:lnTo>
                <a:close/>
              </a:path>
              <a:path extrusionOk="0" h="120000" w="120000">
                <a:moveTo>
                  <a:pt x="99000" y="25711"/>
                </a:moveTo>
                <a:lnTo>
                  <a:pt x="99000" y="34283"/>
                </a:lnTo>
                <a:lnTo>
                  <a:pt x="111000" y="34283"/>
                </a:lnTo>
                <a:lnTo>
                  <a:pt x="111000" y="25711"/>
                </a:lnTo>
                <a:lnTo>
                  <a:pt x="99000" y="25711"/>
                </a:lnTo>
                <a:close/>
              </a:path>
              <a:path extrusionOk="0" h="120000" w="120000">
                <a:moveTo>
                  <a:pt x="9000" y="34283"/>
                </a:moveTo>
                <a:lnTo>
                  <a:pt x="9000" y="42855"/>
                </a:lnTo>
                <a:lnTo>
                  <a:pt x="20994" y="42855"/>
                </a:lnTo>
                <a:lnTo>
                  <a:pt x="20994" y="34283"/>
                </a:lnTo>
                <a:lnTo>
                  <a:pt x="9000" y="34283"/>
                </a:lnTo>
                <a:close/>
              </a:path>
              <a:path extrusionOk="0" h="120000" w="120000">
                <a:moveTo>
                  <a:pt x="20994" y="34283"/>
                </a:moveTo>
                <a:lnTo>
                  <a:pt x="20994" y="42855"/>
                </a:lnTo>
                <a:lnTo>
                  <a:pt x="33000" y="42855"/>
                </a:lnTo>
                <a:lnTo>
                  <a:pt x="33000" y="34283"/>
                </a:lnTo>
                <a:lnTo>
                  <a:pt x="20994" y="34283"/>
                </a:lnTo>
                <a:close/>
              </a:path>
              <a:path extrusionOk="0" h="120000" w="120000">
                <a:moveTo>
                  <a:pt x="33000" y="34283"/>
                </a:moveTo>
                <a:lnTo>
                  <a:pt x="33000" y="42855"/>
                </a:lnTo>
                <a:lnTo>
                  <a:pt x="45000" y="42855"/>
                </a:lnTo>
                <a:lnTo>
                  <a:pt x="45000" y="34283"/>
                </a:lnTo>
                <a:lnTo>
                  <a:pt x="33000" y="34283"/>
                </a:lnTo>
                <a:close/>
              </a:path>
              <a:path extrusionOk="0" h="120000" w="120000">
                <a:moveTo>
                  <a:pt x="45000" y="34283"/>
                </a:moveTo>
                <a:lnTo>
                  <a:pt x="45000" y="42855"/>
                </a:lnTo>
                <a:lnTo>
                  <a:pt x="57000" y="42855"/>
                </a:lnTo>
                <a:lnTo>
                  <a:pt x="57000" y="34283"/>
                </a:lnTo>
                <a:lnTo>
                  <a:pt x="45000" y="34283"/>
                </a:lnTo>
                <a:close/>
              </a:path>
              <a:path extrusionOk="0" h="120000" w="120000">
                <a:moveTo>
                  <a:pt x="57000" y="34283"/>
                </a:moveTo>
                <a:lnTo>
                  <a:pt x="57000" y="42855"/>
                </a:lnTo>
                <a:lnTo>
                  <a:pt x="68994" y="42855"/>
                </a:lnTo>
                <a:lnTo>
                  <a:pt x="68994" y="34283"/>
                </a:lnTo>
                <a:lnTo>
                  <a:pt x="57000" y="34283"/>
                </a:lnTo>
                <a:close/>
              </a:path>
              <a:path extrusionOk="0" h="120000" w="120000">
                <a:moveTo>
                  <a:pt x="68994" y="34283"/>
                </a:moveTo>
                <a:lnTo>
                  <a:pt x="68994" y="42855"/>
                </a:lnTo>
                <a:lnTo>
                  <a:pt x="81000" y="42855"/>
                </a:lnTo>
                <a:lnTo>
                  <a:pt x="81000" y="34283"/>
                </a:lnTo>
                <a:lnTo>
                  <a:pt x="68994" y="34283"/>
                </a:lnTo>
                <a:close/>
              </a:path>
              <a:path extrusionOk="0" h="120000" w="120000">
                <a:moveTo>
                  <a:pt x="81000" y="34283"/>
                </a:moveTo>
                <a:lnTo>
                  <a:pt x="81000" y="42855"/>
                </a:lnTo>
                <a:lnTo>
                  <a:pt x="93000" y="42855"/>
                </a:lnTo>
                <a:lnTo>
                  <a:pt x="93000" y="34283"/>
                </a:lnTo>
                <a:lnTo>
                  <a:pt x="81000" y="34283"/>
                </a:lnTo>
                <a:close/>
              </a:path>
              <a:path extrusionOk="0" h="120000" w="120000">
                <a:moveTo>
                  <a:pt x="93000" y="34283"/>
                </a:moveTo>
                <a:lnTo>
                  <a:pt x="93000" y="42855"/>
                </a:lnTo>
                <a:lnTo>
                  <a:pt x="105000" y="42855"/>
                </a:lnTo>
                <a:lnTo>
                  <a:pt x="105000" y="34283"/>
                </a:lnTo>
                <a:lnTo>
                  <a:pt x="93000" y="34283"/>
                </a:lnTo>
                <a:close/>
              </a:path>
              <a:path extrusionOk="0" h="120000" w="120000">
                <a:moveTo>
                  <a:pt x="105000" y="34283"/>
                </a:moveTo>
                <a:lnTo>
                  <a:pt x="105000" y="42855"/>
                </a:lnTo>
                <a:lnTo>
                  <a:pt x="117000" y="42855"/>
                </a:lnTo>
                <a:lnTo>
                  <a:pt x="117000" y="34283"/>
                </a:lnTo>
                <a:lnTo>
                  <a:pt x="105000" y="34283"/>
                </a:lnTo>
                <a:close/>
              </a:path>
              <a:path extrusionOk="0" h="120000" w="120000">
                <a:moveTo>
                  <a:pt x="3000" y="42855"/>
                </a:moveTo>
                <a:lnTo>
                  <a:pt x="3000" y="51427"/>
                </a:lnTo>
                <a:lnTo>
                  <a:pt x="15000" y="51427"/>
                </a:lnTo>
                <a:lnTo>
                  <a:pt x="15000" y="42855"/>
                </a:lnTo>
                <a:lnTo>
                  <a:pt x="3000" y="42855"/>
                </a:lnTo>
                <a:close/>
              </a:path>
              <a:path extrusionOk="0" h="120000" w="120000">
                <a:moveTo>
                  <a:pt x="15000" y="42855"/>
                </a:moveTo>
                <a:lnTo>
                  <a:pt x="15000" y="51427"/>
                </a:lnTo>
                <a:lnTo>
                  <a:pt x="27000" y="51427"/>
                </a:lnTo>
                <a:lnTo>
                  <a:pt x="27000" y="42855"/>
                </a:lnTo>
                <a:lnTo>
                  <a:pt x="15000" y="42855"/>
                </a:lnTo>
                <a:close/>
              </a:path>
              <a:path extrusionOk="0" h="120000" w="120000">
                <a:moveTo>
                  <a:pt x="27000" y="42855"/>
                </a:moveTo>
                <a:lnTo>
                  <a:pt x="27000" y="51427"/>
                </a:lnTo>
                <a:lnTo>
                  <a:pt x="39000" y="51427"/>
                </a:lnTo>
                <a:lnTo>
                  <a:pt x="39000" y="42855"/>
                </a:lnTo>
                <a:lnTo>
                  <a:pt x="27000" y="42855"/>
                </a:lnTo>
                <a:close/>
              </a:path>
              <a:path extrusionOk="0" h="120000" w="120000">
                <a:moveTo>
                  <a:pt x="39000" y="42855"/>
                </a:moveTo>
                <a:lnTo>
                  <a:pt x="39000" y="51427"/>
                </a:lnTo>
                <a:lnTo>
                  <a:pt x="51000" y="51427"/>
                </a:lnTo>
                <a:lnTo>
                  <a:pt x="51000" y="42855"/>
                </a:lnTo>
                <a:lnTo>
                  <a:pt x="39000" y="42855"/>
                </a:lnTo>
                <a:close/>
              </a:path>
              <a:path extrusionOk="0" h="120000" w="120000">
                <a:moveTo>
                  <a:pt x="51000" y="42855"/>
                </a:moveTo>
                <a:lnTo>
                  <a:pt x="51000" y="51427"/>
                </a:lnTo>
                <a:lnTo>
                  <a:pt x="63000" y="51427"/>
                </a:lnTo>
                <a:lnTo>
                  <a:pt x="63000" y="42855"/>
                </a:lnTo>
                <a:lnTo>
                  <a:pt x="51000" y="42855"/>
                </a:lnTo>
                <a:close/>
              </a:path>
              <a:path extrusionOk="0" h="120000" w="120000">
                <a:moveTo>
                  <a:pt x="63000" y="42855"/>
                </a:moveTo>
                <a:lnTo>
                  <a:pt x="63000" y="51427"/>
                </a:lnTo>
                <a:lnTo>
                  <a:pt x="75000" y="51427"/>
                </a:lnTo>
                <a:lnTo>
                  <a:pt x="75000" y="42855"/>
                </a:lnTo>
                <a:lnTo>
                  <a:pt x="63000" y="42855"/>
                </a:lnTo>
                <a:close/>
              </a:path>
              <a:path extrusionOk="0" h="120000" w="120000">
                <a:moveTo>
                  <a:pt x="75000" y="42855"/>
                </a:moveTo>
                <a:lnTo>
                  <a:pt x="75000" y="51427"/>
                </a:lnTo>
                <a:lnTo>
                  <a:pt x="87000" y="51427"/>
                </a:lnTo>
                <a:lnTo>
                  <a:pt x="87000" y="42855"/>
                </a:lnTo>
                <a:lnTo>
                  <a:pt x="75000" y="42855"/>
                </a:lnTo>
                <a:close/>
              </a:path>
              <a:path extrusionOk="0" h="120000" w="120000">
                <a:moveTo>
                  <a:pt x="87000" y="42855"/>
                </a:moveTo>
                <a:lnTo>
                  <a:pt x="87000" y="51427"/>
                </a:lnTo>
                <a:lnTo>
                  <a:pt x="99000" y="51427"/>
                </a:lnTo>
                <a:lnTo>
                  <a:pt x="99000" y="42855"/>
                </a:lnTo>
                <a:lnTo>
                  <a:pt x="87000" y="42855"/>
                </a:lnTo>
                <a:close/>
              </a:path>
              <a:path extrusionOk="0" h="120000" w="120000">
                <a:moveTo>
                  <a:pt x="99000" y="42855"/>
                </a:moveTo>
                <a:lnTo>
                  <a:pt x="99000" y="51427"/>
                </a:lnTo>
                <a:lnTo>
                  <a:pt x="111000" y="51427"/>
                </a:lnTo>
                <a:lnTo>
                  <a:pt x="111000" y="42855"/>
                </a:lnTo>
                <a:lnTo>
                  <a:pt x="99000" y="42855"/>
                </a:lnTo>
                <a:close/>
              </a:path>
              <a:path extrusionOk="0" h="120000" w="120000">
                <a:moveTo>
                  <a:pt x="9000" y="51427"/>
                </a:moveTo>
                <a:lnTo>
                  <a:pt x="9000" y="60000"/>
                </a:lnTo>
                <a:lnTo>
                  <a:pt x="20994" y="60000"/>
                </a:lnTo>
                <a:lnTo>
                  <a:pt x="20994" y="51427"/>
                </a:lnTo>
                <a:lnTo>
                  <a:pt x="9000" y="51427"/>
                </a:lnTo>
                <a:close/>
              </a:path>
              <a:path extrusionOk="0" h="120000" w="120000">
                <a:moveTo>
                  <a:pt x="20994" y="51427"/>
                </a:moveTo>
                <a:lnTo>
                  <a:pt x="20994" y="60000"/>
                </a:lnTo>
                <a:lnTo>
                  <a:pt x="33000" y="60000"/>
                </a:lnTo>
                <a:lnTo>
                  <a:pt x="33000" y="51427"/>
                </a:lnTo>
                <a:lnTo>
                  <a:pt x="20994" y="51427"/>
                </a:lnTo>
                <a:close/>
              </a:path>
              <a:path extrusionOk="0" h="120000" w="120000">
                <a:moveTo>
                  <a:pt x="33000" y="51427"/>
                </a:moveTo>
                <a:lnTo>
                  <a:pt x="33000" y="60000"/>
                </a:lnTo>
                <a:lnTo>
                  <a:pt x="45000" y="60000"/>
                </a:lnTo>
                <a:lnTo>
                  <a:pt x="45000" y="51427"/>
                </a:lnTo>
                <a:lnTo>
                  <a:pt x="33000" y="51427"/>
                </a:lnTo>
                <a:close/>
              </a:path>
              <a:path extrusionOk="0" h="120000" w="120000">
                <a:moveTo>
                  <a:pt x="45000" y="51427"/>
                </a:moveTo>
                <a:lnTo>
                  <a:pt x="45000" y="60000"/>
                </a:lnTo>
                <a:lnTo>
                  <a:pt x="57000" y="60000"/>
                </a:lnTo>
                <a:lnTo>
                  <a:pt x="57000" y="51427"/>
                </a:lnTo>
                <a:lnTo>
                  <a:pt x="45000" y="51427"/>
                </a:lnTo>
                <a:close/>
              </a:path>
              <a:path extrusionOk="0" h="120000" w="120000">
                <a:moveTo>
                  <a:pt x="57000" y="51427"/>
                </a:moveTo>
                <a:lnTo>
                  <a:pt x="57000" y="60000"/>
                </a:lnTo>
                <a:lnTo>
                  <a:pt x="68994" y="60000"/>
                </a:lnTo>
                <a:lnTo>
                  <a:pt x="68994" y="51427"/>
                </a:lnTo>
                <a:lnTo>
                  <a:pt x="57000" y="51427"/>
                </a:lnTo>
                <a:close/>
              </a:path>
              <a:path extrusionOk="0" h="120000" w="120000">
                <a:moveTo>
                  <a:pt x="68994" y="51427"/>
                </a:moveTo>
                <a:lnTo>
                  <a:pt x="68994" y="60000"/>
                </a:lnTo>
                <a:lnTo>
                  <a:pt x="81000" y="60000"/>
                </a:lnTo>
                <a:lnTo>
                  <a:pt x="81000" y="51427"/>
                </a:lnTo>
                <a:lnTo>
                  <a:pt x="68994" y="51427"/>
                </a:lnTo>
                <a:close/>
              </a:path>
              <a:path extrusionOk="0" h="120000" w="120000">
                <a:moveTo>
                  <a:pt x="81000" y="51427"/>
                </a:moveTo>
                <a:lnTo>
                  <a:pt x="81000" y="60000"/>
                </a:lnTo>
                <a:lnTo>
                  <a:pt x="93000" y="60000"/>
                </a:lnTo>
                <a:lnTo>
                  <a:pt x="93000" y="51427"/>
                </a:lnTo>
                <a:lnTo>
                  <a:pt x="81000" y="51427"/>
                </a:lnTo>
                <a:close/>
              </a:path>
              <a:path extrusionOk="0" h="120000" w="120000">
                <a:moveTo>
                  <a:pt x="93000" y="51427"/>
                </a:moveTo>
                <a:lnTo>
                  <a:pt x="93000" y="60000"/>
                </a:lnTo>
                <a:lnTo>
                  <a:pt x="105000" y="60000"/>
                </a:lnTo>
                <a:lnTo>
                  <a:pt x="105000" y="51427"/>
                </a:lnTo>
                <a:lnTo>
                  <a:pt x="93000" y="51427"/>
                </a:lnTo>
                <a:close/>
              </a:path>
              <a:path extrusionOk="0" h="120000" w="120000">
                <a:moveTo>
                  <a:pt x="105000" y="51427"/>
                </a:moveTo>
                <a:lnTo>
                  <a:pt x="105000" y="60000"/>
                </a:lnTo>
                <a:lnTo>
                  <a:pt x="117000" y="60000"/>
                </a:lnTo>
                <a:lnTo>
                  <a:pt x="117000" y="51427"/>
                </a:lnTo>
                <a:lnTo>
                  <a:pt x="105000" y="51427"/>
                </a:lnTo>
                <a:close/>
              </a:path>
              <a:path extrusionOk="0" h="120000" w="120000">
                <a:moveTo>
                  <a:pt x="3000" y="60000"/>
                </a:moveTo>
                <a:lnTo>
                  <a:pt x="3000" y="68566"/>
                </a:lnTo>
                <a:lnTo>
                  <a:pt x="15000" y="68566"/>
                </a:lnTo>
                <a:lnTo>
                  <a:pt x="15000" y="60000"/>
                </a:lnTo>
                <a:lnTo>
                  <a:pt x="3000" y="60000"/>
                </a:lnTo>
                <a:close/>
              </a:path>
              <a:path extrusionOk="0" h="120000" w="120000">
                <a:moveTo>
                  <a:pt x="15000" y="60000"/>
                </a:moveTo>
                <a:lnTo>
                  <a:pt x="15000" y="68566"/>
                </a:lnTo>
                <a:lnTo>
                  <a:pt x="27000" y="68566"/>
                </a:lnTo>
                <a:lnTo>
                  <a:pt x="27000" y="60000"/>
                </a:lnTo>
                <a:lnTo>
                  <a:pt x="15000" y="60000"/>
                </a:lnTo>
                <a:close/>
              </a:path>
              <a:path extrusionOk="0" h="120000" w="120000">
                <a:moveTo>
                  <a:pt x="27000" y="60000"/>
                </a:moveTo>
                <a:lnTo>
                  <a:pt x="27000" y="68566"/>
                </a:lnTo>
                <a:lnTo>
                  <a:pt x="39000" y="68566"/>
                </a:lnTo>
                <a:lnTo>
                  <a:pt x="39000" y="60000"/>
                </a:lnTo>
                <a:lnTo>
                  <a:pt x="27000" y="60000"/>
                </a:lnTo>
                <a:close/>
              </a:path>
              <a:path extrusionOk="0" h="120000" w="120000">
                <a:moveTo>
                  <a:pt x="39000" y="60000"/>
                </a:moveTo>
                <a:lnTo>
                  <a:pt x="39000" y="68566"/>
                </a:lnTo>
                <a:lnTo>
                  <a:pt x="51000" y="68566"/>
                </a:lnTo>
                <a:lnTo>
                  <a:pt x="51000" y="60000"/>
                </a:lnTo>
                <a:lnTo>
                  <a:pt x="39000" y="60000"/>
                </a:lnTo>
                <a:close/>
              </a:path>
              <a:path extrusionOk="0" h="120000" w="120000">
                <a:moveTo>
                  <a:pt x="51000" y="60000"/>
                </a:moveTo>
                <a:lnTo>
                  <a:pt x="51000" y="68566"/>
                </a:lnTo>
                <a:lnTo>
                  <a:pt x="63000" y="68566"/>
                </a:lnTo>
                <a:lnTo>
                  <a:pt x="63000" y="60000"/>
                </a:lnTo>
                <a:lnTo>
                  <a:pt x="51000" y="60000"/>
                </a:lnTo>
                <a:close/>
              </a:path>
              <a:path extrusionOk="0" h="120000" w="120000">
                <a:moveTo>
                  <a:pt x="63000" y="60000"/>
                </a:moveTo>
                <a:lnTo>
                  <a:pt x="63000" y="68566"/>
                </a:lnTo>
                <a:lnTo>
                  <a:pt x="75000" y="68566"/>
                </a:lnTo>
                <a:lnTo>
                  <a:pt x="75000" y="60000"/>
                </a:lnTo>
                <a:lnTo>
                  <a:pt x="63000" y="60000"/>
                </a:lnTo>
                <a:close/>
              </a:path>
              <a:path extrusionOk="0" h="120000" w="120000">
                <a:moveTo>
                  <a:pt x="75000" y="60000"/>
                </a:moveTo>
                <a:lnTo>
                  <a:pt x="75000" y="68566"/>
                </a:lnTo>
                <a:lnTo>
                  <a:pt x="87000" y="68566"/>
                </a:lnTo>
                <a:lnTo>
                  <a:pt x="87000" y="60000"/>
                </a:lnTo>
                <a:lnTo>
                  <a:pt x="75000" y="60000"/>
                </a:lnTo>
                <a:close/>
              </a:path>
              <a:path extrusionOk="0" h="120000" w="120000">
                <a:moveTo>
                  <a:pt x="87000" y="60000"/>
                </a:moveTo>
                <a:lnTo>
                  <a:pt x="87000" y="68566"/>
                </a:lnTo>
                <a:lnTo>
                  <a:pt x="99000" y="68566"/>
                </a:lnTo>
                <a:lnTo>
                  <a:pt x="99000" y="60000"/>
                </a:lnTo>
                <a:lnTo>
                  <a:pt x="87000" y="60000"/>
                </a:lnTo>
                <a:close/>
              </a:path>
              <a:path extrusionOk="0" h="120000" w="120000">
                <a:moveTo>
                  <a:pt x="99000" y="60000"/>
                </a:moveTo>
                <a:lnTo>
                  <a:pt x="99000" y="68566"/>
                </a:lnTo>
                <a:lnTo>
                  <a:pt x="111000" y="68566"/>
                </a:lnTo>
                <a:lnTo>
                  <a:pt x="111000" y="60000"/>
                </a:lnTo>
                <a:lnTo>
                  <a:pt x="99000" y="60000"/>
                </a:lnTo>
                <a:close/>
              </a:path>
              <a:path extrusionOk="0" h="120000" w="120000">
                <a:moveTo>
                  <a:pt x="9000" y="68566"/>
                </a:moveTo>
                <a:lnTo>
                  <a:pt x="9000" y="77138"/>
                </a:lnTo>
                <a:lnTo>
                  <a:pt x="20994" y="77138"/>
                </a:lnTo>
                <a:lnTo>
                  <a:pt x="20994" y="68566"/>
                </a:lnTo>
                <a:lnTo>
                  <a:pt x="9000" y="68566"/>
                </a:lnTo>
                <a:close/>
              </a:path>
              <a:path extrusionOk="0" h="120000" w="120000">
                <a:moveTo>
                  <a:pt x="20994" y="68566"/>
                </a:moveTo>
                <a:lnTo>
                  <a:pt x="20994" y="77138"/>
                </a:lnTo>
                <a:lnTo>
                  <a:pt x="33000" y="77138"/>
                </a:lnTo>
                <a:lnTo>
                  <a:pt x="33000" y="68566"/>
                </a:lnTo>
                <a:lnTo>
                  <a:pt x="20994" y="68566"/>
                </a:lnTo>
                <a:close/>
              </a:path>
              <a:path extrusionOk="0" h="120000" w="120000">
                <a:moveTo>
                  <a:pt x="33000" y="68566"/>
                </a:moveTo>
                <a:lnTo>
                  <a:pt x="33000" y="77138"/>
                </a:lnTo>
                <a:lnTo>
                  <a:pt x="45000" y="77138"/>
                </a:lnTo>
                <a:lnTo>
                  <a:pt x="45000" y="68566"/>
                </a:lnTo>
                <a:lnTo>
                  <a:pt x="33000" y="68566"/>
                </a:lnTo>
                <a:close/>
              </a:path>
              <a:path extrusionOk="0" h="120000" w="120000">
                <a:moveTo>
                  <a:pt x="45000" y="68566"/>
                </a:moveTo>
                <a:lnTo>
                  <a:pt x="45000" y="77138"/>
                </a:lnTo>
                <a:lnTo>
                  <a:pt x="57000" y="77138"/>
                </a:lnTo>
                <a:lnTo>
                  <a:pt x="57000" y="68566"/>
                </a:lnTo>
                <a:lnTo>
                  <a:pt x="45000" y="68566"/>
                </a:lnTo>
                <a:close/>
              </a:path>
              <a:path extrusionOk="0" h="120000" w="120000">
                <a:moveTo>
                  <a:pt x="57000" y="68566"/>
                </a:moveTo>
                <a:lnTo>
                  <a:pt x="57000" y="77138"/>
                </a:lnTo>
                <a:lnTo>
                  <a:pt x="68994" y="77138"/>
                </a:lnTo>
                <a:lnTo>
                  <a:pt x="68994" y="68566"/>
                </a:lnTo>
                <a:lnTo>
                  <a:pt x="57000" y="68566"/>
                </a:lnTo>
                <a:close/>
              </a:path>
              <a:path extrusionOk="0" h="120000" w="120000">
                <a:moveTo>
                  <a:pt x="68994" y="68566"/>
                </a:moveTo>
                <a:lnTo>
                  <a:pt x="68994" y="77138"/>
                </a:lnTo>
                <a:lnTo>
                  <a:pt x="81000" y="77138"/>
                </a:lnTo>
                <a:lnTo>
                  <a:pt x="81000" y="68566"/>
                </a:lnTo>
                <a:lnTo>
                  <a:pt x="68994" y="68566"/>
                </a:lnTo>
                <a:close/>
              </a:path>
              <a:path extrusionOk="0" h="120000" w="120000">
                <a:moveTo>
                  <a:pt x="81000" y="68566"/>
                </a:moveTo>
                <a:lnTo>
                  <a:pt x="81000" y="77138"/>
                </a:lnTo>
                <a:lnTo>
                  <a:pt x="93000" y="77138"/>
                </a:lnTo>
                <a:lnTo>
                  <a:pt x="93000" y="68566"/>
                </a:lnTo>
                <a:lnTo>
                  <a:pt x="81000" y="68566"/>
                </a:lnTo>
                <a:close/>
              </a:path>
              <a:path extrusionOk="0" h="120000" w="120000">
                <a:moveTo>
                  <a:pt x="93000" y="68566"/>
                </a:moveTo>
                <a:lnTo>
                  <a:pt x="93000" y="77138"/>
                </a:lnTo>
                <a:lnTo>
                  <a:pt x="105000" y="77138"/>
                </a:lnTo>
                <a:lnTo>
                  <a:pt x="105000" y="68566"/>
                </a:lnTo>
                <a:lnTo>
                  <a:pt x="93000" y="68566"/>
                </a:lnTo>
                <a:close/>
              </a:path>
              <a:path extrusionOk="0" h="120000" w="120000">
                <a:moveTo>
                  <a:pt x="105000" y="68566"/>
                </a:moveTo>
                <a:lnTo>
                  <a:pt x="105000" y="77138"/>
                </a:lnTo>
                <a:lnTo>
                  <a:pt x="117000" y="77138"/>
                </a:lnTo>
                <a:lnTo>
                  <a:pt x="117000" y="68566"/>
                </a:lnTo>
                <a:lnTo>
                  <a:pt x="105000" y="68566"/>
                </a:lnTo>
                <a:close/>
              </a:path>
              <a:path extrusionOk="0" h="120000" w="120000">
                <a:moveTo>
                  <a:pt x="3000" y="77138"/>
                </a:moveTo>
                <a:lnTo>
                  <a:pt x="3000" y="85711"/>
                </a:lnTo>
                <a:lnTo>
                  <a:pt x="15000" y="85711"/>
                </a:lnTo>
                <a:lnTo>
                  <a:pt x="15000" y="77138"/>
                </a:lnTo>
                <a:lnTo>
                  <a:pt x="3000" y="77138"/>
                </a:lnTo>
                <a:close/>
              </a:path>
              <a:path extrusionOk="0" h="120000" w="120000">
                <a:moveTo>
                  <a:pt x="15000" y="77138"/>
                </a:moveTo>
                <a:lnTo>
                  <a:pt x="15000" y="85711"/>
                </a:lnTo>
                <a:lnTo>
                  <a:pt x="27000" y="85711"/>
                </a:lnTo>
                <a:lnTo>
                  <a:pt x="27000" y="77138"/>
                </a:lnTo>
                <a:lnTo>
                  <a:pt x="15000" y="77138"/>
                </a:lnTo>
                <a:close/>
              </a:path>
              <a:path extrusionOk="0" h="120000" w="120000">
                <a:moveTo>
                  <a:pt x="27000" y="77138"/>
                </a:moveTo>
                <a:lnTo>
                  <a:pt x="27000" y="85711"/>
                </a:lnTo>
                <a:lnTo>
                  <a:pt x="39000" y="85711"/>
                </a:lnTo>
                <a:lnTo>
                  <a:pt x="39000" y="77138"/>
                </a:lnTo>
                <a:lnTo>
                  <a:pt x="27000" y="77138"/>
                </a:lnTo>
                <a:close/>
              </a:path>
              <a:path extrusionOk="0" h="120000" w="120000">
                <a:moveTo>
                  <a:pt x="39000" y="77138"/>
                </a:moveTo>
                <a:lnTo>
                  <a:pt x="39000" y="85711"/>
                </a:lnTo>
                <a:lnTo>
                  <a:pt x="51000" y="85711"/>
                </a:lnTo>
                <a:lnTo>
                  <a:pt x="51000" y="77138"/>
                </a:lnTo>
                <a:lnTo>
                  <a:pt x="39000" y="77138"/>
                </a:lnTo>
                <a:close/>
              </a:path>
              <a:path extrusionOk="0" h="120000" w="120000">
                <a:moveTo>
                  <a:pt x="51000" y="77138"/>
                </a:moveTo>
                <a:lnTo>
                  <a:pt x="51000" y="85711"/>
                </a:lnTo>
                <a:lnTo>
                  <a:pt x="63000" y="85711"/>
                </a:lnTo>
                <a:lnTo>
                  <a:pt x="63000" y="77138"/>
                </a:lnTo>
                <a:lnTo>
                  <a:pt x="51000" y="77138"/>
                </a:lnTo>
                <a:close/>
              </a:path>
              <a:path extrusionOk="0" h="120000" w="120000">
                <a:moveTo>
                  <a:pt x="63000" y="77138"/>
                </a:moveTo>
                <a:lnTo>
                  <a:pt x="63000" y="85711"/>
                </a:lnTo>
                <a:lnTo>
                  <a:pt x="75000" y="85711"/>
                </a:lnTo>
                <a:lnTo>
                  <a:pt x="75000" y="77138"/>
                </a:lnTo>
                <a:lnTo>
                  <a:pt x="63000" y="77138"/>
                </a:lnTo>
                <a:close/>
              </a:path>
              <a:path extrusionOk="0" h="120000" w="120000">
                <a:moveTo>
                  <a:pt x="75000" y="77138"/>
                </a:moveTo>
                <a:lnTo>
                  <a:pt x="75000" y="85711"/>
                </a:lnTo>
                <a:lnTo>
                  <a:pt x="87000" y="85711"/>
                </a:lnTo>
                <a:lnTo>
                  <a:pt x="87000" y="77138"/>
                </a:lnTo>
                <a:lnTo>
                  <a:pt x="75000" y="77138"/>
                </a:lnTo>
                <a:close/>
              </a:path>
              <a:path extrusionOk="0" h="120000" w="120000">
                <a:moveTo>
                  <a:pt x="87000" y="77138"/>
                </a:moveTo>
                <a:lnTo>
                  <a:pt x="87000" y="85711"/>
                </a:lnTo>
                <a:lnTo>
                  <a:pt x="99000" y="85711"/>
                </a:lnTo>
                <a:lnTo>
                  <a:pt x="99000" y="77138"/>
                </a:lnTo>
                <a:lnTo>
                  <a:pt x="87000" y="77138"/>
                </a:lnTo>
                <a:close/>
              </a:path>
              <a:path extrusionOk="0" h="120000" w="120000">
                <a:moveTo>
                  <a:pt x="99000" y="77138"/>
                </a:moveTo>
                <a:lnTo>
                  <a:pt x="99000" y="85711"/>
                </a:lnTo>
                <a:lnTo>
                  <a:pt x="111000" y="85711"/>
                </a:lnTo>
                <a:lnTo>
                  <a:pt x="111000" y="77138"/>
                </a:lnTo>
                <a:lnTo>
                  <a:pt x="99000" y="77138"/>
                </a:lnTo>
                <a:close/>
              </a:path>
              <a:path extrusionOk="0" h="120000" w="120000">
                <a:moveTo>
                  <a:pt x="9000" y="85711"/>
                </a:moveTo>
                <a:lnTo>
                  <a:pt x="9000" y="94283"/>
                </a:lnTo>
                <a:lnTo>
                  <a:pt x="20994" y="94283"/>
                </a:lnTo>
                <a:lnTo>
                  <a:pt x="20994" y="85711"/>
                </a:lnTo>
                <a:lnTo>
                  <a:pt x="9000" y="85711"/>
                </a:lnTo>
                <a:close/>
              </a:path>
              <a:path extrusionOk="0" h="120000" w="120000">
                <a:moveTo>
                  <a:pt x="20994" y="85711"/>
                </a:moveTo>
                <a:lnTo>
                  <a:pt x="20994" y="94283"/>
                </a:lnTo>
                <a:lnTo>
                  <a:pt x="33000" y="94283"/>
                </a:lnTo>
                <a:lnTo>
                  <a:pt x="33000" y="85711"/>
                </a:lnTo>
                <a:lnTo>
                  <a:pt x="20994" y="85711"/>
                </a:lnTo>
                <a:close/>
              </a:path>
              <a:path extrusionOk="0" h="120000" w="120000">
                <a:moveTo>
                  <a:pt x="33000" y="85711"/>
                </a:moveTo>
                <a:lnTo>
                  <a:pt x="33000" y="94283"/>
                </a:lnTo>
                <a:lnTo>
                  <a:pt x="45000" y="94283"/>
                </a:lnTo>
                <a:lnTo>
                  <a:pt x="45000" y="85711"/>
                </a:lnTo>
                <a:lnTo>
                  <a:pt x="33000" y="85711"/>
                </a:lnTo>
                <a:close/>
              </a:path>
              <a:path extrusionOk="0" h="120000" w="120000">
                <a:moveTo>
                  <a:pt x="45000" y="85711"/>
                </a:moveTo>
                <a:lnTo>
                  <a:pt x="45000" y="94283"/>
                </a:lnTo>
                <a:lnTo>
                  <a:pt x="57000" y="94283"/>
                </a:lnTo>
                <a:lnTo>
                  <a:pt x="57000" y="85711"/>
                </a:lnTo>
                <a:lnTo>
                  <a:pt x="45000" y="85711"/>
                </a:lnTo>
                <a:close/>
              </a:path>
              <a:path extrusionOk="0" h="120000" w="120000">
                <a:moveTo>
                  <a:pt x="57000" y="85711"/>
                </a:moveTo>
                <a:lnTo>
                  <a:pt x="57000" y="94283"/>
                </a:lnTo>
                <a:lnTo>
                  <a:pt x="68994" y="94283"/>
                </a:lnTo>
                <a:lnTo>
                  <a:pt x="68994" y="85711"/>
                </a:lnTo>
                <a:lnTo>
                  <a:pt x="57000" y="85711"/>
                </a:lnTo>
                <a:close/>
              </a:path>
              <a:path extrusionOk="0" h="120000" w="120000">
                <a:moveTo>
                  <a:pt x="68994" y="85711"/>
                </a:moveTo>
                <a:lnTo>
                  <a:pt x="68994" y="94283"/>
                </a:lnTo>
                <a:lnTo>
                  <a:pt x="81000" y="94283"/>
                </a:lnTo>
                <a:lnTo>
                  <a:pt x="81000" y="85711"/>
                </a:lnTo>
                <a:lnTo>
                  <a:pt x="68994" y="85711"/>
                </a:lnTo>
                <a:close/>
              </a:path>
              <a:path extrusionOk="0" h="120000" w="120000">
                <a:moveTo>
                  <a:pt x="81000" y="85711"/>
                </a:moveTo>
                <a:lnTo>
                  <a:pt x="81000" y="94283"/>
                </a:lnTo>
                <a:lnTo>
                  <a:pt x="93000" y="94283"/>
                </a:lnTo>
                <a:lnTo>
                  <a:pt x="93000" y="85711"/>
                </a:lnTo>
                <a:lnTo>
                  <a:pt x="81000" y="85711"/>
                </a:lnTo>
                <a:close/>
              </a:path>
              <a:path extrusionOk="0" h="120000" w="120000">
                <a:moveTo>
                  <a:pt x="93000" y="85711"/>
                </a:moveTo>
                <a:lnTo>
                  <a:pt x="93000" y="94283"/>
                </a:lnTo>
                <a:lnTo>
                  <a:pt x="105000" y="94283"/>
                </a:lnTo>
                <a:lnTo>
                  <a:pt x="105000" y="85711"/>
                </a:lnTo>
                <a:lnTo>
                  <a:pt x="93000" y="85711"/>
                </a:lnTo>
                <a:close/>
              </a:path>
              <a:path extrusionOk="0" h="120000" w="120000">
                <a:moveTo>
                  <a:pt x="105000" y="85711"/>
                </a:moveTo>
                <a:lnTo>
                  <a:pt x="105000" y="94283"/>
                </a:lnTo>
                <a:lnTo>
                  <a:pt x="117000" y="94283"/>
                </a:lnTo>
                <a:lnTo>
                  <a:pt x="117000" y="85711"/>
                </a:lnTo>
                <a:lnTo>
                  <a:pt x="105000" y="85711"/>
                </a:lnTo>
                <a:close/>
              </a:path>
              <a:path extrusionOk="0" h="120000" w="120000">
                <a:moveTo>
                  <a:pt x="3000" y="94283"/>
                </a:moveTo>
                <a:lnTo>
                  <a:pt x="3000" y="102855"/>
                </a:lnTo>
                <a:lnTo>
                  <a:pt x="15000" y="102855"/>
                </a:lnTo>
                <a:lnTo>
                  <a:pt x="15000" y="94283"/>
                </a:lnTo>
                <a:lnTo>
                  <a:pt x="3000" y="94283"/>
                </a:lnTo>
                <a:close/>
              </a:path>
              <a:path extrusionOk="0" h="120000" w="120000">
                <a:moveTo>
                  <a:pt x="15000" y="94283"/>
                </a:moveTo>
                <a:lnTo>
                  <a:pt x="15000" y="102855"/>
                </a:lnTo>
                <a:lnTo>
                  <a:pt x="27000" y="102855"/>
                </a:lnTo>
                <a:lnTo>
                  <a:pt x="27000" y="94283"/>
                </a:lnTo>
                <a:lnTo>
                  <a:pt x="15000" y="94283"/>
                </a:lnTo>
                <a:close/>
              </a:path>
              <a:path extrusionOk="0" h="120000" w="120000">
                <a:moveTo>
                  <a:pt x="27000" y="94283"/>
                </a:moveTo>
                <a:lnTo>
                  <a:pt x="27000" y="102855"/>
                </a:lnTo>
                <a:lnTo>
                  <a:pt x="39000" y="102855"/>
                </a:lnTo>
                <a:lnTo>
                  <a:pt x="39000" y="94283"/>
                </a:lnTo>
                <a:lnTo>
                  <a:pt x="27000" y="94283"/>
                </a:lnTo>
                <a:close/>
              </a:path>
              <a:path extrusionOk="0" h="120000" w="120000">
                <a:moveTo>
                  <a:pt x="39000" y="94283"/>
                </a:moveTo>
                <a:lnTo>
                  <a:pt x="39000" y="102855"/>
                </a:lnTo>
                <a:lnTo>
                  <a:pt x="51000" y="102855"/>
                </a:lnTo>
                <a:lnTo>
                  <a:pt x="51000" y="94283"/>
                </a:lnTo>
                <a:lnTo>
                  <a:pt x="39000" y="94283"/>
                </a:lnTo>
                <a:close/>
              </a:path>
              <a:path extrusionOk="0" h="120000" w="120000">
                <a:moveTo>
                  <a:pt x="51000" y="94283"/>
                </a:moveTo>
                <a:lnTo>
                  <a:pt x="51000" y="102855"/>
                </a:lnTo>
                <a:lnTo>
                  <a:pt x="63000" y="102855"/>
                </a:lnTo>
                <a:lnTo>
                  <a:pt x="63000" y="94283"/>
                </a:lnTo>
                <a:lnTo>
                  <a:pt x="51000" y="94283"/>
                </a:lnTo>
                <a:close/>
              </a:path>
              <a:path extrusionOk="0" h="120000" w="120000">
                <a:moveTo>
                  <a:pt x="63000" y="94283"/>
                </a:moveTo>
                <a:lnTo>
                  <a:pt x="63000" y="102855"/>
                </a:lnTo>
                <a:lnTo>
                  <a:pt x="75000" y="102855"/>
                </a:lnTo>
                <a:lnTo>
                  <a:pt x="75000" y="94283"/>
                </a:lnTo>
                <a:lnTo>
                  <a:pt x="63000" y="94283"/>
                </a:lnTo>
                <a:close/>
              </a:path>
              <a:path extrusionOk="0" h="120000" w="120000">
                <a:moveTo>
                  <a:pt x="75000" y="94283"/>
                </a:moveTo>
                <a:lnTo>
                  <a:pt x="75000" y="102855"/>
                </a:lnTo>
                <a:lnTo>
                  <a:pt x="87000" y="102855"/>
                </a:lnTo>
                <a:lnTo>
                  <a:pt x="87000" y="94283"/>
                </a:lnTo>
                <a:lnTo>
                  <a:pt x="75000" y="94283"/>
                </a:lnTo>
                <a:close/>
              </a:path>
              <a:path extrusionOk="0" h="120000" w="120000">
                <a:moveTo>
                  <a:pt x="87000" y="94283"/>
                </a:moveTo>
                <a:lnTo>
                  <a:pt x="87000" y="102855"/>
                </a:lnTo>
                <a:lnTo>
                  <a:pt x="99000" y="102855"/>
                </a:lnTo>
                <a:lnTo>
                  <a:pt x="99000" y="94283"/>
                </a:lnTo>
                <a:lnTo>
                  <a:pt x="87000" y="94283"/>
                </a:lnTo>
                <a:close/>
              </a:path>
              <a:path extrusionOk="0" h="120000" w="120000">
                <a:moveTo>
                  <a:pt x="99000" y="94283"/>
                </a:moveTo>
                <a:lnTo>
                  <a:pt x="99000" y="102855"/>
                </a:lnTo>
                <a:lnTo>
                  <a:pt x="111000" y="102855"/>
                </a:lnTo>
                <a:lnTo>
                  <a:pt x="111000" y="94283"/>
                </a:lnTo>
                <a:lnTo>
                  <a:pt x="99000" y="94283"/>
                </a:lnTo>
                <a:close/>
              </a:path>
              <a:path extrusionOk="0" h="120000" w="120000">
                <a:moveTo>
                  <a:pt x="9000" y="102855"/>
                </a:moveTo>
                <a:lnTo>
                  <a:pt x="9000" y="111427"/>
                </a:lnTo>
                <a:lnTo>
                  <a:pt x="20994" y="111427"/>
                </a:lnTo>
                <a:lnTo>
                  <a:pt x="20994" y="102855"/>
                </a:lnTo>
                <a:lnTo>
                  <a:pt x="9000" y="102855"/>
                </a:lnTo>
                <a:close/>
              </a:path>
              <a:path extrusionOk="0" h="120000" w="120000">
                <a:moveTo>
                  <a:pt x="20994" y="102855"/>
                </a:moveTo>
                <a:lnTo>
                  <a:pt x="20994" y="111427"/>
                </a:lnTo>
                <a:lnTo>
                  <a:pt x="33000" y="111427"/>
                </a:lnTo>
                <a:lnTo>
                  <a:pt x="33000" y="102855"/>
                </a:lnTo>
                <a:lnTo>
                  <a:pt x="20994" y="102855"/>
                </a:lnTo>
                <a:close/>
              </a:path>
              <a:path extrusionOk="0" h="120000" w="120000">
                <a:moveTo>
                  <a:pt x="33000" y="102855"/>
                </a:moveTo>
                <a:lnTo>
                  <a:pt x="33000" y="111427"/>
                </a:lnTo>
                <a:lnTo>
                  <a:pt x="45000" y="111427"/>
                </a:lnTo>
                <a:lnTo>
                  <a:pt x="45000" y="102855"/>
                </a:lnTo>
                <a:lnTo>
                  <a:pt x="33000" y="102855"/>
                </a:lnTo>
                <a:close/>
              </a:path>
              <a:path extrusionOk="0" h="120000" w="120000">
                <a:moveTo>
                  <a:pt x="45000" y="102855"/>
                </a:moveTo>
                <a:lnTo>
                  <a:pt x="45000" y="111427"/>
                </a:lnTo>
                <a:lnTo>
                  <a:pt x="57000" y="111427"/>
                </a:lnTo>
                <a:lnTo>
                  <a:pt x="57000" y="102855"/>
                </a:lnTo>
                <a:lnTo>
                  <a:pt x="45000" y="102855"/>
                </a:lnTo>
                <a:close/>
              </a:path>
              <a:path extrusionOk="0" h="120000" w="120000">
                <a:moveTo>
                  <a:pt x="57000" y="102855"/>
                </a:moveTo>
                <a:lnTo>
                  <a:pt x="57000" y="111427"/>
                </a:lnTo>
                <a:lnTo>
                  <a:pt x="68994" y="111427"/>
                </a:lnTo>
                <a:lnTo>
                  <a:pt x="68994" y="102855"/>
                </a:lnTo>
                <a:lnTo>
                  <a:pt x="57000" y="102855"/>
                </a:lnTo>
                <a:close/>
              </a:path>
              <a:path extrusionOk="0" h="120000" w="120000">
                <a:moveTo>
                  <a:pt x="68994" y="102855"/>
                </a:moveTo>
                <a:lnTo>
                  <a:pt x="68994" y="111427"/>
                </a:lnTo>
                <a:lnTo>
                  <a:pt x="81000" y="111427"/>
                </a:lnTo>
                <a:lnTo>
                  <a:pt x="81000" y="102855"/>
                </a:lnTo>
                <a:lnTo>
                  <a:pt x="68994" y="102855"/>
                </a:lnTo>
                <a:close/>
              </a:path>
              <a:path extrusionOk="0" h="120000" w="120000">
                <a:moveTo>
                  <a:pt x="81000" y="102855"/>
                </a:moveTo>
                <a:lnTo>
                  <a:pt x="81000" y="111427"/>
                </a:lnTo>
                <a:lnTo>
                  <a:pt x="93000" y="111427"/>
                </a:lnTo>
                <a:lnTo>
                  <a:pt x="93000" y="102855"/>
                </a:lnTo>
                <a:lnTo>
                  <a:pt x="81000" y="102855"/>
                </a:lnTo>
                <a:close/>
              </a:path>
              <a:path extrusionOk="0" h="120000" w="120000">
                <a:moveTo>
                  <a:pt x="93000" y="102855"/>
                </a:moveTo>
                <a:lnTo>
                  <a:pt x="93000" y="111427"/>
                </a:lnTo>
                <a:lnTo>
                  <a:pt x="105000" y="111427"/>
                </a:lnTo>
                <a:lnTo>
                  <a:pt x="105000" y="102855"/>
                </a:lnTo>
                <a:lnTo>
                  <a:pt x="93000" y="102855"/>
                </a:lnTo>
                <a:close/>
              </a:path>
              <a:path extrusionOk="0" h="120000" w="120000">
                <a:moveTo>
                  <a:pt x="105000" y="102855"/>
                </a:moveTo>
                <a:lnTo>
                  <a:pt x="105000" y="111427"/>
                </a:lnTo>
                <a:lnTo>
                  <a:pt x="117000" y="111427"/>
                </a:lnTo>
                <a:lnTo>
                  <a:pt x="117000" y="102855"/>
                </a:lnTo>
                <a:lnTo>
                  <a:pt x="105000" y="102855"/>
                </a:lnTo>
                <a:close/>
              </a:path>
              <a:path extrusionOk="0" h="120000" w="120000">
                <a:moveTo>
                  <a:pt x="3000" y="111427"/>
                </a:moveTo>
                <a:lnTo>
                  <a:pt x="3000" y="120000"/>
                </a:lnTo>
                <a:lnTo>
                  <a:pt x="15000" y="120000"/>
                </a:lnTo>
                <a:lnTo>
                  <a:pt x="15000" y="111427"/>
                </a:lnTo>
                <a:lnTo>
                  <a:pt x="3000" y="111427"/>
                </a:lnTo>
                <a:close/>
              </a:path>
              <a:path extrusionOk="0" h="120000" w="120000">
                <a:moveTo>
                  <a:pt x="15000" y="111427"/>
                </a:moveTo>
                <a:lnTo>
                  <a:pt x="15000" y="120000"/>
                </a:lnTo>
                <a:lnTo>
                  <a:pt x="27000" y="120000"/>
                </a:lnTo>
                <a:lnTo>
                  <a:pt x="27000" y="111427"/>
                </a:lnTo>
                <a:lnTo>
                  <a:pt x="15000" y="111427"/>
                </a:lnTo>
                <a:close/>
              </a:path>
              <a:path extrusionOk="0" h="120000" w="120000">
                <a:moveTo>
                  <a:pt x="27000" y="111427"/>
                </a:moveTo>
                <a:lnTo>
                  <a:pt x="27000" y="120000"/>
                </a:lnTo>
                <a:lnTo>
                  <a:pt x="39000" y="120000"/>
                </a:lnTo>
                <a:lnTo>
                  <a:pt x="39000" y="111427"/>
                </a:lnTo>
                <a:lnTo>
                  <a:pt x="27000" y="111427"/>
                </a:lnTo>
                <a:close/>
              </a:path>
              <a:path extrusionOk="0" h="120000" w="120000">
                <a:moveTo>
                  <a:pt x="39000" y="111427"/>
                </a:moveTo>
                <a:lnTo>
                  <a:pt x="39000" y="120000"/>
                </a:lnTo>
                <a:lnTo>
                  <a:pt x="51000" y="120000"/>
                </a:lnTo>
                <a:lnTo>
                  <a:pt x="51000" y="111427"/>
                </a:lnTo>
                <a:lnTo>
                  <a:pt x="39000" y="111427"/>
                </a:lnTo>
                <a:close/>
              </a:path>
              <a:path extrusionOk="0" h="120000" w="120000">
                <a:moveTo>
                  <a:pt x="51000" y="111427"/>
                </a:moveTo>
                <a:lnTo>
                  <a:pt x="51000" y="120000"/>
                </a:lnTo>
                <a:lnTo>
                  <a:pt x="63000" y="120000"/>
                </a:lnTo>
                <a:lnTo>
                  <a:pt x="63000" y="111427"/>
                </a:lnTo>
                <a:lnTo>
                  <a:pt x="51000" y="111427"/>
                </a:lnTo>
                <a:close/>
              </a:path>
              <a:path extrusionOk="0" h="120000" w="120000">
                <a:moveTo>
                  <a:pt x="63000" y="111427"/>
                </a:moveTo>
                <a:lnTo>
                  <a:pt x="63000" y="120000"/>
                </a:lnTo>
                <a:lnTo>
                  <a:pt x="75000" y="120000"/>
                </a:lnTo>
                <a:lnTo>
                  <a:pt x="75000" y="111427"/>
                </a:lnTo>
                <a:lnTo>
                  <a:pt x="63000" y="111427"/>
                </a:lnTo>
                <a:close/>
              </a:path>
              <a:path extrusionOk="0" h="120000" w="120000">
                <a:moveTo>
                  <a:pt x="75000" y="111427"/>
                </a:moveTo>
                <a:lnTo>
                  <a:pt x="75000" y="120000"/>
                </a:lnTo>
                <a:lnTo>
                  <a:pt x="87000" y="120000"/>
                </a:lnTo>
                <a:lnTo>
                  <a:pt x="87000" y="111427"/>
                </a:lnTo>
                <a:lnTo>
                  <a:pt x="75000" y="111427"/>
                </a:lnTo>
                <a:close/>
              </a:path>
              <a:path extrusionOk="0" h="120000" w="120000">
                <a:moveTo>
                  <a:pt x="87000" y="111427"/>
                </a:moveTo>
                <a:lnTo>
                  <a:pt x="87000" y="120000"/>
                </a:lnTo>
                <a:lnTo>
                  <a:pt x="99000" y="120000"/>
                </a:lnTo>
                <a:lnTo>
                  <a:pt x="99000" y="111427"/>
                </a:lnTo>
                <a:lnTo>
                  <a:pt x="87000" y="111427"/>
                </a:lnTo>
                <a:close/>
              </a:path>
              <a:path extrusionOk="0" h="120000" w="120000">
                <a:moveTo>
                  <a:pt x="99000" y="111427"/>
                </a:moveTo>
                <a:lnTo>
                  <a:pt x="99000" y="120000"/>
                </a:lnTo>
                <a:lnTo>
                  <a:pt x="111000" y="120000"/>
                </a:lnTo>
                <a:lnTo>
                  <a:pt x="111000" y="111427"/>
                </a:lnTo>
                <a:lnTo>
                  <a:pt x="99000" y="111427"/>
                </a:lnTo>
                <a:close/>
              </a:path>
              <a:path extrusionOk="0" h="120000" w="120000">
                <a:moveTo>
                  <a:pt x="111000" y="25711"/>
                </a:moveTo>
                <a:lnTo>
                  <a:pt x="117000" y="25711"/>
                </a:lnTo>
                <a:lnTo>
                  <a:pt x="117000" y="34283"/>
                </a:lnTo>
                <a:lnTo>
                  <a:pt x="111000" y="34283"/>
                </a:lnTo>
                <a:lnTo>
                  <a:pt x="111000" y="25711"/>
                </a:lnTo>
                <a:close/>
              </a:path>
            </a:pathLst>
          </a:custGeom>
          <a:solidFill>
            <a:srgbClr val="996633"/>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23"/>
          <p:cNvSpPr txBox="1"/>
          <p:nvPr/>
        </p:nvSpPr>
        <p:spPr>
          <a:xfrm>
            <a:off x="3581400" y="3429000"/>
            <a:ext cx="1676400" cy="369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Arial"/>
                <a:ea typeface="Arial"/>
                <a:cs typeface="Arial"/>
                <a:sym typeface="Arial"/>
              </a:rPr>
              <a:t>My Network</a:t>
            </a:r>
            <a:endParaRPr b="1" sz="1800">
              <a:solidFill>
                <a:srgbClr val="C00000"/>
              </a:solidFill>
              <a:latin typeface="Arial"/>
              <a:ea typeface="Arial"/>
              <a:cs typeface="Arial"/>
              <a:sym typeface="Arial"/>
            </a:endParaRPr>
          </a:p>
        </p:txBody>
      </p:sp>
      <p:sp>
        <p:nvSpPr>
          <p:cNvPr id="226" name="Google Shape;226;p23"/>
          <p:cNvSpPr/>
          <p:nvPr/>
        </p:nvSpPr>
        <p:spPr>
          <a:xfrm>
            <a:off x="1447800" y="3886200"/>
            <a:ext cx="762000" cy="990600"/>
          </a:xfrm>
          <a:prstGeom prst="rect">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C00000"/>
                </a:solidFill>
                <a:latin typeface="Arial"/>
                <a:ea typeface="Arial"/>
                <a:cs typeface="Arial"/>
                <a:sym typeface="Arial"/>
              </a:rPr>
              <a:t>HTTP</a:t>
            </a:r>
            <a:endParaRPr/>
          </a:p>
          <a:p>
            <a:pPr indent="0" lvl="0" marL="0" marR="0" rtl="0" algn="ctr">
              <a:spcBef>
                <a:spcPts val="0"/>
              </a:spcBef>
              <a:spcAft>
                <a:spcPts val="0"/>
              </a:spcAft>
              <a:buNone/>
            </a:pPr>
            <a:r>
              <a:rPr b="1" lang="en-US" sz="1800">
                <a:solidFill>
                  <a:srgbClr val="C00000"/>
                </a:solidFill>
                <a:latin typeface="Arial"/>
                <a:ea typeface="Arial"/>
                <a:cs typeface="Arial"/>
                <a:sym typeface="Arial"/>
              </a:rPr>
              <a:t>80</a:t>
            </a:r>
            <a:endParaRPr b="1" sz="1800">
              <a:solidFill>
                <a:srgbClr val="C00000"/>
              </a:solidFill>
              <a:latin typeface="Arial"/>
              <a:ea typeface="Arial"/>
              <a:cs typeface="Arial"/>
              <a:sym typeface="Arial"/>
            </a:endParaRPr>
          </a:p>
        </p:txBody>
      </p:sp>
      <p:sp>
        <p:nvSpPr>
          <p:cNvPr id="227" name="Google Shape;227;p23"/>
          <p:cNvSpPr/>
          <p:nvPr/>
        </p:nvSpPr>
        <p:spPr>
          <a:xfrm>
            <a:off x="2895600" y="3886200"/>
            <a:ext cx="762000" cy="990600"/>
          </a:xfrm>
          <a:prstGeom prst="rect">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C00000"/>
                </a:solidFill>
                <a:latin typeface="Arial"/>
                <a:ea typeface="Arial"/>
                <a:cs typeface="Arial"/>
                <a:sym typeface="Arial"/>
              </a:rPr>
              <a:t>SMTP</a:t>
            </a:r>
            <a:endParaRPr/>
          </a:p>
          <a:p>
            <a:pPr indent="0" lvl="0" marL="0" marR="0" rtl="0" algn="ctr">
              <a:spcBef>
                <a:spcPts val="0"/>
              </a:spcBef>
              <a:spcAft>
                <a:spcPts val="0"/>
              </a:spcAft>
              <a:buNone/>
            </a:pPr>
            <a:r>
              <a:rPr b="1" lang="en-US" sz="1800">
                <a:solidFill>
                  <a:srgbClr val="C00000"/>
                </a:solidFill>
                <a:latin typeface="Arial"/>
                <a:ea typeface="Arial"/>
                <a:cs typeface="Arial"/>
                <a:sym typeface="Arial"/>
              </a:rPr>
              <a:t>25</a:t>
            </a:r>
            <a:endParaRPr b="1" sz="1800">
              <a:solidFill>
                <a:srgbClr val="C00000"/>
              </a:solidFill>
              <a:latin typeface="Arial"/>
              <a:ea typeface="Arial"/>
              <a:cs typeface="Arial"/>
              <a:sym typeface="Arial"/>
            </a:endParaRPr>
          </a:p>
        </p:txBody>
      </p:sp>
      <p:sp>
        <p:nvSpPr>
          <p:cNvPr id="228" name="Google Shape;228;p23"/>
          <p:cNvSpPr/>
          <p:nvPr/>
        </p:nvSpPr>
        <p:spPr>
          <a:xfrm>
            <a:off x="5410200" y="3886200"/>
            <a:ext cx="762000" cy="990600"/>
          </a:xfrm>
          <a:prstGeom prst="rect">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C00000"/>
                </a:solidFill>
                <a:latin typeface="Arial"/>
                <a:ea typeface="Arial"/>
                <a:cs typeface="Arial"/>
                <a:sym typeface="Arial"/>
              </a:rPr>
              <a:t>DNS</a:t>
            </a:r>
            <a:endParaRPr/>
          </a:p>
          <a:p>
            <a:pPr indent="0" lvl="0" marL="0" marR="0" rtl="0" algn="ctr">
              <a:spcBef>
                <a:spcPts val="0"/>
              </a:spcBef>
              <a:spcAft>
                <a:spcPts val="0"/>
              </a:spcAft>
              <a:buNone/>
            </a:pPr>
            <a:r>
              <a:rPr b="1" lang="en-US" sz="1800">
                <a:solidFill>
                  <a:srgbClr val="C00000"/>
                </a:solidFill>
                <a:latin typeface="Arial"/>
                <a:ea typeface="Arial"/>
                <a:cs typeface="Arial"/>
                <a:sym typeface="Arial"/>
              </a:rPr>
              <a:t>53</a:t>
            </a:r>
            <a:endParaRPr b="1" sz="1800">
              <a:solidFill>
                <a:srgbClr val="C00000"/>
              </a:solidFill>
              <a:latin typeface="Arial"/>
              <a:ea typeface="Arial"/>
              <a:cs typeface="Arial"/>
              <a:sym typeface="Arial"/>
            </a:endParaRPr>
          </a:p>
        </p:txBody>
      </p:sp>
      <p:sp>
        <p:nvSpPr>
          <p:cNvPr id="229" name="Google Shape;229;p23"/>
          <p:cNvSpPr/>
          <p:nvPr/>
        </p:nvSpPr>
        <p:spPr>
          <a:xfrm>
            <a:off x="6858000" y="3886200"/>
            <a:ext cx="762000" cy="990600"/>
          </a:xfrm>
          <a:prstGeom prst="rect">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C00000"/>
                </a:solidFill>
                <a:latin typeface="Arial"/>
                <a:ea typeface="Arial"/>
                <a:cs typeface="Arial"/>
                <a:sym typeface="Arial"/>
              </a:rPr>
              <a:t>IMAP</a:t>
            </a:r>
            <a:endParaRPr/>
          </a:p>
          <a:p>
            <a:pPr indent="0" lvl="0" marL="0" marR="0" rtl="0" algn="ctr">
              <a:spcBef>
                <a:spcPts val="0"/>
              </a:spcBef>
              <a:spcAft>
                <a:spcPts val="0"/>
              </a:spcAft>
              <a:buNone/>
            </a:pPr>
            <a:r>
              <a:rPr b="1" lang="en-US" sz="1800">
                <a:solidFill>
                  <a:srgbClr val="C00000"/>
                </a:solidFill>
                <a:latin typeface="Arial"/>
                <a:ea typeface="Arial"/>
                <a:cs typeface="Arial"/>
                <a:sym typeface="Arial"/>
              </a:rPr>
              <a:t>143</a:t>
            </a:r>
            <a:endParaRPr b="1" sz="1800">
              <a:solidFill>
                <a:srgbClr val="C00000"/>
              </a:solidFill>
              <a:latin typeface="Arial"/>
              <a:ea typeface="Arial"/>
              <a:cs typeface="Arial"/>
              <a:sym typeface="Arial"/>
            </a:endParaRPr>
          </a:p>
        </p:txBody>
      </p:sp>
      <p:sp>
        <p:nvSpPr>
          <p:cNvPr id="230" name="Google Shape;230;p23"/>
          <p:cNvSpPr txBox="1"/>
          <p:nvPr>
            <p:ph idx="11" type="ftr"/>
          </p:nvPr>
        </p:nvSpPr>
        <p:spPr>
          <a:xfrm>
            <a:off x="2895600" y="6602666"/>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Well Known </a:t>
            </a:r>
            <a:br>
              <a:rPr b="0" i="0" lang="en-US" sz="3600" u="none" cap="none" strike="noStrike">
                <a:solidFill>
                  <a:srgbClr val="FFFFFF"/>
                </a:solidFill>
                <a:latin typeface="Arial Black"/>
                <a:ea typeface="Arial Black"/>
                <a:cs typeface="Arial Black"/>
                <a:sym typeface="Arial Black"/>
              </a:rPr>
            </a:br>
            <a:r>
              <a:rPr b="0" i="0" lang="en-US" sz="3600" u="none" cap="none" strike="noStrike">
                <a:solidFill>
                  <a:srgbClr val="FFFFFF"/>
                </a:solidFill>
                <a:latin typeface="Arial Black"/>
                <a:ea typeface="Arial Black"/>
                <a:cs typeface="Arial Black"/>
                <a:sym typeface="Arial Black"/>
              </a:rPr>
              <a:t>Protocols and Ports</a:t>
            </a:r>
            <a:endParaRPr b="0" i="0" sz="3600" u="none" cap="none" strike="noStrike">
              <a:solidFill>
                <a:srgbClr val="FFFFFF"/>
              </a:solidFill>
              <a:latin typeface="Arial Black"/>
              <a:ea typeface="Arial Black"/>
              <a:cs typeface="Arial Black"/>
              <a:sym typeface="Arial Black"/>
            </a:endParaRPr>
          </a:p>
        </p:txBody>
      </p:sp>
      <p:sp>
        <p:nvSpPr>
          <p:cNvPr id="236" name="Google Shape;236;p24"/>
          <p:cNvSpPr txBox="1"/>
          <p:nvPr>
            <p:ph idx="1" type="body"/>
          </p:nvPr>
        </p:nvSpPr>
        <p:spPr>
          <a:xfrm>
            <a:off x="152400" y="1447800"/>
            <a:ext cx="4309872" cy="490728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File Transfer</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FTP </a:t>
            </a:r>
            <a:r>
              <a:rPr b="0" i="0" lang="en-US" sz="16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20 </a:t>
            </a:r>
            <a:r>
              <a:rPr b="0" i="0" lang="en-US" sz="1600" u="none" cap="none" strike="noStrike">
                <a:solidFill>
                  <a:schemeClr val="dk1"/>
                </a:solidFill>
                <a:latin typeface="Arial"/>
                <a:ea typeface="Arial"/>
                <a:cs typeface="Arial"/>
                <a:sym typeface="Arial"/>
              </a:rPr>
              <a:t>(data) </a:t>
            </a:r>
            <a:r>
              <a:rPr b="0" i="0" lang="en-US" sz="2000" u="none" cap="none" strike="noStrike">
                <a:solidFill>
                  <a:schemeClr val="dk1"/>
                </a:solidFill>
                <a:latin typeface="Arial"/>
                <a:ea typeface="Arial"/>
                <a:cs typeface="Arial"/>
                <a:sym typeface="Arial"/>
              </a:rPr>
              <a:t>&amp; 21 </a:t>
            </a:r>
            <a:r>
              <a:rPr b="0" i="0" lang="en-US" sz="1600" u="none" cap="none" strike="noStrike">
                <a:solidFill>
                  <a:schemeClr val="dk1"/>
                </a:solidFill>
                <a:latin typeface="Arial"/>
                <a:ea typeface="Arial"/>
                <a:cs typeface="Arial"/>
                <a:sym typeface="Arial"/>
              </a:rPr>
              <a:t>(control)</a:t>
            </a:r>
            <a:endParaRPr b="0" i="0" sz="2000" u="none" cap="none" strike="noStrike">
              <a:solidFill>
                <a:schemeClr val="dk1"/>
              </a:solidFill>
              <a:latin typeface="Arial"/>
              <a:ea typeface="Arial"/>
              <a:cs typeface="Arial"/>
              <a:sym typeface="Arial"/>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SFTP – 115</a:t>
            </a:r>
            <a:endParaRPr/>
          </a:p>
          <a:p>
            <a:pPr indent="-133984" lvl="1" marL="548640" marR="0" rtl="0" algn="l">
              <a:spcBef>
                <a:spcPts val="360"/>
              </a:spcBef>
              <a:spcAft>
                <a:spcPts val="0"/>
              </a:spcAft>
              <a:buClr>
                <a:schemeClr val="accent2"/>
              </a:buClr>
              <a:buSzPts val="1530"/>
              <a:buFont typeface="Noto Sans Symbols"/>
              <a:buNone/>
            </a:pPr>
            <a:r>
              <a:t/>
            </a:r>
            <a:endParaRPr b="0" i="0" sz="1800" u="none" cap="none" strike="noStrike">
              <a:solidFill>
                <a:schemeClr val="dk1"/>
              </a:solidFill>
              <a:latin typeface="Arial"/>
              <a:ea typeface="Arial"/>
              <a:cs typeface="Arial"/>
              <a:sym typeface="Arial"/>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Remote connection </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SSH – 22</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Telnet – 23</a:t>
            </a:r>
            <a:endParaRPr/>
          </a:p>
          <a:p>
            <a:pPr indent="-123190" lvl="1" marL="548640" marR="0" rtl="0" algn="l">
              <a:spcBef>
                <a:spcPts val="400"/>
              </a:spcBef>
              <a:spcAft>
                <a:spcPts val="0"/>
              </a:spcAft>
              <a:buClr>
                <a:schemeClr val="accent2"/>
              </a:buClr>
              <a:buSzPts val="1700"/>
              <a:buFont typeface="Noto Sans Symbols"/>
              <a:buNone/>
            </a:pPr>
            <a:r>
              <a:t/>
            </a:r>
            <a:endParaRPr b="0" i="0" sz="20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Network Management</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DNS – 53</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DHCP – 67</a:t>
            </a:r>
            <a:endParaRPr/>
          </a:p>
          <a:p>
            <a:pPr indent="-123190" lvl="1" marL="548640" marR="0" rtl="0" algn="l">
              <a:spcBef>
                <a:spcPts val="400"/>
              </a:spcBef>
              <a:spcAft>
                <a:spcPts val="0"/>
              </a:spcAft>
              <a:buClr>
                <a:schemeClr val="accent2"/>
              </a:buClr>
              <a:buSzPts val="1700"/>
              <a:buFont typeface="Noto Sans Symbols"/>
              <a:buNone/>
            </a:pPr>
            <a:r>
              <a:t/>
            </a:r>
            <a:endParaRPr b="0" i="0" sz="2000" u="none" cap="none" strike="noStrike">
              <a:solidFill>
                <a:schemeClr val="dk1"/>
              </a:solidFill>
              <a:latin typeface="Arial"/>
              <a:ea typeface="Arial"/>
              <a:cs typeface="Arial"/>
              <a:sym typeface="Arial"/>
            </a:endParaRPr>
          </a:p>
          <a:p>
            <a:pPr indent="-144780" lvl="0" marL="274320" marR="0" rtl="0" algn="l">
              <a:spcBef>
                <a:spcPts val="480"/>
              </a:spcBef>
              <a:spcAft>
                <a:spcPts val="0"/>
              </a:spcAft>
              <a:buClr>
                <a:schemeClr val="accent2"/>
              </a:buClr>
              <a:buSzPts val="2040"/>
              <a:buFont typeface="Noto Sans Symbols"/>
              <a:buNone/>
            </a:pPr>
            <a:r>
              <a:t/>
            </a:r>
            <a:endParaRPr b="0" i="0" sz="2400" u="none" cap="none" strike="noStrike">
              <a:solidFill>
                <a:schemeClr val="dk1"/>
              </a:solidFill>
              <a:latin typeface="Arial"/>
              <a:ea typeface="Arial"/>
              <a:cs typeface="Arial"/>
              <a:sym typeface="Arial"/>
            </a:endParaRPr>
          </a:p>
        </p:txBody>
      </p:sp>
      <p:sp>
        <p:nvSpPr>
          <p:cNvPr id="237" name="Google Shape;237;p24"/>
          <p:cNvSpPr txBox="1"/>
          <p:nvPr>
            <p:ph idx="2" type="body"/>
          </p:nvPr>
        </p:nvSpPr>
        <p:spPr>
          <a:xfrm>
            <a:off x="4648200" y="1447800"/>
            <a:ext cx="4343400" cy="490728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Mail</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SMTP – 25</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POP3 – 110</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IMAP – 143</a:t>
            </a:r>
            <a:endParaRPr/>
          </a:p>
          <a:p>
            <a:pPr indent="-123190" lvl="1" marL="548640" marR="0" rtl="0" algn="l">
              <a:spcBef>
                <a:spcPts val="400"/>
              </a:spcBef>
              <a:spcAft>
                <a:spcPts val="0"/>
              </a:spcAft>
              <a:buClr>
                <a:schemeClr val="accent2"/>
              </a:buClr>
              <a:buSzPts val="1700"/>
              <a:buFont typeface="Noto Sans Symbols"/>
              <a:buNone/>
            </a:pPr>
            <a:r>
              <a:t/>
            </a:r>
            <a:endParaRPr b="0" i="0" sz="20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Web Browsing</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HTTP – 80</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SSL (HTTPS) – 443</a:t>
            </a:r>
            <a:endParaRPr/>
          </a:p>
          <a:p>
            <a:pPr indent="-231140" lvl="1" marL="548640" marR="0" rtl="0" algn="l">
              <a:spcBef>
                <a:spcPts val="400"/>
              </a:spcBef>
              <a:spcAft>
                <a:spcPts val="0"/>
              </a:spcAft>
              <a:buClr>
                <a:schemeClr val="accent2"/>
              </a:buClr>
              <a:buFont typeface="Noto Sans Symbols"/>
              <a:buNone/>
            </a:pPr>
            <a:r>
              <a:t/>
            </a:r>
            <a:endParaRPr b="0" i="0" sz="2000" u="none" cap="none" strike="noStrike">
              <a:solidFill>
                <a:schemeClr val="dk1"/>
              </a:solidFill>
              <a:latin typeface="Arial"/>
              <a:ea typeface="Arial"/>
              <a:cs typeface="Arial"/>
              <a:sym typeface="Arial"/>
            </a:endParaRPr>
          </a:p>
        </p:txBody>
      </p:sp>
      <p:pic>
        <p:nvPicPr>
          <p:cNvPr descr="C:\Users\mandygal\AppData\Local\Microsoft\Windows\Temporary Internet Files\Content.IE5\GHEQ8870\MC900441427[1].png" id="238" name="Google Shape;238;p24"/>
          <p:cNvPicPr preferRelativeResize="0"/>
          <p:nvPr/>
        </p:nvPicPr>
        <p:blipFill rotWithShape="1">
          <a:blip r:embed="rId3">
            <a:alphaModFix/>
          </a:blip>
          <a:srcRect b="0" l="0" r="0" t="0"/>
          <a:stretch/>
        </p:blipFill>
        <p:spPr>
          <a:xfrm>
            <a:off x="2362200" y="2209800"/>
            <a:ext cx="914400" cy="914400"/>
          </a:xfrm>
          <a:prstGeom prst="rect">
            <a:avLst/>
          </a:prstGeom>
          <a:noFill/>
          <a:ln>
            <a:noFill/>
          </a:ln>
        </p:spPr>
      </p:pic>
      <p:pic>
        <p:nvPicPr>
          <p:cNvPr descr="C:\Users\mandygal\AppData\Local\Microsoft\Windows\Temporary Internet Files\Content.IE5\OKKWBEMG\MC900432681[1].png" id="239" name="Google Shape;239;p24"/>
          <p:cNvPicPr preferRelativeResize="0"/>
          <p:nvPr/>
        </p:nvPicPr>
        <p:blipFill rotWithShape="1">
          <a:blip r:embed="rId4">
            <a:alphaModFix/>
          </a:blip>
          <a:srcRect b="0" l="0" r="0" t="0"/>
          <a:stretch/>
        </p:blipFill>
        <p:spPr>
          <a:xfrm>
            <a:off x="7239000" y="1600200"/>
            <a:ext cx="990600" cy="990600"/>
          </a:xfrm>
          <a:prstGeom prst="rect">
            <a:avLst/>
          </a:prstGeom>
          <a:noFill/>
          <a:ln>
            <a:noFill/>
          </a:ln>
        </p:spPr>
      </p:pic>
      <p:pic>
        <p:nvPicPr>
          <p:cNvPr descr="C:\Users\mandygal\AppData\Local\Microsoft\Windows\Temporary Internet Files\Content.IE5\GHEQ8870\MC910216405[1].png" id="240" name="Google Shape;240;p24"/>
          <p:cNvPicPr preferRelativeResize="0"/>
          <p:nvPr/>
        </p:nvPicPr>
        <p:blipFill rotWithShape="1">
          <a:blip r:embed="rId5">
            <a:alphaModFix/>
          </a:blip>
          <a:srcRect b="0" l="0" r="0" t="0"/>
          <a:stretch/>
        </p:blipFill>
        <p:spPr>
          <a:xfrm>
            <a:off x="7524750" y="3276600"/>
            <a:ext cx="1085850" cy="945624"/>
          </a:xfrm>
          <a:prstGeom prst="rect">
            <a:avLst/>
          </a:prstGeom>
          <a:noFill/>
          <a:ln>
            <a:noFill/>
          </a:ln>
        </p:spPr>
      </p:pic>
      <p:sp>
        <p:nvSpPr>
          <p:cNvPr id="241" name="Google Shape;241;p24"/>
          <p:cNvSpPr txBox="1"/>
          <p:nvPr/>
        </p:nvSpPr>
        <p:spPr>
          <a:xfrm>
            <a:off x="4191000" y="4795897"/>
            <a:ext cx="4953000" cy="1631216"/>
          </a:xfrm>
          <a:prstGeom prst="rect">
            <a:avLst/>
          </a:prstGeom>
          <a:solidFill>
            <a:schemeClr val="accent1"/>
          </a:solidFill>
          <a:ln cap="flat" cmpd="sng" w="9525">
            <a:solidFill>
              <a:srgbClr val="66461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After the Application layer makes the basic packet, it is sent down the stack.</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2200">
                <a:solidFill>
                  <a:schemeClr val="dk1"/>
                </a:solidFill>
                <a:latin typeface="Arial"/>
                <a:ea typeface="Arial"/>
                <a:cs typeface="Arial"/>
                <a:sym typeface="Arial"/>
              </a:rPr>
              <a:t>At the Transport Layer there is a choice to be made -- </a:t>
            </a:r>
            <a:r>
              <a:rPr b="1" lang="en-US" sz="2200">
                <a:solidFill>
                  <a:srgbClr val="C00000"/>
                </a:solidFill>
                <a:latin typeface="Arial"/>
                <a:ea typeface="Arial"/>
                <a:cs typeface="Arial"/>
                <a:sym typeface="Arial"/>
              </a:rPr>
              <a:t>TCP</a:t>
            </a:r>
            <a:r>
              <a:rPr lang="en-US" sz="2200">
                <a:solidFill>
                  <a:schemeClr val="dk1"/>
                </a:solidFill>
                <a:latin typeface="Arial"/>
                <a:ea typeface="Arial"/>
                <a:cs typeface="Arial"/>
                <a:sym typeface="Arial"/>
              </a:rPr>
              <a:t> or </a:t>
            </a:r>
            <a:r>
              <a:rPr b="1" lang="en-US" sz="2200">
                <a:solidFill>
                  <a:srgbClr val="C00000"/>
                </a:solidFill>
                <a:latin typeface="Arial"/>
                <a:ea typeface="Arial"/>
                <a:cs typeface="Arial"/>
                <a:sym typeface="Arial"/>
              </a:rPr>
              <a:t>UDP </a:t>
            </a:r>
            <a:endParaRPr b="1" sz="1800">
              <a:solidFill>
                <a:srgbClr val="C00000"/>
              </a:solidFill>
              <a:latin typeface="Arial"/>
              <a:ea typeface="Arial"/>
              <a:cs typeface="Arial"/>
              <a:sym typeface="Arial"/>
            </a:endParaRPr>
          </a:p>
        </p:txBody>
      </p:sp>
      <p:pic>
        <p:nvPicPr>
          <p:cNvPr descr="http://i27.tinypic.com/20j3jo7.png" id="242" name="Google Shape;242;p24"/>
          <p:cNvPicPr preferRelativeResize="0"/>
          <p:nvPr/>
        </p:nvPicPr>
        <p:blipFill rotWithShape="1">
          <a:blip r:embed="rId6">
            <a:alphaModFix/>
          </a:blip>
          <a:srcRect b="0" l="0" r="0" t="0"/>
          <a:stretch/>
        </p:blipFill>
        <p:spPr>
          <a:xfrm>
            <a:off x="2667000" y="3505200"/>
            <a:ext cx="1066800" cy="1066800"/>
          </a:xfrm>
          <a:prstGeom prst="rect">
            <a:avLst/>
          </a:prstGeom>
          <a:noFill/>
          <a:ln>
            <a:noFill/>
          </a:ln>
        </p:spPr>
      </p:pic>
      <p:pic>
        <p:nvPicPr>
          <p:cNvPr descr="C:\Users\mgalante\AppData\Local\Microsoft\Windows\Temporary Internet Files\Content.IE5\8F225W27\MC900441462[1].png" id="243" name="Google Shape;243;p24"/>
          <p:cNvPicPr preferRelativeResize="0"/>
          <p:nvPr/>
        </p:nvPicPr>
        <p:blipFill rotWithShape="1">
          <a:blip r:embed="rId7">
            <a:alphaModFix/>
          </a:blip>
          <a:srcRect b="31825" l="0" r="0" t="0"/>
          <a:stretch/>
        </p:blipFill>
        <p:spPr>
          <a:xfrm>
            <a:off x="2362200" y="5334000"/>
            <a:ext cx="1340745" cy="914057"/>
          </a:xfrm>
          <a:prstGeom prst="rect">
            <a:avLst/>
          </a:prstGeom>
          <a:noFill/>
          <a:ln>
            <a:noFill/>
          </a:ln>
        </p:spPr>
      </p:pic>
      <p:sp>
        <p:nvSpPr>
          <p:cNvPr id="244" name="Google Shape;244;p24"/>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648" y="351018"/>
            <a:ext cx="8457752" cy="109678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Font typeface="Arial Black"/>
              <a:buNone/>
            </a:pPr>
            <a:r>
              <a:rPr b="0" i="0" lang="en-US" sz="4000" u="none" cap="none" strike="noStrike">
                <a:solidFill>
                  <a:srgbClr val="FFFFFF"/>
                </a:solidFill>
                <a:latin typeface="Arial Black"/>
                <a:ea typeface="Arial Black"/>
                <a:cs typeface="Arial Black"/>
                <a:sym typeface="Arial Black"/>
              </a:rPr>
              <a:t>TCP vs UDP </a:t>
            </a:r>
            <a:br>
              <a:rPr b="0" i="0" lang="en-US" sz="4000" u="none" cap="none" strike="noStrike">
                <a:solidFill>
                  <a:srgbClr val="FFFFFF"/>
                </a:solidFill>
                <a:latin typeface="Arial Black"/>
                <a:ea typeface="Arial Black"/>
                <a:cs typeface="Arial Black"/>
                <a:sym typeface="Arial Black"/>
              </a:rPr>
            </a:br>
            <a:r>
              <a:rPr b="0" i="0" lang="en-US" sz="2000" u="none" cap="none" strike="noStrike">
                <a:solidFill>
                  <a:schemeClr val="dk1"/>
                </a:solidFill>
                <a:latin typeface="Arial Black"/>
                <a:ea typeface="Arial Black"/>
                <a:cs typeface="Arial Black"/>
                <a:sym typeface="Arial Black"/>
              </a:rPr>
              <a:t>- Two </a:t>
            </a:r>
            <a:r>
              <a:rPr b="1" i="1" lang="en-US" sz="2000" u="none" cap="none" strike="noStrike">
                <a:solidFill>
                  <a:schemeClr val="dk1"/>
                </a:solidFill>
                <a:latin typeface="Arial Black"/>
                <a:ea typeface="Arial Black"/>
                <a:cs typeface="Arial Black"/>
                <a:sym typeface="Arial Black"/>
              </a:rPr>
              <a:t>carrier</a:t>
            </a:r>
            <a:r>
              <a:rPr b="0" i="1" lang="en-US" sz="2000" u="none" cap="none" strike="noStrike">
                <a:solidFill>
                  <a:schemeClr val="dk1"/>
                </a:solidFill>
                <a:latin typeface="Arial Black"/>
                <a:ea typeface="Arial Black"/>
                <a:cs typeface="Arial Black"/>
                <a:sym typeface="Arial Black"/>
              </a:rPr>
              <a:t> </a:t>
            </a:r>
            <a:r>
              <a:rPr b="0" i="0" lang="en-US" sz="2000" u="none" cap="none" strike="noStrike">
                <a:solidFill>
                  <a:schemeClr val="dk1"/>
                </a:solidFill>
                <a:latin typeface="Arial Black"/>
                <a:ea typeface="Arial Black"/>
                <a:cs typeface="Arial Black"/>
                <a:sym typeface="Arial Black"/>
              </a:rPr>
              <a:t>protocols that provide transport from the source host to the destination host. </a:t>
            </a:r>
            <a:br>
              <a:rPr b="0" i="0" lang="en-US" sz="2400" u="none" cap="none" strike="noStrike">
                <a:solidFill>
                  <a:schemeClr val="dk1"/>
                </a:solidFill>
                <a:latin typeface="Arial Black"/>
                <a:ea typeface="Arial Black"/>
                <a:cs typeface="Arial Black"/>
                <a:sym typeface="Arial Black"/>
              </a:rPr>
            </a:br>
            <a:endParaRPr b="0" i="0" sz="2400" u="none" cap="none" strike="noStrike">
              <a:solidFill>
                <a:schemeClr val="dk1"/>
              </a:solidFill>
              <a:latin typeface="Arial Black"/>
              <a:ea typeface="Arial Black"/>
              <a:cs typeface="Arial Black"/>
              <a:sym typeface="Arial Black"/>
            </a:endParaRPr>
          </a:p>
        </p:txBody>
      </p:sp>
      <p:sp>
        <p:nvSpPr>
          <p:cNvPr id="253" name="Google Shape;253;p25"/>
          <p:cNvSpPr txBox="1"/>
          <p:nvPr/>
        </p:nvSpPr>
        <p:spPr>
          <a:xfrm>
            <a:off x="457200" y="1600200"/>
            <a:ext cx="8382000" cy="904859"/>
          </a:xfrm>
          <a:prstGeom prst="rect">
            <a:avLst/>
          </a:prstGeom>
          <a:noFill/>
          <a:ln>
            <a:noFill/>
          </a:ln>
        </p:spPr>
        <p:txBody>
          <a:bodyPr anchorCtr="0" anchor="t" bIns="45700" lIns="91425" spcFirstLastPara="1" rIns="91425" wrap="square" tIns="45700">
            <a:noAutofit/>
          </a:bodyPr>
          <a:lstStyle/>
          <a:p>
            <a:pPr indent="-456838" lvl="0" marL="456838" marR="0" rtl="0" algn="l">
              <a:spcBef>
                <a:spcPts val="0"/>
              </a:spcBef>
              <a:spcAft>
                <a:spcPts val="0"/>
              </a:spcAft>
              <a:buNone/>
            </a:pPr>
            <a:r>
              <a:rPr b="1" lang="en-US" sz="2400">
                <a:solidFill>
                  <a:srgbClr val="C00000"/>
                </a:solidFill>
                <a:latin typeface="Arial"/>
                <a:ea typeface="Arial"/>
                <a:cs typeface="Arial"/>
                <a:sym typeface="Arial"/>
              </a:rPr>
              <a:t>UDP</a:t>
            </a:r>
            <a:r>
              <a:rPr b="1" lang="en-US" sz="2400">
                <a:solidFill>
                  <a:schemeClr val="dk1"/>
                </a:solidFill>
                <a:latin typeface="Arial"/>
                <a:ea typeface="Arial"/>
                <a:cs typeface="Arial"/>
                <a:sym typeface="Arial"/>
              </a:rPr>
              <a:t> (</a:t>
            </a:r>
            <a:r>
              <a:rPr b="1" lang="en-US" sz="2400">
                <a:solidFill>
                  <a:srgbClr val="C00000"/>
                </a:solidFill>
                <a:latin typeface="Arial"/>
                <a:ea typeface="Arial"/>
                <a:cs typeface="Arial"/>
                <a:sym typeface="Arial"/>
              </a:rPr>
              <a:t>U</a:t>
            </a:r>
            <a:r>
              <a:rPr b="1" lang="en-US" sz="2400">
                <a:solidFill>
                  <a:schemeClr val="dk1"/>
                </a:solidFill>
                <a:latin typeface="Arial"/>
                <a:ea typeface="Arial"/>
                <a:cs typeface="Arial"/>
                <a:sym typeface="Arial"/>
              </a:rPr>
              <a:t>ser </a:t>
            </a:r>
            <a:r>
              <a:rPr b="1" lang="en-US" sz="2400">
                <a:solidFill>
                  <a:srgbClr val="C00000"/>
                </a:solidFill>
                <a:latin typeface="Arial"/>
                <a:ea typeface="Arial"/>
                <a:cs typeface="Arial"/>
                <a:sym typeface="Arial"/>
              </a:rPr>
              <a:t>D</a:t>
            </a:r>
            <a:r>
              <a:rPr b="1" lang="en-US" sz="2400">
                <a:solidFill>
                  <a:schemeClr val="dk1"/>
                </a:solidFill>
                <a:latin typeface="Arial"/>
                <a:ea typeface="Arial"/>
                <a:cs typeface="Arial"/>
                <a:sym typeface="Arial"/>
              </a:rPr>
              <a:t>atagram </a:t>
            </a:r>
            <a:r>
              <a:rPr b="1" lang="en-US" sz="2400">
                <a:solidFill>
                  <a:srgbClr val="C00000"/>
                </a:solidFill>
                <a:latin typeface="Arial"/>
                <a:ea typeface="Arial"/>
                <a:cs typeface="Arial"/>
                <a:sym typeface="Arial"/>
              </a:rPr>
              <a:t>P</a:t>
            </a:r>
            <a:r>
              <a:rPr b="1" lang="en-US" sz="2400">
                <a:solidFill>
                  <a:schemeClr val="dk1"/>
                </a:solidFill>
                <a:latin typeface="Arial"/>
                <a:ea typeface="Arial"/>
                <a:cs typeface="Arial"/>
                <a:sym typeface="Arial"/>
              </a:rPr>
              <a:t>rotocol)</a:t>
            </a:r>
            <a:r>
              <a:rPr lang="en-US" sz="2400">
                <a:solidFill>
                  <a:schemeClr val="dk1"/>
                </a:solidFill>
                <a:latin typeface="Arial"/>
                <a:ea typeface="Arial"/>
                <a:cs typeface="Arial"/>
                <a:sym typeface="Arial"/>
              </a:rPr>
              <a:t> – </a:t>
            </a:r>
            <a:r>
              <a:rPr i="1" lang="en-US" sz="2400">
                <a:solidFill>
                  <a:schemeClr val="dk1"/>
                </a:solidFill>
                <a:latin typeface="Arial"/>
                <a:ea typeface="Arial"/>
                <a:cs typeface="Arial"/>
                <a:sym typeface="Arial"/>
              </a:rPr>
              <a:t>Connectionless</a:t>
            </a:r>
            <a:endParaRPr i="1" sz="2400">
              <a:solidFill>
                <a:schemeClr val="dk1"/>
              </a:solidFill>
              <a:latin typeface="Arial"/>
              <a:ea typeface="Arial"/>
              <a:cs typeface="Arial"/>
              <a:sym typeface="Arial"/>
            </a:endParaRPr>
          </a:p>
          <a:p>
            <a:pPr indent="-457518" lvl="2" marL="1308419" marR="0" rtl="0" algn="l">
              <a:spcBef>
                <a:spcPts val="480"/>
              </a:spcBef>
              <a:spcAft>
                <a:spcPts val="0"/>
              </a:spcAft>
              <a:buNone/>
            </a:pPr>
            <a:r>
              <a:rPr b="1"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It doesn’t check to see if the message arrives</a:t>
            </a:r>
            <a:endParaRPr b="1" i="0" sz="2400" u="none" cap="none" strike="noStrike">
              <a:solidFill>
                <a:schemeClr val="dk1"/>
              </a:solidFill>
              <a:latin typeface="Arial"/>
              <a:ea typeface="Arial"/>
              <a:cs typeface="Arial"/>
              <a:sym typeface="Arial"/>
            </a:endParaRPr>
          </a:p>
        </p:txBody>
      </p:sp>
      <p:sp>
        <p:nvSpPr>
          <p:cNvPr id="254" name="Google Shape;254;p25"/>
          <p:cNvSpPr txBox="1"/>
          <p:nvPr/>
        </p:nvSpPr>
        <p:spPr>
          <a:xfrm>
            <a:off x="457200" y="2955977"/>
            <a:ext cx="8421900" cy="2456100"/>
          </a:xfrm>
          <a:prstGeom prst="rect">
            <a:avLst/>
          </a:prstGeom>
          <a:solidFill>
            <a:schemeClr val="lt1"/>
          </a:solidFill>
          <a:ln>
            <a:noFill/>
          </a:ln>
        </p:spPr>
        <p:txBody>
          <a:bodyPr anchorCtr="0" anchor="t" bIns="45700" lIns="91425" spcFirstLastPara="1" rIns="91425" wrap="square" tIns="45700">
            <a:noAutofit/>
          </a:bodyPr>
          <a:lstStyle/>
          <a:p>
            <a:pPr indent="-456838" lvl="0" marL="456838" marR="0" rtl="0" algn="l">
              <a:spcBef>
                <a:spcPts val="0"/>
              </a:spcBef>
              <a:spcAft>
                <a:spcPts val="0"/>
              </a:spcAft>
              <a:buNone/>
            </a:pPr>
            <a:r>
              <a:rPr b="1" lang="en-US" sz="2400">
                <a:solidFill>
                  <a:srgbClr val="C00000"/>
                </a:solidFill>
                <a:latin typeface="Arial"/>
                <a:ea typeface="Arial"/>
                <a:cs typeface="Arial"/>
                <a:sym typeface="Arial"/>
              </a:rPr>
              <a:t>TCP</a:t>
            </a:r>
            <a:r>
              <a:rPr b="1" lang="en-US" sz="2400">
                <a:solidFill>
                  <a:schemeClr val="dk1"/>
                </a:solidFill>
                <a:latin typeface="Arial"/>
                <a:ea typeface="Arial"/>
                <a:cs typeface="Arial"/>
                <a:sym typeface="Arial"/>
              </a:rPr>
              <a:t> (</a:t>
            </a:r>
            <a:r>
              <a:rPr b="1" lang="en-US" sz="2400">
                <a:solidFill>
                  <a:srgbClr val="C00000"/>
                </a:solidFill>
                <a:latin typeface="Arial"/>
                <a:ea typeface="Arial"/>
                <a:cs typeface="Arial"/>
                <a:sym typeface="Arial"/>
              </a:rPr>
              <a:t>T</a:t>
            </a:r>
            <a:r>
              <a:rPr b="1" lang="en-US" sz="2400">
                <a:solidFill>
                  <a:schemeClr val="dk1"/>
                </a:solidFill>
                <a:latin typeface="Arial"/>
                <a:ea typeface="Arial"/>
                <a:cs typeface="Arial"/>
                <a:sym typeface="Arial"/>
              </a:rPr>
              <a:t>ransmission </a:t>
            </a:r>
            <a:r>
              <a:rPr b="1" lang="en-US" sz="2400">
                <a:solidFill>
                  <a:srgbClr val="C00000"/>
                </a:solidFill>
                <a:latin typeface="Arial"/>
                <a:ea typeface="Arial"/>
                <a:cs typeface="Arial"/>
                <a:sym typeface="Arial"/>
              </a:rPr>
              <a:t>C</a:t>
            </a:r>
            <a:r>
              <a:rPr b="1" lang="en-US" sz="2400">
                <a:solidFill>
                  <a:schemeClr val="dk1"/>
                </a:solidFill>
                <a:latin typeface="Arial"/>
                <a:ea typeface="Arial"/>
                <a:cs typeface="Arial"/>
                <a:sym typeface="Arial"/>
              </a:rPr>
              <a:t>ontrol </a:t>
            </a:r>
            <a:r>
              <a:rPr b="1" lang="en-US" sz="2400">
                <a:solidFill>
                  <a:srgbClr val="C00000"/>
                </a:solidFill>
                <a:latin typeface="Arial"/>
                <a:ea typeface="Arial"/>
                <a:cs typeface="Arial"/>
                <a:sym typeface="Arial"/>
              </a:rPr>
              <a:t>P</a:t>
            </a:r>
            <a:r>
              <a:rPr b="1" lang="en-US" sz="2400">
                <a:solidFill>
                  <a:schemeClr val="dk1"/>
                </a:solidFill>
                <a:latin typeface="Arial"/>
                <a:ea typeface="Arial"/>
                <a:cs typeface="Arial"/>
                <a:sym typeface="Arial"/>
              </a:rPr>
              <a:t>rotocol)</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pic>
        <p:nvPicPr>
          <p:cNvPr descr="C:\Users\mgalante\AppData\Local\Microsoft\Windows\Temporary Internet Files\Content.IE5\38A02WR8\MC900127675[1].wmf" id="255" name="Google Shape;255;p25"/>
          <p:cNvPicPr preferRelativeResize="0"/>
          <p:nvPr/>
        </p:nvPicPr>
        <p:blipFill rotWithShape="1">
          <a:blip r:embed="rId3">
            <a:alphaModFix/>
          </a:blip>
          <a:srcRect b="0" l="0" r="0" t="0"/>
          <a:stretch/>
        </p:blipFill>
        <p:spPr>
          <a:xfrm>
            <a:off x="6428554" y="3048007"/>
            <a:ext cx="1065900" cy="567600"/>
          </a:xfrm>
          <a:prstGeom prst="rect">
            <a:avLst/>
          </a:prstGeom>
          <a:noFill/>
          <a:ln>
            <a:noFill/>
          </a:ln>
        </p:spPr>
      </p:pic>
      <p:sp>
        <p:nvSpPr>
          <p:cNvPr id="256" name="Google Shape;256;p25"/>
          <p:cNvSpPr txBox="1"/>
          <p:nvPr/>
        </p:nvSpPr>
        <p:spPr>
          <a:xfrm>
            <a:off x="228599" y="4467872"/>
            <a:ext cx="8458200" cy="1655700"/>
          </a:xfrm>
          <a:prstGeom prst="rect">
            <a:avLst/>
          </a:prstGeom>
          <a:noFill/>
          <a:ln>
            <a:noFill/>
          </a:ln>
        </p:spPr>
        <p:txBody>
          <a:bodyPr anchorCtr="0" anchor="t" bIns="42575" lIns="85150" spcFirstLastPara="1" rIns="85150" wrap="square" tIns="42575">
            <a:noAutofit/>
          </a:bodyPr>
          <a:lstStyle/>
          <a:p>
            <a:pPr indent="-342900" lvl="0" marL="342900" marR="0" rtl="0" algn="l">
              <a:spcBef>
                <a:spcPts val="0"/>
              </a:spcBef>
              <a:spcAft>
                <a:spcPts val="0"/>
              </a:spcAft>
              <a:buClr>
                <a:schemeClr val="dk1"/>
              </a:buClr>
              <a:buSzPts val="2200"/>
              <a:buFont typeface="Arial"/>
              <a:buChar char="•"/>
            </a:pPr>
            <a:r>
              <a:rPr b="1" lang="en-US" sz="2200">
                <a:solidFill>
                  <a:schemeClr val="dk1"/>
                </a:solidFill>
                <a:latin typeface="Arial"/>
                <a:ea typeface="Arial"/>
                <a:cs typeface="Arial"/>
                <a:sym typeface="Arial"/>
              </a:rPr>
              <a:t>UDP and TCP both do 2 jobs:</a:t>
            </a:r>
            <a:endParaRPr/>
          </a:p>
          <a:p>
            <a:pPr indent="0" lvl="1" marL="457200" marR="0" rtl="0" algn="l">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 Handle getting the connection started from host to host</a:t>
            </a:r>
            <a:endParaRPr/>
          </a:p>
          <a:p>
            <a:pPr indent="0" lvl="1" marL="457200" marR="0" rtl="0" algn="l">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 Send segments from host to host</a:t>
            </a:r>
            <a:endParaRPr/>
          </a:p>
          <a:p>
            <a:pPr indent="0" lvl="2" marL="914400" marR="0" rtl="0" algn="l">
              <a:spcBef>
                <a:spcPts val="0"/>
              </a:spcBef>
              <a:spcAft>
                <a:spcPts val="0"/>
              </a:spcAft>
              <a:buClr>
                <a:srgbClr val="C00000"/>
              </a:buClr>
              <a:buSzPts val="2000"/>
              <a:buFont typeface="Arial"/>
              <a:buChar char="•"/>
            </a:pPr>
            <a:r>
              <a:rPr b="1" i="0" lang="en-US" sz="2000" u="none" cap="none" strike="noStrike">
                <a:solidFill>
                  <a:srgbClr val="C00000"/>
                </a:solidFill>
                <a:latin typeface="Arial"/>
                <a:ea typeface="Arial"/>
                <a:cs typeface="Arial"/>
                <a:sym typeface="Arial"/>
              </a:rPr>
              <a:t> BUT they are different in how they handle RELIABILITY</a:t>
            </a:r>
            <a:endParaRPr b="1" i="0" sz="2000" u="none" cap="none" strike="noStrike">
              <a:solidFill>
                <a:srgbClr val="C0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5"/>
          <p:cNvSpPr txBox="1"/>
          <p:nvPr>
            <p:ph idx="11" type="ftr"/>
          </p:nvPr>
        </p:nvSpPr>
        <p:spPr>
          <a:xfrm>
            <a:off x="2743200" y="6574055"/>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pic>
        <p:nvPicPr>
          <p:cNvPr descr="http://www.clipartheaven.com/clipart/occupations/cartoons_(m_-_z)/paperboy.gif" id="258" name="Google Shape;258;p25"/>
          <p:cNvPicPr preferRelativeResize="0"/>
          <p:nvPr/>
        </p:nvPicPr>
        <p:blipFill rotWithShape="1">
          <a:blip r:embed="rId4">
            <a:alphaModFix/>
          </a:blip>
          <a:srcRect b="0" l="0" r="0" t="0"/>
          <a:stretch/>
        </p:blipFill>
        <p:spPr>
          <a:xfrm>
            <a:off x="762000" y="2024055"/>
            <a:ext cx="835025" cy="8486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idx="1" type="body"/>
          </p:nvPr>
        </p:nvSpPr>
        <p:spPr>
          <a:xfrm>
            <a:off x="304800" y="1600200"/>
            <a:ext cx="8534400" cy="480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Which one is more reliable? </a:t>
            </a:r>
            <a:r>
              <a:rPr lang="en-US"/>
              <a:t>and why?</a:t>
            </a:r>
            <a:endParaRPr/>
          </a:p>
          <a:p>
            <a:pPr indent="-379730" lvl="0" marL="457200" rtl="0" algn="l">
              <a:spcBef>
                <a:spcPts val="560"/>
              </a:spcBef>
              <a:spcAft>
                <a:spcPts val="0"/>
              </a:spcAft>
              <a:buSzPts val="2380"/>
              <a:buAutoNum type="alphaLcPeriod"/>
            </a:pPr>
            <a:r>
              <a:rPr lang="en-US"/>
              <a:t>TCP</a:t>
            </a:r>
            <a:endParaRPr/>
          </a:p>
          <a:p>
            <a:pPr indent="-379730" lvl="0" marL="457200" rtl="0" algn="l">
              <a:spcBef>
                <a:spcPts val="0"/>
              </a:spcBef>
              <a:spcAft>
                <a:spcPts val="0"/>
              </a:spcAft>
              <a:buSzPts val="2380"/>
              <a:buAutoNum type="alphaLcPeriod"/>
            </a:pPr>
            <a:r>
              <a:rPr lang="en-US"/>
              <a:t>UDP</a:t>
            </a:r>
            <a:endParaRPr/>
          </a:p>
          <a:p>
            <a:pPr indent="0" lvl="0" marL="0" rtl="0" algn="l">
              <a:spcBef>
                <a:spcPts val="560"/>
              </a:spcBef>
              <a:spcAft>
                <a:spcPts val="0"/>
              </a:spcAft>
              <a:buNone/>
            </a:pPr>
            <a:r>
              <a:t/>
            </a:r>
            <a:endParaRPr/>
          </a:p>
          <a:p>
            <a:pPr indent="0" lvl="0" marL="457200" rtl="0" algn="l">
              <a:spcBef>
                <a:spcPts val="560"/>
              </a:spcBef>
              <a:spcAft>
                <a:spcPts val="0"/>
              </a:spcAft>
              <a:buNone/>
            </a:pPr>
            <a:r>
              <a:t/>
            </a:r>
            <a:endParaRPr/>
          </a:p>
        </p:txBody>
      </p:sp>
      <p:sp>
        <p:nvSpPr>
          <p:cNvPr id="265" name="Google Shape;265;p26"/>
          <p:cNvSpPr txBox="1"/>
          <p:nvPr>
            <p:ph type="title"/>
          </p:nvPr>
        </p:nvSpPr>
        <p:spPr>
          <a:xfrm>
            <a:off x="304800" y="274638"/>
            <a:ext cx="8534400" cy="1143000"/>
          </a:xfrm>
          <a:prstGeom prst="rect">
            <a:avLst/>
          </a:prstGeom>
        </p:spPr>
        <p:txBody>
          <a:bodyPr anchorCtr="0" anchor="ctr" bIns="91425" lIns="91425" spcFirstLastPara="1" rIns="91425" wrap="square" tIns="91425">
            <a:noAutofit/>
          </a:bodyPr>
          <a:lstStyle/>
          <a:p>
            <a:pPr indent="0" lvl="2" marL="914400" rtl="0" algn="l">
              <a:spcBef>
                <a:spcPts val="0"/>
              </a:spcBef>
              <a:spcAft>
                <a:spcPts val="0"/>
              </a:spcAft>
              <a:buClr>
                <a:srgbClr val="C00000"/>
              </a:buClr>
              <a:buSzPts val="2000"/>
              <a:buChar char="•"/>
            </a:pPr>
            <a:r>
              <a:rPr b="1" lang="en-US" sz="2000">
                <a:solidFill>
                  <a:srgbClr val="C00000"/>
                </a:solidFill>
              </a:rPr>
              <a:t>BUT they are different in how they handle RELIABILITY</a:t>
            </a:r>
            <a:endParaRPr/>
          </a:p>
        </p:txBody>
      </p:sp>
      <p:sp>
        <p:nvSpPr>
          <p:cNvPr id="266" name="Google Shape;266;p26"/>
          <p:cNvSpPr txBox="1"/>
          <p:nvPr/>
        </p:nvSpPr>
        <p:spPr>
          <a:xfrm>
            <a:off x="76200" y="4161650"/>
            <a:ext cx="9061800" cy="2456100"/>
          </a:xfrm>
          <a:prstGeom prst="rect">
            <a:avLst/>
          </a:prstGeom>
          <a:solidFill>
            <a:schemeClr val="lt1"/>
          </a:solidFill>
          <a:ln>
            <a:noFill/>
          </a:ln>
        </p:spPr>
        <p:txBody>
          <a:bodyPr anchorCtr="0" anchor="t" bIns="45700" lIns="91425" spcFirstLastPara="1" rIns="91425" wrap="square" tIns="45700">
            <a:noAutofit/>
          </a:bodyPr>
          <a:lstStyle/>
          <a:p>
            <a:pPr indent="-456838" lvl="0" marL="456838" marR="0" rtl="0" algn="l">
              <a:spcBef>
                <a:spcPts val="0"/>
              </a:spcBef>
              <a:spcAft>
                <a:spcPts val="0"/>
              </a:spcAft>
              <a:buNone/>
            </a:pPr>
            <a:r>
              <a:rPr b="1" lang="en-US" sz="2400">
                <a:solidFill>
                  <a:srgbClr val="C00000"/>
                </a:solidFill>
                <a:latin typeface="Arial"/>
                <a:ea typeface="Arial"/>
                <a:cs typeface="Arial"/>
                <a:sym typeface="Arial"/>
              </a:rPr>
              <a:t>TCP</a:t>
            </a:r>
            <a:r>
              <a:rPr b="1" lang="en-US" sz="2400">
                <a:solidFill>
                  <a:schemeClr val="dk1"/>
                </a:solidFill>
                <a:latin typeface="Arial"/>
                <a:ea typeface="Arial"/>
                <a:cs typeface="Arial"/>
                <a:sym typeface="Arial"/>
              </a:rPr>
              <a:t> (</a:t>
            </a:r>
            <a:r>
              <a:rPr b="1" lang="en-US" sz="2400">
                <a:solidFill>
                  <a:srgbClr val="C00000"/>
                </a:solidFill>
                <a:latin typeface="Arial"/>
                <a:ea typeface="Arial"/>
                <a:cs typeface="Arial"/>
                <a:sym typeface="Arial"/>
              </a:rPr>
              <a:t>T</a:t>
            </a:r>
            <a:r>
              <a:rPr b="1" lang="en-US" sz="2400">
                <a:solidFill>
                  <a:schemeClr val="dk1"/>
                </a:solidFill>
                <a:latin typeface="Arial"/>
                <a:ea typeface="Arial"/>
                <a:cs typeface="Arial"/>
                <a:sym typeface="Arial"/>
              </a:rPr>
              <a:t>ransmission </a:t>
            </a:r>
            <a:r>
              <a:rPr b="1" lang="en-US" sz="2400">
                <a:solidFill>
                  <a:srgbClr val="C00000"/>
                </a:solidFill>
                <a:latin typeface="Arial"/>
                <a:ea typeface="Arial"/>
                <a:cs typeface="Arial"/>
                <a:sym typeface="Arial"/>
              </a:rPr>
              <a:t>C</a:t>
            </a:r>
            <a:r>
              <a:rPr b="1" lang="en-US" sz="2400">
                <a:solidFill>
                  <a:schemeClr val="dk1"/>
                </a:solidFill>
                <a:latin typeface="Arial"/>
                <a:ea typeface="Arial"/>
                <a:cs typeface="Arial"/>
                <a:sym typeface="Arial"/>
              </a:rPr>
              <a:t>ontrol </a:t>
            </a:r>
            <a:r>
              <a:rPr b="1" lang="en-US" sz="2400">
                <a:solidFill>
                  <a:srgbClr val="C00000"/>
                </a:solidFill>
                <a:latin typeface="Arial"/>
                <a:ea typeface="Arial"/>
                <a:cs typeface="Arial"/>
                <a:sym typeface="Arial"/>
              </a:rPr>
              <a:t>P</a:t>
            </a:r>
            <a:r>
              <a:rPr b="1" lang="en-US" sz="2400">
                <a:solidFill>
                  <a:schemeClr val="dk1"/>
                </a:solidFill>
                <a:latin typeface="Arial"/>
                <a:ea typeface="Arial"/>
                <a:cs typeface="Arial"/>
                <a:sym typeface="Arial"/>
              </a:rPr>
              <a:t>rotocol)</a:t>
            </a:r>
            <a:r>
              <a:rPr lang="en-US" sz="2400">
                <a:solidFill>
                  <a:schemeClr val="dk1"/>
                </a:solidFill>
                <a:latin typeface="Arial"/>
                <a:ea typeface="Arial"/>
                <a:cs typeface="Arial"/>
                <a:sym typeface="Arial"/>
              </a:rPr>
              <a:t> – </a:t>
            </a:r>
            <a:r>
              <a:rPr i="1" lang="en-US" sz="2400">
                <a:solidFill>
                  <a:schemeClr val="dk1"/>
                </a:solidFill>
                <a:latin typeface="Arial"/>
                <a:ea typeface="Arial"/>
                <a:cs typeface="Arial"/>
                <a:sym typeface="Arial"/>
              </a:rPr>
              <a:t>Connection oriented</a:t>
            </a:r>
            <a:r>
              <a:rPr b="1" lang="en-US" sz="2400">
                <a:solidFill>
                  <a:schemeClr val="dk1"/>
                </a:solidFill>
                <a:latin typeface="Arial"/>
                <a:ea typeface="Arial"/>
                <a:cs typeface="Arial"/>
                <a:sym typeface="Arial"/>
              </a:rPr>
              <a:t>		</a:t>
            </a:r>
            <a:br>
              <a:rPr b="1" lang="en-US" sz="2400">
                <a:solidFill>
                  <a:schemeClr val="dk1"/>
                </a:solidFill>
                <a:latin typeface="Arial"/>
                <a:ea typeface="Arial"/>
                <a:cs typeface="Arial"/>
                <a:sym typeface="Arial"/>
              </a:rPr>
            </a:br>
            <a:r>
              <a:rPr b="1" lang="en-US" sz="2400">
                <a:solidFill>
                  <a:schemeClr val="dk1"/>
                </a:solidFill>
                <a:latin typeface="Arial"/>
                <a:ea typeface="Arial"/>
                <a:cs typeface="Arial"/>
                <a:sym typeface="Arial"/>
              </a:rPr>
              <a:t>		</a:t>
            </a:r>
            <a:r>
              <a:rPr i="1" lang="en-US" sz="2400">
                <a:solidFill>
                  <a:schemeClr val="dk1"/>
                </a:solidFill>
                <a:latin typeface="Arial"/>
                <a:ea typeface="Arial"/>
                <a:cs typeface="Arial"/>
                <a:sym typeface="Arial"/>
              </a:rPr>
              <a:t>It </a:t>
            </a:r>
            <a:r>
              <a:rPr b="1" i="1" lang="en-US" sz="2400">
                <a:solidFill>
                  <a:schemeClr val="dk1"/>
                </a:solidFill>
                <a:latin typeface="Arial"/>
                <a:ea typeface="Arial"/>
                <a:cs typeface="Arial"/>
                <a:sym typeface="Arial"/>
              </a:rPr>
              <a:t>will</a:t>
            </a:r>
            <a:r>
              <a:rPr i="1" lang="en-US" sz="2400">
                <a:solidFill>
                  <a:schemeClr val="dk1"/>
                </a:solidFill>
                <a:latin typeface="Arial"/>
                <a:ea typeface="Arial"/>
                <a:cs typeface="Arial"/>
                <a:sym typeface="Arial"/>
              </a:rPr>
              <a:t> make sure the message gets there.</a:t>
            </a:r>
            <a:endParaRPr/>
          </a:p>
          <a:p>
            <a:pPr indent="-456838" lvl="0" marL="456838" marR="0" rtl="0" algn="l">
              <a:spcBef>
                <a:spcPts val="480"/>
              </a:spcBef>
              <a:spcAft>
                <a:spcPts val="0"/>
              </a:spcAft>
              <a:buNone/>
            </a:pPr>
            <a:r>
              <a:rPr lang="en-US" sz="2400">
                <a:solidFill>
                  <a:schemeClr val="dk1"/>
                </a:solidFill>
                <a:latin typeface="Arial"/>
                <a:ea typeface="Arial"/>
                <a:cs typeface="Arial"/>
                <a:sym typeface="Arial"/>
              </a:rPr>
              <a:t>			Keeps checking the connection</a:t>
            </a:r>
            <a:endParaRPr/>
          </a:p>
          <a:p>
            <a:pPr indent="-456838" lvl="0" marL="456838" marR="0" rtl="0" algn="l">
              <a:spcBef>
                <a:spcPts val="480"/>
              </a:spcBef>
              <a:spcAft>
                <a:spcPts val="0"/>
              </a:spcAft>
              <a:buNone/>
            </a:pPr>
            <a:r>
              <a:rPr lang="en-US" sz="2400">
                <a:solidFill>
                  <a:schemeClr val="dk1"/>
                </a:solidFill>
                <a:latin typeface="Arial"/>
                <a:ea typeface="Arial"/>
                <a:cs typeface="Arial"/>
                <a:sym typeface="Arial"/>
              </a:rPr>
              <a:t>			Sends error messages if there are packets missing</a:t>
            </a:r>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381621" y="152107"/>
            <a:ext cx="8534301" cy="91410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TCP – connection-oriented</a:t>
            </a:r>
            <a:endParaRPr/>
          </a:p>
        </p:txBody>
      </p:sp>
      <p:pic>
        <p:nvPicPr>
          <p:cNvPr id="273" name="Google Shape;273;p27"/>
          <p:cNvPicPr preferRelativeResize="0"/>
          <p:nvPr/>
        </p:nvPicPr>
        <p:blipFill rotWithShape="1">
          <a:blip r:embed="rId3">
            <a:alphaModFix/>
          </a:blip>
          <a:srcRect b="0" l="0" r="0" t="0"/>
          <a:stretch/>
        </p:blipFill>
        <p:spPr>
          <a:xfrm>
            <a:off x="4276620" y="1467233"/>
            <a:ext cx="4470632" cy="5257946"/>
          </a:xfrm>
          <a:prstGeom prst="rect">
            <a:avLst/>
          </a:prstGeom>
          <a:noFill/>
          <a:ln>
            <a:noFill/>
          </a:ln>
        </p:spPr>
      </p:pic>
      <p:sp>
        <p:nvSpPr>
          <p:cNvPr id="274" name="Google Shape;274;p27"/>
          <p:cNvSpPr txBox="1"/>
          <p:nvPr/>
        </p:nvSpPr>
        <p:spPr>
          <a:xfrm>
            <a:off x="0" y="2536100"/>
            <a:ext cx="4129260" cy="273920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u="sng">
                <a:solidFill>
                  <a:srgbClr val="C00000"/>
                </a:solidFill>
                <a:latin typeface="Arial"/>
                <a:ea typeface="Arial"/>
                <a:cs typeface="Arial"/>
                <a:sym typeface="Arial"/>
              </a:rPr>
              <a:t>3-Way Handshake</a:t>
            </a:r>
            <a:br>
              <a:rPr lang="en-US" sz="3200">
                <a:solidFill>
                  <a:schemeClr val="dk1"/>
                </a:solidFill>
                <a:latin typeface="Arial"/>
                <a:ea typeface="Arial"/>
                <a:cs typeface="Arial"/>
                <a:sym typeface="Arial"/>
              </a:rPr>
            </a:br>
            <a:r>
              <a:rPr lang="en-US" sz="2800">
                <a:solidFill>
                  <a:schemeClr val="dk1"/>
                </a:solidFill>
                <a:latin typeface="Arial"/>
                <a:ea typeface="Arial"/>
                <a:cs typeface="Arial"/>
                <a:sym typeface="Arial"/>
              </a:rPr>
              <a:t>To establish </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a synchronized</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source-to-destination connection</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between two PCs</a:t>
            </a:r>
            <a:endParaRPr/>
          </a:p>
        </p:txBody>
      </p:sp>
      <p:pic>
        <p:nvPicPr>
          <p:cNvPr descr="C:\Users\mgalante\AppData\Local\Microsoft\Windows\Temporary Internet Files\Content.IE5\38A02WR8\MC900127675[1].wmf" id="275" name="Google Shape;275;p27"/>
          <p:cNvPicPr preferRelativeResize="0"/>
          <p:nvPr/>
        </p:nvPicPr>
        <p:blipFill rotWithShape="1">
          <a:blip r:embed="rId4">
            <a:alphaModFix/>
          </a:blip>
          <a:srcRect b="0" l="0" r="0" t="0"/>
          <a:stretch/>
        </p:blipFill>
        <p:spPr>
          <a:xfrm>
            <a:off x="1035296" y="1484281"/>
            <a:ext cx="2058668" cy="1096929"/>
          </a:xfrm>
          <a:prstGeom prst="rect">
            <a:avLst/>
          </a:prstGeom>
          <a:noFill/>
          <a:ln>
            <a:noFill/>
          </a:ln>
        </p:spPr>
      </p:pic>
      <p:sp>
        <p:nvSpPr>
          <p:cNvPr id="276" name="Google Shape;276;p27"/>
          <p:cNvSpPr txBox="1"/>
          <p:nvPr/>
        </p:nvSpPr>
        <p:spPr>
          <a:xfrm>
            <a:off x="7944853" y="3269674"/>
            <a:ext cx="685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SYN</a:t>
            </a:r>
            <a:endParaRPr b="1" sz="1800">
              <a:solidFill>
                <a:schemeClr val="dk1"/>
              </a:solidFill>
              <a:latin typeface="Arial"/>
              <a:ea typeface="Arial"/>
              <a:cs typeface="Arial"/>
              <a:sym typeface="Arial"/>
            </a:endParaRPr>
          </a:p>
        </p:txBody>
      </p:sp>
      <p:sp>
        <p:nvSpPr>
          <p:cNvPr id="277" name="Google Shape;277;p27"/>
          <p:cNvSpPr/>
          <p:nvPr/>
        </p:nvSpPr>
        <p:spPr>
          <a:xfrm>
            <a:off x="7792453" y="4096206"/>
            <a:ext cx="1371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SYN/ACK</a:t>
            </a:r>
            <a:endParaRPr b="1" sz="1800">
              <a:solidFill>
                <a:schemeClr val="dk1"/>
              </a:solidFill>
              <a:latin typeface="Arial"/>
              <a:ea typeface="Arial"/>
              <a:cs typeface="Arial"/>
              <a:sym typeface="Arial"/>
            </a:endParaRPr>
          </a:p>
        </p:txBody>
      </p:sp>
      <p:sp>
        <p:nvSpPr>
          <p:cNvPr id="278" name="Google Shape;278;p27"/>
          <p:cNvSpPr/>
          <p:nvPr/>
        </p:nvSpPr>
        <p:spPr>
          <a:xfrm>
            <a:off x="7944853" y="4869874"/>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ACK</a:t>
            </a:r>
            <a:endParaRPr b="1" sz="1800">
              <a:solidFill>
                <a:schemeClr val="dk1"/>
              </a:solidFill>
              <a:latin typeface="Arial"/>
              <a:ea typeface="Arial"/>
              <a:cs typeface="Arial"/>
              <a:sym typeface="Arial"/>
            </a:endParaRPr>
          </a:p>
        </p:txBody>
      </p:sp>
      <p:sp>
        <p:nvSpPr>
          <p:cNvPr id="279" name="Google Shape;279;p27"/>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88"/>
            </a:gs>
            <a:gs pos="50000">
              <a:srgbClr val="FFE5B7"/>
            </a:gs>
            <a:gs pos="100000">
              <a:srgbClr val="FEF1DB"/>
            </a:gs>
          </a:gsLst>
          <a:lin ang="5400000" scaled="0"/>
        </a:gradFill>
      </p:bgPr>
    </p:bg>
    <p:spTree>
      <p:nvGrpSpPr>
        <p:cNvPr id="109" name="Shape 109"/>
        <p:cNvGrpSpPr/>
        <p:nvPr/>
      </p:nvGrpSpPr>
      <p:grpSpPr>
        <a:xfrm>
          <a:off x="0" y="0"/>
          <a:ext cx="0" cy="0"/>
          <a:chOff x="0" y="0"/>
          <a:chExt cx="0" cy="0"/>
        </a:xfrm>
      </p:grpSpPr>
      <p:sp>
        <p:nvSpPr>
          <p:cNvPr id="110" name="Google Shape;110;p14"/>
          <p:cNvSpPr txBox="1"/>
          <p:nvPr>
            <p:ph idx="4294967295" type="body"/>
          </p:nvPr>
        </p:nvSpPr>
        <p:spPr>
          <a:xfrm>
            <a:off x="304800" y="762000"/>
            <a:ext cx="8534400" cy="5791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1" i="1" lang="en-US" sz="2400" u="none" cap="none" strike="noStrike">
                <a:solidFill>
                  <a:srgbClr val="C00000"/>
                </a:solidFill>
                <a:latin typeface="Arial"/>
                <a:ea typeface="Arial"/>
                <a:cs typeface="Arial"/>
                <a:sym typeface="Arial"/>
              </a:rPr>
              <a:t>LAN</a:t>
            </a:r>
            <a:r>
              <a:rPr b="1" i="1" lang="en-US" sz="2400" u="none" cap="none" strike="noStrike">
                <a:solidFill>
                  <a:srgbClr val="FF0000"/>
                </a:solidFill>
                <a:latin typeface="Arial"/>
                <a:ea typeface="Arial"/>
                <a:cs typeface="Arial"/>
                <a:sym typeface="Arial"/>
              </a:rPr>
              <a:t> </a:t>
            </a:r>
            <a:r>
              <a:rPr b="1" i="1" lang="en-US" sz="2400" u="none" cap="none" strike="noStrike">
                <a:solidFill>
                  <a:srgbClr val="002060"/>
                </a:solidFill>
                <a:latin typeface="Arial"/>
                <a:ea typeface="Arial"/>
                <a:cs typeface="Arial"/>
                <a:sym typeface="Arial"/>
              </a:rPr>
              <a:t>(</a:t>
            </a:r>
            <a:r>
              <a:rPr b="1" i="1" lang="en-US" sz="2400" u="none" cap="none" strike="noStrike">
                <a:solidFill>
                  <a:srgbClr val="C00000"/>
                </a:solidFill>
                <a:latin typeface="Arial"/>
                <a:ea typeface="Arial"/>
                <a:cs typeface="Arial"/>
                <a:sym typeface="Arial"/>
              </a:rPr>
              <a:t>L</a:t>
            </a:r>
            <a:r>
              <a:rPr b="1" i="1" lang="en-US" sz="2400" u="none" cap="none" strike="noStrike">
                <a:solidFill>
                  <a:srgbClr val="002060"/>
                </a:solidFill>
                <a:latin typeface="Arial"/>
                <a:ea typeface="Arial"/>
                <a:cs typeface="Arial"/>
                <a:sym typeface="Arial"/>
              </a:rPr>
              <a:t>ocal </a:t>
            </a:r>
            <a:r>
              <a:rPr b="1" i="1" lang="en-US" sz="2400" u="none" cap="none" strike="noStrike">
                <a:solidFill>
                  <a:srgbClr val="C00000"/>
                </a:solidFill>
                <a:latin typeface="Arial"/>
                <a:ea typeface="Arial"/>
                <a:cs typeface="Arial"/>
                <a:sym typeface="Arial"/>
              </a:rPr>
              <a:t>A</a:t>
            </a:r>
            <a:r>
              <a:rPr b="1" i="1" lang="en-US" sz="2400" u="none" cap="none" strike="noStrike">
                <a:solidFill>
                  <a:srgbClr val="002060"/>
                </a:solidFill>
                <a:latin typeface="Arial"/>
                <a:ea typeface="Arial"/>
                <a:cs typeface="Arial"/>
                <a:sym typeface="Arial"/>
              </a:rPr>
              <a:t>rea</a:t>
            </a:r>
            <a:r>
              <a:rPr b="1" i="1" lang="en-US" sz="2400" u="none" cap="none" strike="noStrike">
                <a:solidFill>
                  <a:srgbClr val="FF0000"/>
                </a:solidFill>
                <a:latin typeface="Arial"/>
                <a:ea typeface="Arial"/>
                <a:cs typeface="Arial"/>
                <a:sym typeface="Arial"/>
              </a:rPr>
              <a:t> </a:t>
            </a:r>
            <a:r>
              <a:rPr b="1" i="1" lang="en-US" sz="2400" u="none" cap="none" strike="noStrike">
                <a:solidFill>
                  <a:srgbClr val="C00000"/>
                </a:solidFill>
                <a:latin typeface="Arial"/>
                <a:ea typeface="Arial"/>
                <a:cs typeface="Arial"/>
                <a:sym typeface="Arial"/>
              </a:rPr>
              <a:t>N</a:t>
            </a:r>
            <a:r>
              <a:rPr b="1" i="1" lang="en-US" sz="2400" u="none" cap="none" strike="noStrike">
                <a:solidFill>
                  <a:srgbClr val="002060"/>
                </a:solidFill>
                <a:latin typeface="Arial"/>
                <a:ea typeface="Arial"/>
                <a:cs typeface="Arial"/>
                <a:sym typeface="Arial"/>
              </a:rPr>
              <a:t>etwork)</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rgbClr val="002060"/>
                </a:solidFill>
                <a:latin typeface="Arial"/>
                <a:ea typeface="Arial"/>
                <a:cs typeface="Arial"/>
                <a:sym typeface="Arial"/>
              </a:rPr>
              <a:t>D</a:t>
            </a:r>
            <a:r>
              <a:rPr b="0" i="0" lang="en-US" sz="2000" u="none" cap="none" strike="noStrike">
                <a:solidFill>
                  <a:schemeClr val="dk1"/>
                </a:solidFill>
                <a:latin typeface="Arial"/>
                <a:ea typeface="Arial"/>
                <a:cs typeface="Arial"/>
                <a:sym typeface="Arial"/>
              </a:rPr>
              <a:t>evices connected inside an office, building or small geographic area of an organization for LOCAL sharing of resources such as files, printers, applications, etc.</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A LAN can be just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two connected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computers or</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can be thousands</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of connected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devices.</a:t>
            </a:r>
            <a:endParaRPr/>
          </a:p>
          <a:p>
            <a:pPr indent="-274320" lvl="0" marL="274320" marR="0" rtl="0" algn="l">
              <a:spcBef>
                <a:spcPts val="220"/>
              </a:spcBef>
              <a:spcAft>
                <a:spcPts val="0"/>
              </a:spcAft>
              <a:buClr>
                <a:schemeClr val="accent2"/>
              </a:buClr>
              <a:buFont typeface="Noto Sans Symbols"/>
              <a:buNone/>
            </a:pPr>
            <a:r>
              <a:t/>
            </a:r>
            <a:endParaRPr b="0" i="0" sz="1100" u="sng"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sng" cap="none" strike="noStrike">
                <a:solidFill>
                  <a:schemeClr val="dk1"/>
                </a:solidFill>
                <a:latin typeface="Arial"/>
                <a:ea typeface="Arial"/>
                <a:cs typeface="Arial"/>
                <a:sym typeface="Arial"/>
              </a:rPr>
              <a:t>Key features</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Limited geographic area </a:t>
            </a:r>
            <a:endParaRPr b="0" i="0" sz="2000" u="none" cap="none" strike="noStrike">
              <a:solidFill>
                <a:schemeClr val="dk1"/>
              </a:solidFill>
              <a:latin typeface="Arial"/>
              <a:ea typeface="Arial"/>
              <a:cs typeface="Arial"/>
              <a:sym typeface="Arial"/>
            </a:endParaRPr>
          </a:p>
          <a:p>
            <a:pPr indent="-231140" lvl="1" marL="548640" marR="0" rtl="0" algn="l">
              <a:spcBef>
                <a:spcPts val="400"/>
              </a:spcBef>
              <a:spcAft>
                <a:spcPts val="0"/>
              </a:spcAft>
              <a:buClr>
                <a:schemeClr val="accent2"/>
              </a:buClr>
              <a:buSzPts val="1700"/>
              <a:buFont typeface="Noto Sans Symbols"/>
              <a:buChar char="●"/>
            </a:pPr>
            <a:r>
              <a:rPr b="1" i="0" lang="en-US" sz="2000" u="none" cap="none" strike="noStrike">
                <a:solidFill>
                  <a:schemeClr val="dk1"/>
                </a:solidFill>
              </a:rPr>
              <a:t>Share a common IP address numbering range</a:t>
            </a:r>
            <a:endParaRPr b="1"/>
          </a:p>
          <a:p>
            <a:pPr indent="-123190" lvl="0" marL="274320" marR="0" rtl="0" algn="l">
              <a:spcBef>
                <a:spcPts val="560"/>
              </a:spcBef>
              <a:spcAft>
                <a:spcPts val="0"/>
              </a:spcAft>
              <a:buClr>
                <a:schemeClr val="accent2"/>
              </a:buClr>
              <a:buSzPts val="2380"/>
              <a:buFont typeface="Noto Sans Symbols"/>
              <a:buNone/>
            </a:pPr>
            <a:r>
              <a:t/>
            </a:r>
            <a:endParaRPr b="0" i="0" sz="2800" u="none" cap="none" strike="noStrike">
              <a:solidFill>
                <a:schemeClr val="dk1"/>
              </a:solidFill>
              <a:latin typeface="Arial"/>
              <a:ea typeface="Arial"/>
              <a:cs typeface="Arial"/>
              <a:sym typeface="Arial"/>
            </a:endParaRPr>
          </a:p>
        </p:txBody>
      </p:sp>
      <p:pic>
        <p:nvPicPr>
          <p:cNvPr descr="LAN.gif" id="111" name="Google Shape;111;p14"/>
          <p:cNvPicPr preferRelativeResize="0"/>
          <p:nvPr/>
        </p:nvPicPr>
        <p:blipFill rotWithShape="1">
          <a:blip r:embed="rId3">
            <a:alphaModFix/>
          </a:blip>
          <a:srcRect b="0" l="0" r="0" t="0"/>
          <a:stretch/>
        </p:blipFill>
        <p:spPr>
          <a:xfrm>
            <a:off x="3693695" y="2819400"/>
            <a:ext cx="5105400" cy="2082900"/>
          </a:xfrm>
          <a:prstGeom prst="rect">
            <a:avLst/>
          </a:prstGeom>
          <a:noFill/>
          <a:ln cap="flat" cmpd="sng" w="15875">
            <a:solidFill>
              <a:srgbClr val="493D1E"/>
            </a:solidFill>
            <a:prstDash val="solid"/>
            <a:round/>
            <a:headEnd len="sm" w="sm" type="none"/>
            <a:tailEnd len="sm" w="sm" type="none"/>
          </a:ln>
        </p:spPr>
      </p:pic>
      <p:sp>
        <p:nvSpPr>
          <p:cNvPr id="112" name="Google Shape;112;p14"/>
          <p:cNvSpPr/>
          <p:nvPr/>
        </p:nvSpPr>
        <p:spPr>
          <a:xfrm>
            <a:off x="1447800" y="228600"/>
            <a:ext cx="5791200" cy="533400"/>
          </a:xfrm>
          <a:prstGeom prst="frame">
            <a:avLst>
              <a:gd fmla="val 12500" name="adj1"/>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DEFINITION</a:t>
            </a:r>
            <a:endParaRPr b="1" i="0" sz="2800" u="none" cap="none" strike="noStrike">
              <a:solidFill>
                <a:schemeClr val="dk1"/>
              </a:solidFill>
              <a:latin typeface="Arial"/>
              <a:ea typeface="Arial"/>
              <a:cs typeface="Arial"/>
              <a:sym typeface="Arial"/>
            </a:endParaRPr>
          </a:p>
        </p:txBody>
      </p:sp>
      <p:sp>
        <p:nvSpPr>
          <p:cNvPr id="113" name="Google Shape;113;p14"/>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Adapted from M. Galante_CSAW HSWP 2014</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88"/>
            </a:gs>
            <a:gs pos="50000">
              <a:srgbClr val="FFE5B7"/>
            </a:gs>
            <a:gs pos="100000">
              <a:srgbClr val="FEF1DB"/>
            </a:gs>
          </a:gsLst>
          <a:lin ang="5400000" scaled="0"/>
        </a:gradFill>
      </p:bgPr>
    </p:bg>
    <p:spTree>
      <p:nvGrpSpPr>
        <p:cNvPr id="117" name="Shape 117"/>
        <p:cNvGrpSpPr/>
        <p:nvPr/>
      </p:nvGrpSpPr>
      <p:grpSpPr>
        <a:xfrm>
          <a:off x="0" y="0"/>
          <a:ext cx="0" cy="0"/>
          <a:chOff x="0" y="0"/>
          <a:chExt cx="0" cy="0"/>
        </a:xfrm>
      </p:grpSpPr>
      <p:sp>
        <p:nvSpPr>
          <p:cNvPr id="118" name="Google Shape;118;p15"/>
          <p:cNvSpPr txBox="1"/>
          <p:nvPr>
            <p:ph idx="4294967295" type="body"/>
          </p:nvPr>
        </p:nvSpPr>
        <p:spPr>
          <a:xfrm>
            <a:off x="304800" y="762000"/>
            <a:ext cx="8534400" cy="5791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1" i="1" lang="en-US" sz="2400" u="none" cap="none" strike="noStrike">
                <a:solidFill>
                  <a:srgbClr val="C00000"/>
                </a:solidFill>
                <a:latin typeface="Arial"/>
                <a:ea typeface="Arial"/>
                <a:cs typeface="Arial"/>
                <a:sym typeface="Arial"/>
              </a:rPr>
              <a:t>WAN</a:t>
            </a:r>
            <a:r>
              <a:rPr b="1" i="1" lang="en-US" sz="2400" u="none" cap="none" strike="noStrike">
                <a:solidFill>
                  <a:srgbClr val="FF0000"/>
                </a:solidFill>
                <a:latin typeface="Arial"/>
                <a:ea typeface="Arial"/>
                <a:cs typeface="Arial"/>
                <a:sym typeface="Arial"/>
              </a:rPr>
              <a:t> </a:t>
            </a:r>
            <a:r>
              <a:rPr b="1" i="1" lang="en-US" sz="2400" u="none" cap="none" strike="noStrike">
                <a:solidFill>
                  <a:schemeClr val="dk1"/>
                </a:solidFill>
                <a:latin typeface="Arial"/>
                <a:ea typeface="Arial"/>
                <a:cs typeface="Arial"/>
                <a:sym typeface="Arial"/>
              </a:rPr>
              <a:t>(</a:t>
            </a:r>
            <a:r>
              <a:rPr b="1" i="1" lang="en-US" sz="2400" u="none" cap="none" strike="noStrike">
                <a:solidFill>
                  <a:srgbClr val="C00000"/>
                </a:solidFill>
                <a:latin typeface="Arial"/>
                <a:ea typeface="Arial"/>
                <a:cs typeface="Arial"/>
                <a:sym typeface="Arial"/>
              </a:rPr>
              <a:t>W</a:t>
            </a:r>
            <a:r>
              <a:rPr b="1" i="1" lang="en-US" sz="2400" u="none" cap="none" strike="noStrike">
                <a:solidFill>
                  <a:schemeClr val="dk1"/>
                </a:solidFill>
                <a:latin typeface="Arial"/>
                <a:ea typeface="Arial"/>
                <a:cs typeface="Arial"/>
                <a:sym typeface="Arial"/>
              </a:rPr>
              <a:t>ide</a:t>
            </a:r>
            <a:r>
              <a:rPr b="1" i="1" lang="en-US" sz="2400" u="none" cap="none" strike="noStrike">
                <a:solidFill>
                  <a:srgbClr val="FF0000"/>
                </a:solidFill>
                <a:latin typeface="Arial"/>
                <a:ea typeface="Arial"/>
                <a:cs typeface="Arial"/>
                <a:sym typeface="Arial"/>
              </a:rPr>
              <a:t> </a:t>
            </a:r>
            <a:r>
              <a:rPr b="1" i="1" lang="en-US" sz="2400" u="none" cap="none" strike="noStrike">
                <a:solidFill>
                  <a:srgbClr val="C00000"/>
                </a:solidFill>
                <a:latin typeface="Arial"/>
                <a:ea typeface="Arial"/>
                <a:cs typeface="Arial"/>
                <a:sym typeface="Arial"/>
              </a:rPr>
              <a:t>A</a:t>
            </a:r>
            <a:r>
              <a:rPr b="1" i="1" lang="en-US" sz="2400" u="none" cap="none" strike="noStrike">
                <a:solidFill>
                  <a:schemeClr val="dk1"/>
                </a:solidFill>
                <a:latin typeface="Arial"/>
                <a:ea typeface="Arial"/>
                <a:cs typeface="Arial"/>
                <a:sym typeface="Arial"/>
              </a:rPr>
              <a:t>rea</a:t>
            </a:r>
            <a:r>
              <a:rPr b="1" i="1" lang="en-US" sz="2400" u="none" cap="none" strike="noStrike">
                <a:solidFill>
                  <a:srgbClr val="FF0000"/>
                </a:solidFill>
                <a:latin typeface="Arial"/>
                <a:ea typeface="Arial"/>
                <a:cs typeface="Arial"/>
                <a:sym typeface="Arial"/>
              </a:rPr>
              <a:t> </a:t>
            </a:r>
            <a:r>
              <a:rPr b="1" i="1" lang="en-US" sz="2400" u="none" cap="none" strike="noStrike">
                <a:solidFill>
                  <a:srgbClr val="C00000"/>
                </a:solidFill>
                <a:latin typeface="Arial"/>
                <a:ea typeface="Arial"/>
                <a:cs typeface="Arial"/>
                <a:sym typeface="Arial"/>
              </a:rPr>
              <a:t>N</a:t>
            </a:r>
            <a:r>
              <a:rPr b="1" i="1" lang="en-US" sz="2400" u="none" cap="none" strike="noStrike">
                <a:solidFill>
                  <a:schemeClr val="dk1"/>
                </a:solidFill>
                <a:latin typeface="Arial"/>
                <a:ea typeface="Arial"/>
                <a:cs typeface="Arial"/>
                <a:sym typeface="Arial"/>
              </a:rPr>
              <a:t>etwork)</a:t>
            </a:r>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Devices connected across a wide area.  </a:t>
            </a:r>
            <a:endParaRPr b="0" i="0" sz="2000" u="none" cap="none" strike="noStrike">
              <a:solidFill>
                <a:schemeClr val="dk1"/>
              </a:solidFill>
              <a:latin typeface="Arial"/>
              <a:ea typeface="Arial"/>
              <a:cs typeface="Arial"/>
              <a:sym typeface="Arial"/>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Usually a collection of connected LANs</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Font typeface="Noto Sans Symbols"/>
              <a:buNone/>
            </a:pPr>
            <a:r>
              <a:t/>
            </a:r>
            <a:endParaRPr b="0" i="0" sz="2400" u="sng"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Font typeface="Noto Sans Symbols"/>
              <a:buNone/>
            </a:pPr>
            <a:r>
              <a:t/>
            </a:r>
            <a:endParaRPr b="0" i="0" sz="24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 INTERNET is the largest WAN and is represented graphically as a cloud</a:t>
            </a:r>
            <a:endParaRPr/>
          </a:p>
          <a:p>
            <a:pPr indent="-274320" lvl="0" marL="274320" marR="0" rtl="0" algn="l">
              <a:spcBef>
                <a:spcPts val="560"/>
              </a:spcBef>
              <a:spcAft>
                <a:spcPts val="0"/>
              </a:spcAft>
              <a:buClr>
                <a:schemeClr val="accent2"/>
              </a:buClr>
              <a:buFont typeface="Noto Sans Symbols"/>
              <a:buNone/>
            </a:pPr>
            <a:r>
              <a:t/>
            </a:r>
            <a:endParaRPr b="0" i="0" sz="2800" u="none" cap="none" strike="noStrike">
              <a:solidFill>
                <a:schemeClr val="dk1"/>
              </a:solidFill>
              <a:latin typeface="Arial"/>
              <a:ea typeface="Arial"/>
              <a:cs typeface="Arial"/>
              <a:sym typeface="Arial"/>
            </a:endParaRPr>
          </a:p>
        </p:txBody>
      </p:sp>
      <p:sp>
        <p:nvSpPr>
          <p:cNvPr id="119" name="Google Shape;119;p15"/>
          <p:cNvSpPr/>
          <p:nvPr/>
        </p:nvSpPr>
        <p:spPr>
          <a:xfrm>
            <a:off x="1447800" y="228600"/>
            <a:ext cx="5791200" cy="533400"/>
          </a:xfrm>
          <a:prstGeom prst="frame">
            <a:avLst>
              <a:gd fmla="val 12500" name="adj1"/>
            </a:avLst>
          </a:prstGeom>
          <a:solidFill>
            <a:schemeClr val="accent1"/>
          </a:solidFill>
          <a:ln cap="flat" cmpd="sng" w="19050">
            <a:solidFill>
              <a:srgbClr val="A384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DEFINITION</a:t>
            </a:r>
            <a:endParaRPr b="1" i="0" sz="2800" u="none" cap="none" strike="noStrike">
              <a:solidFill>
                <a:schemeClr val="dk1"/>
              </a:solidFill>
              <a:latin typeface="Arial"/>
              <a:ea typeface="Arial"/>
              <a:cs typeface="Arial"/>
              <a:sym typeface="Arial"/>
            </a:endParaRPr>
          </a:p>
        </p:txBody>
      </p:sp>
      <p:pic>
        <p:nvPicPr>
          <p:cNvPr descr="WAN.jpg" id="120" name="Google Shape;120;p15"/>
          <p:cNvPicPr preferRelativeResize="0"/>
          <p:nvPr/>
        </p:nvPicPr>
        <p:blipFill rotWithShape="1">
          <a:blip r:embed="rId3">
            <a:alphaModFix/>
          </a:blip>
          <a:srcRect b="0" l="0" r="0" t="0"/>
          <a:stretch/>
        </p:blipFill>
        <p:spPr>
          <a:xfrm>
            <a:off x="1752600" y="2057400"/>
            <a:ext cx="4953000" cy="3326102"/>
          </a:xfrm>
          <a:prstGeom prst="rect">
            <a:avLst/>
          </a:prstGeom>
          <a:noFill/>
          <a:ln cap="flat" cmpd="sng" w="15875">
            <a:solidFill>
              <a:srgbClr val="493D1E"/>
            </a:solidFill>
            <a:prstDash val="solid"/>
            <a:round/>
            <a:headEnd len="sm" w="sm" type="none"/>
            <a:tailEnd len="sm" w="sm" type="none"/>
          </a:ln>
        </p:spPr>
      </p:pic>
      <p:sp>
        <p:nvSpPr>
          <p:cNvPr id="121" name="Google Shape;121;p15"/>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Adapted from M. Galante_CSAW HSWP 2014</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Network Hardware</a:t>
            </a:r>
            <a:endParaRPr b="0" i="0" sz="3600" u="none" cap="none" strike="noStrike">
              <a:solidFill>
                <a:srgbClr val="FFFFFF"/>
              </a:solidFill>
              <a:latin typeface="Arial Black"/>
              <a:ea typeface="Arial Black"/>
              <a:cs typeface="Arial Black"/>
              <a:sym typeface="Arial Black"/>
            </a:endParaRPr>
          </a:p>
        </p:txBody>
      </p:sp>
      <p:sp>
        <p:nvSpPr>
          <p:cNvPr id="127" name="Google Shape;127;p16"/>
          <p:cNvSpPr txBox="1"/>
          <p:nvPr>
            <p:ph idx="1" type="body"/>
          </p:nvPr>
        </p:nvSpPr>
        <p:spPr>
          <a:xfrm>
            <a:off x="228600" y="1219200"/>
            <a:ext cx="8686800" cy="51816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Font typeface="Noto Sans Symbols"/>
              <a:buNone/>
            </a:pPr>
            <a:r>
              <a:rPr b="1" i="0" lang="en-US" sz="2600" u="none" cap="none" strike="noStrike">
                <a:solidFill>
                  <a:schemeClr val="dk1"/>
                </a:solidFill>
                <a:latin typeface="Arial"/>
                <a:ea typeface="Arial"/>
                <a:cs typeface="Arial"/>
                <a:sym typeface="Arial"/>
              </a:rPr>
              <a:t>What hardware does it take to deliver data?</a:t>
            </a:r>
            <a:endParaRPr b="0" i="0" sz="2600" u="none" cap="none" strike="noStrike">
              <a:solidFill>
                <a:schemeClr val="dk1"/>
              </a:solidFill>
              <a:latin typeface="Arial"/>
              <a:ea typeface="Arial"/>
              <a:cs typeface="Arial"/>
              <a:sym typeface="Arial"/>
            </a:endParaRPr>
          </a:p>
          <a:p>
            <a:pPr indent="-514350" lvl="0" marL="514350" marR="0" rtl="0" algn="l">
              <a:spcBef>
                <a:spcPts val="520"/>
              </a:spcBef>
              <a:spcAft>
                <a:spcPts val="0"/>
              </a:spcAft>
              <a:buClr>
                <a:schemeClr val="accent2"/>
              </a:buClr>
              <a:buSzPts val="2210"/>
              <a:buFont typeface="Arial Black"/>
              <a:buAutoNum type="arabicPeriod"/>
            </a:pPr>
            <a:r>
              <a:rPr b="1" i="1" lang="en-US" sz="2600" u="none" cap="none" strike="noStrike">
                <a:solidFill>
                  <a:schemeClr val="dk1"/>
                </a:solidFill>
                <a:latin typeface="Arial"/>
                <a:ea typeface="Arial"/>
                <a:cs typeface="Arial"/>
                <a:sym typeface="Arial"/>
              </a:rPr>
              <a:t>Hosts</a:t>
            </a:r>
            <a:r>
              <a:rPr b="0" i="0" lang="en-US" sz="2600" u="none" cap="none" strike="noStrike">
                <a:solidFill>
                  <a:schemeClr val="dk1"/>
                </a:solidFill>
                <a:latin typeface="Arial"/>
                <a:ea typeface="Arial"/>
                <a:cs typeface="Arial"/>
                <a:sym typeface="Arial"/>
              </a:rPr>
              <a:t> - PCs, servers, network printers, tablets, mobile phones, etc. </a:t>
            </a:r>
            <a:endParaRPr/>
          </a:p>
          <a:p>
            <a:pPr indent="-514350" lvl="0" marL="514350" marR="0" rtl="0" algn="l">
              <a:spcBef>
                <a:spcPts val="520"/>
              </a:spcBef>
              <a:spcAft>
                <a:spcPts val="0"/>
              </a:spcAft>
              <a:buClr>
                <a:schemeClr val="accent2"/>
              </a:buClr>
              <a:buSzPts val="2210"/>
              <a:buFont typeface="Arial Black"/>
              <a:buAutoNum type="arabicPeriod"/>
            </a:pPr>
            <a:r>
              <a:rPr lang="en-US" sz="2600"/>
              <a:t>LAN central </a:t>
            </a:r>
            <a:r>
              <a:rPr b="1" lang="en-US" sz="2600"/>
              <a:t>co</a:t>
            </a:r>
            <a:r>
              <a:rPr b="1" i="0" lang="en-US" sz="2600" u="none" cap="none" strike="noStrike">
                <a:solidFill>
                  <a:schemeClr val="dk1"/>
                </a:solidFill>
              </a:rPr>
              <a:t>nnection devices</a:t>
            </a:r>
            <a:r>
              <a:rPr i="0" lang="en-US" sz="2600" u="none" cap="none" strike="noStrike">
                <a:solidFill>
                  <a:schemeClr val="dk1"/>
                </a:solidFill>
              </a:rPr>
              <a:t> </a:t>
            </a:r>
            <a:r>
              <a:rPr b="0" i="0" lang="en-US" sz="2600" u="none" cap="none" strike="noStrike">
                <a:solidFill>
                  <a:schemeClr val="dk1"/>
                </a:solidFill>
                <a:latin typeface="Arial"/>
                <a:ea typeface="Arial"/>
                <a:cs typeface="Arial"/>
                <a:sym typeface="Arial"/>
              </a:rPr>
              <a:t>- Hub, switch</a:t>
            </a:r>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p:txBody>
      </p:sp>
      <p:pic>
        <p:nvPicPr>
          <p:cNvPr descr="printer.JPG" id="128" name="Google Shape;128;p16"/>
          <p:cNvPicPr preferRelativeResize="0"/>
          <p:nvPr/>
        </p:nvPicPr>
        <p:blipFill rotWithShape="1">
          <a:blip r:embed="rId3">
            <a:alphaModFix/>
          </a:blip>
          <a:srcRect b="0" l="0" r="0" t="0"/>
          <a:stretch/>
        </p:blipFill>
        <p:spPr>
          <a:xfrm>
            <a:off x="3886200" y="3657600"/>
            <a:ext cx="1066800" cy="920115"/>
          </a:xfrm>
          <a:prstGeom prst="rect">
            <a:avLst/>
          </a:prstGeom>
          <a:noFill/>
          <a:ln>
            <a:noFill/>
          </a:ln>
        </p:spPr>
      </p:pic>
      <p:pic>
        <p:nvPicPr>
          <p:cNvPr descr="server.JPG" id="129" name="Google Shape;129;p16"/>
          <p:cNvPicPr preferRelativeResize="0"/>
          <p:nvPr/>
        </p:nvPicPr>
        <p:blipFill rotWithShape="1">
          <a:blip r:embed="rId4">
            <a:alphaModFix/>
          </a:blip>
          <a:srcRect b="8333" l="0" r="0" t="8333"/>
          <a:stretch/>
        </p:blipFill>
        <p:spPr>
          <a:xfrm>
            <a:off x="2514600" y="3429000"/>
            <a:ext cx="1383982" cy="639992"/>
          </a:xfrm>
          <a:prstGeom prst="rect">
            <a:avLst/>
          </a:prstGeom>
          <a:noFill/>
          <a:ln>
            <a:noFill/>
          </a:ln>
        </p:spPr>
      </p:pic>
      <p:grpSp>
        <p:nvGrpSpPr>
          <p:cNvPr id="130" name="Google Shape;130;p16"/>
          <p:cNvGrpSpPr/>
          <p:nvPr/>
        </p:nvGrpSpPr>
        <p:grpSpPr>
          <a:xfrm>
            <a:off x="5376737" y="3352801"/>
            <a:ext cx="1254881" cy="1080492"/>
            <a:chOff x="5376737" y="3352801"/>
            <a:chExt cx="1254881" cy="1080492"/>
          </a:xfrm>
        </p:grpSpPr>
        <p:pic>
          <p:nvPicPr>
            <p:cNvPr descr="tablet.JPG" id="131" name="Google Shape;131;p16"/>
            <p:cNvPicPr preferRelativeResize="0"/>
            <p:nvPr/>
          </p:nvPicPr>
          <p:blipFill rotWithShape="1">
            <a:blip r:embed="rId5">
              <a:alphaModFix/>
            </a:blip>
            <a:srcRect b="0" l="0" r="0" t="0"/>
            <a:stretch/>
          </p:blipFill>
          <p:spPr>
            <a:xfrm>
              <a:off x="5562600" y="3352801"/>
              <a:ext cx="838200" cy="1080492"/>
            </a:xfrm>
            <a:prstGeom prst="rect">
              <a:avLst/>
            </a:prstGeom>
            <a:noFill/>
            <a:ln>
              <a:noFill/>
            </a:ln>
          </p:spPr>
        </p:pic>
        <p:pic>
          <p:nvPicPr>
            <p:cNvPr descr="Wireless Symbol.JPG" id="132" name="Google Shape;132;p16"/>
            <p:cNvPicPr preferRelativeResize="0"/>
            <p:nvPr/>
          </p:nvPicPr>
          <p:blipFill rotWithShape="1">
            <a:blip r:embed="rId6">
              <a:alphaModFix/>
            </a:blip>
            <a:srcRect b="0" l="0" r="0" t="0"/>
            <a:stretch/>
          </p:blipFill>
          <p:spPr>
            <a:xfrm>
              <a:off x="5376737" y="3429000"/>
              <a:ext cx="213682" cy="381000"/>
            </a:xfrm>
            <a:prstGeom prst="rect">
              <a:avLst/>
            </a:prstGeom>
            <a:noFill/>
            <a:ln>
              <a:noFill/>
            </a:ln>
          </p:spPr>
        </p:pic>
        <p:pic>
          <p:nvPicPr>
            <p:cNvPr descr="Wireless Symbol.JPG" id="133" name="Google Shape;133;p16"/>
            <p:cNvPicPr preferRelativeResize="0"/>
            <p:nvPr/>
          </p:nvPicPr>
          <p:blipFill rotWithShape="1">
            <a:blip r:embed="rId7">
              <a:alphaModFix/>
            </a:blip>
            <a:srcRect b="0" l="0" r="0" t="0"/>
            <a:stretch/>
          </p:blipFill>
          <p:spPr>
            <a:xfrm flipH="1">
              <a:off x="6400800" y="3429000"/>
              <a:ext cx="230818" cy="381000"/>
            </a:xfrm>
            <a:prstGeom prst="rect">
              <a:avLst/>
            </a:prstGeom>
            <a:noFill/>
            <a:ln>
              <a:noFill/>
            </a:ln>
          </p:spPr>
        </p:pic>
      </p:grpSp>
      <p:grpSp>
        <p:nvGrpSpPr>
          <p:cNvPr id="134" name="Google Shape;134;p16"/>
          <p:cNvGrpSpPr/>
          <p:nvPr/>
        </p:nvGrpSpPr>
        <p:grpSpPr>
          <a:xfrm>
            <a:off x="6976936" y="3421798"/>
            <a:ext cx="1102482" cy="905645"/>
            <a:chOff x="6976936" y="3421798"/>
            <a:chExt cx="1102482" cy="905645"/>
          </a:xfrm>
        </p:grpSpPr>
        <p:pic>
          <p:nvPicPr>
            <p:cNvPr descr="mobilephone.JPG" id="135" name="Google Shape;135;p16"/>
            <p:cNvPicPr preferRelativeResize="0"/>
            <p:nvPr/>
          </p:nvPicPr>
          <p:blipFill rotWithShape="1">
            <a:blip r:embed="rId8">
              <a:alphaModFix/>
            </a:blip>
            <a:srcRect b="0" l="0" r="0" t="0"/>
            <a:stretch/>
          </p:blipFill>
          <p:spPr>
            <a:xfrm rot="528399">
              <a:off x="7241179" y="3451574"/>
              <a:ext cx="454118" cy="846094"/>
            </a:xfrm>
            <a:prstGeom prst="rect">
              <a:avLst/>
            </a:prstGeom>
            <a:noFill/>
            <a:ln>
              <a:noFill/>
            </a:ln>
          </p:spPr>
        </p:pic>
        <p:pic>
          <p:nvPicPr>
            <p:cNvPr descr="Wireless Symbol.JPG" id="136" name="Google Shape;136;p16"/>
            <p:cNvPicPr preferRelativeResize="0"/>
            <p:nvPr/>
          </p:nvPicPr>
          <p:blipFill rotWithShape="1">
            <a:blip r:embed="rId6">
              <a:alphaModFix/>
            </a:blip>
            <a:srcRect b="0" l="0" r="0" t="0"/>
            <a:stretch/>
          </p:blipFill>
          <p:spPr>
            <a:xfrm>
              <a:off x="6976936" y="3429000"/>
              <a:ext cx="213683" cy="381000"/>
            </a:xfrm>
            <a:prstGeom prst="rect">
              <a:avLst/>
            </a:prstGeom>
            <a:noFill/>
            <a:ln>
              <a:noFill/>
            </a:ln>
          </p:spPr>
        </p:pic>
        <p:pic>
          <p:nvPicPr>
            <p:cNvPr descr="Wireless Symbol.JPG" id="137" name="Google Shape;137;p16"/>
            <p:cNvPicPr preferRelativeResize="0"/>
            <p:nvPr/>
          </p:nvPicPr>
          <p:blipFill rotWithShape="1">
            <a:blip r:embed="rId7">
              <a:alphaModFix/>
            </a:blip>
            <a:srcRect b="0" l="0" r="0" t="0"/>
            <a:stretch/>
          </p:blipFill>
          <p:spPr>
            <a:xfrm flipH="1">
              <a:off x="7848600" y="3429000"/>
              <a:ext cx="230818" cy="381000"/>
            </a:xfrm>
            <a:prstGeom prst="rect">
              <a:avLst/>
            </a:prstGeom>
            <a:noFill/>
            <a:ln>
              <a:noFill/>
            </a:ln>
          </p:spPr>
        </p:pic>
      </p:grpSp>
      <p:pic>
        <p:nvPicPr>
          <p:cNvPr descr="switch.jpg" id="138" name="Google Shape;138;p16"/>
          <p:cNvPicPr preferRelativeResize="0"/>
          <p:nvPr/>
        </p:nvPicPr>
        <p:blipFill rotWithShape="1">
          <a:blip r:embed="rId9">
            <a:alphaModFix/>
          </a:blip>
          <a:srcRect b="25714" l="2228" r="4177" t="5714"/>
          <a:stretch/>
        </p:blipFill>
        <p:spPr>
          <a:xfrm>
            <a:off x="1066800" y="4724400"/>
            <a:ext cx="2933700" cy="838200"/>
          </a:xfrm>
          <a:prstGeom prst="rect">
            <a:avLst/>
          </a:prstGeom>
          <a:noFill/>
          <a:ln>
            <a:noFill/>
          </a:ln>
        </p:spPr>
      </p:pic>
      <p:pic>
        <p:nvPicPr>
          <p:cNvPr descr="wap.jpg" id="139" name="Google Shape;139;p16"/>
          <p:cNvPicPr preferRelativeResize="0"/>
          <p:nvPr/>
        </p:nvPicPr>
        <p:blipFill rotWithShape="1">
          <a:blip r:embed="rId10">
            <a:alphaModFix/>
          </a:blip>
          <a:srcRect b="0" l="0" r="0" t="0"/>
          <a:stretch/>
        </p:blipFill>
        <p:spPr>
          <a:xfrm>
            <a:off x="5791200" y="4648199"/>
            <a:ext cx="1247775" cy="1141582"/>
          </a:xfrm>
          <a:prstGeom prst="rect">
            <a:avLst/>
          </a:prstGeom>
          <a:noFill/>
          <a:ln>
            <a:noFill/>
          </a:ln>
        </p:spPr>
      </p:pic>
      <p:pic>
        <p:nvPicPr>
          <p:cNvPr descr="Wireless Symbol.JPG" id="140" name="Google Shape;140;p16"/>
          <p:cNvPicPr preferRelativeResize="0"/>
          <p:nvPr/>
        </p:nvPicPr>
        <p:blipFill rotWithShape="1">
          <a:blip r:embed="rId6">
            <a:alphaModFix/>
          </a:blip>
          <a:srcRect b="0" l="0" r="0" t="0"/>
          <a:stretch/>
        </p:blipFill>
        <p:spPr>
          <a:xfrm>
            <a:off x="5867400" y="4648200"/>
            <a:ext cx="213683" cy="381000"/>
          </a:xfrm>
          <a:prstGeom prst="rect">
            <a:avLst/>
          </a:prstGeom>
          <a:noFill/>
          <a:ln>
            <a:noFill/>
          </a:ln>
        </p:spPr>
      </p:pic>
      <p:pic>
        <p:nvPicPr>
          <p:cNvPr descr="Wireless Symbol.JPG" id="141" name="Google Shape;141;p16"/>
          <p:cNvPicPr preferRelativeResize="0"/>
          <p:nvPr/>
        </p:nvPicPr>
        <p:blipFill rotWithShape="1">
          <a:blip r:embed="rId7">
            <a:alphaModFix/>
          </a:blip>
          <a:srcRect b="0" l="0" r="0" t="0"/>
          <a:stretch/>
        </p:blipFill>
        <p:spPr>
          <a:xfrm flipH="1">
            <a:off x="7086600" y="4876800"/>
            <a:ext cx="230818" cy="381000"/>
          </a:xfrm>
          <a:prstGeom prst="rect">
            <a:avLst/>
          </a:prstGeom>
          <a:noFill/>
          <a:ln>
            <a:noFill/>
          </a:ln>
        </p:spPr>
      </p:pic>
      <p:pic>
        <p:nvPicPr>
          <p:cNvPr descr="desktops.JPG" id="142" name="Google Shape;142;p16"/>
          <p:cNvPicPr preferRelativeResize="0"/>
          <p:nvPr/>
        </p:nvPicPr>
        <p:blipFill rotWithShape="1">
          <a:blip r:embed="rId11">
            <a:alphaModFix/>
          </a:blip>
          <a:srcRect b="0" l="0" r="0" t="0"/>
          <a:stretch/>
        </p:blipFill>
        <p:spPr>
          <a:xfrm>
            <a:off x="838200" y="3276600"/>
            <a:ext cx="1796144" cy="1005840"/>
          </a:xfrm>
          <a:prstGeom prst="rect">
            <a:avLst/>
          </a:prstGeom>
          <a:noFill/>
          <a:ln>
            <a:noFill/>
          </a:ln>
        </p:spPr>
      </p:pic>
      <p:cxnSp>
        <p:nvCxnSpPr>
          <p:cNvPr id="143" name="Google Shape;143;p16"/>
          <p:cNvCxnSpPr>
            <a:stCxn id="142" idx="2"/>
          </p:cNvCxnSpPr>
          <p:nvPr/>
        </p:nvCxnSpPr>
        <p:spPr>
          <a:xfrm flipH="1" rot="-5400000">
            <a:off x="1409122" y="4609590"/>
            <a:ext cx="975300" cy="321000"/>
          </a:xfrm>
          <a:prstGeom prst="bentConnector3">
            <a:avLst>
              <a:gd fmla="val 50003" name="adj1"/>
            </a:avLst>
          </a:prstGeom>
          <a:noFill/>
          <a:ln cap="flat" cmpd="sng" w="25400">
            <a:solidFill>
              <a:schemeClr val="dk1"/>
            </a:solidFill>
            <a:prstDash val="solid"/>
            <a:round/>
            <a:headEnd len="sm" w="sm" type="none"/>
            <a:tailEnd len="sm" w="sm" type="none"/>
          </a:ln>
        </p:spPr>
      </p:cxnSp>
      <p:cxnSp>
        <p:nvCxnSpPr>
          <p:cNvPr id="144" name="Google Shape;144;p16"/>
          <p:cNvCxnSpPr>
            <a:stCxn id="129" idx="2"/>
          </p:cNvCxnSpPr>
          <p:nvPr/>
        </p:nvCxnSpPr>
        <p:spPr>
          <a:xfrm rot="5400000">
            <a:off x="2472491" y="4508492"/>
            <a:ext cx="1173600" cy="294600"/>
          </a:xfrm>
          <a:prstGeom prst="bentConnector3">
            <a:avLst>
              <a:gd fmla="val 49999" name="adj1"/>
            </a:avLst>
          </a:prstGeom>
          <a:noFill/>
          <a:ln cap="flat" cmpd="sng" w="25400">
            <a:solidFill>
              <a:schemeClr val="dk1"/>
            </a:solidFill>
            <a:prstDash val="solid"/>
            <a:round/>
            <a:headEnd len="sm" w="sm" type="none"/>
            <a:tailEnd len="sm" w="sm" type="none"/>
          </a:ln>
        </p:spPr>
      </p:cxnSp>
      <p:cxnSp>
        <p:nvCxnSpPr>
          <p:cNvPr id="145" name="Google Shape;145;p16"/>
          <p:cNvCxnSpPr/>
          <p:nvPr/>
        </p:nvCxnSpPr>
        <p:spPr>
          <a:xfrm rot="5400000">
            <a:off x="3368550" y="4496250"/>
            <a:ext cx="822900" cy="669600"/>
          </a:xfrm>
          <a:prstGeom prst="bentConnector3">
            <a:avLst>
              <a:gd fmla="val 50004" name="adj1"/>
            </a:avLst>
          </a:prstGeom>
          <a:noFill/>
          <a:ln cap="flat" cmpd="sng" w="25400">
            <a:solidFill>
              <a:schemeClr val="dk1"/>
            </a:solidFill>
            <a:prstDash val="solid"/>
            <a:round/>
            <a:headEnd len="sm" w="sm" type="none"/>
            <a:tailEnd len="sm" w="sm" type="none"/>
          </a:ln>
        </p:spPr>
      </p:cxnSp>
      <p:sp>
        <p:nvSpPr>
          <p:cNvPr id="146" name="Google Shape;146;p16"/>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2"/>
                </a:solidFill>
                <a:latin typeface="Arial"/>
                <a:ea typeface="Arial"/>
                <a:cs typeface="Arial"/>
                <a:sym typeface="Arial"/>
              </a:rPr>
              <a:t>Adapted from M. Galante_CSAW HSWP 2014</a:t>
            </a:r>
            <a:endParaRPr b="0" i="0" sz="1200"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Network Hardware</a:t>
            </a:r>
            <a:endParaRPr b="0" i="0" sz="3600" u="none" cap="none" strike="noStrike">
              <a:solidFill>
                <a:srgbClr val="FFFFFF"/>
              </a:solidFill>
              <a:latin typeface="Arial Black"/>
              <a:ea typeface="Arial Black"/>
              <a:cs typeface="Arial Black"/>
              <a:sym typeface="Arial Black"/>
            </a:endParaRPr>
          </a:p>
        </p:txBody>
      </p:sp>
      <p:sp>
        <p:nvSpPr>
          <p:cNvPr id="153" name="Google Shape;153;p17"/>
          <p:cNvSpPr txBox="1"/>
          <p:nvPr>
            <p:ph idx="1" type="body"/>
          </p:nvPr>
        </p:nvSpPr>
        <p:spPr>
          <a:xfrm>
            <a:off x="228600" y="1219200"/>
            <a:ext cx="8686800" cy="5181600"/>
          </a:xfrm>
          <a:prstGeom prst="rect">
            <a:avLst/>
          </a:prstGeom>
          <a:solidFill>
            <a:schemeClr val="lt1"/>
          </a:solid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accent2"/>
              </a:buClr>
              <a:buSzPts val="2210"/>
              <a:buFont typeface="Arial Black"/>
              <a:buAutoNum type="arabicPeriod" startAt="3"/>
            </a:pPr>
            <a:r>
              <a:rPr b="1" i="1" lang="en-US" sz="2400" u="none" cap="none" strike="noStrike">
                <a:solidFill>
                  <a:srgbClr val="C00000"/>
                </a:solidFill>
                <a:latin typeface="Arial"/>
                <a:ea typeface="Arial"/>
                <a:cs typeface="Arial"/>
                <a:sym typeface="Arial"/>
              </a:rPr>
              <a:t>WAN</a:t>
            </a:r>
            <a:r>
              <a:rPr b="1" i="1" lang="en-US" sz="2400" u="none" cap="none" strike="noStrike">
                <a:solidFill>
                  <a:schemeClr val="dk1"/>
                </a:solidFill>
                <a:latin typeface="Arial"/>
                <a:ea typeface="Arial"/>
                <a:cs typeface="Arial"/>
                <a:sym typeface="Arial"/>
              </a:rPr>
              <a:t> Central Connection Device </a:t>
            </a:r>
            <a:r>
              <a:rPr b="0" i="0" lang="en-US" sz="2400" u="none" cap="none" strike="noStrike">
                <a:solidFill>
                  <a:schemeClr val="dk1"/>
                </a:solidFill>
                <a:latin typeface="Arial"/>
                <a:ea typeface="Arial"/>
                <a:cs typeface="Arial"/>
                <a:sym typeface="Arial"/>
              </a:rPr>
              <a:t> - </a:t>
            </a:r>
            <a:r>
              <a:rPr b="1" i="0" lang="en-US" sz="2400" u="none" cap="none" strike="noStrike">
                <a:solidFill>
                  <a:srgbClr val="C00000"/>
                </a:solidFill>
                <a:latin typeface="Arial"/>
                <a:ea typeface="Arial"/>
                <a:cs typeface="Arial"/>
                <a:sym typeface="Arial"/>
              </a:rPr>
              <a:t>Router </a:t>
            </a:r>
            <a:r>
              <a:rPr b="1" i="0" lang="en-US" sz="2400" u="none" cap="none" strike="noStrike">
                <a:solidFill>
                  <a:schemeClr val="dk1"/>
                </a:solidFill>
                <a:latin typeface="Arial"/>
                <a:ea typeface="Arial"/>
                <a:cs typeface="Arial"/>
                <a:sym typeface="Arial"/>
              </a:rPr>
              <a:t>(a.k.a </a:t>
            </a:r>
            <a:r>
              <a:rPr b="1" i="0" lang="en-US" sz="2400" u="none" cap="none" strike="noStrike">
                <a:solidFill>
                  <a:srgbClr val="C00000"/>
                </a:solidFill>
                <a:latin typeface="Arial"/>
                <a:ea typeface="Arial"/>
                <a:cs typeface="Arial"/>
                <a:sym typeface="Arial"/>
              </a:rPr>
              <a:t>“default gateway”</a:t>
            </a:r>
            <a:r>
              <a:rPr b="1" i="0" lang="en-US" sz="2400" u="none" cap="none" strike="noStrike">
                <a:solidFill>
                  <a:schemeClr val="dk1"/>
                </a:solidFill>
                <a:latin typeface="Arial"/>
                <a:ea typeface="Arial"/>
                <a:cs typeface="Arial"/>
                <a:sym typeface="Arial"/>
              </a:rPr>
              <a:t>)</a:t>
            </a:r>
            <a:br>
              <a:rPr b="0" i="0" lang="en-US" sz="2600" u="none" cap="none" strike="noStrike">
                <a:solidFill>
                  <a:schemeClr val="dk1"/>
                </a:solidFill>
                <a:latin typeface="Arial"/>
                <a:ea typeface="Arial"/>
                <a:cs typeface="Arial"/>
                <a:sym typeface="Arial"/>
              </a:rPr>
            </a:br>
            <a:r>
              <a:rPr b="0" i="0" lang="en-US" sz="2600" cap="none" strike="noStrike">
                <a:solidFill>
                  <a:schemeClr val="dk1"/>
                </a:solidFill>
                <a:latin typeface="Arial"/>
                <a:ea typeface="Arial"/>
                <a:cs typeface="Arial"/>
                <a:sym typeface="Arial"/>
              </a:rPr>
              <a:t>A </a:t>
            </a:r>
            <a:r>
              <a:rPr b="0" i="0" lang="en-US" sz="2200" cap="none" strike="noStrike">
                <a:solidFill>
                  <a:schemeClr val="dk1"/>
                </a:solidFill>
                <a:latin typeface="Arial"/>
                <a:ea typeface="Arial"/>
                <a:cs typeface="Arial"/>
                <a:sym typeface="Arial"/>
              </a:rPr>
              <a:t>router is</a:t>
            </a:r>
            <a:r>
              <a:rPr lang="en-US" sz="2200"/>
              <a:t> th</a:t>
            </a:r>
            <a:r>
              <a:rPr b="0" i="0" lang="en-US" sz="2200" u="none" cap="none" strike="noStrike">
                <a:solidFill>
                  <a:schemeClr val="dk1"/>
                </a:solidFill>
                <a:latin typeface="Arial"/>
                <a:ea typeface="Arial"/>
                <a:cs typeface="Arial"/>
                <a:sym typeface="Arial"/>
              </a:rPr>
              <a:t>e </a:t>
            </a:r>
            <a:r>
              <a:rPr b="0" i="0" lang="en-US" sz="2200" u="sng" cap="none" strike="noStrike">
                <a:solidFill>
                  <a:schemeClr val="dk1"/>
                </a:solidFill>
                <a:latin typeface="Arial"/>
                <a:ea typeface="Arial"/>
                <a:cs typeface="Arial"/>
                <a:sym typeface="Arial"/>
              </a:rPr>
              <a:t>only device</a:t>
            </a:r>
            <a:r>
              <a:rPr b="0" i="0" lang="en-US" sz="2200" u="none" cap="none" strike="noStrike">
                <a:solidFill>
                  <a:schemeClr val="dk1"/>
                </a:solidFill>
                <a:latin typeface="Arial"/>
                <a:ea typeface="Arial"/>
                <a:cs typeface="Arial"/>
                <a:sym typeface="Arial"/>
              </a:rPr>
              <a:t> that can connect two networks together. AKA “</a:t>
            </a:r>
            <a:r>
              <a:rPr b="0" i="1" lang="en-US" sz="2200" u="none" cap="none" strike="noStrike">
                <a:solidFill>
                  <a:schemeClr val="dk1"/>
                </a:solidFill>
                <a:latin typeface="Arial"/>
                <a:ea typeface="Arial"/>
                <a:cs typeface="Arial"/>
                <a:sym typeface="Arial"/>
              </a:rPr>
              <a:t>default gateway</a:t>
            </a:r>
            <a:r>
              <a:rPr b="0" i="0" lang="en-US" sz="2200" u="none" cap="none" strike="noStrike">
                <a:solidFill>
                  <a:schemeClr val="dk1"/>
                </a:solidFill>
                <a:latin typeface="Arial"/>
                <a:ea typeface="Arial"/>
                <a:cs typeface="Arial"/>
                <a:sym typeface="Arial"/>
              </a:rPr>
              <a:t>”</a:t>
            </a:r>
            <a:br>
              <a:rPr b="0" i="0" lang="en-US" sz="2400" u="none" cap="none" strike="noStrike">
                <a:solidFill>
                  <a:schemeClr val="dk1"/>
                </a:solidFill>
                <a:latin typeface="Arial"/>
                <a:ea typeface="Arial"/>
                <a:cs typeface="Arial"/>
                <a:sym typeface="Arial"/>
              </a:rPr>
            </a:br>
            <a:br>
              <a:rPr b="0" i="0" lang="en-US" sz="1000" u="none" cap="none" strike="noStrike">
                <a:solidFill>
                  <a:schemeClr val="dk1"/>
                </a:solidFill>
                <a:latin typeface="Arial"/>
                <a:ea typeface="Arial"/>
                <a:cs typeface="Arial"/>
                <a:sym typeface="Arial"/>
              </a:rPr>
            </a:br>
            <a:r>
              <a:rPr lang="en-US" sz="2200"/>
              <a:t>W</a:t>
            </a:r>
            <a:r>
              <a:rPr b="0" i="0" lang="en-US" sz="2200" u="none" cap="none" strike="noStrike">
                <a:solidFill>
                  <a:schemeClr val="dk1"/>
                </a:solidFill>
                <a:latin typeface="Arial"/>
                <a:ea typeface="Arial"/>
                <a:cs typeface="Arial"/>
                <a:sym typeface="Arial"/>
              </a:rPr>
              <a:t>henever a host joins a network it gets an IP address.  </a:t>
            </a:r>
            <a:endParaRPr b="0" i="0" sz="2200" u="none" cap="none" strike="noStrike">
              <a:solidFill>
                <a:schemeClr val="dk1"/>
              </a:solidFill>
              <a:latin typeface="Arial"/>
              <a:ea typeface="Arial"/>
              <a:cs typeface="Arial"/>
              <a:sym typeface="Arial"/>
            </a:endParaRPr>
          </a:p>
          <a:p>
            <a:pPr indent="0" lvl="0" marL="514350" marR="0" rtl="0" algn="l">
              <a:spcBef>
                <a:spcPts val="0"/>
              </a:spcBef>
              <a:spcAft>
                <a:spcPts val="0"/>
              </a:spcAft>
              <a:buNone/>
            </a:pPr>
            <a:r>
              <a:rPr b="0" i="0" lang="en-US" sz="2200" u="none" cap="none" strike="noStrike">
                <a:solidFill>
                  <a:schemeClr val="dk1"/>
                </a:solidFill>
                <a:latin typeface="Arial"/>
                <a:ea typeface="Arial"/>
                <a:cs typeface="Arial"/>
                <a:sym typeface="Arial"/>
              </a:rPr>
              <a:t>If the host wants to send data to a host in another network, it needs a router. </a:t>
            </a:r>
            <a:endParaRPr/>
          </a:p>
          <a:p>
            <a:pPr indent="-514350" lvl="0" marL="514350" marR="0" rtl="0" algn="l">
              <a:spcBef>
                <a:spcPts val="520"/>
              </a:spcBef>
              <a:spcAft>
                <a:spcPts val="0"/>
              </a:spcAft>
              <a:buClr>
                <a:schemeClr val="accent2"/>
              </a:buClr>
              <a:buFont typeface="Noto Sans Symbols"/>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a:p>
            <a:pPr indent="-374015" lvl="0" marL="514350" marR="0" rtl="0" algn="l">
              <a:spcBef>
                <a:spcPts val="520"/>
              </a:spcBef>
              <a:spcAft>
                <a:spcPts val="0"/>
              </a:spcAft>
              <a:buClr>
                <a:schemeClr val="accent2"/>
              </a:buClr>
              <a:buSzPts val="2210"/>
              <a:buFont typeface="Arial Black"/>
              <a:buNone/>
            </a:pPr>
            <a:r>
              <a:t/>
            </a:r>
            <a:endParaRPr b="0" i="0" sz="2600" u="none" cap="none" strike="noStrike">
              <a:solidFill>
                <a:schemeClr val="dk1"/>
              </a:solidFill>
              <a:latin typeface="Arial"/>
              <a:ea typeface="Arial"/>
              <a:cs typeface="Arial"/>
              <a:sym typeface="Arial"/>
            </a:endParaRPr>
          </a:p>
        </p:txBody>
      </p:sp>
      <p:pic>
        <p:nvPicPr>
          <p:cNvPr descr="Routers.JPG" id="154" name="Google Shape;154;p17"/>
          <p:cNvPicPr preferRelativeResize="0"/>
          <p:nvPr/>
        </p:nvPicPr>
        <p:blipFill rotWithShape="1">
          <a:blip r:embed="rId3">
            <a:alphaModFix/>
          </a:blip>
          <a:srcRect b="0" l="0" r="0" t="0"/>
          <a:stretch/>
        </p:blipFill>
        <p:spPr>
          <a:xfrm>
            <a:off x="1232320" y="3967162"/>
            <a:ext cx="6048375" cy="2428875"/>
          </a:xfrm>
          <a:prstGeom prst="rect">
            <a:avLst/>
          </a:prstGeom>
          <a:noFill/>
          <a:ln>
            <a:noFill/>
          </a:ln>
        </p:spPr>
      </p:pic>
      <p:sp>
        <p:nvSpPr>
          <p:cNvPr id="155" name="Google Shape;155;p17"/>
          <p:cNvSpPr txBox="1"/>
          <p:nvPr/>
        </p:nvSpPr>
        <p:spPr>
          <a:xfrm>
            <a:off x="7235599" y="5754314"/>
            <a:ext cx="9284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C00000"/>
                </a:solidFill>
                <a:latin typeface="Arial"/>
                <a:ea typeface="Arial"/>
                <a:cs typeface="Arial"/>
                <a:sym typeface="Arial"/>
              </a:rPr>
              <a:t>Router</a:t>
            </a:r>
            <a:endParaRPr b="1" sz="1800">
              <a:solidFill>
                <a:srgbClr val="C00000"/>
              </a:solidFill>
              <a:latin typeface="Arial"/>
              <a:ea typeface="Arial"/>
              <a:cs typeface="Arial"/>
              <a:sym typeface="Arial"/>
            </a:endParaRPr>
          </a:p>
        </p:txBody>
      </p:sp>
      <p:cxnSp>
        <p:nvCxnSpPr>
          <p:cNvPr id="156" name="Google Shape;156;p17"/>
          <p:cNvCxnSpPr/>
          <p:nvPr/>
        </p:nvCxnSpPr>
        <p:spPr>
          <a:xfrm rot="10800000">
            <a:off x="6699833" y="5395119"/>
            <a:ext cx="921430" cy="304800"/>
          </a:xfrm>
          <a:prstGeom prst="straightConnector1">
            <a:avLst/>
          </a:prstGeom>
          <a:noFill/>
          <a:ln cap="flat" cmpd="sng" w="25400">
            <a:solidFill>
              <a:srgbClr val="C00000"/>
            </a:solidFill>
            <a:prstDash val="solid"/>
            <a:round/>
            <a:headEnd len="sm" w="sm" type="none"/>
            <a:tailEnd len="med" w="med" type="stealth"/>
          </a:ln>
        </p:spPr>
      </p:cxnSp>
      <p:sp>
        <p:nvSpPr>
          <p:cNvPr id="157" name="Google Shape;157;p17"/>
          <p:cNvSpPr txBox="1"/>
          <p:nvPr/>
        </p:nvSpPr>
        <p:spPr>
          <a:xfrm>
            <a:off x="1388405" y="5855929"/>
            <a:ext cx="9284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Router</a:t>
            </a:r>
            <a:endParaRPr b="1" sz="1800">
              <a:solidFill>
                <a:srgbClr val="C00000"/>
              </a:solidFill>
              <a:latin typeface="Arial"/>
              <a:ea typeface="Arial"/>
              <a:cs typeface="Arial"/>
              <a:sym typeface="Arial"/>
            </a:endParaRPr>
          </a:p>
        </p:txBody>
      </p:sp>
      <p:cxnSp>
        <p:nvCxnSpPr>
          <p:cNvPr id="158" name="Google Shape;158;p17"/>
          <p:cNvCxnSpPr/>
          <p:nvPr/>
        </p:nvCxnSpPr>
        <p:spPr>
          <a:xfrm flipH="1" rot="10800000">
            <a:off x="1828800" y="5181600"/>
            <a:ext cx="907370" cy="685800"/>
          </a:xfrm>
          <a:prstGeom prst="straightConnector1">
            <a:avLst/>
          </a:prstGeom>
          <a:noFill/>
          <a:ln cap="flat" cmpd="sng" w="25400">
            <a:solidFill>
              <a:srgbClr val="C00000"/>
            </a:solidFill>
            <a:prstDash val="solid"/>
            <a:round/>
            <a:headEnd len="sm" w="sm" type="none"/>
            <a:tailEnd len="med" w="med" type="stealth"/>
          </a:ln>
        </p:spPr>
      </p:cxnSp>
      <p:sp>
        <p:nvSpPr>
          <p:cNvPr id="159" name="Google Shape;159;p17"/>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Digital Packets</a:t>
            </a:r>
            <a:endParaRPr b="0" i="0" sz="3600" u="none" cap="none" strike="noStrike">
              <a:solidFill>
                <a:srgbClr val="FFFFFF"/>
              </a:solidFill>
              <a:latin typeface="Arial Black"/>
              <a:ea typeface="Arial Black"/>
              <a:cs typeface="Arial Black"/>
              <a:sym typeface="Arial Black"/>
            </a:endParaRPr>
          </a:p>
        </p:txBody>
      </p:sp>
      <p:sp>
        <p:nvSpPr>
          <p:cNvPr id="165" name="Google Shape;165;p18"/>
          <p:cNvSpPr txBox="1"/>
          <p:nvPr>
            <p:ph idx="1" type="body"/>
          </p:nvPr>
        </p:nvSpPr>
        <p:spPr>
          <a:xfrm>
            <a:off x="304800" y="1219200"/>
            <a:ext cx="8534400" cy="48006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Older forms of communication like analog telephone calls send the signal across a single direct connection.</a:t>
            </a:r>
            <a:endParaRPr/>
          </a:p>
          <a:p>
            <a:pPr indent="-220345" lvl="0" marL="274320" marR="0" rtl="0" algn="l">
              <a:spcBef>
                <a:spcPts val="200"/>
              </a:spcBef>
              <a:spcAft>
                <a:spcPts val="0"/>
              </a:spcAft>
              <a:buClr>
                <a:schemeClr val="accent2"/>
              </a:buClr>
              <a:buSzPts val="850"/>
              <a:buFont typeface="Noto Sans Symbols"/>
              <a:buNone/>
            </a:pPr>
            <a:r>
              <a:t/>
            </a:r>
            <a:endParaRPr b="0" i="0" sz="10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rgbClr val="C00000"/>
                </a:solidFill>
                <a:latin typeface="Arial"/>
                <a:ea typeface="Arial"/>
                <a:cs typeface="Arial"/>
                <a:sym typeface="Arial"/>
              </a:rPr>
              <a:t>Analogy: a letter</a:t>
            </a:r>
            <a:endParaRPr b="0" i="0" sz="2400" u="none" cap="none" strike="noStrike">
              <a:solidFill>
                <a:srgbClr val="FF0000"/>
              </a:solidFill>
              <a:latin typeface="Arial"/>
              <a:ea typeface="Arial"/>
              <a:cs typeface="Arial"/>
              <a:sym typeface="Arial"/>
            </a:endParaRPr>
          </a:p>
          <a:p>
            <a:pPr indent="-231140" lvl="1" marL="548640" marR="0" rtl="0" algn="l">
              <a:spcBef>
                <a:spcPts val="400"/>
              </a:spcBef>
              <a:spcAft>
                <a:spcPts val="0"/>
              </a:spcAft>
              <a:buClr>
                <a:schemeClr val="accent2"/>
              </a:buClr>
              <a:buSzPts val="1700"/>
              <a:buFont typeface="Noto Sans Symbols"/>
              <a:buChar char="●"/>
            </a:pPr>
            <a:r>
              <a:rPr b="0" i="0" lang="en-US" sz="2000" u="none" cap="none" strike="noStrike">
                <a:solidFill>
                  <a:schemeClr val="dk1"/>
                </a:solidFill>
                <a:latin typeface="Arial"/>
                <a:ea typeface="Arial"/>
                <a:cs typeface="Arial"/>
                <a:sym typeface="Arial"/>
              </a:rPr>
              <a:t>The entire message is written and then sent in one envelope. </a:t>
            </a:r>
            <a:br>
              <a:rPr b="0" i="0" lang="en-US" sz="2000" u="none" cap="none" strike="noStrike">
                <a:solidFill>
                  <a:schemeClr val="dk1"/>
                </a:solidFill>
                <a:latin typeface="Arial"/>
                <a:ea typeface="Arial"/>
                <a:cs typeface="Arial"/>
                <a:sym typeface="Arial"/>
              </a:rPr>
            </a:br>
            <a:br>
              <a:rPr b="0" i="0" lang="en-US" sz="6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The reader receives the letter, opens the envelope and reads the message from beginning to end.</a:t>
            </a:r>
            <a:endParaRPr b="0" i="0" sz="2000" u="none" cap="none" strike="noStrike">
              <a:solidFill>
                <a:schemeClr val="dk1"/>
              </a:solidFill>
              <a:latin typeface="Arial"/>
              <a:ea typeface="Arial"/>
              <a:cs typeface="Arial"/>
              <a:sym typeface="Arial"/>
            </a:endParaRPr>
          </a:p>
        </p:txBody>
      </p:sp>
      <p:pic>
        <p:nvPicPr>
          <p:cNvPr id="166" name="Google Shape;166;p18"/>
          <p:cNvPicPr preferRelativeResize="0"/>
          <p:nvPr/>
        </p:nvPicPr>
        <p:blipFill rotWithShape="1">
          <a:blip r:embed="rId3">
            <a:alphaModFix/>
          </a:blip>
          <a:srcRect b="0" l="0" r="0" t="0"/>
          <a:stretch/>
        </p:blipFill>
        <p:spPr>
          <a:xfrm>
            <a:off x="1828800" y="4186989"/>
            <a:ext cx="3859901" cy="1828800"/>
          </a:xfrm>
          <a:prstGeom prst="rect">
            <a:avLst/>
          </a:prstGeom>
          <a:noFill/>
          <a:ln>
            <a:noFill/>
          </a:ln>
          <a:effectLst>
            <a:outerShdw blurRad="50800" rotWithShape="0" algn="t" dir="5400000" dist="38100">
              <a:srgbClr val="000000">
                <a:alpha val="40000"/>
              </a:srgbClr>
            </a:outerShdw>
          </a:effectLst>
        </p:spPr>
      </p:pic>
      <p:pic>
        <p:nvPicPr>
          <p:cNvPr id="167" name="Google Shape;167;p18"/>
          <p:cNvPicPr preferRelativeResize="0"/>
          <p:nvPr/>
        </p:nvPicPr>
        <p:blipFill rotWithShape="1">
          <a:blip r:embed="rId4">
            <a:alphaModFix/>
          </a:blip>
          <a:srcRect b="0" l="0" r="0" t="0"/>
          <a:stretch/>
        </p:blipFill>
        <p:spPr>
          <a:xfrm flipH="1" rot="-9808606">
            <a:off x="6387758" y="3827465"/>
            <a:ext cx="1816552" cy="2438658"/>
          </a:xfrm>
          <a:prstGeom prst="rect">
            <a:avLst/>
          </a:prstGeom>
          <a:noFill/>
          <a:ln cap="flat" cmpd="sng" w="9525">
            <a:solidFill>
              <a:schemeClr val="dk1"/>
            </a:solidFill>
            <a:prstDash val="solid"/>
            <a:miter lim="8000"/>
            <a:headEnd len="sm" w="sm" type="none"/>
            <a:tailEnd len="sm" w="sm" type="none"/>
          </a:ln>
          <a:effectLst>
            <a:outerShdw blurRad="50800" rotWithShape="0" algn="tl" dir="2700000" dist="38100">
              <a:srgbClr val="000000">
                <a:alpha val="40000"/>
              </a:srgbClr>
            </a:outerShdw>
          </a:effectLst>
        </p:spPr>
      </p:pic>
      <p:pic>
        <p:nvPicPr>
          <p:cNvPr descr="C:\Users\mgalante\AppData\Local\Microsoft\Windows\Temporary Internet Files\Content.IE5\5GP4HKP8\MC900310788[1].wmf" id="168" name="Google Shape;168;p18"/>
          <p:cNvPicPr preferRelativeResize="0"/>
          <p:nvPr/>
        </p:nvPicPr>
        <p:blipFill rotWithShape="1">
          <a:blip r:embed="rId5">
            <a:alphaModFix/>
          </a:blip>
          <a:srcRect b="0" l="0" r="0" t="0"/>
          <a:stretch/>
        </p:blipFill>
        <p:spPr>
          <a:xfrm>
            <a:off x="7467600" y="1676400"/>
            <a:ext cx="1281684" cy="1000811"/>
          </a:xfrm>
          <a:prstGeom prst="rect">
            <a:avLst/>
          </a:prstGeom>
          <a:noFill/>
          <a:ln>
            <a:noFill/>
          </a:ln>
        </p:spPr>
      </p:pic>
      <p:sp>
        <p:nvSpPr>
          <p:cNvPr id="169" name="Google Shape;169;p18"/>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Digital Packets</a:t>
            </a:r>
            <a:endParaRPr b="0" i="0" sz="3600" u="none" cap="none" strike="noStrike">
              <a:solidFill>
                <a:srgbClr val="FFFFFF"/>
              </a:solidFill>
              <a:latin typeface="Arial Black"/>
              <a:ea typeface="Arial Black"/>
              <a:cs typeface="Arial Black"/>
              <a:sym typeface="Arial Black"/>
            </a:endParaRPr>
          </a:p>
        </p:txBody>
      </p:sp>
      <p:sp>
        <p:nvSpPr>
          <p:cNvPr id="176" name="Google Shape;176;p19"/>
          <p:cNvSpPr txBox="1"/>
          <p:nvPr>
            <p:ph idx="1" type="body"/>
          </p:nvPr>
        </p:nvSpPr>
        <p:spPr>
          <a:xfrm>
            <a:off x="240200" y="1219200"/>
            <a:ext cx="8671500" cy="48006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1870"/>
              <a:buFont typeface="Noto Sans Symbols"/>
              <a:buChar char="●"/>
            </a:pPr>
            <a:r>
              <a:rPr b="0" i="0" lang="en-US" sz="2200" u="none" cap="none" strike="noStrike">
                <a:solidFill>
                  <a:schemeClr val="dk1"/>
                </a:solidFill>
                <a:latin typeface="Arial"/>
                <a:ea typeface="Arial"/>
                <a:cs typeface="Arial"/>
                <a:sym typeface="Arial"/>
              </a:rPr>
              <a:t>Digital communications instead break up the signal into pieces and send them on different paths.</a:t>
            </a:r>
            <a:endParaRPr/>
          </a:p>
          <a:p>
            <a:pPr indent="-220345" lvl="0" marL="274320" marR="0" rtl="0" algn="l">
              <a:spcBef>
                <a:spcPts val="200"/>
              </a:spcBef>
              <a:spcAft>
                <a:spcPts val="0"/>
              </a:spcAft>
              <a:buClr>
                <a:schemeClr val="accent2"/>
              </a:buClr>
              <a:buSzPts val="850"/>
              <a:buFont typeface="Noto Sans Symbols"/>
              <a:buNone/>
            </a:pPr>
            <a:r>
              <a:t/>
            </a:r>
            <a:endParaRPr b="0" i="0" sz="1000" u="none" cap="none" strike="noStrike">
              <a:solidFill>
                <a:schemeClr val="dk1"/>
              </a:solidFill>
              <a:latin typeface="Arial"/>
              <a:ea typeface="Arial"/>
              <a:cs typeface="Arial"/>
              <a:sym typeface="Arial"/>
            </a:endParaRPr>
          </a:p>
          <a:p>
            <a:pPr indent="-274320" lvl="0" marL="274320" marR="0" rtl="0" algn="l">
              <a:spcBef>
                <a:spcPts val="440"/>
              </a:spcBef>
              <a:spcAft>
                <a:spcPts val="0"/>
              </a:spcAft>
              <a:buClr>
                <a:schemeClr val="accent2"/>
              </a:buClr>
              <a:buSzPts val="1870"/>
              <a:buFont typeface="Noto Sans Symbols"/>
              <a:buChar char="●"/>
            </a:pPr>
            <a:r>
              <a:rPr b="0" i="0" lang="en-US" sz="2200" u="none" cap="none" strike="noStrike">
                <a:solidFill>
                  <a:srgbClr val="C00000"/>
                </a:solidFill>
                <a:latin typeface="Arial"/>
                <a:ea typeface="Arial"/>
                <a:cs typeface="Arial"/>
                <a:sym typeface="Arial"/>
              </a:rPr>
              <a:t>Analogy: a set of postcards</a:t>
            </a:r>
            <a:endParaRPr/>
          </a:p>
          <a:p>
            <a:pPr indent="-231139" lvl="1" marL="548640" marR="0" rtl="0" algn="l">
              <a:spcBef>
                <a:spcPts val="360"/>
              </a:spcBef>
              <a:spcAft>
                <a:spcPts val="0"/>
              </a:spcAft>
              <a:buClr>
                <a:schemeClr val="accent2"/>
              </a:buClr>
              <a:buSzPts val="1530"/>
              <a:buFont typeface="Noto Sans Symbols"/>
              <a:buChar char="●"/>
            </a:pPr>
            <a:r>
              <a:rPr b="0" i="0" lang="en-US" sz="1800" u="none" cap="none" strike="noStrike">
                <a:solidFill>
                  <a:schemeClr val="dk1"/>
                </a:solidFill>
                <a:latin typeface="Arial"/>
                <a:ea typeface="Arial"/>
                <a:cs typeface="Arial"/>
                <a:sym typeface="Arial"/>
              </a:rPr>
              <a:t>The message is broken up into parts – each part is written on a separate postcard. The postcards are </a:t>
            </a:r>
            <a:r>
              <a:rPr b="0" i="0" lang="en-US" sz="1800" u="sng" cap="none" strike="noStrike">
                <a:solidFill>
                  <a:schemeClr val="dk1"/>
                </a:solidFill>
                <a:latin typeface="Arial"/>
                <a:ea typeface="Arial"/>
                <a:cs typeface="Arial"/>
                <a:sym typeface="Arial"/>
              </a:rPr>
              <a:t>numbered</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231139" lvl="1" marL="548640" marR="0" rtl="0" algn="l">
              <a:spcBef>
                <a:spcPts val="360"/>
              </a:spcBef>
              <a:spcAft>
                <a:spcPts val="0"/>
              </a:spcAft>
              <a:buClr>
                <a:schemeClr val="accent2"/>
              </a:buClr>
              <a:buSzPts val="1530"/>
              <a:buFont typeface="Noto Sans Symbols"/>
              <a:buChar char="●"/>
            </a:pPr>
            <a:r>
              <a:rPr b="0" i="0" lang="en-US" sz="1800" u="none" cap="none" strike="noStrike">
                <a:solidFill>
                  <a:schemeClr val="dk1"/>
                </a:solidFill>
                <a:latin typeface="Arial"/>
                <a:ea typeface="Arial"/>
                <a:cs typeface="Arial"/>
                <a:sym typeface="Arial"/>
              </a:rPr>
              <a:t>Each postcard </a:t>
            </a:r>
            <a:r>
              <a:rPr b="0" i="0" lang="en-US" sz="1800" cap="none" strike="noStrike">
                <a:solidFill>
                  <a:schemeClr val="dk1"/>
                </a:solidFill>
                <a:latin typeface="Arial"/>
                <a:ea typeface="Arial"/>
                <a:cs typeface="Arial"/>
                <a:sym typeface="Arial"/>
              </a:rPr>
              <a:t>could</a:t>
            </a:r>
            <a:r>
              <a:rPr b="0" i="0" lang="en-US" sz="1800" u="none" cap="none" strike="noStrike">
                <a:solidFill>
                  <a:schemeClr val="dk1"/>
                </a:solidFill>
                <a:latin typeface="Arial"/>
                <a:ea typeface="Arial"/>
                <a:cs typeface="Arial"/>
                <a:sym typeface="Arial"/>
              </a:rPr>
              <a:t> take a different route to get to the receiver. They will probably arrive out of order.</a:t>
            </a:r>
            <a:endParaRPr b="0" i="0" sz="1800" u="none" cap="none" strike="noStrike">
              <a:solidFill>
                <a:schemeClr val="dk1"/>
              </a:solidFill>
              <a:latin typeface="Arial"/>
              <a:ea typeface="Arial"/>
              <a:cs typeface="Arial"/>
              <a:sym typeface="Arial"/>
            </a:endParaRPr>
          </a:p>
          <a:p>
            <a:pPr indent="-231139" lvl="1" marL="548640" marR="0" rtl="0" algn="l">
              <a:spcBef>
                <a:spcPts val="360"/>
              </a:spcBef>
              <a:spcAft>
                <a:spcPts val="0"/>
              </a:spcAft>
              <a:buClr>
                <a:schemeClr val="accent2"/>
              </a:buClr>
              <a:buSzPts val="1530"/>
              <a:buFont typeface="Noto Sans Symbols"/>
              <a:buChar char="●"/>
            </a:pPr>
            <a:r>
              <a:rPr b="0" i="0" lang="en-US" sz="1800" u="none" cap="none" strike="noStrike">
                <a:solidFill>
                  <a:schemeClr val="dk1"/>
                </a:solidFill>
                <a:latin typeface="Arial"/>
                <a:ea typeface="Arial"/>
                <a:cs typeface="Arial"/>
                <a:sym typeface="Arial"/>
              </a:rPr>
              <a:t>When the receiver gets the postcards, he uses the numbers to put them in order and to figure out if all of them have been received.  THEN he can read the entire message.</a:t>
            </a:r>
            <a:endParaRPr b="0" i="0" sz="1800" u="none" cap="none" strike="noStrike">
              <a:solidFill>
                <a:schemeClr val="dk1"/>
              </a:solidFill>
              <a:latin typeface="Arial"/>
              <a:ea typeface="Arial"/>
              <a:cs typeface="Arial"/>
              <a:sym typeface="Arial"/>
            </a:endParaRPr>
          </a:p>
        </p:txBody>
      </p:sp>
      <p:sp>
        <p:nvSpPr>
          <p:cNvPr id="177" name="Google Shape;177;p19"/>
          <p:cNvSpPr/>
          <p:nvPr/>
        </p:nvSpPr>
        <p:spPr>
          <a:xfrm>
            <a:off x="457200" y="4962439"/>
            <a:ext cx="2133600" cy="129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78" name="Google Shape;178;p19"/>
          <p:cNvCxnSpPr/>
          <p:nvPr/>
        </p:nvCxnSpPr>
        <p:spPr>
          <a:xfrm>
            <a:off x="1752600" y="5114839"/>
            <a:ext cx="0" cy="838200"/>
          </a:xfrm>
          <a:prstGeom prst="straightConnector1">
            <a:avLst/>
          </a:prstGeom>
          <a:noFill/>
          <a:ln cap="flat" cmpd="sng" w="9525">
            <a:solidFill>
              <a:schemeClr val="dk1"/>
            </a:solidFill>
            <a:prstDash val="solid"/>
            <a:round/>
            <a:headEnd len="sm" w="sm" type="none"/>
            <a:tailEnd len="sm" w="sm" type="none"/>
          </a:ln>
        </p:spPr>
      </p:cxnSp>
      <p:sp>
        <p:nvSpPr>
          <p:cNvPr id="179" name="Google Shape;179;p19"/>
          <p:cNvSpPr txBox="1"/>
          <p:nvPr/>
        </p:nvSpPr>
        <p:spPr>
          <a:xfrm>
            <a:off x="1752600" y="5352131"/>
            <a:ext cx="8382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Mom</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1 Main St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USA</a:t>
            </a:r>
            <a:endParaRPr sz="1200">
              <a:solidFill>
                <a:schemeClr val="dk1"/>
              </a:solidFill>
              <a:latin typeface="Arial"/>
              <a:ea typeface="Arial"/>
              <a:cs typeface="Arial"/>
              <a:sym typeface="Arial"/>
            </a:endParaRPr>
          </a:p>
        </p:txBody>
      </p:sp>
      <p:sp>
        <p:nvSpPr>
          <p:cNvPr id="180" name="Google Shape;180;p19"/>
          <p:cNvSpPr txBox="1"/>
          <p:nvPr/>
        </p:nvSpPr>
        <p:spPr>
          <a:xfrm>
            <a:off x="457200" y="5114839"/>
            <a:ext cx="12954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Part 1 of 3</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Having a great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time.  The weather</a:t>
            </a:r>
            <a:endParaRPr sz="1200">
              <a:solidFill>
                <a:schemeClr val="dk1"/>
              </a:solidFill>
              <a:latin typeface="Arial"/>
              <a:ea typeface="Arial"/>
              <a:cs typeface="Arial"/>
              <a:sym typeface="Arial"/>
            </a:endParaRPr>
          </a:p>
        </p:txBody>
      </p:sp>
      <p:sp>
        <p:nvSpPr>
          <p:cNvPr id="181" name="Google Shape;181;p19"/>
          <p:cNvSpPr/>
          <p:nvPr/>
        </p:nvSpPr>
        <p:spPr>
          <a:xfrm>
            <a:off x="3505200" y="4962439"/>
            <a:ext cx="2133600" cy="129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9"/>
          <p:cNvSpPr txBox="1"/>
          <p:nvPr/>
        </p:nvSpPr>
        <p:spPr>
          <a:xfrm>
            <a:off x="4800600" y="5419639"/>
            <a:ext cx="8382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Mom</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1 Main St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USA</a:t>
            </a:r>
            <a:endParaRPr sz="1200">
              <a:solidFill>
                <a:schemeClr val="dk1"/>
              </a:solidFill>
              <a:latin typeface="Arial"/>
              <a:ea typeface="Arial"/>
              <a:cs typeface="Arial"/>
              <a:sym typeface="Arial"/>
            </a:endParaRPr>
          </a:p>
        </p:txBody>
      </p:sp>
      <p:sp>
        <p:nvSpPr>
          <p:cNvPr id="183" name="Google Shape;183;p19"/>
          <p:cNvSpPr txBox="1"/>
          <p:nvPr/>
        </p:nvSpPr>
        <p:spPr>
          <a:xfrm>
            <a:off x="3505200" y="5114839"/>
            <a:ext cx="12192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Part 2 of 3</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is fine. I am running out of money - could</a:t>
            </a:r>
            <a:endParaRPr sz="1200">
              <a:solidFill>
                <a:schemeClr val="dk1"/>
              </a:solidFill>
              <a:latin typeface="Arial"/>
              <a:ea typeface="Arial"/>
              <a:cs typeface="Arial"/>
              <a:sym typeface="Arial"/>
            </a:endParaRPr>
          </a:p>
        </p:txBody>
      </p:sp>
      <p:sp>
        <p:nvSpPr>
          <p:cNvPr id="184" name="Google Shape;184;p19"/>
          <p:cNvSpPr/>
          <p:nvPr/>
        </p:nvSpPr>
        <p:spPr>
          <a:xfrm>
            <a:off x="6324600" y="4962439"/>
            <a:ext cx="2133600" cy="129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19"/>
          <p:cNvSpPr txBox="1"/>
          <p:nvPr/>
        </p:nvSpPr>
        <p:spPr>
          <a:xfrm>
            <a:off x="7620000" y="5428331"/>
            <a:ext cx="838200"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Mom</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1 Main St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USA</a:t>
            </a:r>
            <a:endParaRPr sz="1200">
              <a:solidFill>
                <a:schemeClr val="dk1"/>
              </a:solidFill>
              <a:latin typeface="Arial"/>
              <a:ea typeface="Arial"/>
              <a:cs typeface="Arial"/>
              <a:sym typeface="Arial"/>
            </a:endParaRPr>
          </a:p>
        </p:txBody>
      </p:sp>
      <p:sp>
        <p:nvSpPr>
          <p:cNvPr id="186" name="Google Shape;186;p19"/>
          <p:cNvSpPr txBox="1"/>
          <p:nvPr/>
        </p:nvSpPr>
        <p:spPr>
          <a:xfrm>
            <a:off x="6324600" y="5114839"/>
            <a:ext cx="12954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Part 3 of 3</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you send me a check?</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Love – your son</a:t>
            </a:r>
            <a:endParaRPr sz="1200">
              <a:solidFill>
                <a:schemeClr val="dk1"/>
              </a:solidFill>
              <a:latin typeface="Arial"/>
              <a:ea typeface="Arial"/>
              <a:cs typeface="Arial"/>
              <a:sym typeface="Arial"/>
            </a:endParaRPr>
          </a:p>
        </p:txBody>
      </p:sp>
      <p:pic>
        <p:nvPicPr>
          <p:cNvPr id="187" name="Google Shape;187;p19"/>
          <p:cNvPicPr preferRelativeResize="0"/>
          <p:nvPr/>
        </p:nvPicPr>
        <p:blipFill rotWithShape="1">
          <a:blip r:embed="rId3">
            <a:alphaModFix/>
          </a:blip>
          <a:srcRect b="0" l="0" r="0" t="0"/>
          <a:stretch/>
        </p:blipFill>
        <p:spPr>
          <a:xfrm>
            <a:off x="1905000" y="4981489"/>
            <a:ext cx="672042" cy="381000"/>
          </a:xfrm>
          <a:prstGeom prst="rect">
            <a:avLst/>
          </a:prstGeom>
          <a:noFill/>
          <a:ln>
            <a:noFill/>
          </a:ln>
        </p:spPr>
      </p:pic>
      <p:pic>
        <p:nvPicPr>
          <p:cNvPr id="188" name="Google Shape;188;p19"/>
          <p:cNvPicPr preferRelativeResize="0"/>
          <p:nvPr/>
        </p:nvPicPr>
        <p:blipFill rotWithShape="1">
          <a:blip r:embed="rId3">
            <a:alphaModFix/>
          </a:blip>
          <a:srcRect b="0" l="0" r="0" t="0"/>
          <a:stretch/>
        </p:blipFill>
        <p:spPr>
          <a:xfrm>
            <a:off x="4953000" y="4981489"/>
            <a:ext cx="672042" cy="381000"/>
          </a:xfrm>
          <a:prstGeom prst="rect">
            <a:avLst/>
          </a:prstGeom>
          <a:noFill/>
          <a:ln>
            <a:noFill/>
          </a:ln>
        </p:spPr>
      </p:pic>
      <p:pic>
        <p:nvPicPr>
          <p:cNvPr id="189" name="Google Shape;189;p19"/>
          <p:cNvPicPr preferRelativeResize="0"/>
          <p:nvPr/>
        </p:nvPicPr>
        <p:blipFill rotWithShape="1">
          <a:blip r:embed="rId3">
            <a:alphaModFix/>
          </a:blip>
          <a:srcRect b="0" l="0" r="0" t="0"/>
          <a:stretch/>
        </p:blipFill>
        <p:spPr>
          <a:xfrm>
            <a:off x="7772400" y="4981489"/>
            <a:ext cx="672042" cy="381000"/>
          </a:xfrm>
          <a:prstGeom prst="rect">
            <a:avLst/>
          </a:prstGeom>
          <a:noFill/>
          <a:ln>
            <a:noFill/>
          </a:ln>
        </p:spPr>
      </p:pic>
      <p:cxnSp>
        <p:nvCxnSpPr>
          <p:cNvPr id="190" name="Google Shape;190;p19"/>
          <p:cNvCxnSpPr/>
          <p:nvPr/>
        </p:nvCxnSpPr>
        <p:spPr>
          <a:xfrm>
            <a:off x="4724400" y="5114839"/>
            <a:ext cx="0" cy="838200"/>
          </a:xfrm>
          <a:prstGeom prst="straightConnector1">
            <a:avLst/>
          </a:prstGeom>
          <a:noFill/>
          <a:ln cap="flat" cmpd="sng" w="9525">
            <a:solidFill>
              <a:schemeClr val="dk1"/>
            </a:solidFill>
            <a:prstDash val="solid"/>
            <a:round/>
            <a:headEnd len="sm" w="sm" type="none"/>
            <a:tailEnd len="sm" w="sm" type="none"/>
          </a:ln>
        </p:spPr>
      </p:cxnSp>
      <p:cxnSp>
        <p:nvCxnSpPr>
          <p:cNvPr id="191" name="Google Shape;191;p19"/>
          <p:cNvCxnSpPr/>
          <p:nvPr/>
        </p:nvCxnSpPr>
        <p:spPr>
          <a:xfrm>
            <a:off x="7620000" y="5114839"/>
            <a:ext cx="0" cy="838200"/>
          </a:xfrm>
          <a:prstGeom prst="straightConnector1">
            <a:avLst/>
          </a:prstGeom>
          <a:noFill/>
          <a:ln cap="flat" cmpd="sng" w="9525">
            <a:solidFill>
              <a:schemeClr val="dk1"/>
            </a:solidFill>
            <a:prstDash val="solid"/>
            <a:round/>
            <a:headEnd len="sm" w="sm" type="none"/>
            <a:tailEnd len="sm" w="sm" type="none"/>
          </a:ln>
        </p:spPr>
      </p:cxnSp>
      <p:pic>
        <p:nvPicPr>
          <p:cNvPr id="192" name="Google Shape;192;p19"/>
          <p:cNvPicPr preferRelativeResize="0"/>
          <p:nvPr/>
        </p:nvPicPr>
        <p:blipFill rotWithShape="1">
          <a:blip r:embed="rId4">
            <a:alphaModFix/>
          </a:blip>
          <a:srcRect b="0" l="0" r="0" t="0"/>
          <a:stretch/>
        </p:blipFill>
        <p:spPr>
          <a:xfrm>
            <a:off x="5638800" y="1600200"/>
            <a:ext cx="2362200" cy="940800"/>
          </a:xfrm>
          <a:prstGeom prst="rect">
            <a:avLst/>
          </a:prstGeom>
          <a:noFill/>
          <a:ln>
            <a:noFill/>
          </a:ln>
        </p:spPr>
      </p:pic>
      <p:sp>
        <p:nvSpPr>
          <p:cNvPr id="193" name="Google Shape;193;p19"/>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b="0" i="0" lang="en-US" sz="3600" u="none" cap="none" strike="noStrike">
                <a:solidFill>
                  <a:srgbClr val="FFFFFF"/>
                </a:solidFill>
                <a:latin typeface="Arial Black"/>
                <a:ea typeface="Arial Black"/>
                <a:cs typeface="Arial Black"/>
                <a:sym typeface="Arial Black"/>
              </a:rPr>
              <a:t>Protocols</a:t>
            </a:r>
            <a:endParaRPr b="0" i="0" sz="3600" u="none" cap="none" strike="noStrike">
              <a:solidFill>
                <a:srgbClr val="FFFFFF"/>
              </a:solidFill>
              <a:latin typeface="Arial Black"/>
              <a:ea typeface="Arial Black"/>
              <a:cs typeface="Arial Black"/>
              <a:sym typeface="Arial Black"/>
            </a:endParaRPr>
          </a:p>
        </p:txBody>
      </p:sp>
      <p:sp>
        <p:nvSpPr>
          <p:cNvPr id="199" name="Google Shape;199;p20"/>
          <p:cNvSpPr txBox="1"/>
          <p:nvPr>
            <p:ph idx="1" type="body"/>
          </p:nvPr>
        </p:nvSpPr>
        <p:spPr>
          <a:xfrm>
            <a:off x="304800" y="1600200"/>
            <a:ext cx="8458200" cy="49530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To deliver packets in a network, there are rules that govern how data will be transmitted.</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These rules are called </a:t>
            </a:r>
            <a:r>
              <a:rPr b="1" i="1" lang="en-US" sz="2400" u="none" cap="none" strike="noStrike">
                <a:solidFill>
                  <a:srgbClr val="C00000"/>
                </a:solidFill>
                <a:latin typeface="Arial"/>
                <a:ea typeface="Arial"/>
                <a:cs typeface="Arial"/>
                <a:sym typeface="Arial"/>
              </a:rPr>
              <a:t>protocols</a:t>
            </a:r>
            <a:r>
              <a:rPr b="1" i="0" lang="en-US" sz="2400" u="none" cap="none" strike="noStrike">
                <a:solidFill>
                  <a:srgbClr val="FF000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and the largest, most important set of protocols is the </a:t>
            </a:r>
            <a:r>
              <a:rPr b="1" i="1" lang="en-US" sz="2400" u="none" cap="none" strike="noStrike">
                <a:solidFill>
                  <a:srgbClr val="C00000"/>
                </a:solidFill>
                <a:latin typeface="Arial"/>
                <a:ea typeface="Arial"/>
                <a:cs typeface="Arial"/>
                <a:sym typeface="Arial"/>
              </a:rPr>
              <a:t>TCP/IP</a:t>
            </a:r>
            <a:r>
              <a:rPr b="0" i="0" lang="en-US" sz="2400" u="none" cap="none" strike="noStrike">
                <a:solidFill>
                  <a:schemeClr val="dk1"/>
                </a:solidFill>
                <a:latin typeface="Arial"/>
                <a:ea typeface="Arial"/>
                <a:cs typeface="Arial"/>
                <a:sym typeface="Arial"/>
              </a:rPr>
              <a:t> suite.</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1" i="1" lang="en-US" sz="2400" u="none" cap="none" strike="noStrike">
                <a:solidFill>
                  <a:srgbClr val="C00000"/>
                </a:solidFill>
                <a:latin typeface="Arial"/>
                <a:ea typeface="Arial"/>
                <a:cs typeface="Arial"/>
                <a:sym typeface="Arial"/>
              </a:rPr>
              <a:t>TCP/</a:t>
            </a:r>
            <a:r>
              <a:rPr b="1" i="1" lang="en-US" sz="2400" u="none" cap="none" strike="noStrike">
                <a:solidFill>
                  <a:srgbClr val="C00000"/>
                </a:solidFill>
                <a:latin typeface="Arial"/>
                <a:ea typeface="Arial"/>
                <a:cs typeface="Arial"/>
                <a:sym typeface="Arial"/>
              </a:rPr>
              <a:t>I</a:t>
            </a:r>
            <a:r>
              <a:rPr b="1" i="1" lang="en-US" sz="2400">
                <a:solidFill>
                  <a:srgbClr val="C00000"/>
                </a:solidFill>
              </a:rPr>
              <a:t>P</a:t>
            </a:r>
            <a:r>
              <a:rPr b="1" i="1" lang="en-US" sz="2400">
                <a:solidFill>
                  <a:srgbClr val="C00000"/>
                </a:solidFill>
              </a:rPr>
              <a:t> is a set</a:t>
            </a:r>
            <a:r>
              <a:rPr b="0" i="0" lang="en-US" sz="2400" u="none" cap="none" strike="noStrike">
                <a:solidFill>
                  <a:schemeClr val="dk1"/>
                </a:solidFill>
                <a:latin typeface="Arial"/>
                <a:ea typeface="Arial"/>
                <a:cs typeface="Arial"/>
                <a:sym typeface="Arial"/>
              </a:rPr>
              <a:t> of over 100 protocols that each determine the rules for how a TYPE of data will be exchanged between two computers.</a:t>
            </a:r>
            <a:endParaRPr/>
          </a:p>
          <a:p>
            <a:pPr indent="-274320" lvl="0" marL="274320" marR="0" rtl="0" algn="l">
              <a:spcBef>
                <a:spcPts val="240"/>
              </a:spcBef>
              <a:spcAft>
                <a:spcPts val="0"/>
              </a:spcAft>
              <a:buClr>
                <a:schemeClr val="accent2"/>
              </a:buClr>
              <a:buFont typeface="Noto Sans Symbols"/>
              <a:buNone/>
            </a:pPr>
            <a:r>
              <a:t/>
            </a:r>
            <a:endParaRPr b="0" i="0" sz="1200" u="none" cap="none" strike="noStrike">
              <a:solidFill>
                <a:schemeClr val="dk1"/>
              </a:solidFill>
              <a:latin typeface="Arial"/>
              <a:ea typeface="Arial"/>
              <a:cs typeface="Arial"/>
              <a:sym typeface="Arial"/>
            </a:endParaRPr>
          </a:p>
          <a:p>
            <a:pPr indent="-274320" lvl="0" marL="274320" marR="0" rtl="0" algn="l">
              <a:spcBef>
                <a:spcPts val="48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It is named after </a:t>
            </a:r>
            <a:r>
              <a:rPr b="1" i="0" lang="en-US" sz="2400" u="none" cap="none" strike="noStrike">
                <a:solidFill>
                  <a:srgbClr val="C00000"/>
                </a:solidFill>
                <a:latin typeface="Arial"/>
                <a:ea typeface="Arial"/>
                <a:cs typeface="Arial"/>
                <a:sym typeface="Arial"/>
              </a:rPr>
              <a:t>TCP</a:t>
            </a:r>
            <a:r>
              <a:rPr b="0" i="0" lang="en-US" sz="2400" u="none" cap="none" strike="noStrike">
                <a:solidFill>
                  <a:schemeClr val="dk1"/>
                </a:solidFill>
                <a:latin typeface="Arial"/>
                <a:ea typeface="Arial"/>
                <a:cs typeface="Arial"/>
                <a:sym typeface="Arial"/>
              </a:rPr>
              <a:t> and </a:t>
            </a:r>
            <a:r>
              <a:rPr b="1" i="0" lang="en-US" sz="2400" u="none" cap="none" strike="noStrike">
                <a:solidFill>
                  <a:srgbClr val="C00000"/>
                </a:solidFill>
                <a:latin typeface="Arial"/>
                <a:ea typeface="Arial"/>
                <a:cs typeface="Arial"/>
                <a:sym typeface="Arial"/>
              </a:rPr>
              <a:t>IP</a:t>
            </a:r>
            <a:r>
              <a:rPr b="0" i="0" lang="en-US" sz="2400" u="none" cap="none" strike="noStrike">
                <a:solidFill>
                  <a:schemeClr val="dk1"/>
                </a:solidFill>
                <a:latin typeface="Arial"/>
                <a:ea typeface="Arial"/>
                <a:cs typeface="Arial"/>
                <a:sym typeface="Arial"/>
              </a:rPr>
              <a:t> which are the main protocols that do most of the heavy lifting and network communicating.</a:t>
            </a:r>
            <a:br>
              <a:rPr b="1"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
        <p:nvSpPr>
          <p:cNvPr id="200" name="Google Shape;200;p20"/>
          <p:cNvSpPr txBox="1"/>
          <p:nvPr>
            <p:ph idx="11" type="ftr"/>
          </p:nvPr>
        </p:nvSpPr>
        <p:spPr>
          <a:xfrm>
            <a:off x="2895600" y="6520942"/>
            <a:ext cx="3429000" cy="32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Adapted from M. Galante_CSAW HSWP 2014</a:t>
            </a:r>
            <a:endParaRPr sz="12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idx="1" type="body"/>
          </p:nvPr>
        </p:nvSpPr>
        <p:spPr>
          <a:xfrm>
            <a:off x="342900" y="1499362"/>
            <a:ext cx="8534400" cy="5181600"/>
          </a:xfrm>
          <a:prstGeom prst="rect">
            <a:avLst/>
          </a:prstGeom>
          <a:solidFill>
            <a:schemeClr val="lt1"/>
          </a:solid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2"/>
              </a:buClr>
              <a:buSzPts val="2040"/>
              <a:buFont typeface="Noto Sans Symbols"/>
              <a:buChar char="●"/>
            </a:pPr>
            <a:r>
              <a:rPr b="0" i="0" lang="en-US" sz="2400" u="none" cap="none" strike="noStrike">
                <a:solidFill>
                  <a:schemeClr val="dk1"/>
                </a:solidFill>
                <a:latin typeface="Arial"/>
                <a:ea typeface="Arial"/>
                <a:cs typeface="Arial"/>
                <a:sym typeface="Arial"/>
              </a:rPr>
              <a:t>Protocols handle different parts of the packet delivery.  The protocols are </a:t>
            </a:r>
            <a:r>
              <a:rPr b="1" i="1" lang="en-US" sz="2400" u="none" cap="none" strike="noStrike">
                <a:solidFill>
                  <a:srgbClr val="C00000"/>
                </a:solidFill>
                <a:latin typeface="Arial"/>
                <a:ea typeface="Arial"/>
                <a:cs typeface="Arial"/>
                <a:sym typeface="Arial"/>
              </a:rPr>
              <a:t>stacked</a:t>
            </a:r>
            <a:r>
              <a:rPr b="0" i="0" lang="en-US" sz="2400" u="none" cap="none" strike="noStrike">
                <a:solidFill>
                  <a:schemeClr val="dk1"/>
                </a:solidFill>
                <a:latin typeface="Arial"/>
                <a:ea typeface="Arial"/>
                <a:cs typeface="Arial"/>
                <a:sym typeface="Arial"/>
              </a:rPr>
              <a:t> in </a:t>
            </a:r>
            <a:r>
              <a:rPr b="1" i="1" lang="en-US" sz="2400" u="none" cap="none" strike="noStrike">
                <a:solidFill>
                  <a:srgbClr val="C00000"/>
                </a:solidFill>
                <a:latin typeface="Arial"/>
                <a:ea typeface="Arial"/>
                <a:cs typeface="Arial"/>
                <a:sym typeface="Arial"/>
              </a:rPr>
              <a:t>layers</a:t>
            </a:r>
            <a:r>
              <a:rPr b="0" i="0" lang="en-US" sz="2400" u="none" cap="none" strike="noStrike">
                <a:solidFill>
                  <a:schemeClr val="dk1"/>
                </a:solidFill>
                <a:latin typeface="Arial"/>
                <a:ea typeface="Arial"/>
                <a:cs typeface="Arial"/>
                <a:sym typeface="Arial"/>
              </a:rPr>
              <a:t>, with the ones at the bottom doing the most basic tasks and the ones at the top doing the most specialized tasks.</a:t>
            </a:r>
            <a:endParaRPr/>
          </a:p>
          <a:p>
            <a:pPr indent="-209550" lvl="0" marL="274320" marR="0" rtl="0" algn="l">
              <a:spcBef>
                <a:spcPts val="240"/>
              </a:spcBef>
              <a:spcAft>
                <a:spcPts val="0"/>
              </a:spcAft>
              <a:buClr>
                <a:schemeClr val="accent2"/>
              </a:buClr>
              <a:buSzPts val="1020"/>
              <a:buFont typeface="Noto Sans Symbols"/>
              <a:buNone/>
            </a:pPr>
            <a:r>
              <a:t/>
            </a:r>
            <a:endParaRPr b="0" i="0" sz="1200" u="none" cap="none" strike="noStrike">
              <a:solidFill>
                <a:schemeClr val="dk1"/>
              </a:solidFill>
              <a:latin typeface="Arial"/>
              <a:ea typeface="Arial"/>
              <a:cs typeface="Arial"/>
              <a:sym typeface="Arial"/>
            </a:endParaRPr>
          </a:p>
        </p:txBody>
      </p:sp>
      <p:sp>
        <p:nvSpPr>
          <p:cNvPr id="207" name="Google Shape;207;p21"/>
          <p:cNvSpPr txBox="1"/>
          <p:nvPr>
            <p:ph type="title"/>
          </p:nvPr>
        </p:nvSpPr>
        <p:spPr>
          <a:xfrm>
            <a:off x="304800" y="274638"/>
            <a:ext cx="8534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Font typeface="Arial Black"/>
              <a:buNone/>
            </a:pPr>
            <a:r>
              <a:rPr lang="en-US"/>
              <a:t>OSI Model </a:t>
            </a:r>
            <a:endParaRPr/>
          </a:p>
          <a:p>
            <a:pPr indent="0" lvl="0" marL="0" marR="0" rtl="0" algn="ctr">
              <a:spcBef>
                <a:spcPts val="0"/>
              </a:spcBef>
              <a:spcAft>
                <a:spcPts val="0"/>
              </a:spcAft>
              <a:buClr>
                <a:srgbClr val="FFFFFF"/>
              </a:buClr>
              <a:buFont typeface="Arial Black"/>
              <a:buNone/>
            </a:pPr>
            <a:r>
              <a:rPr lang="en-US"/>
              <a:t>(open system interconnection)</a:t>
            </a:r>
            <a:endParaRPr/>
          </a:p>
        </p:txBody>
      </p:sp>
      <p:pic>
        <p:nvPicPr>
          <p:cNvPr id="208" name="Google Shape;208;p21"/>
          <p:cNvPicPr preferRelativeResize="0"/>
          <p:nvPr/>
        </p:nvPicPr>
        <p:blipFill rotWithShape="1">
          <a:blip r:embed="rId3">
            <a:alphaModFix/>
          </a:blip>
          <a:srcRect b="0" l="0" r="0" t="0"/>
          <a:stretch/>
        </p:blipFill>
        <p:spPr>
          <a:xfrm>
            <a:off x="195262" y="2983876"/>
            <a:ext cx="8829600" cy="387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fab">
  <a:themeElements>
    <a:clrScheme name="Prefab">
      <a:dk1>
        <a:srgbClr val="000000"/>
      </a:dk1>
      <a:lt1>
        <a:srgbClr val="FFFFFF"/>
      </a:lt1>
      <a:dk2>
        <a:srgbClr val="5D5C64"/>
      </a:dk2>
      <a:lt2>
        <a:srgbClr val="E4D9BE"/>
      </a:lt2>
      <a:accent1>
        <a:srgbClr val="E0B62E"/>
      </a:accent1>
      <a:accent2>
        <a:srgbClr val="E6632E"/>
      </a:accent2>
      <a:accent3>
        <a:srgbClr val="73C1C7"/>
      </a:accent3>
      <a:accent4>
        <a:srgbClr val="75964C"/>
      </a:accent4>
      <a:accent5>
        <a:srgbClr val="C78C45"/>
      </a:accent5>
      <a:accent6>
        <a:srgbClr val="BCA076"/>
      </a:accent6>
      <a:hlink>
        <a:srgbClr val="CF3B0D"/>
      </a:hlink>
      <a:folHlink>
        <a:srgbClr val="7E7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