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Database" TargetMode="External"/><Relationship Id="rId3" Type="http://schemas.openxmlformats.org/officeDocument/2006/relationships/hyperlink" Target="https://en.wikipedia.org/wiki/Table_(database)" TargetMode="External"/><Relationship Id="rId4" Type="http://schemas.openxmlformats.org/officeDocument/2006/relationships/hyperlink" Target="https://en.wikipedia.org/wiki/Field_(computer_science)" TargetMode="External"/><Relationship Id="rId5" Type="http://schemas.openxmlformats.org/officeDocument/2006/relationships/hyperlink" Target="https://en.wikipedia.org/wiki/Row_(database)" TargetMode="External"/><Relationship Id="rId6" Type="http://schemas.openxmlformats.org/officeDocument/2006/relationships/hyperlink" Target="https://en.wikipedia.org/wiki/SQ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phpmyadmin/url.php?url=http://dev.mysql.com/doc/refman/5.5/en/select.html" TargetMode="External"/><Relationship Id="rId3" Type="http://schemas.openxmlformats.org/officeDocument/2006/relationships/hyperlink" Target="http://localhost/phpmyadmin/url.php?url=http://dev.mysql.com/doc/refman/5.5/en/group-by-functions.html#function_count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phpmyadmin/url.php?url=http://dev.mysql.com/doc/refman/5.5/en/select.html" TargetMode="External"/><Relationship Id="rId3" Type="http://schemas.openxmlformats.org/officeDocument/2006/relationships/hyperlink" Target="http://localhost/phpmyadmin/url.php?url=http://dev.mysql.com/doc/refman/5.5/en/group-by-functions.html#function_count" TargetMode="Externa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6" name="Google Shape;140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database? It’s an organized collection of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0" name="Google Shape;146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column contains all information associated with a specific field/attribute in a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RDBMS organizes </a:t>
            </a:r>
            <a:r>
              <a:rPr b="1" i="0" lang="en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into tables of rows and columns, with a unique key for each row.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can access the data by writing queries to request the info we want. Since our DBMS is a relational one, we will be using SQL to write our queries. SQL (Structured Query Languge) is a programming language for accessing, defining, and updating data in a RDBMS.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an RDBMS, data is organized as independent tables. Relationships among tables are shown through shared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IDs in the hobbies table are referencing the IDs in the people table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7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0" name="Google Shape;147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phpMyAdmin is a web app that provides a GUI to work with the MySQL DBMS so you can manage your databases easily. You can use it to create, modify, or delete</a:t>
            </a:r>
            <a:r>
              <a:rPr lang="en" sz="1050">
                <a:solidFill>
                  <a:srgbClr val="252525"/>
                </a:solidFill>
                <a:highlight>
                  <a:schemeClr val="lt1"/>
                </a:highlight>
              </a:rPr>
              <a:t> </a:t>
            </a:r>
            <a:r>
              <a:rPr lang="en" sz="1050" u="sng">
                <a:solidFill>
                  <a:schemeClr val="hlink"/>
                </a:solidFill>
                <a:highlight>
                  <a:schemeClr val="lt1"/>
                </a:highlight>
                <a:hlinkClick r:id="rId2"/>
              </a:rPr>
              <a:t>databases</a:t>
            </a:r>
            <a:r>
              <a:rPr lang="en" sz="1050">
                <a:solidFill>
                  <a:srgbClr val="252525"/>
                </a:solidFill>
                <a:highlight>
                  <a:schemeClr val="lt1"/>
                </a:highlight>
              </a:rPr>
              <a:t>, </a:t>
            </a:r>
            <a:r>
              <a:rPr lang="en" sz="105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tables</a:t>
            </a:r>
            <a:r>
              <a:rPr lang="en" sz="1050">
                <a:solidFill>
                  <a:srgbClr val="252525"/>
                </a:solidFill>
                <a:highlight>
                  <a:schemeClr val="lt1"/>
                </a:highlight>
              </a:rPr>
              <a:t>, </a:t>
            </a:r>
            <a:r>
              <a:rPr lang="en" sz="105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fields</a:t>
            </a:r>
            <a:r>
              <a:rPr lang="en" sz="1050">
                <a:solidFill>
                  <a:srgbClr val="252525"/>
                </a:solidFill>
                <a:highlight>
                  <a:schemeClr val="lt1"/>
                </a:highlight>
              </a:rPr>
              <a:t> or </a:t>
            </a:r>
            <a:r>
              <a:rPr lang="en" sz="105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rows</a:t>
            </a:r>
            <a:r>
              <a:rPr lang="en" sz="1050">
                <a:solidFill>
                  <a:srgbClr val="252525"/>
                </a:solidFill>
                <a:highlight>
                  <a:schemeClr val="lt1"/>
                </a:highlight>
              </a:rPr>
              <a:t>; and also execute </a:t>
            </a:r>
            <a:r>
              <a:rPr lang="en" sz="1050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SQL</a:t>
            </a:r>
            <a:r>
              <a:rPr lang="en" sz="1050">
                <a:solidFill>
                  <a:srgbClr val="252525"/>
                </a:solidFill>
                <a:highlight>
                  <a:schemeClr val="lt1"/>
                </a:highlight>
              </a:rPr>
              <a:t> statements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6" name="Google Shape;1476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Ask students how many columns they see.</a:t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AutoNum type="arabicPeriod"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What are the columns they see.</a:t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AutoNum type="arabicPeriod"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What can be the type of Data in each column.</a:t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89046a95aa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89046a95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89046a95aa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89046a95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e1f8498f1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e1f8498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8dacb194ab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8dacb194a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e1f8498f1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e1f8498f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8dacb194ab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8dacb194a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dacb194ab_1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dacb194a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8dacb194ab_1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8dacb194a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dacb194ab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dacb194a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5" name="Google Shape;1525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3" name="Google Shape;1533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2" name="Google Shape;1542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f89052da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f89052d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c473187a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c47318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4" name="Google Shape;1564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f88ff3c2c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f88ff3c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f88ff3c2c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8" name="Google Shape;1578;g1f88ff3c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f88fc2b6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5" name="Google Shape;1585;g1f88fc2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7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8" name="Google Shape;1418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storing the data on many different files on multiple computers, all the data can be stored and shared using the DBMS.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might lose files or have trouble finding them by using a file system to store your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Users send requests for info to the DBMS, DBMS processes the request and gets the information from the database, the DBMS then gives the info to the users.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 Applications: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Banking: transactions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Airlines: reservations, schedules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Universities: registration, grades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Sales: customers, products, purchases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Databases touch all aspects of our lives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2" name="Google Shape;1592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Demo create table but let students insert their value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f88ff3c2c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0" name="Google Shape;1600;g1f88ff3c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1f88ff3c2c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1f88ff3c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8c473187a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8c473187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1" name="Google Shape;1621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8" name="Google Shape;1628;p5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Also maybe have to update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e1f8498f1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0" name="Google Shape;1640;ge1f8498f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Maybe have to update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f88ff3c2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1" name="Google Shape;1651;g1f88ff3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We see two tables Student Information and Student Login Information. We will solve some questions to understand how JOIN really works.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6" name="Google Shape;1656;p4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SELECT Student_Information.Name, Student_Login_Informataion.EmailID, </a:t>
            </a:r>
            <a:r>
              <a:rPr lang="en"/>
              <a:t>Student_Login_Informataion.Password FROM Student_Information JOIN Student_Login_Information ON Student_Information.StudentID = Student_Login_Information.StudentID</a:t>
            </a:r>
            <a:r>
              <a:rPr lang="en"/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e1f8498f1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6" name="Google Shape;1666;ge1f8498f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SELECT Student_Information.Name, Student_Login_Informataion.EmailID, Student_Login_Informataion.Password FROM Student_Information JOIN Student_Login_Information ON Student_Information.StudentID = Student_Login_Information.StudentID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89046a95aa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89046a95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f88ff3e5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6" name="Google Shape;1676;g1f88ff3e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e1f8498f14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6" name="Google Shape;1686;ge1f8498f1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6" name="Google Shape;1696;p5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e26b35bb5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6" name="Google Shape;1706;ge26b35bb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6" name="Google Shape;1716;p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Concatenates by linking the tables to each other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e26b35bb5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e26b35bb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9" name="Google Shape;1729;p5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6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5" name="Google Shape;1735;p6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e1f8498f14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1" name="Google Shape;1741;ge1f8498f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e26b35bb5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9" name="Google Shape;1749;ge26b35bb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8dacb194a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8dacb194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6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7" name="Google Shape;1757;p6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hobbies does a person have? </a:t>
            </a:r>
            <a:r>
              <a:rPr b="0" i="0" lang="en" sz="800" u="sng" cap="none" strike="noStrike">
                <a:solidFill>
                  <a:schemeClr val="hlink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select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name, </a:t>
            </a:r>
            <a:r>
              <a:rPr b="0" i="0" lang="en" sz="800" u="sng" cap="none" strike="noStrike">
                <a:solidFill>
                  <a:schemeClr val="hlink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count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(id) </a:t>
            </a:r>
            <a:r>
              <a:rPr b="0" i="0" lang="en" sz="800" u="none" cap="none" strike="noStrike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people </a:t>
            </a:r>
            <a:r>
              <a:rPr b="0" i="0" lang="en" sz="800" u="none" cap="none" strike="noStrike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natural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800" u="none" cap="none" strike="noStrike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join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hobbies </a:t>
            </a:r>
            <a:r>
              <a:rPr b="0" i="0" lang="en" sz="800" u="none" cap="none" strike="noStrike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id = </a:t>
            </a:r>
            <a:r>
              <a:rPr b="0" i="0" lang="en" sz="800" u="none" cap="none" strike="noStrike">
                <a:solidFill>
                  <a:srgbClr val="1166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16644"/>
              </a:solidFill>
              <a:highlight>
                <a:srgbClr val="E5E5E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6644"/>
              </a:buClr>
              <a:buFont typeface="Verdana"/>
              <a:buNone/>
            </a:pPr>
            <a:r>
              <a:rPr b="0" i="0" lang="en" sz="800" u="none" cap="none" strike="noStrike">
                <a:solidFill>
                  <a:srgbClr val="1166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The COUNT(*) function returns the number of records in a table: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e26b35bb50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6" name="Google Shape;1766;ge26b35bb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hobbies does a person have? </a:t>
            </a:r>
            <a:r>
              <a:rPr b="0" i="0" lang="en" sz="800" u="sng" cap="none" strike="noStrike">
                <a:solidFill>
                  <a:schemeClr val="hlink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select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name, </a:t>
            </a:r>
            <a:r>
              <a:rPr b="0" i="0" lang="en" sz="800" u="sng" cap="none" strike="noStrike">
                <a:solidFill>
                  <a:schemeClr val="hlink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count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(id) </a:t>
            </a:r>
            <a:r>
              <a:rPr b="0" i="0" lang="en" sz="800" u="none" cap="none" strike="noStrike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people </a:t>
            </a:r>
            <a:r>
              <a:rPr b="0" i="0" lang="en" sz="800" u="none" cap="none" strike="noStrike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natural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800" u="none" cap="none" strike="noStrike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join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hobbies </a:t>
            </a:r>
            <a:r>
              <a:rPr b="0" i="0" lang="en" sz="800" u="none" cap="none" strike="noStrike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b="0" i="0" lang="en" sz="800" u="none" cap="none" strike="noStrike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id = </a:t>
            </a:r>
            <a:r>
              <a:rPr b="0" i="0" lang="en" sz="800" u="none" cap="none" strike="noStrike">
                <a:solidFill>
                  <a:srgbClr val="1166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16644"/>
              </a:solidFill>
              <a:highlight>
                <a:srgbClr val="E5E5E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6644"/>
              </a:buClr>
              <a:buFont typeface="Verdana"/>
              <a:buNone/>
            </a:pPr>
            <a:r>
              <a:rPr b="0" i="0" lang="en" sz="800" u="none" cap="none" strike="noStrike">
                <a:solidFill>
                  <a:srgbClr val="1166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The COUNT(*) function returns the number of records in a table: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5" name="Google Shape;1775;p6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(ID uniquely identifies instructors)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8dacb194ab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8dacb194a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0" name="Google Shape;1790;p6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8dacb194ab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8dacb194a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89046a95aa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89046a95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8dacb194ab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8dacb194a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8dacb194ab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8dacb194a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89046a95a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89046a95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4" name="Google Shape;145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RDBMS the tables are related to each 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record is a row of data and is each individual entry that exists in a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RDBMS we’ll be using is called MySQL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43200" y="1735750"/>
            <a:ext cx="56388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43200" y="2821002"/>
            <a:ext cx="5696097" cy="784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421026" y="1677112"/>
            <a:ext cx="2064708" cy="1788689"/>
            <a:chOff x="4088875" y="1431100"/>
            <a:chExt cx="3293000" cy="2852775"/>
          </a:xfrm>
        </p:grpSpPr>
        <p:sp>
          <p:nvSpPr>
            <p:cNvPr id="12" name="Google Shape;12;p2"/>
            <p:cNvSpPr/>
            <p:nvPr/>
          </p:nvSpPr>
          <p:spPr>
            <a:xfrm>
              <a:off x="483147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97075" y="3907525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34975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300575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69525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8875" y="2822200"/>
              <a:ext cx="1481873" cy="1461674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9275" y="2697875"/>
              <a:ext cx="1626374" cy="15860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72900" y="2637375"/>
              <a:ext cx="1690175" cy="1646499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09850" y="2576900"/>
              <a:ext cx="1750674" cy="1706974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43450" y="2513050"/>
              <a:ext cx="1814524" cy="1770824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50975" y="232825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84575" y="2267775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21550" y="2207275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92100" y="2082950"/>
              <a:ext cx="2133750" cy="2163974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29075" y="2022475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62675" y="1962000"/>
              <a:ext cx="2133723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99625" y="1898150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740750" y="16528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8275" y="14680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81875" y="1431100"/>
              <a:ext cx="2133750" cy="2140424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928925" y="1431100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26375" y="1431100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3825" y="143110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16150" y="1431100"/>
              <a:ext cx="1811175" cy="17708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10250" y="1431100"/>
              <a:ext cx="1754025" cy="17069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07675" y="1431100"/>
              <a:ext cx="1690199" cy="1646499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02575" y="1431100"/>
              <a:ext cx="1565875" cy="15255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00025" y="1431100"/>
              <a:ext cx="1481850" cy="14616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97475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189000" y="1431100"/>
              <a:ext cx="850150" cy="836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83900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1325" y="1431100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"/>
          <p:cNvSpPr/>
          <p:nvPr/>
        </p:nvSpPr>
        <p:spPr>
          <a:xfrm flipH="1" rot="10800000">
            <a:off x="66672" y="313542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 flipH="1" rot="10800000">
            <a:off x="828674" y="351654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 flipH="1" rot="10800000">
            <a:off x="761999" y="877950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 flipH="1" rot="10800000">
            <a:off x="793850" y="4692800"/>
            <a:ext cx="517499" cy="447898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996357" y="1070667"/>
            <a:ext cx="351203" cy="324659"/>
            <a:chOff x="5975075" y="2327500"/>
            <a:chExt cx="420099" cy="388348"/>
          </a:xfrm>
        </p:grpSpPr>
        <p:sp>
          <p:nvSpPr>
            <p:cNvPr id="64" name="Google Shape;64;p2"/>
            <p:cNvSpPr/>
            <p:nvPr/>
          </p:nvSpPr>
          <p:spPr>
            <a:xfrm>
              <a:off x="5975075" y="2474650"/>
              <a:ext cx="98324" cy="220448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088025" y="2327500"/>
              <a:ext cx="307149" cy="388348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393600" y="3346626"/>
            <a:ext cx="166061" cy="287702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>
            <a:off x="305253" y="553855"/>
            <a:ext cx="247467" cy="392302"/>
            <a:chOff x="6718575" y="2318625"/>
            <a:chExt cx="256949" cy="407375"/>
          </a:xfrm>
        </p:grpSpPr>
        <p:sp>
          <p:nvSpPr>
            <p:cNvPr id="68" name="Google Shape;68;p2"/>
            <p:cNvSpPr/>
            <p:nvPr/>
          </p:nvSpPr>
          <p:spPr>
            <a:xfrm>
              <a:off x="6795900" y="2673600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795900" y="2650475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95900" y="2696125"/>
              <a:ext cx="102299" cy="29875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849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718575" y="2318625"/>
              <a:ext cx="256949" cy="307525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8738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95900" y="2628550"/>
              <a:ext cx="102299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1419982" y="3634330"/>
            <a:ext cx="342881" cy="350068"/>
            <a:chOff x="3951850" y="2985350"/>
            <a:chExt cx="407950" cy="416500"/>
          </a:xfrm>
        </p:grpSpPr>
        <p:sp>
          <p:nvSpPr>
            <p:cNvPr id="77" name="Google Shape;77;p2"/>
            <p:cNvSpPr/>
            <p:nvPr/>
          </p:nvSpPr>
          <p:spPr>
            <a:xfrm>
              <a:off x="3951850" y="2985350"/>
              <a:ext cx="314800" cy="314823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 flipH="1" rot="10800000">
            <a:off x="-88362" y="302260"/>
            <a:ext cx="1034724" cy="895485"/>
            <a:chOff x="238125" y="1431100"/>
            <a:chExt cx="3296350" cy="2852775"/>
          </a:xfrm>
        </p:grpSpPr>
        <p:sp>
          <p:nvSpPr>
            <p:cNvPr id="82" name="Google Shape;82;p2"/>
            <p:cNvSpPr/>
            <p:nvPr/>
          </p:nvSpPr>
          <p:spPr>
            <a:xfrm>
              <a:off x="98072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4200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9800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8750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8650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38125" y="28222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1550" y="2761700"/>
              <a:ext cx="779598" cy="840075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88525" y="2697875"/>
              <a:ext cx="608200" cy="675399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59075" y="2576900"/>
              <a:ext cx="275575" cy="336049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92675" y="2513050"/>
              <a:ext cx="275575" cy="309174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650" y="24525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6525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66600" y="23921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37175" y="22677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70775" y="22072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07725" y="214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452475" y="3941125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41325" y="208295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8300" y="20224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533125" y="3877275"/>
              <a:ext cx="275549" cy="309174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570075" y="381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11900" y="19620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603675" y="37563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640650" y="36924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5825" y="18376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677600" y="36320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19425" y="177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711200" y="35715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90000" y="165285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48175" y="35110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781775" y="344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26950" y="15923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60550" y="15319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818725" y="33867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97525" y="1468050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852325" y="33262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9300" y="32623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781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926250" y="32019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7560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959850" y="31414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996825" y="30775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030425" y="30170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067375" y="29566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101000" y="28961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137950" y="2802025"/>
              <a:ext cx="275549" cy="336049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006900" y="2573550"/>
              <a:ext cx="440199" cy="50405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543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872500" y="2345050"/>
              <a:ext cx="611574" cy="672049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610400" y="18847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146700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244150" y="1431100"/>
              <a:ext cx="1075273" cy="10651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341575" y="1431100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533125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630575" y="1431100"/>
              <a:ext cx="161300" cy="14784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"/>
          <p:cNvSpPr/>
          <p:nvPr/>
        </p:nvSpPr>
        <p:spPr>
          <a:xfrm flipH="1" rot="10800000">
            <a:off x="733424" y="393602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 flipH="1" rot="10800000">
            <a:off x="-291322" y="4148473"/>
            <a:ext cx="1182300" cy="1023598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1019337" y="4167057"/>
            <a:ext cx="248071" cy="248056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"/>
          <p:cNvGrpSpPr/>
          <p:nvPr/>
        </p:nvGrpSpPr>
        <p:grpSpPr>
          <a:xfrm>
            <a:off x="-50283" y="1452792"/>
            <a:ext cx="624842" cy="599375"/>
            <a:chOff x="5241175" y="4959100"/>
            <a:chExt cx="539775" cy="517775"/>
          </a:xfrm>
        </p:grpSpPr>
        <p:sp>
          <p:nvSpPr>
            <p:cNvPr id="170" name="Google Shape;170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330925" y="4985350"/>
              <a:ext cx="128250" cy="148399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241175" y="5241175"/>
              <a:ext cx="180124" cy="109324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619100" y="5194175"/>
              <a:ext cx="161850" cy="89773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"/>
          <p:cNvSpPr/>
          <p:nvPr/>
        </p:nvSpPr>
        <p:spPr>
          <a:xfrm>
            <a:off x="47198" y="4430469"/>
            <a:ext cx="505230" cy="459561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80" name="Google Shape;180;p3"/>
          <p:cNvGrpSpPr/>
          <p:nvPr/>
        </p:nvGrpSpPr>
        <p:grpSpPr>
          <a:xfrm flipH="1" rot="10800000">
            <a:off x="411205" y="245766"/>
            <a:ext cx="1322796" cy="1145959"/>
            <a:chOff x="4088875" y="1431100"/>
            <a:chExt cx="3293000" cy="2852775"/>
          </a:xfrm>
        </p:grpSpPr>
        <p:sp>
          <p:nvSpPr>
            <p:cNvPr id="181" name="Google Shape;181;p3"/>
            <p:cNvSpPr/>
            <p:nvPr/>
          </p:nvSpPr>
          <p:spPr>
            <a:xfrm>
              <a:off x="483147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697075" y="3907525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434975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300575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169525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088875" y="2822200"/>
              <a:ext cx="1481873" cy="1461674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39275" y="2697875"/>
              <a:ext cx="1626374" cy="15860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172900" y="2637375"/>
              <a:ext cx="1690175" cy="1646499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09850" y="2576900"/>
              <a:ext cx="1750674" cy="1706974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43450" y="2513050"/>
              <a:ext cx="1814524" cy="1770824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350975" y="232825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384575" y="2267775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421550" y="2207275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492100" y="2082950"/>
              <a:ext cx="2133750" cy="2163974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529075" y="2022475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562675" y="1962000"/>
              <a:ext cx="2133723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599625" y="1898150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740750" y="16528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848275" y="14680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881875" y="1431100"/>
              <a:ext cx="2133750" cy="2140424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928925" y="1431100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026375" y="1431100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123825" y="143110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416150" y="1431100"/>
              <a:ext cx="1811175" cy="17708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510250" y="1431100"/>
              <a:ext cx="1754025" cy="17069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607675" y="1431100"/>
              <a:ext cx="1690199" cy="1646499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802575" y="1431100"/>
              <a:ext cx="1565875" cy="15255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900025" y="1431100"/>
              <a:ext cx="1481850" cy="14616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997475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89000" y="1431100"/>
              <a:ext cx="850150" cy="836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83900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481325" y="1431100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3"/>
          <p:cNvGrpSpPr/>
          <p:nvPr/>
        </p:nvGrpSpPr>
        <p:grpSpPr>
          <a:xfrm flipH="1" rot="10800000">
            <a:off x="7663684" y="3682709"/>
            <a:ext cx="1034724" cy="895485"/>
            <a:chOff x="238125" y="1431100"/>
            <a:chExt cx="3296350" cy="2852775"/>
          </a:xfrm>
        </p:grpSpPr>
        <p:sp>
          <p:nvSpPr>
            <p:cNvPr id="229" name="Google Shape;229;p3"/>
            <p:cNvSpPr/>
            <p:nvPr/>
          </p:nvSpPr>
          <p:spPr>
            <a:xfrm>
              <a:off x="98072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4200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49800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18750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28650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38125" y="28222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51550" y="2761700"/>
              <a:ext cx="779598" cy="840075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88525" y="2697875"/>
              <a:ext cx="608200" cy="675399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9075" y="2576900"/>
              <a:ext cx="275575" cy="336049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92675" y="2513050"/>
              <a:ext cx="275575" cy="309174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29650" y="24525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96525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6600" y="23921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37175" y="22677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70775" y="22072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07725" y="214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452475" y="3941125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41325" y="208295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78300" y="20224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533125" y="3877275"/>
              <a:ext cx="275549" cy="309174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570075" y="381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711900" y="19620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603675" y="37563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40650" y="36924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785825" y="18376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677600" y="36320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819425" y="177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711200" y="35715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890000" y="165285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48175" y="35110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781775" y="344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926950" y="15923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960550" y="15319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818725" y="33867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997525" y="1468050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852325" y="33262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889300" y="32623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0781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926250" y="32019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17560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59850" y="31414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2996825" y="30775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030425" y="30170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067375" y="29566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101000" y="28961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37950" y="2802025"/>
              <a:ext cx="275549" cy="336049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006900" y="2573550"/>
              <a:ext cx="440199" cy="50405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8543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872500" y="2345050"/>
              <a:ext cx="611574" cy="672049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10400" y="18847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146700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244150" y="1431100"/>
              <a:ext cx="1075273" cy="10651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341575" y="1431100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2533125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2630575" y="1431100"/>
              <a:ext cx="161300" cy="14784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"/>
          <p:cNvSpPr/>
          <p:nvPr/>
        </p:nvSpPr>
        <p:spPr>
          <a:xfrm flipH="1" rot="10800000">
            <a:off x="327797" y="88922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3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8"/>
          </a:xfrm>
        </p:grpSpPr>
        <p:sp>
          <p:nvSpPr>
            <p:cNvPr id="320" name="Google Shape;320;p3"/>
            <p:cNvSpPr/>
            <p:nvPr/>
          </p:nvSpPr>
          <p:spPr>
            <a:xfrm>
              <a:off x="5975075" y="2474650"/>
              <a:ext cx="98324" cy="220448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088025" y="2327500"/>
              <a:ext cx="307149" cy="388348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3"/>
          <p:cNvSpPr/>
          <p:nvPr/>
        </p:nvSpPr>
        <p:spPr>
          <a:xfrm>
            <a:off x="203100" y="1270175"/>
            <a:ext cx="166061" cy="287702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8772688" y="4461807"/>
            <a:ext cx="248071" cy="248056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3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25" name="Google Shape;325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330925" y="4985350"/>
              <a:ext cx="128250" cy="148399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241175" y="5241175"/>
              <a:ext cx="180124" cy="109324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619100" y="5194175"/>
              <a:ext cx="161850" cy="89773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3"/>
          <p:cNvSpPr/>
          <p:nvPr/>
        </p:nvSpPr>
        <p:spPr>
          <a:xfrm>
            <a:off x="8081325" y="3153875"/>
            <a:ext cx="299951" cy="272837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3"/>
          <p:cNvGrpSpPr/>
          <p:nvPr/>
        </p:nvGrpSpPr>
        <p:grpSpPr>
          <a:xfrm>
            <a:off x="904275" y="515192"/>
            <a:ext cx="382957" cy="607110"/>
            <a:chOff x="6718575" y="2318625"/>
            <a:chExt cx="256949" cy="407375"/>
          </a:xfrm>
        </p:grpSpPr>
        <p:sp>
          <p:nvSpPr>
            <p:cNvPr id="333" name="Google Shape;333;p3"/>
            <p:cNvSpPr/>
            <p:nvPr/>
          </p:nvSpPr>
          <p:spPr>
            <a:xfrm>
              <a:off x="6795900" y="2673600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795900" y="2650475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795900" y="2696125"/>
              <a:ext cx="102299" cy="29875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7849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718575" y="2318625"/>
              <a:ext cx="256949" cy="307525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68738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795900" y="2628550"/>
              <a:ext cx="102299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"/>
          <p:cNvGrpSpPr/>
          <p:nvPr/>
        </p:nvGrpSpPr>
        <p:grpSpPr>
          <a:xfrm>
            <a:off x="335757" y="1840530"/>
            <a:ext cx="342881" cy="350068"/>
            <a:chOff x="3951850" y="2985350"/>
            <a:chExt cx="407950" cy="416500"/>
          </a:xfrm>
        </p:grpSpPr>
        <p:sp>
          <p:nvSpPr>
            <p:cNvPr id="342" name="Google Shape;342;p3"/>
            <p:cNvSpPr/>
            <p:nvPr/>
          </p:nvSpPr>
          <p:spPr>
            <a:xfrm>
              <a:off x="3951850" y="2985350"/>
              <a:ext cx="314800" cy="314823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48" name="Google Shape;348;p4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9" name="Google Shape;349;p4"/>
          <p:cNvSpPr txBox="1"/>
          <p:nvPr>
            <p:ph idx="2" type="body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0" name="Google Shape;350;p4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351" name="Google Shape;351;p4"/>
          <p:cNvGrpSpPr/>
          <p:nvPr/>
        </p:nvGrpSpPr>
        <p:grpSpPr>
          <a:xfrm flipH="1" rot="10800000">
            <a:off x="411205" y="245766"/>
            <a:ext cx="1322796" cy="1145959"/>
            <a:chOff x="4088875" y="1431100"/>
            <a:chExt cx="3293000" cy="2852775"/>
          </a:xfrm>
        </p:grpSpPr>
        <p:sp>
          <p:nvSpPr>
            <p:cNvPr id="352" name="Google Shape;352;p4"/>
            <p:cNvSpPr/>
            <p:nvPr/>
          </p:nvSpPr>
          <p:spPr>
            <a:xfrm>
              <a:off x="483147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697075" y="3907525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434975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300575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169525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088875" y="2822200"/>
              <a:ext cx="1481873" cy="1461674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139275" y="2697875"/>
              <a:ext cx="1626374" cy="15860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172900" y="2637375"/>
              <a:ext cx="1690175" cy="1646499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209850" y="2576900"/>
              <a:ext cx="1750674" cy="1706974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243450" y="2513050"/>
              <a:ext cx="1814524" cy="1770824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350975" y="232825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384575" y="2267775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421550" y="2207275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492100" y="2082950"/>
              <a:ext cx="2133750" cy="2163974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529075" y="2022475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562675" y="1962000"/>
              <a:ext cx="2133723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599625" y="1898150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740750" y="16528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848275" y="14680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881875" y="1431100"/>
              <a:ext cx="2133750" cy="2140424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928925" y="1431100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026375" y="1431100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123825" y="143110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5416150" y="1431100"/>
              <a:ext cx="1811175" cy="17708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510250" y="1431100"/>
              <a:ext cx="1754025" cy="17069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5607675" y="1431100"/>
              <a:ext cx="1690199" cy="1646499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5802575" y="1431100"/>
              <a:ext cx="1565875" cy="15255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5900025" y="1431100"/>
              <a:ext cx="1481850" cy="14616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5997475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6189000" y="1431100"/>
              <a:ext cx="850150" cy="836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6383900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481325" y="1431100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4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"/>
          <p:cNvSpPr/>
          <p:nvPr/>
        </p:nvSpPr>
        <p:spPr>
          <a:xfrm flipH="1" rot="10800000">
            <a:off x="327797" y="88922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4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8"/>
          </a:xfrm>
        </p:grpSpPr>
        <p:sp>
          <p:nvSpPr>
            <p:cNvPr id="404" name="Google Shape;404;p4"/>
            <p:cNvSpPr/>
            <p:nvPr/>
          </p:nvSpPr>
          <p:spPr>
            <a:xfrm>
              <a:off x="5975075" y="2474650"/>
              <a:ext cx="98324" cy="220448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6088025" y="2327500"/>
              <a:ext cx="307149" cy="388348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4"/>
          <p:cNvSpPr/>
          <p:nvPr/>
        </p:nvSpPr>
        <p:spPr>
          <a:xfrm>
            <a:off x="203100" y="1270175"/>
            <a:ext cx="166061" cy="287702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4"/>
          <p:cNvGrpSpPr/>
          <p:nvPr/>
        </p:nvGrpSpPr>
        <p:grpSpPr>
          <a:xfrm>
            <a:off x="904275" y="515192"/>
            <a:ext cx="382957" cy="607110"/>
            <a:chOff x="6718575" y="2318625"/>
            <a:chExt cx="256949" cy="407375"/>
          </a:xfrm>
        </p:grpSpPr>
        <p:sp>
          <p:nvSpPr>
            <p:cNvPr id="408" name="Google Shape;408;p4"/>
            <p:cNvSpPr/>
            <p:nvPr/>
          </p:nvSpPr>
          <p:spPr>
            <a:xfrm>
              <a:off x="6795900" y="2673600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795900" y="2650475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795900" y="2696125"/>
              <a:ext cx="102299" cy="29875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7849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718575" y="2318625"/>
              <a:ext cx="256949" cy="307525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68738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6795900" y="2628550"/>
              <a:ext cx="102299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335757" y="1840530"/>
            <a:ext cx="342881" cy="350068"/>
            <a:chOff x="3951850" y="2985350"/>
            <a:chExt cx="407950" cy="416500"/>
          </a:xfrm>
        </p:grpSpPr>
        <p:sp>
          <p:nvSpPr>
            <p:cNvPr id="417" name="Google Shape;417;p4"/>
            <p:cNvSpPr/>
            <p:nvPr/>
          </p:nvSpPr>
          <p:spPr>
            <a:xfrm>
              <a:off x="3951850" y="2985350"/>
              <a:ext cx="314800" cy="314823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"/>
          <p:cNvSpPr txBox="1"/>
          <p:nvPr>
            <p:ph idx="1" type="body"/>
          </p:nvPr>
        </p:nvSpPr>
        <p:spPr>
          <a:xfrm>
            <a:off x="457200" y="4406307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423" name="Google Shape;423;p5"/>
          <p:cNvGrpSpPr/>
          <p:nvPr/>
        </p:nvGrpSpPr>
        <p:grpSpPr>
          <a:xfrm flipH="1" rot="10800000">
            <a:off x="411205" y="245766"/>
            <a:ext cx="1322796" cy="1145959"/>
            <a:chOff x="4088875" y="1431100"/>
            <a:chExt cx="3293000" cy="2852775"/>
          </a:xfrm>
        </p:grpSpPr>
        <p:sp>
          <p:nvSpPr>
            <p:cNvPr id="424" name="Google Shape;424;p5"/>
            <p:cNvSpPr/>
            <p:nvPr/>
          </p:nvSpPr>
          <p:spPr>
            <a:xfrm>
              <a:off x="483147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4697075" y="3907525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4434975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4300575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4169525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088875" y="2822200"/>
              <a:ext cx="1481873" cy="1461674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39275" y="2697875"/>
              <a:ext cx="1626374" cy="15860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172900" y="2637375"/>
              <a:ext cx="1690175" cy="1646499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4209850" y="2576900"/>
              <a:ext cx="1750674" cy="1706974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243450" y="2513050"/>
              <a:ext cx="1814524" cy="1770824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350975" y="232825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384575" y="2267775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4421550" y="2207275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492100" y="2082950"/>
              <a:ext cx="2133750" cy="2163974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529075" y="2022475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562675" y="1962000"/>
              <a:ext cx="2133723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4599625" y="1898150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740750" y="16528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848275" y="14680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881875" y="1431100"/>
              <a:ext cx="2133750" cy="2140424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928925" y="1431100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5026375" y="1431100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5123825" y="143110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5416150" y="1431100"/>
              <a:ext cx="1811175" cy="17708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5510250" y="1431100"/>
              <a:ext cx="1754025" cy="17069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607675" y="1431100"/>
              <a:ext cx="1690199" cy="1646499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802575" y="1431100"/>
              <a:ext cx="1565875" cy="15255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900025" y="1431100"/>
              <a:ext cx="1481850" cy="14616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5997475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6189000" y="1431100"/>
              <a:ext cx="850150" cy="836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6383900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6481325" y="1431100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5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"/>
          <p:cNvSpPr/>
          <p:nvPr/>
        </p:nvSpPr>
        <p:spPr>
          <a:xfrm flipH="1" rot="10800000">
            <a:off x="327797" y="88922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5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8"/>
          </a:xfrm>
        </p:grpSpPr>
        <p:sp>
          <p:nvSpPr>
            <p:cNvPr id="476" name="Google Shape;476;p5"/>
            <p:cNvSpPr/>
            <p:nvPr/>
          </p:nvSpPr>
          <p:spPr>
            <a:xfrm>
              <a:off x="5975075" y="2474650"/>
              <a:ext cx="98324" cy="220448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6088025" y="2327500"/>
              <a:ext cx="307149" cy="388348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5"/>
          <p:cNvSpPr/>
          <p:nvPr/>
        </p:nvSpPr>
        <p:spPr>
          <a:xfrm>
            <a:off x="203100" y="1270175"/>
            <a:ext cx="166061" cy="287702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5"/>
          <p:cNvGrpSpPr/>
          <p:nvPr/>
        </p:nvGrpSpPr>
        <p:grpSpPr>
          <a:xfrm>
            <a:off x="904275" y="515192"/>
            <a:ext cx="382957" cy="607110"/>
            <a:chOff x="6718575" y="2318625"/>
            <a:chExt cx="256949" cy="407375"/>
          </a:xfrm>
        </p:grpSpPr>
        <p:sp>
          <p:nvSpPr>
            <p:cNvPr id="480" name="Google Shape;480;p5"/>
            <p:cNvSpPr/>
            <p:nvPr/>
          </p:nvSpPr>
          <p:spPr>
            <a:xfrm>
              <a:off x="6795900" y="2673600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6795900" y="2650475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6795900" y="2696125"/>
              <a:ext cx="102299" cy="29875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67849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6718575" y="2318625"/>
              <a:ext cx="256949" cy="307525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68738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6795900" y="2628550"/>
              <a:ext cx="102299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5"/>
          <p:cNvGrpSpPr/>
          <p:nvPr/>
        </p:nvGrpSpPr>
        <p:grpSpPr>
          <a:xfrm>
            <a:off x="335757" y="1840530"/>
            <a:ext cx="342881" cy="350068"/>
            <a:chOff x="3951850" y="2985350"/>
            <a:chExt cx="407950" cy="416500"/>
          </a:xfrm>
        </p:grpSpPr>
        <p:sp>
          <p:nvSpPr>
            <p:cNvPr id="489" name="Google Shape;489;p5"/>
            <p:cNvSpPr/>
            <p:nvPr/>
          </p:nvSpPr>
          <p:spPr>
            <a:xfrm>
              <a:off x="3951850" y="2985350"/>
              <a:ext cx="314800" cy="314823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5"/>
          <p:cNvGrpSpPr/>
          <p:nvPr/>
        </p:nvGrpSpPr>
        <p:grpSpPr>
          <a:xfrm flipH="1" rot="10800000">
            <a:off x="7663684" y="3682709"/>
            <a:ext cx="1034724" cy="895485"/>
            <a:chOff x="238125" y="1431100"/>
            <a:chExt cx="3296350" cy="2852775"/>
          </a:xfrm>
        </p:grpSpPr>
        <p:sp>
          <p:nvSpPr>
            <p:cNvPr id="494" name="Google Shape;494;p5"/>
            <p:cNvSpPr/>
            <p:nvPr/>
          </p:nvSpPr>
          <p:spPr>
            <a:xfrm>
              <a:off x="98072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584200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449800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318750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128650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238125" y="28222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251550" y="2761700"/>
              <a:ext cx="779598" cy="840075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288525" y="2697875"/>
              <a:ext cx="608200" cy="675399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359075" y="2576900"/>
              <a:ext cx="275575" cy="336049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392675" y="2513050"/>
              <a:ext cx="275575" cy="309174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29650" y="24525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196525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466600" y="23921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37175" y="22677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70775" y="22072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607725" y="214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452475" y="3941125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641325" y="208295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678300" y="20224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2533125" y="3877275"/>
              <a:ext cx="275549" cy="309174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570075" y="381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711900" y="19620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603675" y="37563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640650" y="36924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785825" y="18376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677600" y="36320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819425" y="177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11200" y="35715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890000" y="165285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2748175" y="35110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1775" y="344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926950" y="15923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960550" y="15319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2818725" y="33867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997525" y="1468050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2852325" y="33262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889300" y="32623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10781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2926250" y="32019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117560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2959850" y="31414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996825" y="30775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3030425" y="30170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067375" y="29566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101000" y="28961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137950" y="2802025"/>
              <a:ext cx="275549" cy="336049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3006900" y="2573550"/>
              <a:ext cx="440199" cy="50405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8543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2872500" y="2345050"/>
              <a:ext cx="611574" cy="672049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2610400" y="18847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146700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244150" y="1431100"/>
              <a:ext cx="1075273" cy="10651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2341575" y="1431100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2533125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2630575" y="1431100"/>
              <a:ext cx="161300" cy="14784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5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"/>
          <p:cNvSpPr/>
          <p:nvPr/>
        </p:nvSpPr>
        <p:spPr>
          <a:xfrm>
            <a:off x="8772688" y="4461807"/>
            <a:ext cx="248071" cy="248056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582" name="Google Shape;582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5330925" y="4985350"/>
              <a:ext cx="128250" cy="148399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241175" y="5241175"/>
              <a:ext cx="180124" cy="109324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5619100" y="5194175"/>
              <a:ext cx="161850" cy="89773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8" name="Google Shape;588;p5"/>
          <p:cNvSpPr/>
          <p:nvPr/>
        </p:nvSpPr>
        <p:spPr>
          <a:xfrm>
            <a:off x="8081325" y="3153875"/>
            <a:ext cx="299951" cy="272837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6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591" name="Google Shape;591;p6"/>
            <p:cNvSpPr/>
            <p:nvPr/>
          </p:nvSpPr>
          <p:spPr>
            <a:xfrm>
              <a:off x="483147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697075" y="3907525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434975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300575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69525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088875" y="2822200"/>
              <a:ext cx="1481873" cy="1461674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139275" y="2697875"/>
              <a:ext cx="1626374" cy="15860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172900" y="2637375"/>
              <a:ext cx="1690175" cy="1646499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209850" y="2576900"/>
              <a:ext cx="1750674" cy="1706974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243450" y="2513050"/>
              <a:ext cx="1814524" cy="1770824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350975" y="232825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384575" y="2267775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421550" y="2207275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492100" y="2082950"/>
              <a:ext cx="2133750" cy="2163974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4529075" y="2022475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4562675" y="1962000"/>
              <a:ext cx="2133723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4599625" y="1898150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4740750" y="16528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848275" y="14680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4881875" y="1431100"/>
              <a:ext cx="2133750" cy="2140424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4928925" y="1431100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5026375" y="1431100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5123825" y="143110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5416150" y="1431100"/>
              <a:ext cx="1811175" cy="17708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5510250" y="1431100"/>
              <a:ext cx="1754025" cy="17069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5607675" y="1431100"/>
              <a:ext cx="1690199" cy="1646499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5802575" y="1431100"/>
              <a:ext cx="1565875" cy="15255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5900025" y="1431100"/>
              <a:ext cx="1481850" cy="14616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5997475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6189000" y="1431100"/>
              <a:ext cx="850150" cy="836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6383900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6481325" y="1431100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p6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"/>
          <p:cNvSpPr/>
          <p:nvPr/>
        </p:nvSpPr>
        <p:spPr>
          <a:xfrm flipH="1" rot="10800000">
            <a:off x="503114" y="1161449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"/>
          <p:cNvSpPr/>
          <p:nvPr/>
        </p:nvSpPr>
        <p:spPr>
          <a:xfrm flipH="1" rot="10800000">
            <a:off x="247753" y="49690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p6"/>
          <p:cNvGrpSpPr/>
          <p:nvPr/>
        </p:nvGrpSpPr>
        <p:grpSpPr>
          <a:xfrm flipH="1" rot="10800000">
            <a:off x="8218342" y="4123088"/>
            <a:ext cx="685309" cy="593091"/>
            <a:chOff x="238125" y="1431100"/>
            <a:chExt cx="3296350" cy="2852775"/>
          </a:xfrm>
        </p:grpSpPr>
        <p:sp>
          <p:nvSpPr>
            <p:cNvPr id="643" name="Google Shape;643;p6"/>
            <p:cNvSpPr/>
            <p:nvPr/>
          </p:nvSpPr>
          <p:spPr>
            <a:xfrm>
              <a:off x="98072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584200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449800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8750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128650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38125" y="28222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251550" y="2761700"/>
              <a:ext cx="779598" cy="840075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88525" y="2697875"/>
              <a:ext cx="608200" cy="675399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59075" y="2576900"/>
              <a:ext cx="275575" cy="336049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92675" y="2513050"/>
              <a:ext cx="275575" cy="309174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429650" y="24525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196525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466600" y="23921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537175" y="22677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570775" y="22072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607725" y="214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452475" y="3941125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641325" y="208295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678300" y="20224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533125" y="3877275"/>
              <a:ext cx="275549" cy="309174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2570075" y="381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711900" y="19620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2603675" y="37563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2640650" y="36924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785825" y="18376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677600" y="36320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819425" y="177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711200" y="35715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890000" y="165285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2748175" y="35110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781775" y="344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926950" y="15923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960550" y="15319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2818725" y="33867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997525" y="1468050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852325" y="33262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889300" y="32623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10781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926250" y="32019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117560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959850" y="31414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996825" y="30775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030425" y="30170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3067375" y="29566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3101000" y="28961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3137950" y="2802025"/>
              <a:ext cx="275549" cy="336049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3006900" y="2573550"/>
              <a:ext cx="440199" cy="50405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18543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872500" y="2345050"/>
              <a:ext cx="611574" cy="672049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610400" y="18847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146700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244150" y="1431100"/>
              <a:ext cx="1075273" cy="10651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341575" y="1431100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2533125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2630575" y="1431100"/>
              <a:ext cx="161300" cy="14784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5" name="Google Shape;725;p6"/>
          <p:cNvSpPr/>
          <p:nvPr/>
        </p:nvSpPr>
        <p:spPr>
          <a:xfrm flipH="1" rot="10800000">
            <a:off x="8763567" y="4485978"/>
            <a:ext cx="542998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"/>
          <p:cNvSpPr/>
          <p:nvPr/>
        </p:nvSpPr>
        <p:spPr>
          <a:xfrm flipH="1" rot="10800000">
            <a:off x="8523810" y="4741098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"/>
          <p:cNvSpPr/>
          <p:nvPr/>
        </p:nvSpPr>
        <p:spPr>
          <a:xfrm flipH="1" rot="10800000">
            <a:off x="8322785" y="3628021"/>
            <a:ext cx="542998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6"/>
          <p:cNvSpPr/>
          <p:nvPr/>
        </p:nvSpPr>
        <p:spPr>
          <a:xfrm flipH="1" rot="10800000">
            <a:off x="8763567" y="4009880"/>
            <a:ext cx="237598" cy="205798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"/>
          <p:cNvSpPr txBox="1"/>
          <p:nvPr>
            <p:ph idx="1" type="body"/>
          </p:nvPr>
        </p:nvSpPr>
        <p:spPr>
          <a:xfrm>
            <a:off x="2051200" y="2085600"/>
            <a:ext cx="6282299" cy="81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731" name="Google Shape;731;p7"/>
          <p:cNvGrpSpPr/>
          <p:nvPr/>
        </p:nvGrpSpPr>
        <p:grpSpPr>
          <a:xfrm flipH="1" rot="10800000">
            <a:off x="411205" y="1998368"/>
            <a:ext cx="1322796" cy="1145959"/>
            <a:chOff x="4088875" y="1431100"/>
            <a:chExt cx="3293000" cy="2852775"/>
          </a:xfrm>
        </p:grpSpPr>
        <p:sp>
          <p:nvSpPr>
            <p:cNvPr id="732" name="Google Shape;732;p7"/>
            <p:cNvSpPr/>
            <p:nvPr/>
          </p:nvSpPr>
          <p:spPr>
            <a:xfrm>
              <a:off x="483147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4697075" y="3907525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4434975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4300575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4169525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4088875" y="2822200"/>
              <a:ext cx="1481873" cy="1461674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4139275" y="2697875"/>
              <a:ext cx="1626374" cy="15860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4172900" y="2637375"/>
              <a:ext cx="1690175" cy="1646499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4209850" y="2576900"/>
              <a:ext cx="1750674" cy="1706974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4243450" y="2513050"/>
              <a:ext cx="1814524" cy="1770824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4350975" y="232825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4384575" y="2267775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4421550" y="2207275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4492100" y="2082950"/>
              <a:ext cx="2133750" cy="2163974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529075" y="2022475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4562675" y="1962000"/>
              <a:ext cx="2133723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4599625" y="1898150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740750" y="16528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848275" y="14680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881875" y="1431100"/>
              <a:ext cx="2133750" cy="2140424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928925" y="1431100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5026375" y="1431100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5123825" y="143110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5416150" y="1431100"/>
              <a:ext cx="1811175" cy="17708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5510250" y="1431100"/>
              <a:ext cx="1754025" cy="17069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5607675" y="1431100"/>
              <a:ext cx="1690199" cy="1646499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802575" y="1431100"/>
              <a:ext cx="1565875" cy="15255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900025" y="1431100"/>
              <a:ext cx="1481850" cy="14616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997475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6189000" y="1431100"/>
              <a:ext cx="850150" cy="836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6383900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6481325" y="1431100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Google Shape;779;p7"/>
          <p:cNvSpPr/>
          <p:nvPr/>
        </p:nvSpPr>
        <p:spPr>
          <a:xfrm flipH="1" rot="10800000">
            <a:off x="-123825" y="28115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"/>
          <p:cNvSpPr/>
          <p:nvPr/>
        </p:nvSpPr>
        <p:spPr>
          <a:xfrm flipH="1" rot="10800000">
            <a:off x="638174" y="3192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"/>
          <p:cNvSpPr/>
          <p:nvPr/>
        </p:nvSpPr>
        <p:spPr>
          <a:xfrm flipH="1" rot="10800000">
            <a:off x="752474" y="1201800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"/>
          <p:cNvSpPr/>
          <p:nvPr/>
        </p:nvSpPr>
        <p:spPr>
          <a:xfrm flipH="1" rot="10800000">
            <a:off x="657224" y="4380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7"/>
          <p:cNvGrpSpPr/>
          <p:nvPr/>
        </p:nvGrpSpPr>
        <p:grpSpPr>
          <a:xfrm>
            <a:off x="986832" y="1394517"/>
            <a:ext cx="351203" cy="324659"/>
            <a:chOff x="5975075" y="2327500"/>
            <a:chExt cx="420099" cy="388348"/>
          </a:xfrm>
        </p:grpSpPr>
        <p:sp>
          <p:nvSpPr>
            <p:cNvPr id="784" name="Google Shape;784;p7"/>
            <p:cNvSpPr/>
            <p:nvPr/>
          </p:nvSpPr>
          <p:spPr>
            <a:xfrm>
              <a:off x="5975075" y="2474650"/>
              <a:ext cx="98324" cy="220448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6088025" y="2327500"/>
              <a:ext cx="307149" cy="388348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7"/>
          <p:cNvSpPr/>
          <p:nvPr/>
        </p:nvSpPr>
        <p:spPr>
          <a:xfrm>
            <a:off x="203100" y="3022775"/>
            <a:ext cx="166061" cy="287702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7"/>
          <p:cNvGrpSpPr/>
          <p:nvPr/>
        </p:nvGrpSpPr>
        <p:grpSpPr>
          <a:xfrm>
            <a:off x="295728" y="877705"/>
            <a:ext cx="247467" cy="392302"/>
            <a:chOff x="6718575" y="2318625"/>
            <a:chExt cx="256949" cy="407375"/>
          </a:xfrm>
        </p:grpSpPr>
        <p:sp>
          <p:nvSpPr>
            <p:cNvPr id="788" name="Google Shape;788;p7"/>
            <p:cNvSpPr/>
            <p:nvPr/>
          </p:nvSpPr>
          <p:spPr>
            <a:xfrm>
              <a:off x="6795900" y="2673600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795900" y="2650475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6795900" y="2696125"/>
              <a:ext cx="102299" cy="29875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67849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718575" y="2318625"/>
              <a:ext cx="256949" cy="307525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8738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795900" y="2628550"/>
              <a:ext cx="102299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7"/>
          <p:cNvGrpSpPr/>
          <p:nvPr/>
        </p:nvGrpSpPr>
        <p:grpSpPr>
          <a:xfrm>
            <a:off x="1229482" y="3310480"/>
            <a:ext cx="342881" cy="350068"/>
            <a:chOff x="3951850" y="2985350"/>
            <a:chExt cx="407950" cy="416500"/>
          </a:xfrm>
        </p:grpSpPr>
        <p:sp>
          <p:nvSpPr>
            <p:cNvPr id="797" name="Google Shape;797;p7"/>
            <p:cNvSpPr/>
            <p:nvPr/>
          </p:nvSpPr>
          <p:spPr>
            <a:xfrm>
              <a:off x="3951850" y="2985350"/>
              <a:ext cx="314800" cy="314823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7"/>
          <p:cNvGrpSpPr/>
          <p:nvPr/>
        </p:nvGrpSpPr>
        <p:grpSpPr>
          <a:xfrm flipH="1" rot="10800000">
            <a:off x="-97887" y="626110"/>
            <a:ext cx="1034724" cy="895485"/>
            <a:chOff x="238125" y="1431100"/>
            <a:chExt cx="3296350" cy="2852775"/>
          </a:xfrm>
        </p:grpSpPr>
        <p:sp>
          <p:nvSpPr>
            <p:cNvPr id="802" name="Google Shape;802;p7"/>
            <p:cNvSpPr/>
            <p:nvPr/>
          </p:nvSpPr>
          <p:spPr>
            <a:xfrm>
              <a:off x="98072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584200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449800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18750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128650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238125" y="28222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251550" y="2761700"/>
              <a:ext cx="779598" cy="840075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288525" y="2697875"/>
              <a:ext cx="608200" cy="675399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359075" y="2576900"/>
              <a:ext cx="275575" cy="336049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392675" y="2513050"/>
              <a:ext cx="275575" cy="309174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429650" y="24525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96525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466600" y="23921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537175" y="22677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570775" y="22072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07725" y="214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2452475" y="3941125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41325" y="208295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78300" y="20224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2533125" y="3877275"/>
              <a:ext cx="275549" cy="309174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2570075" y="381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711900" y="19620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2603675" y="37563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2640650" y="36924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785825" y="18376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2677600" y="36320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819425" y="177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2711200" y="35715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890000" y="165285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2748175" y="35110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2781775" y="344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926950" y="15923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960550" y="15319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2818725" y="33867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997525" y="1468050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2852325" y="33262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2889300" y="32623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10781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2926250" y="32019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117560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2959850" y="31414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2996825" y="30775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3030425" y="30170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3067375" y="29566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3101000" y="28961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3137950" y="2802025"/>
              <a:ext cx="275549" cy="336049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006900" y="2573550"/>
              <a:ext cx="440199" cy="50405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18543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2872500" y="2345050"/>
              <a:ext cx="611574" cy="672049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2610400" y="18847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2146700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2244150" y="1431100"/>
              <a:ext cx="1075273" cy="10651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2341575" y="1431100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2533125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2630575" y="1431100"/>
              <a:ext cx="161300" cy="14784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4" name="Google Shape;884;p7"/>
          <p:cNvSpPr/>
          <p:nvPr/>
        </p:nvSpPr>
        <p:spPr>
          <a:xfrm flipH="1" rot="10800000">
            <a:off x="542924" y="36121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7"/>
          <p:cNvSpPr/>
          <p:nvPr/>
        </p:nvSpPr>
        <p:spPr>
          <a:xfrm flipH="1" rot="10800000">
            <a:off x="-115052" y="3996024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7"/>
          <p:cNvSpPr/>
          <p:nvPr/>
        </p:nvSpPr>
        <p:spPr>
          <a:xfrm>
            <a:off x="828837" y="3843207"/>
            <a:ext cx="248071" cy="248056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9" name="Google Shape;889;p7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890" name="Google Shape;890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330925" y="4985350"/>
              <a:ext cx="128250" cy="148399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5241175" y="5241175"/>
              <a:ext cx="180124" cy="109324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5619100" y="5194175"/>
              <a:ext cx="161850" cy="89773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6" name="Google Shape;896;p7"/>
          <p:cNvSpPr/>
          <p:nvPr/>
        </p:nvSpPr>
        <p:spPr>
          <a:xfrm>
            <a:off x="144925" y="4214500"/>
            <a:ext cx="299951" cy="272837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7"/>
          <p:cNvSpPr txBox="1"/>
          <p:nvPr/>
        </p:nvSpPr>
        <p:spPr>
          <a:xfrm>
            <a:off x="94000" y="1929581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"/>
          <p:cNvSpPr txBox="1"/>
          <p:nvPr>
            <p:ph type="ctrTitle"/>
          </p:nvPr>
        </p:nvSpPr>
        <p:spPr>
          <a:xfrm>
            <a:off x="1400175" y="1991825"/>
            <a:ext cx="63435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900" name="Google Shape;900;p8"/>
          <p:cNvGrpSpPr/>
          <p:nvPr/>
        </p:nvGrpSpPr>
        <p:grpSpPr>
          <a:xfrm flipH="1" rot="10800000">
            <a:off x="3692749" y="38248"/>
            <a:ext cx="1758132" cy="1523094"/>
            <a:chOff x="4088875" y="1431100"/>
            <a:chExt cx="3293000" cy="2852775"/>
          </a:xfrm>
        </p:grpSpPr>
        <p:sp>
          <p:nvSpPr>
            <p:cNvPr id="901" name="Google Shape;901;p8"/>
            <p:cNvSpPr/>
            <p:nvPr/>
          </p:nvSpPr>
          <p:spPr>
            <a:xfrm>
              <a:off x="483147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697075" y="3907525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434975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300575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169525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088875" y="2822200"/>
              <a:ext cx="1481873" cy="1461674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139275" y="2697875"/>
              <a:ext cx="1626374" cy="15860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172900" y="2637375"/>
              <a:ext cx="1690175" cy="1646499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209850" y="2576900"/>
              <a:ext cx="1750674" cy="1706974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243450" y="2513050"/>
              <a:ext cx="1814524" cy="1770824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350975" y="232825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84575" y="2267775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21550" y="2207275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492100" y="2082950"/>
              <a:ext cx="2133750" cy="2163974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29075" y="2022475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562675" y="1962000"/>
              <a:ext cx="2133723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599625" y="1898150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740750" y="16528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848275" y="14680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881875" y="1431100"/>
              <a:ext cx="2133750" cy="2140424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928925" y="1431100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5026375" y="1431100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5123825" y="143110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5416150" y="1431100"/>
              <a:ext cx="1811175" cy="17708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5510250" y="1431100"/>
              <a:ext cx="1754025" cy="17069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5607675" y="1431100"/>
              <a:ext cx="1690199" cy="1646499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5802575" y="1431100"/>
              <a:ext cx="1565875" cy="15255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5900025" y="1431100"/>
              <a:ext cx="1481850" cy="14616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5997475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189000" y="1431100"/>
              <a:ext cx="850150" cy="836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383900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481325" y="1431100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8" name="Google Shape;948;p8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8"/>
          <p:cNvSpPr/>
          <p:nvPr/>
        </p:nvSpPr>
        <p:spPr>
          <a:xfrm flipH="1" rot="10800000">
            <a:off x="3602723" y="1360108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8"/>
          <p:cNvSpPr/>
          <p:nvPr/>
        </p:nvSpPr>
        <p:spPr>
          <a:xfrm flipH="1" rot="10800000">
            <a:off x="5278914" y="855276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8"/>
          <p:cNvSpPr/>
          <p:nvPr/>
        </p:nvSpPr>
        <p:spPr>
          <a:xfrm flipH="1" rot="10800000">
            <a:off x="5365798" y="352323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2" name="Google Shape;952;p8"/>
          <p:cNvGrpSpPr/>
          <p:nvPr/>
        </p:nvGrpSpPr>
        <p:grpSpPr>
          <a:xfrm>
            <a:off x="5549152" y="1029779"/>
            <a:ext cx="404639" cy="374057"/>
            <a:chOff x="5975075" y="2327500"/>
            <a:chExt cx="420099" cy="388348"/>
          </a:xfrm>
        </p:grpSpPr>
        <p:sp>
          <p:nvSpPr>
            <p:cNvPr id="953" name="Google Shape;953;p8"/>
            <p:cNvSpPr/>
            <p:nvPr/>
          </p:nvSpPr>
          <p:spPr>
            <a:xfrm>
              <a:off x="5975075" y="2474650"/>
              <a:ext cx="98324" cy="220448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088025" y="2327500"/>
              <a:ext cx="307149" cy="388348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p8"/>
          <p:cNvSpPr/>
          <p:nvPr/>
        </p:nvSpPr>
        <p:spPr>
          <a:xfrm>
            <a:off x="3253021" y="113271"/>
            <a:ext cx="225084" cy="389963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8"/>
          <p:cNvGrpSpPr/>
          <p:nvPr/>
        </p:nvGrpSpPr>
        <p:grpSpPr>
          <a:xfrm>
            <a:off x="4380523" y="515192"/>
            <a:ext cx="382957" cy="607110"/>
            <a:chOff x="6718575" y="2318625"/>
            <a:chExt cx="256949" cy="407375"/>
          </a:xfrm>
        </p:grpSpPr>
        <p:sp>
          <p:nvSpPr>
            <p:cNvPr id="957" name="Google Shape;957;p8"/>
            <p:cNvSpPr/>
            <p:nvPr/>
          </p:nvSpPr>
          <p:spPr>
            <a:xfrm>
              <a:off x="6795900" y="2673600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795900" y="2650475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795900" y="2696125"/>
              <a:ext cx="102299" cy="29875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7849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718575" y="2318625"/>
              <a:ext cx="256949" cy="307525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738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795900" y="2628550"/>
              <a:ext cx="102299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Google Shape;965;p8"/>
          <p:cNvGrpSpPr/>
          <p:nvPr/>
        </p:nvGrpSpPr>
        <p:grpSpPr>
          <a:xfrm>
            <a:off x="3199463" y="902957"/>
            <a:ext cx="395017" cy="403296"/>
            <a:chOff x="3951850" y="2985350"/>
            <a:chExt cx="407950" cy="416500"/>
          </a:xfrm>
        </p:grpSpPr>
        <p:sp>
          <p:nvSpPr>
            <p:cNvPr id="966" name="Google Shape;966;p8"/>
            <p:cNvSpPr/>
            <p:nvPr/>
          </p:nvSpPr>
          <p:spPr>
            <a:xfrm>
              <a:off x="3951850" y="2985350"/>
              <a:ext cx="314800" cy="314823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8"/>
          <p:cNvGrpSpPr/>
          <p:nvPr/>
        </p:nvGrpSpPr>
        <p:grpSpPr>
          <a:xfrm flipH="1" rot="10800000">
            <a:off x="3920309" y="3981674"/>
            <a:ext cx="1303374" cy="1127987"/>
            <a:chOff x="238125" y="1431100"/>
            <a:chExt cx="3296350" cy="2852775"/>
          </a:xfrm>
        </p:grpSpPr>
        <p:sp>
          <p:nvSpPr>
            <p:cNvPr id="971" name="Google Shape;971;p8"/>
            <p:cNvSpPr/>
            <p:nvPr/>
          </p:nvSpPr>
          <p:spPr>
            <a:xfrm>
              <a:off x="98072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584200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449800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318750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28650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38125" y="28222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251550" y="2761700"/>
              <a:ext cx="779598" cy="840075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288525" y="2697875"/>
              <a:ext cx="608200" cy="675399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359075" y="2576900"/>
              <a:ext cx="275575" cy="336049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92675" y="2513050"/>
              <a:ext cx="275575" cy="309174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429650" y="24525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196525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466600" y="23921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537175" y="22677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570775" y="22072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07725" y="214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452475" y="3941125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41325" y="208295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678300" y="20224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533125" y="3877275"/>
              <a:ext cx="275549" cy="309174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2570075" y="381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711900" y="19620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2603675" y="37563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2640650" y="36924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785825" y="18376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2677600" y="36320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819425" y="177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2711200" y="35715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890000" y="165285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2748175" y="35110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781775" y="344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926950" y="15923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960550" y="15319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2818725" y="33867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997525" y="1468050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2852325" y="33262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2889300" y="32623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10781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926250" y="32019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17560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959850" y="31414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2996825" y="30775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3030425" y="30170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3067375" y="29566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3101000" y="28961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3137950" y="2802025"/>
              <a:ext cx="275549" cy="336049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3006900" y="2573550"/>
              <a:ext cx="440199" cy="50405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18543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2872500" y="2345050"/>
              <a:ext cx="611574" cy="672049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2610400" y="18847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2146700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2244150" y="1431100"/>
              <a:ext cx="1075273" cy="10651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2341575" y="1431100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2533125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2630575" y="1431100"/>
              <a:ext cx="161300" cy="14784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3" name="Google Shape;1053;p8"/>
          <p:cNvSpPr/>
          <p:nvPr/>
        </p:nvSpPr>
        <p:spPr>
          <a:xfrm flipH="1" rot="10800000">
            <a:off x="5010532" y="4576646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8"/>
          <p:cNvSpPr/>
          <p:nvPr/>
        </p:nvSpPr>
        <p:spPr>
          <a:xfrm flipH="1" rot="10800000">
            <a:off x="5133678" y="4056449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8"/>
          <p:cNvSpPr/>
          <p:nvPr/>
        </p:nvSpPr>
        <p:spPr>
          <a:xfrm flipH="1" rot="10800000">
            <a:off x="3101708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"/>
          <p:cNvSpPr/>
          <p:nvPr/>
        </p:nvSpPr>
        <p:spPr>
          <a:xfrm flipH="1" rot="10800000">
            <a:off x="3530382" y="4576660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8"/>
          <p:cNvSpPr/>
          <p:nvPr/>
        </p:nvSpPr>
        <p:spPr>
          <a:xfrm>
            <a:off x="5370703" y="4867760"/>
            <a:ext cx="312502" cy="312484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8" name="Google Shape;1058;p8"/>
          <p:cNvGrpSpPr/>
          <p:nvPr/>
        </p:nvGrpSpPr>
        <p:grpSpPr>
          <a:xfrm>
            <a:off x="5772007" y="4056438"/>
            <a:ext cx="573941" cy="550548"/>
            <a:chOff x="5241175" y="4959100"/>
            <a:chExt cx="539775" cy="517775"/>
          </a:xfrm>
        </p:grpSpPr>
        <p:sp>
          <p:nvSpPr>
            <p:cNvPr id="1059" name="Google Shape;1059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5330925" y="4985350"/>
              <a:ext cx="128250" cy="148399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5241175" y="5241175"/>
              <a:ext cx="180124" cy="109324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5619100" y="5194175"/>
              <a:ext cx="161850" cy="89773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8"/>
          <p:cNvSpPr/>
          <p:nvPr/>
        </p:nvSpPr>
        <p:spPr>
          <a:xfrm>
            <a:off x="3429207" y="3904791"/>
            <a:ext cx="377838" cy="343684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68" name="Google Shape;1068;p9"/>
          <p:cNvSpPr txBox="1"/>
          <p:nvPr>
            <p:ph idx="1" type="body"/>
          </p:nvPr>
        </p:nvSpPr>
        <p:spPr>
          <a:xfrm>
            <a:off x="1734000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69" name="Google Shape;1069;p9"/>
          <p:cNvSpPr txBox="1"/>
          <p:nvPr>
            <p:ph idx="2" type="body"/>
          </p:nvPr>
        </p:nvSpPr>
        <p:spPr>
          <a:xfrm>
            <a:off x="4562087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070" name="Google Shape;1070;p9"/>
          <p:cNvGrpSpPr/>
          <p:nvPr/>
        </p:nvGrpSpPr>
        <p:grpSpPr>
          <a:xfrm flipH="1" rot="10800000">
            <a:off x="411205" y="245766"/>
            <a:ext cx="1322796" cy="1145959"/>
            <a:chOff x="4088875" y="1431100"/>
            <a:chExt cx="3293000" cy="2852775"/>
          </a:xfrm>
        </p:grpSpPr>
        <p:sp>
          <p:nvSpPr>
            <p:cNvPr id="1071" name="Google Shape;1071;p9"/>
            <p:cNvSpPr/>
            <p:nvPr/>
          </p:nvSpPr>
          <p:spPr>
            <a:xfrm>
              <a:off x="483147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4697075" y="3907525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4434975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4300575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4169525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4088875" y="2822200"/>
              <a:ext cx="1481873" cy="1461674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4139275" y="2697875"/>
              <a:ext cx="1626374" cy="15860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4172900" y="2637375"/>
              <a:ext cx="1690175" cy="1646499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4209850" y="2576900"/>
              <a:ext cx="1750674" cy="1706974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4243450" y="2513050"/>
              <a:ext cx="1814524" cy="1770824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4350975" y="232825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4384575" y="2267775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4421550" y="2207275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4492100" y="2082950"/>
              <a:ext cx="2133750" cy="2163974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4529075" y="2022475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4562675" y="1962000"/>
              <a:ext cx="2133723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4599625" y="1898150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4740750" y="16528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4848275" y="14680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4881875" y="1431100"/>
              <a:ext cx="2133750" cy="2140424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4928925" y="1431100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5026375" y="1431100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5123825" y="143110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5416150" y="1431100"/>
              <a:ext cx="1811175" cy="17708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5510250" y="1431100"/>
              <a:ext cx="1754025" cy="17069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5607675" y="1431100"/>
              <a:ext cx="1690199" cy="1646499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5802575" y="1431100"/>
              <a:ext cx="1565875" cy="15255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5900025" y="1431100"/>
              <a:ext cx="1481850" cy="14616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5997475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6189000" y="1431100"/>
              <a:ext cx="850150" cy="836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6383900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6481325" y="1431100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Google Shape;1118;p9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9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9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9"/>
          <p:cNvSpPr/>
          <p:nvPr/>
        </p:nvSpPr>
        <p:spPr>
          <a:xfrm flipH="1" rot="10800000">
            <a:off x="327797" y="88922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Google Shape;1122;p9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8"/>
          </a:xfrm>
        </p:grpSpPr>
        <p:sp>
          <p:nvSpPr>
            <p:cNvPr id="1123" name="Google Shape;1123;p9"/>
            <p:cNvSpPr/>
            <p:nvPr/>
          </p:nvSpPr>
          <p:spPr>
            <a:xfrm>
              <a:off x="5975075" y="2474650"/>
              <a:ext cx="98324" cy="220448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6088025" y="2327500"/>
              <a:ext cx="307149" cy="388348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9"/>
          <p:cNvSpPr/>
          <p:nvPr/>
        </p:nvSpPr>
        <p:spPr>
          <a:xfrm>
            <a:off x="203100" y="1270175"/>
            <a:ext cx="166061" cy="287702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Google Shape;1126;p9"/>
          <p:cNvGrpSpPr/>
          <p:nvPr/>
        </p:nvGrpSpPr>
        <p:grpSpPr>
          <a:xfrm>
            <a:off x="904275" y="515192"/>
            <a:ext cx="382957" cy="607110"/>
            <a:chOff x="6718575" y="2318625"/>
            <a:chExt cx="256949" cy="407375"/>
          </a:xfrm>
        </p:grpSpPr>
        <p:sp>
          <p:nvSpPr>
            <p:cNvPr id="1127" name="Google Shape;1127;p9"/>
            <p:cNvSpPr/>
            <p:nvPr/>
          </p:nvSpPr>
          <p:spPr>
            <a:xfrm>
              <a:off x="6795900" y="2673600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6795900" y="2650475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6795900" y="2696125"/>
              <a:ext cx="102299" cy="29875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67849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6718575" y="2318625"/>
              <a:ext cx="256949" cy="307525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68738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6795900" y="2628550"/>
              <a:ext cx="102299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9"/>
          <p:cNvGrpSpPr/>
          <p:nvPr/>
        </p:nvGrpSpPr>
        <p:grpSpPr>
          <a:xfrm>
            <a:off x="335757" y="1840530"/>
            <a:ext cx="342881" cy="350068"/>
            <a:chOff x="3951850" y="2985350"/>
            <a:chExt cx="407950" cy="416500"/>
          </a:xfrm>
        </p:grpSpPr>
        <p:sp>
          <p:nvSpPr>
            <p:cNvPr id="1136" name="Google Shape;1136;p9"/>
            <p:cNvSpPr/>
            <p:nvPr/>
          </p:nvSpPr>
          <p:spPr>
            <a:xfrm>
              <a:off x="3951850" y="2985350"/>
              <a:ext cx="314800" cy="314823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flipH="1" rot="10800000">
            <a:off x="7663684" y="3682709"/>
            <a:ext cx="1034724" cy="895485"/>
            <a:chOff x="238125" y="1431100"/>
            <a:chExt cx="3296350" cy="2852775"/>
          </a:xfrm>
        </p:grpSpPr>
        <p:sp>
          <p:nvSpPr>
            <p:cNvPr id="1141" name="Google Shape;1141;p9"/>
            <p:cNvSpPr/>
            <p:nvPr/>
          </p:nvSpPr>
          <p:spPr>
            <a:xfrm>
              <a:off x="98072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584200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49800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318750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128650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38125" y="28222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51550" y="2761700"/>
              <a:ext cx="779598" cy="840075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288525" y="2697875"/>
              <a:ext cx="608200" cy="675399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359075" y="2576900"/>
              <a:ext cx="275575" cy="336049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392675" y="2513050"/>
              <a:ext cx="275575" cy="309174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29650" y="24525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96525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466600" y="23921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537175" y="22677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570775" y="22072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607725" y="214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2452475" y="3941125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641325" y="208295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678300" y="20224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2533125" y="3877275"/>
              <a:ext cx="275549" cy="309174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2570075" y="381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711900" y="19620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2603675" y="37563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2640650" y="36924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785825" y="18376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2677600" y="36320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819425" y="177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2711200" y="35715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890000" y="165285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2748175" y="35110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2781775" y="344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926950" y="15923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960550" y="15319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2818725" y="33867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997525" y="1468050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2852325" y="33262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2889300" y="32623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10781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2926250" y="32019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117560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2959850" y="31414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2996825" y="30775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3030425" y="30170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3067375" y="29566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3101000" y="28961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3137950" y="2802025"/>
              <a:ext cx="275549" cy="336049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3006900" y="2573550"/>
              <a:ext cx="440199" cy="50405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18543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2872500" y="2345050"/>
              <a:ext cx="611574" cy="672049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2610400" y="18847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2146700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2244150" y="1431100"/>
              <a:ext cx="1075273" cy="10651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2341575" y="1431100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2533125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2630575" y="1431100"/>
              <a:ext cx="161300" cy="14784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Google Shape;1223;p9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9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9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9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9"/>
          <p:cNvSpPr/>
          <p:nvPr/>
        </p:nvSpPr>
        <p:spPr>
          <a:xfrm>
            <a:off x="8772688" y="4461807"/>
            <a:ext cx="248071" cy="248056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Google Shape;1228;p9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29" name="Google Shape;1229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5330925" y="4985350"/>
              <a:ext cx="128250" cy="148399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5241175" y="5241175"/>
              <a:ext cx="180124" cy="109324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5619100" y="5194175"/>
              <a:ext cx="161850" cy="89773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5" name="Google Shape;1235;p9"/>
          <p:cNvSpPr/>
          <p:nvPr/>
        </p:nvSpPr>
        <p:spPr>
          <a:xfrm>
            <a:off x="8081325" y="3153875"/>
            <a:ext cx="299951" cy="272837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238" name="Google Shape;1238;p10"/>
          <p:cNvGrpSpPr/>
          <p:nvPr/>
        </p:nvGrpSpPr>
        <p:grpSpPr>
          <a:xfrm flipH="1" rot="10800000">
            <a:off x="411205" y="245766"/>
            <a:ext cx="1322796" cy="1145959"/>
            <a:chOff x="4088875" y="1431100"/>
            <a:chExt cx="3293000" cy="2852775"/>
          </a:xfrm>
        </p:grpSpPr>
        <p:sp>
          <p:nvSpPr>
            <p:cNvPr id="1239" name="Google Shape;1239;p10"/>
            <p:cNvSpPr/>
            <p:nvPr/>
          </p:nvSpPr>
          <p:spPr>
            <a:xfrm>
              <a:off x="483147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4697075" y="3907525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4434975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4300575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4169525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4088875" y="2822200"/>
              <a:ext cx="1481873" cy="1461674"/>
            </a:xfrm>
            <a:custGeom>
              <a:rect b="b" l="l" r="r" t="t"/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4139275" y="2697875"/>
              <a:ext cx="1626374" cy="1586000"/>
            </a:xfrm>
            <a:custGeom>
              <a:rect b="b" l="l" r="r" t="t"/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4172900" y="2637375"/>
              <a:ext cx="1690175" cy="1646499"/>
            </a:xfrm>
            <a:custGeom>
              <a:rect b="b" l="l" r="r" t="t"/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4209850" y="2576900"/>
              <a:ext cx="1750674" cy="1706974"/>
            </a:xfrm>
            <a:custGeom>
              <a:rect b="b" l="l" r="r" t="t"/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4243450" y="2513050"/>
              <a:ext cx="1814524" cy="1770824"/>
            </a:xfrm>
            <a:custGeom>
              <a:rect b="b" l="l" r="r" t="t"/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4350975" y="232825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4384575" y="2267775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4421550" y="2207275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4492100" y="2082950"/>
              <a:ext cx="2133750" cy="2163974"/>
            </a:xfrm>
            <a:custGeom>
              <a:rect b="b" l="l" r="r" t="t"/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4529075" y="2022475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4562675" y="1962000"/>
              <a:ext cx="2133723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4599625" y="1898150"/>
              <a:ext cx="2130375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4740750" y="16528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4848275" y="1468050"/>
              <a:ext cx="2130399" cy="2163974"/>
            </a:xfrm>
            <a:custGeom>
              <a:rect b="b" l="l" r="r" t="t"/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4881875" y="1431100"/>
              <a:ext cx="2133750" cy="2140424"/>
            </a:xfrm>
            <a:custGeom>
              <a:rect b="b" l="l" r="r" t="t"/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4928925" y="1431100"/>
              <a:ext cx="2120298" cy="20766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5026375" y="1431100"/>
              <a:ext cx="2059824" cy="20160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5123825" y="1431100"/>
              <a:ext cx="1995974" cy="19556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5416150" y="1431100"/>
              <a:ext cx="1811175" cy="17708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5510250" y="1431100"/>
              <a:ext cx="1754025" cy="17069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5607675" y="1431100"/>
              <a:ext cx="1690199" cy="1646499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5802575" y="1431100"/>
              <a:ext cx="1565875" cy="1525524"/>
            </a:xfrm>
            <a:custGeom>
              <a:rect b="b" l="l" r="r" t="t"/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5900025" y="1431100"/>
              <a:ext cx="1481850" cy="146167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5997475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6189000" y="1431100"/>
              <a:ext cx="850150" cy="8366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6383900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6481325" y="1431100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Google Shape;1286;p10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10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10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10"/>
          <p:cNvSpPr/>
          <p:nvPr/>
        </p:nvSpPr>
        <p:spPr>
          <a:xfrm flipH="1" rot="10800000">
            <a:off x="327797" y="88922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10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8"/>
          </a:xfrm>
        </p:grpSpPr>
        <p:sp>
          <p:nvSpPr>
            <p:cNvPr id="1291" name="Google Shape;1291;p10"/>
            <p:cNvSpPr/>
            <p:nvPr/>
          </p:nvSpPr>
          <p:spPr>
            <a:xfrm>
              <a:off x="5975075" y="2474650"/>
              <a:ext cx="98324" cy="220448"/>
            </a:xfrm>
            <a:custGeom>
              <a:rect b="b" l="l" r="r" t="t"/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6088025" y="2327500"/>
              <a:ext cx="307149" cy="388348"/>
            </a:xfrm>
            <a:custGeom>
              <a:rect b="b" l="l" r="r" t="t"/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Google Shape;1293;p10"/>
          <p:cNvSpPr/>
          <p:nvPr/>
        </p:nvSpPr>
        <p:spPr>
          <a:xfrm>
            <a:off x="203100" y="1270175"/>
            <a:ext cx="166061" cy="287702"/>
          </a:xfrm>
          <a:custGeom>
            <a:rect b="b" l="l" r="r" t="t"/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Google Shape;1294;p10"/>
          <p:cNvGrpSpPr/>
          <p:nvPr/>
        </p:nvGrpSpPr>
        <p:grpSpPr>
          <a:xfrm>
            <a:off x="904275" y="515192"/>
            <a:ext cx="382957" cy="607110"/>
            <a:chOff x="6718575" y="2318625"/>
            <a:chExt cx="256949" cy="407375"/>
          </a:xfrm>
        </p:grpSpPr>
        <p:sp>
          <p:nvSpPr>
            <p:cNvPr id="1295" name="Google Shape;1295;p10"/>
            <p:cNvSpPr/>
            <p:nvPr/>
          </p:nvSpPr>
          <p:spPr>
            <a:xfrm>
              <a:off x="6795900" y="2673600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6795900" y="2650475"/>
              <a:ext cx="102299" cy="22550"/>
            </a:xfrm>
            <a:custGeom>
              <a:rect b="b" l="l" r="r" t="t"/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6795900" y="2696125"/>
              <a:ext cx="102299" cy="29875"/>
            </a:xfrm>
            <a:custGeom>
              <a:rect b="b" l="l" r="r" t="t"/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67849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6718575" y="2318625"/>
              <a:ext cx="256949" cy="307525"/>
            </a:xfrm>
            <a:custGeom>
              <a:rect b="b" l="l" r="r" t="t"/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6873825" y="2459275"/>
              <a:ext cx="35350" cy="166874"/>
            </a:xfrm>
            <a:custGeom>
              <a:rect b="b" l="l" r="r" t="t"/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6795900" y="2628550"/>
              <a:ext cx="102299" cy="25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Google Shape;1303;p10"/>
          <p:cNvGrpSpPr/>
          <p:nvPr/>
        </p:nvGrpSpPr>
        <p:grpSpPr>
          <a:xfrm>
            <a:off x="335757" y="1840530"/>
            <a:ext cx="342881" cy="350068"/>
            <a:chOff x="3951850" y="2985350"/>
            <a:chExt cx="407950" cy="416500"/>
          </a:xfrm>
        </p:grpSpPr>
        <p:sp>
          <p:nvSpPr>
            <p:cNvPr id="1304" name="Google Shape;1304;p10"/>
            <p:cNvSpPr/>
            <p:nvPr/>
          </p:nvSpPr>
          <p:spPr>
            <a:xfrm>
              <a:off x="3951850" y="2985350"/>
              <a:ext cx="314800" cy="314823"/>
            </a:xfrm>
            <a:custGeom>
              <a:rect b="b" l="l" r="r" t="t"/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10"/>
          <p:cNvGrpSpPr/>
          <p:nvPr/>
        </p:nvGrpSpPr>
        <p:grpSpPr>
          <a:xfrm flipH="1" rot="10800000">
            <a:off x="7663684" y="3682709"/>
            <a:ext cx="1034724" cy="895485"/>
            <a:chOff x="238125" y="1431100"/>
            <a:chExt cx="3296350" cy="2852775"/>
          </a:xfrm>
        </p:grpSpPr>
        <p:sp>
          <p:nvSpPr>
            <p:cNvPr id="1309" name="Google Shape;1309;p10"/>
            <p:cNvSpPr/>
            <p:nvPr/>
          </p:nvSpPr>
          <p:spPr>
            <a:xfrm>
              <a:off x="980725" y="4136025"/>
              <a:ext cx="157950" cy="147849"/>
            </a:xfrm>
            <a:custGeom>
              <a:rect b="b" l="l" r="r" t="t"/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584200" y="3447175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449800" y="3218700"/>
              <a:ext cx="1078649" cy="1065175"/>
            </a:xfrm>
            <a:custGeom>
              <a:rect b="b" l="l" r="r" t="t"/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318750" y="2990200"/>
              <a:ext cx="1307148" cy="1293675"/>
            </a:xfrm>
            <a:custGeom>
              <a:rect b="b" l="l" r="r" t="t"/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128650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238125" y="28222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251550" y="2761700"/>
              <a:ext cx="779598" cy="840075"/>
            </a:xfrm>
            <a:custGeom>
              <a:rect b="b" l="l" r="r" t="t"/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288525" y="2697875"/>
              <a:ext cx="608200" cy="675399"/>
            </a:xfrm>
            <a:custGeom>
              <a:rect b="b" l="l" r="r" t="t"/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359075" y="2576900"/>
              <a:ext cx="275575" cy="336049"/>
            </a:xfrm>
            <a:custGeom>
              <a:rect b="b" l="l" r="r" t="t"/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392675" y="2513050"/>
              <a:ext cx="275575" cy="309174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429650" y="24525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1965250" y="396465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0"/>
            <p:cNvSpPr/>
            <p:nvPr/>
          </p:nvSpPr>
          <p:spPr>
            <a:xfrm>
              <a:off x="466600" y="23921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0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0"/>
            <p:cNvSpPr/>
            <p:nvPr/>
          </p:nvSpPr>
          <p:spPr>
            <a:xfrm>
              <a:off x="537175" y="22677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0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0"/>
            <p:cNvSpPr/>
            <p:nvPr/>
          </p:nvSpPr>
          <p:spPr>
            <a:xfrm>
              <a:off x="570775" y="22072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0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0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0"/>
            <p:cNvSpPr/>
            <p:nvPr/>
          </p:nvSpPr>
          <p:spPr>
            <a:xfrm>
              <a:off x="607725" y="214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0"/>
            <p:cNvSpPr/>
            <p:nvPr/>
          </p:nvSpPr>
          <p:spPr>
            <a:xfrm>
              <a:off x="2452475" y="3941125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0"/>
            <p:cNvSpPr/>
            <p:nvPr/>
          </p:nvSpPr>
          <p:spPr>
            <a:xfrm>
              <a:off x="641325" y="208295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0"/>
            <p:cNvSpPr/>
            <p:nvPr/>
          </p:nvSpPr>
          <p:spPr>
            <a:xfrm>
              <a:off x="678300" y="20224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0"/>
            <p:cNvSpPr/>
            <p:nvPr/>
          </p:nvSpPr>
          <p:spPr>
            <a:xfrm>
              <a:off x="2533125" y="3877275"/>
              <a:ext cx="275549" cy="309174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0"/>
            <p:cNvSpPr/>
            <p:nvPr/>
          </p:nvSpPr>
          <p:spPr>
            <a:xfrm>
              <a:off x="2570075" y="38168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0"/>
            <p:cNvSpPr/>
            <p:nvPr/>
          </p:nvSpPr>
          <p:spPr>
            <a:xfrm>
              <a:off x="711900" y="19620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0"/>
            <p:cNvSpPr/>
            <p:nvPr/>
          </p:nvSpPr>
          <p:spPr>
            <a:xfrm>
              <a:off x="2603675" y="37563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0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2640650" y="36924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785825" y="18376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2677600" y="36320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"/>
            <p:cNvSpPr/>
            <p:nvPr/>
          </p:nvSpPr>
          <p:spPr>
            <a:xfrm>
              <a:off x="819425" y="177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0"/>
            <p:cNvSpPr/>
            <p:nvPr/>
          </p:nvSpPr>
          <p:spPr>
            <a:xfrm>
              <a:off x="2711200" y="35715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0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0"/>
            <p:cNvSpPr/>
            <p:nvPr/>
          </p:nvSpPr>
          <p:spPr>
            <a:xfrm>
              <a:off x="890000" y="165285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0"/>
            <p:cNvSpPr/>
            <p:nvPr/>
          </p:nvSpPr>
          <p:spPr>
            <a:xfrm>
              <a:off x="2748175" y="35110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0"/>
            <p:cNvSpPr/>
            <p:nvPr/>
          </p:nvSpPr>
          <p:spPr>
            <a:xfrm>
              <a:off x="2781775" y="34471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0"/>
            <p:cNvSpPr/>
            <p:nvPr/>
          </p:nvSpPr>
          <p:spPr>
            <a:xfrm>
              <a:off x="926950" y="15923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960550" y="1531900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2818725" y="33867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997525" y="1468050"/>
              <a:ext cx="322600" cy="305799"/>
            </a:xfrm>
            <a:custGeom>
              <a:rect b="b" l="l" r="r" t="t"/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2852325" y="3326225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0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0"/>
            <p:cNvSpPr/>
            <p:nvPr/>
          </p:nvSpPr>
          <p:spPr>
            <a:xfrm>
              <a:off x="2889300" y="32623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0"/>
            <p:cNvSpPr/>
            <p:nvPr/>
          </p:nvSpPr>
          <p:spPr>
            <a:xfrm>
              <a:off x="10781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0"/>
            <p:cNvSpPr/>
            <p:nvPr/>
          </p:nvSpPr>
          <p:spPr>
            <a:xfrm>
              <a:off x="2926250" y="3201900"/>
              <a:ext cx="272200" cy="305799"/>
            </a:xfrm>
            <a:custGeom>
              <a:rect b="b" l="l" r="r" t="t"/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0"/>
            <p:cNvSpPr/>
            <p:nvPr/>
          </p:nvSpPr>
          <p:spPr>
            <a:xfrm>
              <a:off x="117560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0"/>
            <p:cNvSpPr/>
            <p:nvPr/>
          </p:nvSpPr>
          <p:spPr>
            <a:xfrm>
              <a:off x="2959850" y="31414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0"/>
            <p:cNvSpPr/>
            <p:nvPr/>
          </p:nvSpPr>
          <p:spPr>
            <a:xfrm>
              <a:off x="2996825" y="3077575"/>
              <a:ext cx="275549" cy="309150"/>
            </a:xfrm>
            <a:custGeom>
              <a:rect b="b" l="l" r="r" t="t"/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0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0"/>
            <p:cNvSpPr/>
            <p:nvPr/>
          </p:nvSpPr>
          <p:spPr>
            <a:xfrm>
              <a:off x="3030425" y="301707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0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0"/>
            <p:cNvSpPr/>
            <p:nvPr/>
          </p:nvSpPr>
          <p:spPr>
            <a:xfrm>
              <a:off x="3067375" y="2956600"/>
              <a:ext cx="275575" cy="305799"/>
            </a:xfrm>
            <a:custGeom>
              <a:rect b="b" l="l" r="r" t="t"/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0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0"/>
            <p:cNvSpPr/>
            <p:nvPr/>
          </p:nvSpPr>
          <p:spPr>
            <a:xfrm>
              <a:off x="3101000" y="2896125"/>
              <a:ext cx="275549" cy="305799"/>
            </a:xfrm>
            <a:custGeom>
              <a:rect b="b" l="l" r="r" t="t"/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0"/>
            <p:cNvSpPr/>
            <p:nvPr/>
          </p:nvSpPr>
          <p:spPr>
            <a:xfrm>
              <a:off x="3137950" y="2802025"/>
              <a:ext cx="275549" cy="336049"/>
            </a:xfrm>
            <a:custGeom>
              <a:rect b="b" l="l" r="r" t="t"/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0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0"/>
            <p:cNvSpPr/>
            <p:nvPr/>
          </p:nvSpPr>
          <p:spPr>
            <a:xfrm>
              <a:off x="3006900" y="2573550"/>
              <a:ext cx="440199" cy="504050"/>
            </a:xfrm>
            <a:custGeom>
              <a:rect b="b" l="l" r="r" t="t"/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1854350" y="1431100"/>
              <a:ext cx="436849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2872500" y="2345050"/>
              <a:ext cx="611574" cy="672049"/>
            </a:xfrm>
            <a:custGeom>
              <a:rect b="b" l="l" r="r" t="t"/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0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0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0"/>
            <p:cNvSpPr/>
            <p:nvPr/>
          </p:nvSpPr>
          <p:spPr>
            <a:xfrm>
              <a:off x="2610400" y="1884700"/>
              <a:ext cx="924075" cy="1008074"/>
            </a:xfrm>
            <a:custGeom>
              <a:rect b="b" l="l" r="r" t="t"/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0"/>
            <p:cNvSpPr/>
            <p:nvPr/>
          </p:nvSpPr>
          <p:spPr>
            <a:xfrm>
              <a:off x="2146700" y="1431100"/>
              <a:ext cx="1307125" cy="12970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0"/>
            <p:cNvSpPr/>
            <p:nvPr/>
          </p:nvSpPr>
          <p:spPr>
            <a:xfrm>
              <a:off x="2244150" y="1431100"/>
              <a:ext cx="1075273" cy="10651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0"/>
            <p:cNvSpPr/>
            <p:nvPr/>
          </p:nvSpPr>
          <p:spPr>
            <a:xfrm>
              <a:off x="2341575" y="1431100"/>
              <a:ext cx="846800" cy="836699"/>
            </a:xfrm>
            <a:custGeom>
              <a:rect b="b" l="l" r="r" t="t"/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0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0"/>
            <p:cNvSpPr/>
            <p:nvPr/>
          </p:nvSpPr>
          <p:spPr>
            <a:xfrm>
              <a:off x="2533125" y="1431100"/>
              <a:ext cx="389798" cy="3763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2630575" y="1431100"/>
              <a:ext cx="161300" cy="14784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Google Shape;1391;p10"/>
          <p:cNvSpPr/>
          <p:nvPr/>
        </p:nvSpPr>
        <p:spPr>
          <a:xfrm flipH="1" rot="10800000">
            <a:off x="8486774" y="423077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10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10"/>
          <p:cNvSpPr/>
          <p:nvPr/>
        </p:nvSpPr>
        <p:spPr>
          <a:xfrm flipH="1" rot="10800000">
            <a:off x="7821346" y="2935399"/>
            <a:ext cx="819898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10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10"/>
          <p:cNvSpPr/>
          <p:nvPr/>
        </p:nvSpPr>
        <p:spPr>
          <a:xfrm>
            <a:off x="8772688" y="4461807"/>
            <a:ext cx="248071" cy="248056"/>
          </a:xfrm>
          <a:custGeom>
            <a:rect b="b" l="l" r="r" t="t"/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Google Shape;1396;p1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397" name="Google Shape;1397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0"/>
            <p:cNvSpPr/>
            <p:nvPr/>
          </p:nvSpPr>
          <p:spPr>
            <a:xfrm>
              <a:off x="5330925" y="4985350"/>
              <a:ext cx="128250" cy="148399"/>
            </a:xfrm>
            <a:custGeom>
              <a:rect b="b" l="l" r="r" t="t"/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5241175" y="5241175"/>
              <a:ext cx="180124" cy="109324"/>
            </a:xfrm>
            <a:custGeom>
              <a:rect b="b" l="l" r="r" t="t"/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0"/>
            <p:cNvSpPr/>
            <p:nvPr/>
          </p:nvSpPr>
          <p:spPr>
            <a:xfrm>
              <a:off x="5619100" y="5194175"/>
              <a:ext cx="161850" cy="89773"/>
            </a:xfrm>
            <a:custGeom>
              <a:rect b="b" l="l" r="r" t="t"/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Google Shape;1403;p10"/>
          <p:cNvSpPr/>
          <p:nvPr/>
        </p:nvSpPr>
        <p:spPr>
          <a:xfrm>
            <a:off x="8081325" y="3153875"/>
            <a:ext cx="299951" cy="272837"/>
          </a:xfrm>
          <a:custGeom>
            <a:rect b="b" l="l" r="r" t="t"/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em-db.poly.edu/phpmyadmin/" TargetMode="External"/><Relationship Id="rId4" Type="http://schemas.openxmlformats.org/officeDocument/2006/relationships/hyperlink" Target="https://stem-db.poly.edu/phpmyadmi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ocalhost/phpmyadmin/url.php?url=http://dev.mysql.com/doc/refman/5.5/en/select.html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3schools.com/sql/sql_like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1"/>
          <p:cNvSpPr txBox="1"/>
          <p:nvPr>
            <p:ph type="ctrTitle"/>
          </p:nvPr>
        </p:nvSpPr>
        <p:spPr>
          <a:xfrm>
            <a:off x="2734600" y="1289025"/>
            <a:ext cx="62892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Overview of Databases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20"/>
          <p:cNvSpPr txBox="1"/>
          <p:nvPr>
            <p:ph idx="1" type="body"/>
          </p:nvPr>
        </p:nvSpPr>
        <p:spPr>
          <a:xfrm>
            <a:off x="282750" y="2212450"/>
            <a:ext cx="3716999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 Table</a:t>
            </a:r>
            <a:endParaRPr/>
          </a:p>
        </p:txBody>
      </p:sp>
      <p:sp>
        <p:nvSpPr>
          <p:cNvPr id="1463" name="Google Shape;1463;p20"/>
          <p:cNvSpPr txBox="1"/>
          <p:nvPr>
            <p:ph idx="1" type="body"/>
          </p:nvPr>
        </p:nvSpPr>
        <p:spPr>
          <a:xfrm>
            <a:off x="4528021" y="221245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Hobbies Table</a:t>
            </a:r>
            <a:endParaRPr/>
          </a:p>
        </p:txBody>
      </p:sp>
      <p:pic>
        <p:nvPicPr>
          <p:cNvPr id="1464" name="Google Shape;14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00" y="2655650"/>
            <a:ext cx="4063500" cy="17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0775" y="2655647"/>
            <a:ext cx="1041108" cy="244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20"/>
          <p:cNvSpPr txBox="1"/>
          <p:nvPr>
            <p:ph idx="1" type="body"/>
          </p:nvPr>
        </p:nvSpPr>
        <p:spPr>
          <a:xfrm>
            <a:off x="6138075" y="2655650"/>
            <a:ext cx="2721300" cy="14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67" name="Google Shape;1467;p20"/>
          <p:cNvSpPr txBox="1"/>
          <p:nvPr>
            <p:ph type="title"/>
          </p:nvPr>
        </p:nvSpPr>
        <p:spPr>
          <a:xfrm>
            <a:off x="1712625" y="1344550"/>
            <a:ext cx="66692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 Sample Relational Database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1"/>
          <p:cNvSpPr txBox="1"/>
          <p:nvPr>
            <p:ph type="title"/>
          </p:nvPr>
        </p:nvSpPr>
        <p:spPr>
          <a:xfrm>
            <a:off x="1646275" y="280775"/>
            <a:ext cx="6669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Try It</a:t>
            </a:r>
            <a:endParaRPr/>
          </a:p>
        </p:txBody>
      </p:sp>
      <p:sp>
        <p:nvSpPr>
          <p:cNvPr id="1473" name="Google Shape;1473;p21"/>
          <p:cNvSpPr txBox="1"/>
          <p:nvPr>
            <p:ph idx="1" type="body"/>
          </p:nvPr>
        </p:nvSpPr>
        <p:spPr>
          <a:xfrm>
            <a:off x="1413475" y="1090650"/>
            <a:ext cx="69021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AutoNum type="arabicPeriod"/>
            </a:pPr>
            <a:r>
              <a:rPr lang="en" sz="1800"/>
              <a:t>Open the chrome browser on FastX and type </a:t>
            </a:r>
            <a:r>
              <a:rPr lang="en" sz="1800" u="sng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https://stem-db.poly.edu/phpmyadmin</a:t>
            </a:r>
            <a:r>
              <a:rPr lang="en" sz="1500" u="sng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sz="2000"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AutoNum type="arabicPeriod"/>
            </a:pPr>
            <a:r>
              <a:rPr lang="en" sz="1800"/>
              <a:t>Open up the phpMyAdmin and login.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AutoNum type="arabicPeriod"/>
            </a:pPr>
            <a:r>
              <a:rPr lang="en" sz="1800"/>
              <a:t>The usernames are - </a:t>
            </a:r>
            <a:r>
              <a:rPr lang="en" sz="15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stemdbuser1</a:t>
            </a:r>
            <a:r>
              <a:rPr lang="en" sz="1800"/>
              <a:t> and the password is</a:t>
            </a:r>
            <a:r>
              <a:rPr lang="en" sz="2200"/>
              <a:t> </a:t>
            </a:r>
            <a:r>
              <a:rPr lang="en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nyuK12stem!1 </a:t>
            </a:r>
            <a:r>
              <a:rPr lang="en" sz="1800"/>
              <a:t>(replace 1 with 2 for group 2)</a:t>
            </a:r>
            <a:endParaRPr sz="2200">
              <a:solidFill>
                <a:srgbClr val="19BBD5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AutoNum type="arabicPeriod"/>
            </a:pPr>
            <a:r>
              <a:rPr lang="en" sz="1800"/>
              <a:t>Once you have logged in you can see a Database name stemdb1/stemdb2 in the top left side.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AutoNum type="arabicPeriod"/>
            </a:pPr>
            <a:r>
              <a:rPr lang="en" sz="1800"/>
              <a:t>stemdb is called a Database as it contains a collection of different tables which you can see.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AutoNum type="arabicPeriod"/>
            </a:pPr>
            <a:r>
              <a:rPr lang="en" sz="1800"/>
              <a:t>Now let’s create our own tables and explore some existing tables in our </a:t>
            </a:r>
            <a:r>
              <a:rPr lang="en" sz="1800"/>
              <a:t>stemdb1/stemdb2</a:t>
            </a:r>
            <a:r>
              <a:rPr lang="en" sz="1800"/>
              <a:t> database.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b="1" lang="en" sz="2400"/>
              <a:t>AWESOME!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2"/>
          <p:cNvSpPr txBox="1"/>
          <p:nvPr>
            <p:ph idx="1" type="body"/>
          </p:nvPr>
        </p:nvSpPr>
        <p:spPr>
          <a:xfrm>
            <a:off x="3193900" y="3786725"/>
            <a:ext cx="27213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79" name="Google Shape;14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75" y="153075"/>
            <a:ext cx="8621375" cy="483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" name="Google Shape;14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8050"/>
            <a:ext cx="8839204" cy="430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9" name="Google Shape;14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8025"/>
            <a:ext cx="8839204" cy="406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5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SQL query has the form:</a:t>
            </a:r>
            <a:endParaRPr/>
          </a:p>
        </p:txBody>
      </p:sp>
      <p:sp>
        <p:nvSpPr>
          <p:cNvPr id="1495" name="Google Shape;1495;p25"/>
          <p:cNvSpPr txBox="1"/>
          <p:nvPr/>
        </p:nvSpPr>
        <p:spPr>
          <a:xfrm>
            <a:off x="2832125" y="2373900"/>
            <a:ext cx="2985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SELECT A1, A2,</a:t>
            </a:r>
            <a:endParaRPr sz="2900"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FROM R1,R2,</a:t>
            </a:r>
            <a:endParaRPr sz="2900"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WHERE P</a:t>
            </a:r>
            <a:endParaRPr sz="2900">
              <a:highlight>
                <a:schemeClr val="lt1"/>
              </a:highlight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6"/>
          <p:cNvSpPr txBox="1"/>
          <p:nvPr>
            <p:ph idx="1" type="body"/>
          </p:nvPr>
        </p:nvSpPr>
        <p:spPr>
          <a:xfrm>
            <a:off x="992975" y="1788632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Verdana"/>
              <a:buChar char="●"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SELECT - extracts data from a database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Verdana"/>
              <a:buChar char="●"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UPDATE - updates data in a database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Verdana"/>
              <a:buChar char="●"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DELETE - deletes data from a database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Verdana"/>
              <a:buChar char="●"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INSERT INTO - inserts new data into a database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Verdana"/>
              <a:buChar char="●"/>
            </a:pP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CREATE TABLE - creates a new tabl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01" name="Google Shape;1501;p26"/>
          <p:cNvSpPr txBox="1"/>
          <p:nvPr/>
        </p:nvSpPr>
        <p:spPr>
          <a:xfrm>
            <a:off x="2143125" y="704150"/>
            <a:ext cx="50670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BASIC SQL COMMANDS</a:t>
            </a:r>
            <a:endParaRPr sz="3300"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7"/>
          <p:cNvSpPr txBox="1"/>
          <p:nvPr>
            <p:ph idx="1" type="body"/>
          </p:nvPr>
        </p:nvSpPr>
        <p:spPr>
          <a:xfrm>
            <a:off x="793975" y="1451857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SQL FROM Clause</a:t>
            </a:r>
            <a:endParaRPr sz="3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FROM - The FROM command is used to specify which table to select or delete data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8"/>
          <p:cNvSpPr txBox="1"/>
          <p:nvPr>
            <p:ph idx="1" type="body"/>
          </p:nvPr>
        </p:nvSpPr>
        <p:spPr>
          <a:xfrm>
            <a:off x="793975" y="1451857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SQL WHERE Clause</a:t>
            </a:r>
            <a:endParaRPr sz="3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WHERE clause is used to filter records.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WHERE clause is used to extract only those records that fulfill a specified condition.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9"/>
          <p:cNvSpPr txBox="1"/>
          <p:nvPr>
            <p:ph idx="1" type="body"/>
          </p:nvPr>
        </p:nvSpPr>
        <p:spPr>
          <a:xfrm>
            <a:off x="533725" y="2140714"/>
            <a:ext cx="8229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Derived from this mathematical "set-theory" concept, in </a:t>
            </a:r>
            <a:r>
              <a:rPr b="1" lang="en" sz="2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en" sz="2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* simply means to select all fields of the table or result set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800"/>
          </a:p>
        </p:txBody>
      </p:sp>
      <p:sp>
        <p:nvSpPr>
          <p:cNvPr id="1517" name="Google Shape;1517;p29"/>
          <p:cNvSpPr txBox="1"/>
          <p:nvPr/>
        </p:nvSpPr>
        <p:spPr>
          <a:xfrm>
            <a:off x="2571750" y="505175"/>
            <a:ext cx="49599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* (Asterisk) in SQL</a:t>
            </a:r>
            <a:endParaRPr sz="4500"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"/>
          <p:cNvSpPr txBox="1"/>
          <p:nvPr>
            <p:ph type="ctrTitle"/>
          </p:nvPr>
        </p:nvSpPr>
        <p:spPr>
          <a:xfrm>
            <a:off x="2467625" y="710125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ADD9"/>
                </a:solidFill>
              </a:rPr>
              <a:t>IN THIS MODULE WE ARE GOING TO SEE :</a:t>
            </a:r>
            <a:endParaRPr>
              <a:solidFill>
                <a:srgbClr val="22AD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2"/>
          <p:cNvSpPr txBox="1"/>
          <p:nvPr>
            <p:ph idx="1" type="subTitle"/>
          </p:nvPr>
        </p:nvSpPr>
        <p:spPr>
          <a:xfrm>
            <a:off x="2528900" y="2068927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CCFCD"/>
              </a:buClr>
              <a:buSzPts val="2100"/>
              <a:buAutoNum type="arabicPeriod"/>
            </a:pPr>
            <a:r>
              <a:rPr lang="en" sz="2100">
                <a:solidFill>
                  <a:srgbClr val="0CCFCD"/>
                </a:solidFill>
              </a:rPr>
              <a:t>WHAT ARE DATABASES?</a:t>
            </a:r>
            <a:endParaRPr sz="2100">
              <a:solidFill>
                <a:srgbClr val="0CCFCD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CCFCD"/>
              </a:buClr>
              <a:buSzPts val="2100"/>
              <a:buAutoNum type="arabicPeriod"/>
            </a:pPr>
            <a:r>
              <a:rPr lang="en" sz="2100">
                <a:solidFill>
                  <a:srgbClr val="0CCFCD"/>
                </a:solidFill>
              </a:rPr>
              <a:t>PHPMYADMIN SERVER FOR MYSQL</a:t>
            </a:r>
            <a:endParaRPr sz="2100">
              <a:solidFill>
                <a:srgbClr val="0CCFCD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CCFCD"/>
              </a:buClr>
              <a:buSzPts val="2100"/>
              <a:buAutoNum type="arabicPeriod"/>
            </a:pPr>
            <a:r>
              <a:rPr lang="en" sz="2100">
                <a:solidFill>
                  <a:srgbClr val="0CCFCD"/>
                </a:solidFill>
              </a:rPr>
              <a:t>RUN SQL QUERIES</a:t>
            </a:r>
            <a:endParaRPr sz="2100">
              <a:solidFill>
                <a:srgbClr val="0CCFCD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CCFCD"/>
              </a:buClr>
              <a:buSzPts val="2100"/>
              <a:buAutoNum type="arabicPeriod"/>
            </a:pPr>
            <a:r>
              <a:rPr lang="en" sz="2100">
                <a:solidFill>
                  <a:srgbClr val="0CCFCD"/>
                </a:solidFill>
              </a:rPr>
              <a:t>CREATE TABLES</a:t>
            </a:r>
            <a:endParaRPr sz="2100">
              <a:solidFill>
                <a:srgbClr val="0CCFCD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CCFCD"/>
              </a:buClr>
              <a:buSzPts val="2100"/>
              <a:buAutoNum type="arabicPeriod"/>
            </a:pPr>
            <a:r>
              <a:rPr lang="en" sz="2100">
                <a:solidFill>
                  <a:srgbClr val="0CCFCD"/>
                </a:solidFill>
              </a:rPr>
              <a:t>AGGREGATE FUNCTIONS</a:t>
            </a:r>
            <a:endParaRPr sz="2100">
              <a:solidFill>
                <a:srgbClr val="0CCFCD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CCFCD"/>
              </a:buClr>
              <a:buSzPts val="2100"/>
              <a:buAutoNum type="arabicPeriod"/>
            </a:pPr>
            <a:r>
              <a:rPr lang="en" sz="2100">
                <a:solidFill>
                  <a:srgbClr val="0CCFCD"/>
                </a:solidFill>
              </a:rPr>
              <a:t>ACTIVITIES ON SQL</a:t>
            </a:r>
            <a:endParaRPr sz="2100">
              <a:solidFill>
                <a:srgbClr val="0CCF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2"/>
          <p:cNvSpPr txBox="1"/>
          <p:nvPr/>
        </p:nvSpPr>
        <p:spPr>
          <a:xfrm>
            <a:off x="2326825" y="4148475"/>
            <a:ext cx="5158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C0D3"/>
                </a:solidFill>
                <a:latin typeface="Muli"/>
                <a:ea typeface="Muli"/>
                <a:cs typeface="Muli"/>
                <a:sym typeface="Muli"/>
              </a:rPr>
              <a:t>TOO MUCH INFORMATION??? </a:t>
            </a:r>
            <a:endParaRPr>
              <a:solidFill>
                <a:srgbClr val="16C0D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C0D3"/>
                </a:solidFill>
                <a:latin typeface="Muli"/>
                <a:ea typeface="Muli"/>
                <a:cs typeface="Muli"/>
                <a:sym typeface="Muli"/>
              </a:rPr>
              <a:t>BREAKS IN BETWEEN!!!!</a:t>
            </a:r>
            <a:endParaRPr>
              <a:solidFill>
                <a:srgbClr val="16C0D3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30"/>
          <p:cNvSpPr txBox="1"/>
          <p:nvPr>
            <p:ph idx="1" type="body"/>
          </p:nvPr>
        </p:nvSpPr>
        <p:spPr>
          <a:xfrm>
            <a:off x="686825" y="1957007"/>
            <a:ext cx="82296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</a:rPr>
              <a:t>JUST LIKE PYTHON THE SQL COMMANDS ARE EASILY READABLE AND IS USER FRIENDLY!!</a:t>
            </a:r>
            <a:endParaRPr sz="23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1"/>
          <p:cNvSpPr txBox="1"/>
          <p:nvPr>
            <p:ph type="title"/>
          </p:nvPr>
        </p:nvSpPr>
        <p:spPr>
          <a:xfrm>
            <a:off x="1986600" y="381600"/>
            <a:ext cx="71574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 sz="3600">
                <a:solidFill>
                  <a:schemeClr val="lt1"/>
                </a:solidFill>
              </a:rPr>
              <a:t>Let’s start running some queries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528" name="Google Shape;1528;p31"/>
          <p:cNvSpPr txBox="1"/>
          <p:nvPr>
            <p:ph idx="1" type="body"/>
          </p:nvPr>
        </p:nvSpPr>
        <p:spPr>
          <a:xfrm>
            <a:off x="1173162" y="1702355"/>
            <a:ext cx="67977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/>
              <a:t>Display the Name of all Male Students.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29" name="Google Shape;1529;p31"/>
          <p:cNvSpPr txBox="1"/>
          <p:nvPr>
            <p:ph idx="1" type="body"/>
          </p:nvPr>
        </p:nvSpPr>
        <p:spPr>
          <a:xfrm>
            <a:off x="5606775" y="2375838"/>
            <a:ext cx="1970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lang="en"/>
              <a:t>StudentInformation Table(No space in the table name)</a:t>
            </a:r>
            <a:endParaRPr/>
          </a:p>
        </p:txBody>
      </p:sp>
      <p:pic>
        <p:nvPicPr>
          <p:cNvPr id="1530" name="Google Shape;15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158700"/>
            <a:ext cx="4133176" cy="28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2"/>
          <p:cNvSpPr txBox="1"/>
          <p:nvPr>
            <p:ph type="title"/>
          </p:nvPr>
        </p:nvSpPr>
        <p:spPr>
          <a:xfrm>
            <a:off x="1632153" y="14388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SQL</a:t>
            </a:r>
            <a:endParaRPr/>
          </a:p>
        </p:txBody>
      </p:sp>
      <p:sp>
        <p:nvSpPr>
          <p:cNvPr id="1536" name="Google Shape;1536;p32"/>
          <p:cNvSpPr txBox="1"/>
          <p:nvPr>
            <p:ph idx="1" type="body"/>
          </p:nvPr>
        </p:nvSpPr>
        <p:spPr>
          <a:xfrm>
            <a:off x="1173149" y="1336930"/>
            <a:ext cx="6797699" cy="30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/>
              <a:t>Display the Name of all Male Students.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7" name="Google Shape;1537;p32"/>
          <p:cNvSpPr txBox="1"/>
          <p:nvPr>
            <p:ph idx="1" type="body"/>
          </p:nvPr>
        </p:nvSpPr>
        <p:spPr>
          <a:xfrm>
            <a:off x="1173150" y="1783900"/>
            <a:ext cx="37170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lang="en"/>
              <a:t>StudentInformation</a:t>
            </a:r>
            <a:endParaRPr/>
          </a:p>
        </p:txBody>
      </p:sp>
      <p:sp>
        <p:nvSpPr>
          <p:cNvPr id="1538" name="Google Shape;1538;p32"/>
          <p:cNvSpPr txBox="1"/>
          <p:nvPr/>
        </p:nvSpPr>
        <p:spPr>
          <a:xfrm>
            <a:off x="5276250" y="707550"/>
            <a:ext cx="26946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SELECT Name </a:t>
            </a:r>
            <a:endParaRPr sz="1200"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FROM StudentInformation</a:t>
            </a:r>
            <a:endParaRPr sz="1200"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WHERE gender=’Male’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39" name="Google Shape;15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850" y="2313995"/>
            <a:ext cx="3858400" cy="2645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3"/>
          <p:cNvSpPr txBox="1"/>
          <p:nvPr>
            <p:ph type="title"/>
          </p:nvPr>
        </p:nvSpPr>
        <p:spPr>
          <a:xfrm>
            <a:off x="1452753" y="69163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SQL</a:t>
            </a:r>
            <a:endParaRPr/>
          </a:p>
        </p:txBody>
      </p:sp>
      <p:sp>
        <p:nvSpPr>
          <p:cNvPr id="1545" name="Google Shape;1545;p33"/>
          <p:cNvSpPr txBox="1"/>
          <p:nvPr>
            <p:ph idx="1" type="body"/>
          </p:nvPr>
        </p:nvSpPr>
        <p:spPr>
          <a:xfrm>
            <a:off x="1173149" y="1336930"/>
            <a:ext cx="6797699" cy="30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/>
              <a:t>Display all student information for all students who are older than 14.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6" name="Google Shape;1546;p33"/>
          <p:cNvSpPr txBox="1"/>
          <p:nvPr>
            <p:ph idx="1" type="body"/>
          </p:nvPr>
        </p:nvSpPr>
        <p:spPr>
          <a:xfrm>
            <a:off x="2072987" y="1778725"/>
            <a:ext cx="37170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lang="en"/>
              <a:t>StudentInformation</a:t>
            </a:r>
            <a:endParaRPr/>
          </a:p>
        </p:txBody>
      </p:sp>
      <p:pic>
        <p:nvPicPr>
          <p:cNvPr id="1547" name="Google Shape;15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138" y="2230875"/>
            <a:ext cx="4536976" cy="26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34"/>
          <p:cNvSpPr txBox="1"/>
          <p:nvPr>
            <p:ph type="title"/>
          </p:nvPr>
        </p:nvSpPr>
        <p:spPr>
          <a:xfrm>
            <a:off x="2142975" y="2946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553" name="Google Shape;1553;p34"/>
          <p:cNvSpPr txBox="1"/>
          <p:nvPr>
            <p:ph idx="1" type="body"/>
          </p:nvPr>
        </p:nvSpPr>
        <p:spPr>
          <a:xfrm>
            <a:off x="2099850" y="1924249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667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StudentInformation</a:t>
            </a:r>
            <a:endParaRPr/>
          </a:p>
        </p:txBody>
      </p:sp>
      <p:sp>
        <p:nvSpPr>
          <p:cNvPr id="1554" name="Google Shape;1554;p34"/>
          <p:cNvSpPr txBox="1"/>
          <p:nvPr>
            <p:ph idx="1" type="body"/>
          </p:nvPr>
        </p:nvSpPr>
        <p:spPr>
          <a:xfrm>
            <a:off x="956100" y="1342475"/>
            <a:ext cx="36870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lang="en"/>
              <a:t>Display all student information for all students who are older than 14.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5" name="Google Shape;1555;p34"/>
          <p:cNvSpPr txBox="1"/>
          <p:nvPr/>
        </p:nvSpPr>
        <p:spPr>
          <a:xfrm>
            <a:off x="5884000" y="1070750"/>
            <a:ext cx="30420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</a:t>
            </a:r>
            <a:r>
              <a:rPr lang="en" sz="12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 * FROM StudentInformation </a:t>
            </a:r>
            <a:endParaRPr sz="1200"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WHERE age &gt; 14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56" name="Google Shape;15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950" y="2312470"/>
            <a:ext cx="3858400" cy="2645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5"/>
          <p:cNvSpPr txBox="1"/>
          <p:nvPr>
            <p:ph type="title"/>
          </p:nvPr>
        </p:nvSpPr>
        <p:spPr>
          <a:xfrm>
            <a:off x="246715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TIME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6"/>
          <p:cNvSpPr txBox="1"/>
          <p:nvPr>
            <p:ph type="title"/>
          </p:nvPr>
        </p:nvSpPr>
        <p:spPr>
          <a:xfrm>
            <a:off x="1603953" y="172062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/>
              <a:t>Wildcards</a:t>
            </a: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/>
          </a:p>
        </p:txBody>
      </p:sp>
      <p:sp>
        <p:nvSpPr>
          <p:cNvPr id="1567" name="Google Shape;1567;p36"/>
          <p:cNvSpPr txBox="1"/>
          <p:nvPr>
            <p:ph idx="1" type="body"/>
          </p:nvPr>
        </p:nvSpPr>
        <p:spPr>
          <a:xfrm>
            <a:off x="1173150" y="942350"/>
            <a:ext cx="7775100" cy="3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 wildcard character is used to substitute any other character(s) in a string.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Wildcard characters are used with the </a:t>
            </a:r>
            <a:r>
              <a:rPr lang="en" sz="18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LIKE</a:t>
            </a: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operator.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LIKE operator is used in a WHERE clause to search for a </a:t>
            </a:r>
            <a:r>
              <a:rPr lang="en" sz="18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specified pattern</a:t>
            </a: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column. 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There are two wildcards used in conjunction with the LIKE operator: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% - matches one or more characters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_ -matches one character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66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4" name="Google Shape;15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400" y="1484326"/>
            <a:ext cx="7147526" cy="27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Google Shape;1575;p37"/>
          <p:cNvSpPr txBox="1"/>
          <p:nvPr/>
        </p:nvSpPr>
        <p:spPr>
          <a:xfrm>
            <a:off x="2296950" y="300625"/>
            <a:ext cx="5073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SOME EXAMPLES ON HOW TO USE THEM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8"/>
          <p:cNvSpPr txBox="1"/>
          <p:nvPr>
            <p:ph type="title"/>
          </p:nvPr>
        </p:nvSpPr>
        <p:spPr>
          <a:xfrm>
            <a:off x="1761475" y="1073950"/>
            <a:ext cx="7863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/>
              <a:t>LET’S SOLVE A QUESTION NOW</a:t>
            </a:r>
            <a:endParaRPr/>
          </a:p>
        </p:txBody>
      </p:sp>
      <p:sp>
        <p:nvSpPr>
          <p:cNvPr id="1581" name="Google Shape;1581;p38"/>
          <p:cNvSpPr txBox="1"/>
          <p:nvPr>
            <p:ph idx="1" type="body"/>
          </p:nvPr>
        </p:nvSpPr>
        <p:spPr>
          <a:xfrm>
            <a:off x="1370449" y="1956980"/>
            <a:ext cx="67977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Find the </a:t>
            </a:r>
            <a:r>
              <a:rPr lang="en"/>
              <a:t>Student</a:t>
            </a:r>
            <a:r>
              <a:rPr lang="en"/>
              <a:t> ID’s of all students who have a gmail account from table StudentLoginInformation.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rPr b="1" lang="en"/>
              <a:t>This is the table-&gt;</a:t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82" name="Google Shape;15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875" y="2736150"/>
            <a:ext cx="3537850" cy="2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39"/>
          <p:cNvSpPr txBox="1"/>
          <p:nvPr>
            <p:ph type="title"/>
          </p:nvPr>
        </p:nvSpPr>
        <p:spPr>
          <a:xfrm>
            <a:off x="1603953" y="48208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SQL (cont.)</a:t>
            </a:r>
            <a:endParaRPr/>
          </a:p>
        </p:txBody>
      </p:sp>
      <p:sp>
        <p:nvSpPr>
          <p:cNvPr id="1588" name="Google Shape;1588;p39"/>
          <p:cNvSpPr txBox="1"/>
          <p:nvPr>
            <p:ph idx="1" type="body"/>
          </p:nvPr>
        </p:nvSpPr>
        <p:spPr>
          <a:xfrm>
            <a:off x="1173149" y="1336930"/>
            <a:ext cx="67977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Find the Student ID’s of all students who have a gmail account</a:t>
            </a:r>
            <a:endParaRPr/>
          </a:p>
          <a:p>
            <a:pPr indent="266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rPr lang="en"/>
              <a:t>SELECT * FROM StudentLoginInformation WHERE  EmailID LIKE '%gmail.com'</a:t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89" name="Google Shape;15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275" y="2644625"/>
            <a:ext cx="3537850" cy="2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3"/>
          <p:cNvSpPr txBox="1"/>
          <p:nvPr>
            <p:ph type="title"/>
          </p:nvPr>
        </p:nvSpPr>
        <p:spPr>
          <a:xfrm>
            <a:off x="1903100" y="93898"/>
            <a:ext cx="6669299" cy="12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Database Management System (DBMS)</a:t>
            </a:r>
            <a:endParaRPr/>
          </a:p>
        </p:txBody>
      </p:sp>
      <p:sp>
        <p:nvSpPr>
          <p:cNvPr id="1421" name="Google Shape;1421;p13"/>
          <p:cNvSpPr txBox="1"/>
          <p:nvPr>
            <p:ph idx="1" type="body"/>
          </p:nvPr>
        </p:nvSpPr>
        <p:spPr>
          <a:xfrm>
            <a:off x="1903100" y="1353300"/>
            <a:ext cx="7134299" cy="30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DBMS is a set of software programs 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Allows you to </a:t>
            </a:r>
            <a:r>
              <a:rPr b="0" i="0" lang="en" sz="1400" u="sng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store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b="0" i="0" lang="en" sz="1400" u="sng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modify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b="0" i="0" lang="en" sz="1400" u="sng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retrieve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and </a:t>
            </a:r>
            <a:r>
              <a:rPr b="0" i="0" lang="en" sz="1400" u="sng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manage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data in databases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Is both convenient and efficient to use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22" name="Google Shape;14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949" y="2211800"/>
            <a:ext cx="4606048" cy="28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13"/>
          <p:cNvSpPr txBox="1"/>
          <p:nvPr/>
        </p:nvSpPr>
        <p:spPr>
          <a:xfrm>
            <a:off x="278650" y="2682050"/>
            <a:ext cx="2089800" cy="155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DBMS provides a </a:t>
            </a:r>
            <a:r>
              <a:rPr b="0" i="0" lang="en" sz="1400" u="sng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centralized view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of data that can be accessed and organized by </a:t>
            </a:r>
            <a:r>
              <a:rPr b="0" i="0" lang="en" sz="1400" u="sng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multiple users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from </a:t>
            </a:r>
            <a:r>
              <a:rPr b="0" i="0" lang="en" sz="1400" u="sng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multiple locations</a:t>
            </a:r>
            <a:endParaRPr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0"/>
          <p:cNvSpPr txBox="1"/>
          <p:nvPr>
            <p:ph type="title"/>
          </p:nvPr>
        </p:nvSpPr>
        <p:spPr>
          <a:xfrm>
            <a:off x="1179225" y="450300"/>
            <a:ext cx="75183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>
                <a:solidFill>
                  <a:schemeClr val="lt1"/>
                </a:solidFill>
              </a:rPr>
              <a:t>Now let us create a table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>
                <a:solidFill>
                  <a:schemeClr val="lt1"/>
                </a:solidFill>
              </a:rPr>
              <a:t>and see how it looks.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5" name="Google Shape;1595;p40"/>
          <p:cNvSpPr txBox="1"/>
          <p:nvPr/>
        </p:nvSpPr>
        <p:spPr>
          <a:xfrm>
            <a:off x="7990049" y="1625250"/>
            <a:ext cx="338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/>
          </a:p>
        </p:txBody>
      </p:sp>
      <p:sp>
        <p:nvSpPr>
          <p:cNvPr id="1596" name="Google Shape;1596;p40"/>
          <p:cNvSpPr txBox="1"/>
          <p:nvPr/>
        </p:nvSpPr>
        <p:spPr>
          <a:xfrm>
            <a:off x="1179225" y="1444150"/>
            <a:ext cx="7372800" cy="20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create a Hobby Table with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Name, Hobby and Student ID. Fill in the values yourself.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7" name="Google Shape;1597;p40"/>
          <p:cNvSpPr txBox="1"/>
          <p:nvPr/>
        </p:nvSpPr>
        <p:spPr>
          <a:xfrm>
            <a:off x="2948925" y="2953300"/>
            <a:ext cx="3978900" cy="20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i="1"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table_name </a:t>
            </a: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column1 datatype</a:t>
            </a: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column2 datatype</a:t>
            </a: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column3 datatype</a:t>
            </a: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....</a:t>
            </a:r>
            <a:endParaRPr sz="15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</a:pPr>
            <a:r>
              <a:rPr lang="en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1"/>
          <p:cNvSpPr txBox="1"/>
          <p:nvPr>
            <p:ph type="title"/>
          </p:nvPr>
        </p:nvSpPr>
        <p:spPr>
          <a:xfrm>
            <a:off x="1377425" y="1050000"/>
            <a:ext cx="7518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>
                <a:solidFill>
                  <a:schemeClr val="lt1"/>
                </a:solidFill>
              </a:rPr>
              <a:t>Now let us create a table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>
                <a:solidFill>
                  <a:schemeClr val="lt1"/>
                </a:solidFill>
              </a:rPr>
              <a:t>and see how it looks.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3" name="Google Shape;1603;p41"/>
          <p:cNvSpPr txBox="1"/>
          <p:nvPr/>
        </p:nvSpPr>
        <p:spPr>
          <a:xfrm>
            <a:off x="7990049" y="1625250"/>
            <a:ext cx="338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</a:pPr>
            <a:r>
              <a:t/>
            </a:r>
            <a:endParaRPr/>
          </a:p>
        </p:txBody>
      </p:sp>
      <p:sp>
        <p:nvSpPr>
          <p:cNvPr id="1604" name="Google Shape;1604;p41"/>
          <p:cNvSpPr txBox="1"/>
          <p:nvPr/>
        </p:nvSpPr>
        <p:spPr>
          <a:xfrm>
            <a:off x="617250" y="1797225"/>
            <a:ext cx="737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create a Hobby Table with Name, Hobby and Student ID. Fill in the values yourself.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5" name="Google Shape;1605;p41"/>
          <p:cNvSpPr txBox="1"/>
          <p:nvPr/>
        </p:nvSpPr>
        <p:spPr>
          <a:xfrm>
            <a:off x="1001250" y="3309075"/>
            <a:ext cx="6604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Hobbies (StudentID varchar(6), Name varchar(255), Hobby varchar(255));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2"/>
          <p:cNvSpPr txBox="1"/>
          <p:nvPr>
            <p:ph type="title"/>
          </p:nvPr>
        </p:nvSpPr>
        <p:spPr>
          <a:xfrm>
            <a:off x="2268200" y="495550"/>
            <a:ext cx="6510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new values into the table: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11" name="Google Shape;1611;p42"/>
          <p:cNvSpPr txBox="1"/>
          <p:nvPr>
            <p:ph idx="1" type="body"/>
          </p:nvPr>
        </p:nvSpPr>
        <p:spPr>
          <a:xfrm>
            <a:off x="1789075" y="1043225"/>
            <a:ext cx="63984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 Table that you just created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more values </a:t>
            </a:r>
            <a:endParaRPr/>
          </a:p>
        </p:txBody>
      </p:sp>
      <p:sp>
        <p:nvSpPr>
          <p:cNvPr id="1612" name="Google Shape;1612;p42"/>
          <p:cNvSpPr txBox="1"/>
          <p:nvPr/>
        </p:nvSpPr>
        <p:spPr>
          <a:xfrm>
            <a:off x="94125" y="20356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Hobbies VALUES  ("Your own id", "Your own name", "Your own hobby");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13" name="Google Shape;1613;p42"/>
          <p:cNvSpPr txBox="1"/>
          <p:nvPr/>
        </p:nvSpPr>
        <p:spPr>
          <a:xfrm>
            <a:off x="2451900" y="1836975"/>
            <a:ext cx="4240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HOW?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TIME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4"/>
          <p:cNvSpPr txBox="1"/>
          <p:nvPr>
            <p:ph type="title"/>
          </p:nvPr>
        </p:nvSpPr>
        <p:spPr>
          <a:xfrm>
            <a:off x="1575778" y="200262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Joins </a:t>
            </a:r>
            <a:endParaRPr/>
          </a:p>
        </p:txBody>
      </p:sp>
      <p:sp>
        <p:nvSpPr>
          <p:cNvPr id="1624" name="Google Shape;1624;p44"/>
          <p:cNvSpPr txBox="1"/>
          <p:nvPr/>
        </p:nvSpPr>
        <p:spPr>
          <a:xfrm>
            <a:off x="1407400" y="323950"/>
            <a:ext cx="73128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 JOIN clause is used to combine rows from two or more tables, based on a related column between them.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Here are the different types of the JOINs in SQL:</a:t>
            </a:r>
            <a:endParaRPr sz="11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Verdana"/>
              <a:buChar char="●"/>
            </a:pPr>
            <a:r>
              <a:rPr b="1" lang="en" sz="11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(INNER) JOIN</a:t>
            </a:r>
            <a:r>
              <a:rPr lang="en" sz="11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Returns records that have matching values in both tables</a:t>
            </a:r>
            <a:endParaRPr sz="11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Verdana"/>
              <a:buChar char="●"/>
            </a:pPr>
            <a:r>
              <a:rPr b="1" lang="en" sz="11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LEFT (OUTER) JOIN</a:t>
            </a:r>
            <a:r>
              <a:rPr lang="en" sz="11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Return all records from the left table, and the matched records from the right table</a:t>
            </a:r>
            <a:endParaRPr sz="11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Verdana"/>
              <a:buChar char="●"/>
            </a:pPr>
            <a:r>
              <a:rPr b="1" lang="en" sz="11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RIGHT (OUTER) JOIN</a:t>
            </a:r>
            <a:r>
              <a:rPr lang="en" sz="11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Return all records from the right table, and the matched records from the left table</a:t>
            </a:r>
            <a:endParaRPr sz="11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Verdana"/>
              <a:buChar char="●"/>
            </a:pPr>
            <a:r>
              <a:rPr b="1" lang="en" sz="11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FULL (OUTER) JOIN</a:t>
            </a:r>
            <a:r>
              <a:rPr lang="en" sz="11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 Return all records when there is a match in either left or right table</a:t>
            </a:r>
            <a:endParaRPr sz="11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25" name="Google Shape;16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0" y="3591699"/>
            <a:ext cx="7813949" cy="13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5"/>
          <p:cNvSpPr txBox="1"/>
          <p:nvPr>
            <p:ph type="title"/>
          </p:nvPr>
        </p:nvSpPr>
        <p:spPr>
          <a:xfrm>
            <a:off x="1756352" y="38083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Joins (cont.)</a:t>
            </a:r>
            <a:endParaRPr/>
          </a:p>
        </p:txBody>
      </p:sp>
      <p:sp>
        <p:nvSpPr>
          <p:cNvPr id="1631" name="Google Shape;1631;p45"/>
          <p:cNvSpPr txBox="1"/>
          <p:nvPr>
            <p:ph idx="1" type="body"/>
          </p:nvPr>
        </p:nvSpPr>
        <p:spPr>
          <a:xfrm>
            <a:off x="1325549" y="1489330"/>
            <a:ext cx="6797699" cy="30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 do we join more than two tables together?</a:t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: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FROM table1 JOIN table2 USING (id) </a:t>
            </a:r>
            <a:endParaRPr/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JOIN table3 USING (id)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2" name="Google Shape;1632;p45"/>
          <p:cNvSpPr txBox="1"/>
          <p:nvPr>
            <p:ph idx="1" type="body"/>
          </p:nvPr>
        </p:nvSpPr>
        <p:spPr>
          <a:xfrm>
            <a:off x="243556" y="2494350"/>
            <a:ext cx="3296399" cy="20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 Table</a:t>
            </a:r>
            <a:endParaRPr/>
          </a:p>
        </p:txBody>
      </p:sp>
      <p:sp>
        <p:nvSpPr>
          <p:cNvPr id="1633" name="Google Shape;1633;p45"/>
          <p:cNvSpPr txBox="1"/>
          <p:nvPr>
            <p:ph idx="1" type="body"/>
          </p:nvPr>
        </p:nvSpPr>
        <p:spPr>
          <a:xfrm>
            <a:off x="4733096" y="2494350"/>
            <a:ext cx="1930499" cy="20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Hobb</a:t>
            </a:r>
            <a:r>
              <a:rPr b="1" lang="en"/>
              <a:t>y</a:t>
            </a: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Table</a:t>
            </a:r>
            <a:endParaRPr/>
          </a:p>
        </p:txBody>
      </p:sp>
      <p:sp>
        <p:nvSpPr>
          <p:cNvPr id="1634" name="Google Shape;1634;p45"/>
          <p:cNvSpPr txBox="1"/>
          <p:nvPr>
            <p:ph idx="1" type="body"/>
          </p:nvPr>
        </p:nvSpPr>
        <p:spPr>
          <a:xfrm>
            <a:off x="6307150" y="2494350"/>
            <a:ext cx="1930499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Pets Table</a:t>
            </a:r>
            <a:endParaRPr/>
          </a:p>
        </p:txBody>
      </p:sp>
      <p:pic>
        <p:nvPicPr>
          <p:cNvPr id="1635" name="Google Shape;16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75" y="3002481"/>
            <a:ext cx="3471750" cy="192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6" name="Google Shape;163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104" y="3029010"/>
            <a:ext cx="1306921" cy="18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Google Shape;163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375" y="2940488"/>
            <a:ext cx="17240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6"/>
          <p:cNvSpPr txBox="1"/>
          <p:nvPr>
            <p:ph type="title"/>
          </p:nvPr>
        </p:nvSpPr>
        <p:spPr>
          <a:xfrm>
            <a:off x="1756352" y="46538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Joins (cont.)</a:t>
            </a:r>
            <a:endParaRPr/>
          </a:p>
        </p:txBody>
      </p:sp>
      <p:sp>
        <p:nvSpPr>
          <p:cNvPr id="1643" name="Google Shape;1643;p46"/>
          <p:cNvSpPr txBox="1"/>
          <p:nvPr>
            <p:ph idx="1" type="body"/>
          </p:nvPr>
        </p:nvSpPr>
        <p:spPr>
          <a:xfrm>
            <a:off x="1325549" y="1489330"/>
            <a:ext cx="67977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Find each person’s </a:t>
            </a:r>
            <a:r>
              <a:rPr lang="en"/>
              <a:t>N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ame, Activity </a:t>
            </a:r>
            <a:r>
              <a:rPr lang="en"/>
              <a:t> by joining the two tables based on their IDs..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SELECT </a:t>
            </a:r>
            <a:r>
              <a:rPr lang="en"/>
              <a:t>N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ame, </a:t>
            </a:r>
            <a:r>
              <a:rPr lang="en"/>
              <a:t>Activity</a:t>
            </a:r>
            <a:b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      FROM </a:t>
            </a:r>
            <a:r>
              <a:rPr lang="en"/>
              <a:t>P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eople JOIN</a:t>
            </a:r>
            <a:r>
              <a:rPr lang="en"/>
              <a:t> Activity WHERE  People.ID=Activity.ActivityID</a:t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4" name="Google Shape;1644;p46"/>
          <p:cNvSpPr txBox="1"/>
          <p:nvPr>
            <p:ph idx="1" type="body"/>
          </p:nvPr>
        </p:nvSpPr>
        <p:spPr>
          <a:xfrm>
            <a:off x="2034106" y="2624450"/>
            <a:ext cx="32964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 Table</a:t>
            </a:r>
            <a:endParaRPr/>
          </a:p>
        </p:txBody>
      </p:sp>
      <p:sp>
        <p:nvSpPr>
          <p:cNvPr id="1645" name="Google Shape;1645;p46"/>
          <p:cNvSpPr txBox="1"/>
          <p:nvPr>
            <p:ph idx="1" type="body"/>
          </p:nvPr>
        </p:nvSpPr>
        <p:spPr>
          <a:xfrm>
            <a:off x="6431900" y="2706700"/>
            <a:ext cx="19305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lang="en"/>
              <a:t>Activity Table</a:t>
            </a:r>
            <a:endParaRPr b="1"/>
          </a:p>
        </p:txBody>
      </p:sp>
      <p:pic>
        <p:nvPicPr>
          <p:cNvPr id="1646" name="Google Shape;16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50" y="3063706"/>
            <a:ext cx="3471750" cy="192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7" name="Google Shape;164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488" y="3112663"/>
            <a:ext cx="29241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46"/>
          <p:cNvSpPr txBox="1"/>
          <p:nvPr/>
        </p:nvSpPr>
        <p:spPr>
          <a:xfrm>
            <a:off x="6957900" y="654625"/>
            <a:ext cx="21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WHERE, USING and ON works the same!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7"/>
          <p:cNvSpPr txBox="1"/>
          <p:nvPr>
            <p:ph type="title"/>
          </p:nvPr>
        </p:nvSpPr>
        <p:spPr>
          <a:xfrm>
            <a:off x="1164250" y="1581150"/>
            <a:ext cx="74619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>
                <a:solidFill>
                  <a:schemeClr val="lt1"/>
                </a:solidFill>
              </a:rPr>
              <a:t>Let us do some questions to learn more about them 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8"/>
          <p:cNvSpPr txBox="1"/>
          <p:nvPr>
            <p:ph type="title"/>
          </p:nvPr>
        </p:nvSpPr>
        <p:spPr>
          <a:xfrm>
            <a:off x="1632128" y="17208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/>
              <a:t>Joins (cont.)</a:t>
            </a:r>
            <a:endParaRPr/>
          </a:p>
        </p:txBody>
      </p:sp>
      <p:sp>
        <p:nvSpPr>
          <p:cNvPr id="1659" name="Google Shape;1659;p48"/>
          <p:cNvSpPr txBox="1"/>
          <p:nvPr>
            <p:ph idx="1" type="body"/>
          </p:nvPr>
        </p:nvSpPr>
        <p:spPr>
          <a:xfrm>
            <a:off x="1170950" y="673375"/>
            <a:ext cx="81132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Email ID, Password, and Name where Student ID matches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both tables.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0" name="Google Shape;1660;p48"/>
          <p:cNvSpPr txBox="1"/>
          <p:nvPr>
            <p:ph idx="1" type="body"/>
          </p:nvPr>
        </p:nvSpPr>
        <p:spPr>
          <a:xfrm>
            <a:off x="893759" y="1941150"/>
            <a:ext cx="37938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/>
              <a:t>StudentInformation</a:t>
            </a:r>
            <a:endParaRPr/>
          </a:p>
        </p:txBody>
      </p:sp>
      <p:sp>
        <p:nvSpPr>
          <p:cNvPr id="1661" name="Google Shape;1661;p48"/>
          <p:cNvSpPr txBox="1"/>
          <p:nvPr>
            <p:ph idx="1" type="body"/>
          </p:nvPr>
        </p:nvSpPr>
        <p:spPr>
          <a:xfrm>
            <a:off x="6073547" y="2000950"/>
            <a:ext cx="32106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/>
              <a:t>StudentLoginInformation</a:t>
            </a:r>
            <a:endParaRPr/>
          </a:p>
        </p:txBody>
      </p:sp>
      <p:pic>
        <p:nvPicPr>
          <p:cNvPr id="1662" name="Google Shape;16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00" y="2567602"/>
            <a:ext cx="3358300" cy="230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3" name="Google Shape;16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00" y="2567600"/>
            <a:ext cx="3537850" cy="207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9"/>
          <p:cNvSpPr txBox="1"/>
          <p:nvPr>
            <p:ph type="title"/>
          </p:nvPr>
        </p:nvSpPr>
        <p:spPr>
          <a:xfrm>
            <a:off x="1632128" y="17208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/>
              <a:t>Joins (cont.)</a:t>
            </a:r>
            <a:endParaRPr/>
          </a:p>
        </p:txBody>
      </p:sp>
      <p:sp>
        <p:nvSpPr>
          <p:cNvPr id="1669" name="Google Shape;1669;p49"/>
          <p:cNvSpPr txBox="1"/>
          <p:nvPr>
            <p:ph idx="1" type="body"/>
          </p:nvPr>
        </p:nvSpPr>
        <p:spPr>
          <a:xfrm>
            <a:off x="1170950" y="673375"/>
            <a:ext cx="81132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Email ID, Password, and Name where Student ID matches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both tables.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SELECT StudentInformation.name, StudentLoginInformation.EmailID, StudentLoginInformation.Password</a:t>
            </a:r>
            <a:endParaRPr b="1" sz="13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FROM StudentInformation JOIN StudentLoginInformation ON StudentInformation.id = </a:t>
            </a:r>
            <a:endParaRPr b="1" sz="13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StudentLoginInformation.StudentID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0" name="Google Shape;1670;p49"/>
          <p:cNvSpPr txBox="1"/>
          <p:nvPr>
            <p:ph idx="1" type="body"/>
          </p:nvPr>
        </p:nvSpPr>
        <p:spPr>
          <a:xfrm>
            <a:off x="893759" y="2211800"/>
            <a:ext cx="37938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/>
              <a:t>StudentInformation</a:t>
            </a:r>
            <a:endParaRPr/>
          </a:p>
        </p:txBody>
      </p:sp>
      <p:sp>
        <p:nvSpPr>
          <p:cNvPr id="1671" name="Google Shape;1671;p49"/>
          <p:cNvSpPr txBox="1"/>
          <p:nvPr>
            <p:ph idx="1" type="body"/>
          </p:nvPr>
        </p:nvSpPr>
        <p:spPr>
          <a:xfrm>
            <a:off x="6073547" y="2162875"/>
            <a:ext cx="32106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/>
              <a:t>StudentLoginInformation</a:t>
            </a:r>
            <a:endParaRPr/>
          </a:p>
        </p:txBody>
      </p:sp>
      <p:pic>
        <p:nvPicPr>
          <p:cNvPr id="1672" name="Google Shape;16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00" y="2567602"/>
            <a:ext cx="3358300" cy="230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00" y="2567600"/>
            <a:ext cx="3537850" cy="207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4"/>
          <p:cNvSpPr txBox="1"/>
          <p:nvPr/>
        </p:nvSpPr>
        <p:spPr>
          <a:xfrm>
            <a:off x="1775725" y="1959300"/>
            <a:ext cx="65517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DATA IS THE NEW WEALTH</a:t>
            </a:r>
            <a:endParaRPr b="1" sz="37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29" name="Google Shape;1429;p14"/>
          <p:cNvSpPr txBox="1"/>
          <p:nvPr/>
        </p:nvSpPr>
        <p:spPr>
          <a:xfrm>
            <a:off x="1867575" y="3222275"/>
            <a:ext cx="63375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What do you think about the pros and cons associated with this?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50"/>
          <p:cNvSpPr txBox="1"/>
          <p:nvPr>
            <p:ph type="title"/>
          </p:nvPr>
        </p:nvSpPr>
        <p:spPr>
          <a:xfrm>
            <a:off x="1632128" y="17208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/>
              <a:t>Joins (cont.)</a:t>
            </a:r>
            <a:endParaRPr/>
          </a:p>
        </p:txBody>
      </p:sp>
      <p:sp>
        <p:nvSpPr>
          <p:cNvPr id="1679" name="Google Shape;1679;p50"/>
          <p:cNvSpPr txBox="1"/>
          <p:nvPr>
            <p:ph idx="1" type="body"/>
          </p:nvPr>
        </p:nvSpPr>
        <p:spPr>
          <a:xfrm>
            <a:off x="1395000" y="740425"/>
            <a:ext cx="81132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Name where Student ID matches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both tables.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19B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0" name="Google Shape;1680;p50"/>
          <p:cNvSpPr txBox="1"/>
          <p:nvPr>
            <p:ph idx="1" type="body"/>
          </p:nvPr>
        </p:nvSpPr>
        <p:spPr>
          <a:xfrm>
            <a:off x="893759" y="1941150"/>
            <a:ext cx="37938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/>
              <a:t>Student Information</a:t>
            </a:r>
            <a:endParaRPr/>
          </a:p>
        </p:txBody>
      </p:sp>
      <p:sp>
        <p:nvSpPr>
          <p:cNvPr id="1681" name="Google Shape;1681;p50"/>
          <p:cNvSpPr txBox="1"/>
          <p:nvPr>
            <p:ph idx="1" type="body"/>
          </p:nvPr>
        </p:nvSpPr>
        <p:spPr>
          <a:xfrm>
            <a:off x="4687547" y="1941150"/>
            <a:ext cx="32106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/>
              <a:t>Student Login Information</a:t>
            </a:r>
            <a:endParaRPr/>
          </a:p>
        </p:txBody>
      </p:sp>
      <p:pic>
        <p:nvPicPr>
          <p:cNvPr id="1682" name="Google Shape;16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00" y="2567602"/>
            <a:ext cx="3358300" cy="230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00" y="2567600"/>
            <a:ext cx="3537850" cy="207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1"/>
          <p:cNvSpPr txBox="1"/>
          <p:nvPr>
            <p:ph type="title"/>
          </p:nvPr>
        </p:nvSpPr>
        <p:spPr>
          <a:xfrm>
            <a:off x="1632128" y="17208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/>
              <a:t>Joins (cont.)</a:t>
            </a:r>
            <a:endParaRPr/>
          </a:p>
        </p:txBody>
      </p:sp>
      <p:sp>
        <p:nvSpPr>
          <p:cNvPr id="1689" name="Google Shape;1689;p51"/>
          <p:cNvSpPr txBox="1"/>
          <p:nvPr>
            <p:ph idx="1" type="body"/>
          </p:nvPr>
        </p:nvSpPr>
        <p:spPr>
          <a:xfrm>
            <a:off x="1395000" y="740425"/>
            <a:ext cx="81132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Name where Student ID matches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both tables.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SELECT StudentInformation.name</a:t>
            </a:r>
            <a:endParaRPr b="1" sz="13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FROM StudentInformation JOIN StudentLoginInformation ON StudentInformation.id = </a:t>
            </a:r>
            <a:endParaRPr b="1" sz="13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StudentLoginInformation.StudentID </a:t>
            </a:r>
            <a:endParaRPr b="1" i="0" sz="1600" u="none" cap="none" strike="noStrike">
              <a:solidFill>
                <a:srgbClr val="19B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0" name="Google Shape;1690;p51"/>
          <p:cNvSpPr txBox="1"/>
          <p:nvPr>
            <p:ph idx="1" type="body"/>
          </p:nvPr>
        </p:nvSpPr>
        <p:spPr>
          <a:xfrm>
            <a:off x="893759" y="1941150"/>
            <a:ext cx="37938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/>
              <a:t>Student Information</a:t>
            </a:r>
            <a:endParaRPr/>
          </a:p>
        </p:txBody>
      </p:sp>
      <p:sp>
        <p:nvSpPr>
          <p:cNvPr id="1691" name="Google Shape;1691;p51"/>
          <p:cNvSpPr txBox="1"/>
          <p:nvPr>
            <p:ph idx="1" type="body"/>
          </p:nvPr>
        </p:nvSpPr>
        <p:spPr>
          <a:xfrm>
            <a:off x="4687547" y="1941150"/>
            <a:ext cx="32106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/>
              <a:t>Student Login Information</a:t>
            </a:r>
            <a:endParaRPr/>
          </a:p>
        </p:txBody>
      </p:sp>
      <p:pic>
        <p:nvPicPr>
          <p:cNvPr id="1692" name="Google Shape;16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00" y="2567602"/>
            <a:ext cx="3358300" cy="230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00" y="2567600"/>
            <a:ext cx="3537850" cy="207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52"/>
          <p:cNvSpPr txBox="1"/>
          <p:nvPr>
            <p:ph type="title"/>
          </p:nvPr>
        </p:nvSpPr>
        <p:spPr>
          <a:xfrm>
            <a:off x="1756352" y="46538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Joins (cont.)</a:t>
            </a:r>
            <a:endParaRPr/>
          </a:p>
        </p:txBody>
      </p:sp>
      <p:sp>
        <p:nvSpPr>
          <p:cNvPr id="1699" name="Google Shape;1699;p52"/>
          <p:cNvSpPr txBox="1"/>
          <p:nvPr>
            <p:ph idx="1" type="body"/>
          </p:nvPr>
        </p:nvSpPr>
        <p:spPr>
          <a:xfrm>
            <a:off x="1325549" y="1489330"/>
            <a:ext cx="6797699" cy="30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Find each person’s </a:t>
            </a:r>
            <a:r>
              <a:rPr lang="en"/>
              <a:t>N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ame, Activity </a:t>
            </a:r>
            <a:r>
              <a:rPr lang="en"/>
              <a:t> by joining the two tables based on their IDs..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0" name="Google Shape;1700;p52"/>
          <p:cNvSpPr txBox="1"/>
          <p:nvPr>
            <p:ph idx="1" type="body"/>
          </p:nvPr>
        </p:nvSpPr>
        <p:spPr>
          <a:xfrm>
            <a:off x="2034106" y="2624450"/>
            <a:ext cx="32964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 Table</a:t>
            </a:r>
            <a:endParaRPr/>
          </a:p>
        </p:txBody>
      </p:sp>
      <p:sp>
        <p:nvSpPr>
          <p:cNvPr id="1701" name="Google Shape;1701;p52"/>
          <p:cNvSpPr txBox="1"/>
          <p:nvPr>
            <p:ph idx="1" type="body"/>
          </p:nvPr>
        </p:nvSpPr>
        <p:spPr>
          <a:xfrm>
            <a:off x="6431900" y="2706700"/>
            <a:ext cx="19305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lang="en"/>
              <a:t>Activity Table</a:t>
            </a:r>
            <a:endParaRPr b="1"/>
          </a:p>
        </p:txBody>
      </p:sp>
      <p:pic>
        <p:nvPicPr>
          <p:cNvPr id="1702" name="Google Shape;17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575" y="2992575"/>
            <a:ext cx="3906825" cy="19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27" y="3177977"/>
            <a:ext cx="2699875" cy="15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53"/>
          <p:cNvSpPr txBox="1"/>
          <p:nvPr>
            <p:ph type="title"/>
          </p:nvPr>
        </p:nvSpPr>
        <p:spPr>
          <a:xfrm>
            <a:off x="1756352" y="46538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Joins (cont.)</a:t>
            </a:r>
            <a:endParaRPr/>
          </a:p>
        </p:txBody>
      </p:sp>
      <p:sp>
        <p:nvSpPr>
          <p:cNvPr id="1709" name="Google Shape;1709;p53"/>
          <p:cNvSpPr txBox="1"/>
          <p:nvPr>
            <p:ph idx="1" type="body"/>
          </p:nvPr>
        </p:nvSpPr>
        <p:spPr>
          <a:xfrm>
            <a:off x="1325550" y="1215725"/>
            <a:ext cx="67977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Find each person’s </a:t>
            </a:r>
            <a:r>
              <a:rPr lang="en"/>
              <a:t>N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ame, Activity </a:t>
            </a:r>
            <a:r>
              <a:rPr lang="en"/>
              <a:t> by joining the two tables based on their IDs..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1" lang="en" sz="13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SELECT Name, ActivityName</a:t>
            </a:r>
            <a:endParaRPr b="1" sz="13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FROM People JOIN Activity ON ID = ActivityID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0" name="Google Shape;1710;p53"/>
          <p:cNvSpPr txBox="1"/>
          <p:nvPr>
            <p:ph idx="1" type="body"/>
          </p:nvPr>
        </p:nvSpPr>
        <p:spPr>
          <a:xfrm>
            <a:off x="2034106" y="2624450"/>
            <a:ext cx="32964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 Table</a:t>
            </a:r>
            <a:endParaRPr/>
          </a:p>
        </p:txBody>
      </p:sp>
      <p:sp>
        <p:nvSpPr>
          <p:cNvPr id="1711" name="Google Shape;1711;p53"/>
          <p:cNvSpPr txBox="1"/>
          <p:nvPr>
            <p:ph idx="1" type="body"/>
          </p:nvPr>
        </p:nvSpPr>
        <p:spPr>
          <a:xfrm>
            <a:off x="6431900" y="2706700"/>
            <a:ext cx="19305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lang="en"/>
              <a:t>Activity Table</a:t>
            </a:r>
            <a:endParaRPr b="1"/>
          </a:p>
        </p:txBody>
      </p:sp>
      <p:pic>
        <p:nvPicPr>
          <p:cNvPr id="1712" name="Google Shape;17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575" y="2992575"/>
            <a:ext cx="3906825" cy="19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Google Shape;171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27" y="3177977"/>
            <a:ext cx="2699875" cy="15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54"/>
          <p:cNvSpPr txBox="1"/>
          <p:nvPr>
            <p:ph type="title"/>
          </p:nvPr>
        </p:nvSpPr>
        <p:spPr>
          <a:xfrm>
            <a:off x="1885778" y="25663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Joins (cont.)</a:t>
            </a:r>
            <a:endParaRPr/>
          </a:p>
        </p:txBody>
      </p:sp>
      <p:sp>
        <p:nvSpPr>
          <p:cNvPr id="1719" name="Google Shape;1719;p54"/>
          <p:cNvSpPr txBox="1"/>
          <p:nvPr>
            <p:ph idx="1" type="body"/>
          </p:nvPr>
        </p:nvSpPr>
        <p:spPr>
          <a:xfrm>
            <a:off x="2046849" y="901930"/>
            <a:ext cx="67977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Beware of cartesian product!</a:t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SELECT * FROM `StudentInformation` JOIN `StudentLoginInformation`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descr="CROSS_JOIN.png" id="1720" name="Google Shape;17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350" y="1639175"/>
            <a:ext cx="5805449" cy="32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5" name="Google Shape;17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750" y="1204025"/>
            <a:ext cx="6047551" cy="36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55"/>
          <p:cNvSpPr txBox="1"/>
          <p:nvPr>
            <p:ph idx="4294967295" type="title"/>
          </p:nvPr>
        </p:nvSpPr>
        <p:spPr>
          <a:xfrm>
            <a:off x="1885778" y="256637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/>
              <a:t>Cartesian product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56"/>
          <p:cNvSpPr txBox="1"/>
          <p:nvPr>
            <p:ph idx="1" type="body"/>
          </p:nvPr>
        </p:nvSpPr>
        <p:spPr>
          <a:xfrm>
            <a:off x="1114474" y="1606092"/>
            <a:ext cx="6797699" cy="30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SELECT &lt;list of attributes&gt;</a:t>
            </a:r>
            <a:b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	FROM &lt;list of tables or joins of tables&gt;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WHERE &lt;condition that the rows should satisfy to land in your result&gt;</a:t>
            </a:r>
            <a:b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Some fancier stuff:</a:t>
            </a:r>
            <a:endParaRPr/>
          </a:p>
          <a:p>
            <a: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Arithmetic Operations</a:t>
            </a:r>
            <a:endParaRPr/>
          </a:p>
          <a:p>
            <a: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Add (+), Subtract (-), Multiply (*), Divide (/), Modulo (%)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Group and aggregate data</a:t>
            </a:r>
            <a:endParaRPr/>
          </a:p>
          <a:p>
            <a: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GROUP BY</a:t>
            </a:r>
            <a:endParaRPr/>
          </a:p>
          <a:p>
            <a: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SUM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Complicated queries with subqueries 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2" name="Google Shape;1732;p56"/>
          <p:cNvSpPr txBox="1"/>
          <p:nvPr>
            <p:ph type="title"/>
          </p:nvPr>
        </p:nvSpPr>
        <p:spPr>
          <a:xfrm>
            <a:off x="1756352" y="859962"/>
            <a:ext cx="62384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SQL in a Nutshell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57"/>
          <p:cNvSpPr txBox="1"/>
          <p:nvPr>
            <p:ph type="title"/>
          </p:nvPr>
        </p:nvSpPr>
        <p:spPr>
          <a:xfrm>
            <a:off x="1756352" y="859962"/>
            <a:ext cx="623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Aggregate Functions</a:t>
            </a:r>
            <a:endParaRPr/>
          </a:p>
        </p:txBody>
      </p:sp>
      <p:sp>
        <p:nvSpPr>
          <p:cNvPr id="1738" name="Google Shape;1738;p57"/>
          <p:cNvSpPr txBox="1"/>
          <p:nvPr>
            <p:ph idx="1" type="body"/>
          </p:nvPr>
        </p:nvSpPr>
        <p:spPr>
          <a:xfrm>
            <a:off x="2099850" y="1800550"/>
            <a:ext cx="4944300" cy="2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Values from multiple rows are grouped together as input to form single value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Example: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Count()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Sum()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Avg()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Min()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Max()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58"/>
          <p:cNvSpPr txBox="1"/>
          <p:nvPr>
            <p:ph idx="1" type="body"/>
          </p:nvPr>
        </p:nvSpPr>
        <p:spPr>
          <a:xfrm>
            <a:off x="1756350" y="150527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Find the total number of dogs and cats people 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58"/>
          <p:cNvSpPr txBox="1"/>
          <p:nvPr>
            <p:ph type="title"/>
          </p:nvPr>
        </p:nvSpPr>
        <p:spPr>
          <a:xfrm>
            <a:off x="1756350" y="859950"/>
            <a:ext cx="7206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Aggregate Functions (cont.)</a:t>
            </a:r>
            <a:endParaRPr/>
          </a:p>
        </p:txBody>
      </p:sp>
      <p:sp>
        <p:nvSpPr>
          <p:cNvPr id="1745" name="Google Shape;1745;p58"/>
          <p:cNvSpPr txBox="1"/>
          <p:nvPr>
            <p:ph idx="1" type="body"/>
          </p:nvPr>
        </p:nvSpPr>
        <p:spPr>
          <a:xfrm>
            <a:off x="840578" y="3165200"/>
            <a:ext cx="1702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 Table</a:t>
            </a:r>
            <a:endParaRPr/>
          </a:p>
        </p:txBody>
      </p:sp>
      <p:pic>
        <p:nvPicPr>
          <p:cNvPr id="1746" name="Google Shape;174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575" y="2681400"/>
            <a:ext cx="3968850" cy="21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59"/>
          <p:cNvSpPr txBox="1"/>
          <p:nvPr>
            <p:ph idx="1" type="body"/>
          </p:nvPr>
        </p:nvSpPr>
        <p:spPr>
          <a:xfrm>
            <a:off x="1756350" y="150527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Find the total number of dogs and cats people own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SELECT </a:t>
            </a:r>
            <a:r>
              <a:rPr lang="en"/>
              <a:t>SUM(Cats) + SUM(Dogs)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People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9"/>
          <p:cNvSpPr txBox="1"/>
          <p:nvPr>
            <p:ph type="title"/>
          </p:nvPr>
        </p:nvSpPr>
        <p:spPr>
          <a:xfrm>
            <a:off x="1756350" y="859950"/>
            <a:ext cx="7206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Aggregate Functions (cont.)</a:t>
            </a:r>
            <a:endParaRPr/>
          </a:p>
        </p:txBody>
      </p:sp>
      <p:sp>
        <p:nvSpPr>
          <p:cNvPr id="1753" name="Google Shape;1753;p59"/>
          <p:cNvSpPr txBox="1"/>
          <p:nvPr>
            <p:ph idx="1" type="body"/>
          </p:nvPr>
        </p:nvSpPr>
        <p:spPr>
          <a:xfrm>
            <a:off x="840578" y="3165200"/>
            <a:ext cx="1702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 Table</a:t>
            </a:r>
            <a:endParaRPr/>
          </a:p>
        </p:txBody>
      </p:sp>
      <p:pic>
        <p:nvPicPr>
          <p:cNvPr id="1754" name="Google Shape;17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575" y="2739850"/>
            <a:ext cx="3968850" cy="21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5"/>
          <p:cNvSpPr txBox="1"/>
          <p:nvPr/>
        </p:nvSpPr>
        <p:spPr>
          <a:xfrm>
            <a:off x="2632975" y="1086875"/>
            <a:ext cx="54039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D1CD"/>
                </a:solidFill>
                <a:latin typeface="Muli"/>
                <a:ea typeface="Muli"/>
                <a:cs typeface="Muli"/>
                <a:sym typeface="Muli"/>
              </a:rPr>
              <a:t>Imagine Walmart wants to target the electronics market! </a:t>
            </a:r>
            <a:endParaRPr sz="2900">
              <a:solidFill>
                <a:srgbClr val="0BD1C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D1C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D1CD"/>
                </a:solidFill>
                <a:latin typeface="Muli"/>
                <a:ea typeface="Muli"/>
                <a:cs typeface="Muli"/>
                <a:sym typeface="Muli"/>
              </a:rPr>
              <a:t>What do you think they can do with database queries?</a:t>
            </a:r>
            <a:endParaRPr sz="2900">
              <a:solidFill>
                <a:srgbClr val="0BD1CD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60"/>
          <p:cNvSpPr txBox="1"/>
          <p:nvPr>
            <p:ph idx="1" type="body"/>
          </p:nvPr>
        </p:nvSpPr>
        <p:spPr>
          <a:xfrm>
            <a:off x="1111075" y="1823975"/>
            <a:ext cx="5706599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Find the number of people that like each hobby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/>
          </a:p>
        </p:txBody>
      </p:sp>
      <p:sp>
        <p:nvSpPr>
          <p:cNvPr id="1760" name="Google Shape;1760;p60"/>
          <p:cNvSpPr txBox="1"/>
          <p:nvPr>
            <p:ph type="title"/>
          </p:nvPr>
        </p:nvSpPr>
        <p:spPr>
          <a:xfrm>
            <a:off x="1756350" y="859982"/>
            <a:ext cx="6238499" cy="10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Aggregate Functions (cont.)</a:t>
            </a:r>
            <a:endParaRPr/>
          </a:p>
        </p:txBody>
      </p:sp>
      <p:sp>
        <p:nvSpPr>
          <p:cNvPr id="1761" name="Google Shape;1761;p60"/>
          <p:cNvSpPr txBox="1"/>
          <p:nvPr>
            <p:ph idx="1" type="body"/>
          </p:nvPr>
        </p:nvSpPr>
        <p:spPr>
          <a:xfrm>
            <a:off x="4672575" y="2200200"/>
            <a:ext cx="1930499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Hobb</a:t>
            </a:r>
            <a:r>
              <a:rPr b="1" lang="en"/>
              <a:t>y</a:t>
            </a: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Table</a:t>
            </a:r>
            <a:endParaRPr/>
          </a:p>
        </p:txBody>
      </p:sp>
      <p:sp>
        <p:nvSpPr>
          <p:cNvPr id="1762" name="Google Shape;1762;p60"/>
          <p:cNvSpPr txBox="1"/>
          <p:nvPr>
            <p:ph idx="1" type="body"/>
          </p:nvPr>
        </p:nvSpPr>
        <p:spPr>
          <a:xfrm>
            <a:off x="6499653" y="2252225"/>
            <a:ext cx="1702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/>
          </a:p>
        </p:txBody>
      </p:sp>
      <p:pic>
        <p:nvPicPr>
          <p:cNvPr id="1763" name="Google Shape;17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800" y="2602500"/>
            <a:ext cx="2101800" cy="2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1"/>
          <p:cNvSpPr txBox="1"/>
          <p:nvPr>
            <p:ph idx="1" type="body"/>
          </p:nvPr>
        </p:nvSpPr>
        <p:spPr>
          <a:xfrm>
            <a:off x="1111075" y="1823975"/>
            <a:ext cx="5706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Find the number of people that like each hobby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SELECT hobby, COUNT(*)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FROM </a:t>
            </a:r>
            <a:r>
              <a:rPr lang="en"/>
              <a:t>H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obb</a:t>
            </a:r>
            <a:r>
              <a:rPr lang="en"/>
              <a:t>y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GROUP BY hobby</a:t>
            </a:r>
            <a:endParaRPr/>
          </a:p>
        </p:txBody>
      </p:sp>
      <p:sp>
        <p:nvSpPr>
          <p:cNvPr id="1769" name="Google Shape;1769;p61"/>
          <p:cNvSpPr txBox="1"/>
          <p:nvPr>
            <p:ph type="title"/>
          </p:nvPr>
        </p:nvSpPr>
        <p:spPr>
          <a:xfrm>
            <a:off x="1756350" y="859982"/>
            <a:ext cx="62385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Aggregate Functions (cont.)</a:t>
            </a:r>
            <a:endParaRPr/>
          </a:p>
        </p:txBody>
      </p:sp>
      <p:sp>
        <p:nvSpPr>
          <p:cNvPr id="1770" name="Google Shape;1770;p61"/>
          <p:cNvSpPr txBox="1"/>
          <p:nvPr>
            <p:ph idx="1" type="body"/>
          </p:nvPr>
        </p:nvSpPr>
        <p:spPr>
          <a:xfrm>
            <a:off x="4672575" y="2200200"/>
            <a:ext cx="19305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Hobb</a:t>
            </a:r>
            <a:r>
              <a:rPr b="1" lang="en"/>
              <a:t>y</a:t>
            </a: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Table</a:t>
            </a:r>
            <a:endParaRPr/>
          </a:p>
        </p:txBody>
      </p:sp>
      <p:sp>
        <p:nvSpPr>
          <p:cNvPr id="1771" name="Google Shape;1771;p61"/>
          <p:cNvSpPr txBox="1"/>
          <p:nvPr>
            <p:ph idx="1" type="body"/>
          </p:nvPr>
        </p:nvSpPr>
        <p:spPr>
          <a:xfrm>
            <a:off x="6499653" y="2252225"/>
            <a:ext cx="1702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/>
          </a:p>
        </p:txBody>
      </p:sp>
      <p:pic>
        <p:nvPicPr>
          <p:cNvPr id="1772" name="Google Shape;17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800" y="2602500"/>
            <a:ext cx="2101800" cy="2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62"/>
          <p:cNvSpPr txBox="1"/>
          <p:nvPr>
            <p:ph type="title"/>
          </p:nvPr>
        </p:nvSpPr>
        <p:spPr>
          <a:xfrm>
            <a:off x="1565453" y="1218775"/>
            <a:ext cx="6238496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Defining the Table Structure</a:t>
            </a:r>
            <a:endParaRPr/>
          </a:p>
        </p:txBody>
      </p:sp>
      <p:sp>
        <p:nvSpPr>
          <p:cNvPr id="1778" name="Google Shape;1778;p62"/>
          <p:cNvSpPr txBox="1"/>
          <p:nvPr>
            <p:ph idx="1" type="body"/>
          </p:nvPr>
        </p:nvSpPr>
        <p:spPr>
          <a:xfrm>
            <a:off x="235348" y="1864067"/>
            <a:ext cx="6797699" cy="309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CREATE TABLE people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id int(11),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name varchar(20),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password varchar(32),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lang="en"/>
              <a:t>  Activity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varchar(240),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PRIMARY KEY (id))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9" name="Google Shape;1779;p62"/>
          <p:cNvSpPr txBox="1"/>
          <p:nvPr>
            <p:ph idx="1" type="body"/>
          </p:nvPr>
        </p:nvSpPr>
        <p:spPr>
          <a:xfrm>
            <a:off x="3024455" y="1677949"/>
            <a:ext cx="30951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1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People Table</a:t>
            </a:r>
            <a:endParaRPr/>
          </a:p>
        </p:txBody>
      </p:sp>
      <p:sp>
        <p:nvSpPr>
          <p:cNvPr id="1780" name="Google Shape;1780;p62"/>
          <p:cNvSpPr txBox="1"/>
          <p:nvPr>
            <p:ph idx="1" type="body"/>
          </p:nvPr>
        </p:nvSpPr>
        <p:spPr>
          <a:xfrm>
            <a:off x="7608177" y="1677949"/>
            <a:ext cx="1812299" cy="215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/>
          </a:p>
        </p:txBody>
      </p:sp>
      <p:sp>
        <p:nvSpPr>
          <p:cNvPr id="1781" name="Google Shape;1781;p62"/>
          <p:cNvSpPr txBox="1"/>
          <p:nvPr/>
        </p:nvSpPr>
        <p:spPr>
          <a:xfrm>
            <a:off x="2960750" y="4123575"/>
            <a:ext cx="3447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Primary keys uniquely identify each row in a table and is used to help establish relationships between tables</a:t>
            </a:r>
            <a:endParaRPr/>
          </a:p>
        </p:txBody>
      </p:sp>
      <p:pic>
        <p:nvPicPr>
          <p:cNvPr id="1782" name="Google Shape;17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450" y="2298650"/>
            <a:ext cx="3447900" cy="182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63"/>
          <p:cNvSpPr txBox="1"/>
          <p:nvPr>
            <p:ph idx="1" type="body"/>
          </p:nvPr>
        </p:nvSpPr>
        <p:spPr>
          <a:xfrm>
            <a:off x="2544025" y="510024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Special Operators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6C0D3"/>
                </a:solidFill>
                <a:latin typeface="Arial"/>
                <a:ea typeface="Arial"/>
                <a:cs typeface="Arial"/>
                <a:sym typeface="Arial"/>
              </a:rPr>
              <a:t>BETWEEN - used to define range limits.</a:t>
            </a:r>
            <a:endParaRPr b="1">
              <a:solidFill>
                <a:srgbClr val="16C0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6C0D3"/>
                </a:solidFill>
                <a:latin typeface="Arial"/>
                <a:ea typeface="Arial"/>
                <a:cs typeface="Arial"/>
                <a:sym typeface="Arial"/>
              </a:rPr>
              <a:t>IS NULL - used to check whether an attribute value is null. (Checks for missing data/values) </a:t>
            </a:r>
            <a:endParaRPr b="1">
              <a:solidFill>
                <a:srgbClr val="16C0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6C0D3"/>
                </a:solidFill>
                <a:latin typeface="Arial"/>
                <a:ea typeface="Arial"/>
                <a:cs typeface="Arial"/>
                <a:sym typeface="Arial"/>
              </a:rPr>
              <a:t>LIKE - used to check for similar character strings.</a:t>
            </a:r>
            <a:endParaRPr b="1">
              <a:solidFill>
                <a:srgbClr val="16C0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6C0D3"/>
                </a:solidFill>
                <a:latin typeface="Arial"/>
                <a:ea typeface="Arial"/>
                <a:cs typeface="Arial"/>
                <a:sym typeface="Arial"/>
              </a:rPr>
              <a:t>IN - used to check whether an attribute value matches a value contained within a (sub)set of listed values.</a:t>
            </a:r>
            <a:endParaRPr b="1">
              <a:solidFill>
                <a:srgbClr val="16C0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6C0D3"/>
                </a:solidFill>
                <a:latin typeface="Arial"/>
                <a:ea typeface="Arial"/>
                <a:cs typeface="Arial"/>
                <a:sym typeface="Arial"/>
              </a:rPr>
              <a:t>EXISTS - check whether subquery returns any record</a:t>
            </a:r>
            <a:endParaRPr b="1">
              <a:solidFill>
                <a:srgbClr val="16C0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16C0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64"/>
          <p:cNvSpPr txBox="1"/>
          <p:nvPr>
            <p:ph idx="1" type="body"/>
          </p:nvPr>
        </p:nvSpPr>
        <p:spPr>
          <a:xfrm>
            <a:off x="1318374" y="1848142"/>
            <a:ext cx="6797700" cy="30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INSERT INTO people (.......................)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    VALUES (</a:t>
            </a:r>
            <a:r>
              <a:rPr lang="en"/>
              <a:t>...................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UPDATE </a:t>
            </a:r>
            <a:r>
              <a:rPr lang="en"/>
              <a:t>P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eople SET </a:t>
            </a:r>
            <a:r>
              <a:rPr lang="en"/>
              <a:t>Activity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=‘I like ice cream’ WHERE id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DELETE FROM </a:t>
            </a:r>
            <a:r>
              <a:rPr lang="en"/>
              <a:t>P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eople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WHERE id = 2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Insert names, ids, passwords (not your real ones), </a:t>
            </a:r>
            <a:endParaRPr b="0" i="0" sz="14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for everyone at your 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Insert some info about your hobbies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Run a few more queries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   </a:t>
            </a:r>
            <a:endParaRPr/>
          </a:p>
        </p:txBody>
      </p:sp>
      <p:sp>
        <p:nvSpPr>
          <p:cNvPr id="1793" name="Google Shape;1793;p64"/>
          <p:cNvSpPr txBox="1"/>
          <p:nvPr>
            <p:ph type="title"/>
          </p:nvPr>
        </p:nvSpPr>
        <p:spPr>
          <a:xfrm>
            <a:off x="1756350" y="859982"/>
            <a:ext cx="62385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lang="en"/>
              <a:t>Try </a:t>
            </a: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Modifying the Database</a:t>
            </a:r>
            <a:r>
              <a:rPr lang="en"/>
              <a:t>…</a:t>
            </a: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/>
          </a:p>
        </p:txBody>
      </p:sp>
      <p:sp>
        <p:nvSpPr>
          <p:cNvPr id="1794" name="Google Shape;1794;p64"/>
          <p:cNvSpPr txBox="1"/>
          <p:nvPr/>
        </p:nvSpPr>
        <p:spPr>
          <a:xfrm>
            <a:off x="2632825" y="336775"/>
            <a:ext cx="51630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65"/>
          <p:cNvSpPr txBox="1"/>
          <p:nvPr>
            <p:ph type="title"/>
          </p:nvPr>
        </p:nvSpPr>
        <p:spPr>
          <a:xfrm>
            <a:off x="2896125" y="18580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TIME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6"/>
          <p:cNvSpPr txBox="1"/>
          <p:nvPr/>
        </p:nvSpPr>
        <p:spPr>
          <a:xfrm>
            <a:off x="2479900" y="352100"/>
            <a:ext cx="51282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Time to explore and practice</a:t>
            </a:r>
            <a:r>
              <a:rPr lang="en" sz="4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5" name="Google Shape;1805;p66"/>
          <p:cNvSpPr txBox="1"/>
          <p:nvPr/>
        </p:nvSpPr>
        <p:spPr>
          <a:xfrm>
            <a:off x="1824150" y="1974600"/>
            <a:ext cx="54957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Char char="●"/>
            </a:pPr>
            <a:r>
              <a:rPr b="1" lang="en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Try creating your own table</a:t>
            </a:r>
            <a:endParaRPr b="1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Char char="●"/>
            </a:pPr>
            <a:r>
              <a:rPr b="1" lang="en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Insert names, ids, passwords (not your real ones), and activities etc. to your table</a:t>
            </a:r>
            <a:endParaRPr b="1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Char char="●"/>
            </a:pPr>
            <a:r>
              <a:rPr b="1" lang="en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Insert some info about your hobbies</a:t>
            </a:r>
            <a:endParaRPr b="1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Char char="●"/>
            </a:pPr>
            <a:r>
              <a:rPr b="1" lang="en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Run a few more queries</a:t>
            </a:r>
            <a:endParaRPr b="1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Char char="●"/>
            </a:pPr>
            <a:r>
              <a:rPr b="1" lang="en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Try to use all the sql commands and functions we have just learned</a:t>
            </a:r>
            <a:endParaRPr b="1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Nixie One"/>
              <a:buChar char="●"/>
            </a:pPr>
            <a:r>
              <a:rPr b="1" lang="en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Explore more and share what you just did</a:t>
            </a:r>
            <a:endParaRPr b="1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6"/>
          <p:cNvSpPr txBox="1"/>
          <p:nvPr/>
        </p:nvSpPr>
        <p:spPr>
          <a:xfrm>
            <a:off x="1898200" y="1301200"/>
            <a:ext cx="64905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0ECCCF"/>
              </a:buClr>
              <a:buSzPts val="3400"/>
              <a:buFont typeface="Muli"/>
              <a:buChar char="●"/>
            </a:pPr>
            <a:r>
              <a:rPr lang="en" sz="3400">
                <a:solidFill>
                  <a:srgbClr val="0ECCCF"/>
                </a:solidFill>
                <a:latin typeface="Muli"/>
                <a:ea typeface="Muli"/>
                <a:cs typeface="Muli"/>
                <a:sym typeface="Muli"/>
              </a:rPr>
              <a:t>Analyse and track the sales of electronics, how often they sell, product characteristics etc.</a:t>
            </a:r>
            <a:endParaRPr sz="3400">
              <a:solidFill>
                <a:srgbClr val="0ECCCF"/>
              </a:solidFill>
              <a:latin typeface="Muli"/>
              <a:ea typeface="Muli"/>
              <a:cs typeface="Muli"/>
              <a:sym typeface="Mul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0ECCCF"/>
              </a:buClr>
              <a:buSzPts val="3400"/>
              <a:buFont typeface="Muli"/>
              <a:buChar char="●"/>
            </a:pPr>
            <a:r>
              <a:rPr lang="en" sz="3400">
                <a:solidFill>
                  <a:srgbClr val="0ECCCF"/>
                </a:solidFill>
                <a:latin typeface="Muli"/>
                <a:ea typeface="Muli"/>
                <a:cs typeface="Muli"/>
                <a:sym typeface="Muli"/>
              </a:rPr>
              <a:t>Specificity is the key</a:t>
            </a:r>
            <a:endParaRPr sz="3400">
              <a:solidFill>
                <a:srgbClr val="0ECCC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CCC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7"/>
          <p:cNvSpPr txBox="1"/>
          <p:nvPr>
            <p:ph type="title"/>
          </p:nvPr>
        </p:nvSpPr>
        <p:spPr>
          <a:xfrm>
            <a:off x="945425" y="2262825"/>
            <a:ext cx="4944300" cy="18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Spotify has the collection of music I listen to everyday, customizes it for me with ON REPEAT album, YOUR RECENT FAVORITES album and a lot more.</a:t>
            </a:r>
            <a:endParaRPr sz="2000"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45" name="Google Shape;14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575" y="980925"/>
            <a:ext cx="2813225" cy="347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17"/>
          <p:cNvSpPr txBox="1"/>
          <p:nvPr/>
        </p:nvSpPr>
        <p:spPr>
          <a:xfrm>
            <a:off x="1921625" y="770950"/>
            <a:ext cx="384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</a:rPr>
              <a:t>Other examples</a:t>
            </a:r>
            <a:endParaRPr sz="2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8"/>
          <p:cNvSpPr txBox="1"/>
          <p:nvPr/>
        </p:nvSpPr>
        <p:spPr>
          <a:xfrm>
            <a:off x="2097200" y="903175"/>
            <a:ext cx="61386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CAN YOU THINK OF EXAMPLES OF DATABASES THAT IS BEING USED EXTENSIVELY IN THE CURRENT ERA?</a:t>
            </a:r>
            <a:endParaRPr sz="32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6" name="Google Shape;14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75" y="2366224"/>
            <a:ext cx="8401999" cy="18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19"/>
          <p:cNvSpPr txBox="1"/>
          <p:nvPr>
            <p:ph type="title"/>
          </p:nvPr>
        </p:nvSpPr>
        <p:spPr>
          <a:xfrm>
            <a:off x="1712625" y="1344550"/>
            <a:ext cx="66692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A Sample Relational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