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 id="2147483662" r:id="rId5"/>
  </p:sldMasterIdLst>
  <p:notesMasterIdLst>
    <p:notesMasterId r:id="rId24"/>
  </p:notesMasterIdLst>
  <p:sldIdLst>
    <p:sldId id="257" r:id="rId6"/>
    <p:sldId id="295" r:id="rId7"/>
    <p:sldId id="314" r:id="rId8"/>
    <p:sldId id="326" r:id="rId9"/>
    <p:sldId id="325" r:id="rId10"/>
    <p:sldId id="313" r:id="rId11"/>
    <p:sldId id="316" r:id="rId12"/>
    <p:sldId id="315" r:id="rId13"/>
    <p:sldId id="312" r:id="rId14"/>
    <p:sldId id="308" r:id="rId15"/>
    <p:sldId id="310" r:id="rId16"/>
    <p:sldId id="304" r:id="rId17"/>
    <p:sldId id="311" r:id="rId18"/>
    <p:sldId id="317" r:id="rId19"/>
    <p:sldId id="318" r:id="rId20"/>
    <p:sldId id="319" r:id="rId21"/>
    <p:sldId id="321" r:id="rId22"/>
    <p:sldId id="3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6911" autoAdjust="0"/>
  </p:normalViewPr>
  <p:slideViewPr>
    <p:cSldViewPr>
      <p:cViewPr varScale="1">
        <p:scale>
          <a:sx n="65" d="100"/>
          <a:sy n="65" d="100"/>
        </p:scale>
        <p:origin x="198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8A2C-C072-4734-A263-BB8044D887F0}" type="datetimeFigureOut">
              <a:rPr lang="en-US" smtClean="0"/>
              <a:t>7/27/2021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B88B6-59C3-4CEE-AD48-C769C41FD180}" type="slidenum">
              <a:rPr lang="en-US" smtClean="0"/>
              <a:t>‹#›</a:t>
            </a:fld>
            <a:endParaRPr lang="en-US" dirty="0"/>
          </a:p>
        </p:txBody>
      </p:sp>
    </p:spTree>
    <p:extLst>
      <p:ext uri="{BB962C8B-B14F-4D97-AF65-F5344CB8AC3E}">
        <p14:creationId xmlns:p14="http://schemas.microsoft.com/office/powerpoint/2010/main" val="228146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a:t>
            </a:fld>
            <a:endParaRPr lang="en-US" dirty="0"/>
          </a:p>
        </p:txBody>
      </p:sp>
    </p:spTree>
    <p:extLst>
      <p:ext uri="{BB962C8B-B14F-4D97-AF65-F5344CB8AC3E}">
        <p14:creationId xmlns:p14="http://schemas.microsoft.com/office/powerpoint/2010/main" val="327232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https://www.wsj.com/articles/tiktok-user-data-what-does-the-app-collect-and-why-are-u-s-authorities-concerned-11594157084</a:t>
            </a:r>
          </a:p>
        </p:txBody>
      </p:sp>
      <p:sp>
        <p:nvSpPr>
          <p:cNvPr id="4" name="Slide Number Placeholder 3"/>
          <p:cNvSpPr>
            <a:spLocks noGrp="1"/>
          </p:cNvSpPr>
          <p:nvPr>
            <p:ph type="sldNum" sz="quarter" idx="5"/>
          </p:nvPr>
        </p:nvSpPr>
        <p:spPr/>
        <p:txBody>
          <a:bodyPr/>
          <a:lstStyle/>
          <a:p>
            <a:fld id="{B5DB88B6-59C3-4CEE-AD48-C769C41FD180}" type="slidenum">
              <a:rPr lang="en-US" smtClean="0"/>
              <a:t>10</a:t>
            </a:fld>
            <a:endParaRPr lang="en-US" dirty="0"/>
          </a:p>
        </p:txBody>
      </p:sp>
    </p:spTree>
    <p:extLst>
      <p:ext uri="{BB962C8B-B14F-4D97-AF65-F5344CB8AC3E}">
        <p14:creationId xmlns:p14="http://schemas.microsoft.com/office/powerpoint/2010/main" val="264537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https://www.wired.com/story/how-to-stop-instagram-from-tracking-everything-you-do/</a:t>
            </a:r>
          </a:p>
          <a:p>
            <a:r>
              <a:rPr lang="en-US" dirty="0"/>
              <a:t>https://www.independent.co.uk/life-style/gadgets-and-tech/instagram-invasive-app-privacy-facebook-b1818453.html</a:t>
            </a:r>
          </a:p>
        </p:txBody>
      </p:sp>
      <p:sp>
        <p:nvSpPr>
          <p:cNvPr id="4" name="Slide Number Placeholder 3"/>
          <p:cNvSpPr>
            <a:spLocks noGrp="1"/>
          </p:cNvSpPr>
          <p:nvPr>
            <p:ph type="sldNum" sz="quarter" idx="5"/>
          </p:nvPr>
        </p:nvSpPr>
        <p:spPr/>
        <p:txBody>
          <a:bodyPr/>
          <a:lstStyle/>
          <a:p>
            <a:fld id="{B5DB88B6-59C3-4CEE-AD48-C769C41FD180}" type="slidenum">
              <a:rPr lang="en-US" smtClean="0"/>
              <a:t>11</a:t>
            </a:fld>
            <a:endParaRPr lang="en-US" dirty="0"/>
          </a:p>
        </p:txBody>
      </p:sp>
    </p:spTree>
    <p:extLst>
      <p:ext uri="{BB962C8B-B14F-4D97-AF65-F5344CB8AC3E}">
        <p14:creationId xmlns:p14="http://schemas.microsoft.com/office/powerpoint/2010/main" val="305794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https://www.cisecurity.org/blog/why-tiktok-is-the-latest-security-threat/</a:t>
            </a:r>
          </a:p>
        </p:txBody>
      </p:sp>
      <p:sp>
        <p:nvSpPr>
          <p:cNvPr id="4" name="Slide Number Placeholder 3"/>
          <p:cNvSpPr>
            <a:spLocks noGrp="1"/>
          </p:cNvSpPr>
          <p:nvPr>
            <p:ph type="sldNum" sz="quarter" idx="5"/>
          </p:nvPr>
        </p:nvSpPr>
        <p:spPr/>
        <p:txBody>
          <a:bodyPr/>
          <a:lstStyle/>
          <a:p>
            <a:fld id="{B5DB88B6-59C3-4CEE-AD48-C769C41FD180}" type="slidenum">
              <a:rPr lang="en-US" smtClean="0"/>
              <a:t>12</a:t>
            </a:fld>
            <a:endParaRPr lang="en-US" dirty="0"/>
          </a:p>
        </p:txBody>
      </p:sp>
    </p:spTree>
    <p:extLst>
      <p:ext uri="{BB962C8B-B14F-4D97-AF65-F5344CB8AC3E}">
        <p14:creationId xmlns:p14="http://schemas.microsoft.com/office/powerpoint/2010/main" val="117150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ask: what can be done with this information? </a:t>
            </a:r>
          </a:p>
          <a:p>
            <a:endParaRPr lang="en-US" dirty="0"/>
          </a:p>
          <a:p>
            <a:pPr marL="0" indent="0">
              <a:buNone/>
            </a:pPr>
            <a:endParaRPr lang="en-US" sz="1200" dirty="0"/>
          </a:p>
          <a:p>
            <a:pPr marL="0" indent="0">
              <a:buNone/>
            </a:pPr>
            <a:r>
              <a:rPr lang="en-US" sz="1200" dirty="0"/>
              <a:t>You post a video from your vacation in NYC. The video is a highlight reel showing clips of the places you went: the Empire State Building, dinners, Central Park, etc. In the first highlight video, for less than a second, her flight ticket is visible. Your family is in the background of some of the videos as well.</a:t>
            </a:r>
          </a:p>
          <a:p>
            <a:pPr marL="0" indent="0">
              <a:buNone/>
            </a:pPr>
            <a:r>
              <a:rPr lang="en-US" sz="1200" i="1" dirty="0"/>
              <a:t>What could someone do with this information?</a:t>
            </a:r>
          </a:p>
          <a:p>
            <a:pPr marL="0" indent="0">
              <a:buNone/>
            </a:pPr>
            <a:br>
              <a:rPr lang="en-US" sz="1200" dirty="0"/>
            </a:br>
            <a:r>
              <a:rPr lang="en-US" sz="1200" dirty="0"/>
              <a:t>You post a video your basketball team dancing to a viral Tik Tok dance outside his high school gym. You tag your friends, and the name of your school is visible in the background of the video. You include in the caption that the state finals are next weekend at your school.</a:t>
            </a:r>
          </a:p>
          <a:p>
            <a:pPr marL="0" indent="0">
              <a:buNone/>
            </a:pPr>
            <a:r>
              <a:rPr lang="en-US" sz="1200" i="1" dirty="0"/>
              <a:t>What could someone do with this information?</a:t>
            </a:r>
          </a:p>
          <a:p>
            <a:pPr marL="0" indent="0">
              <a:buNone/>
            </a:pPr>
            <a:endParaRPr lang="en-US" sz="1200" i="1" dirty="0"/>
          </a:p>
          <a:p>
            <a:pPr marL="0" indent="0">
              <a:buNone/>
            </a:pPr>
            <a:r>
              <a:rPr lang="en-US" sz="1200" dirty="0"/>
              <a:t>You live in Cleveland and recently became really into knitting. You started following a lot of Cleveland knitters, interacting with their videos, and messaging other knitters on Tik Tok to get to know each other and share knitting tips.</a:t>
            </a:r>
          </a:p>
          <a:p>
            <a:pPr marL="0" indent="0">
              <a:buNone/>
            </a:pPr>
            <a:r>
              <a:rPr lang="en-US" sz="1200" i="1" dirty="0"/>
              <a:t>What could someone do with this information?</a:t>
            </a:r>
          </a:p>
          <a:p>
            <a:pPr marL="0" indent="0">
              <a:buNone/>
            </a:pPr>
            <a:endParaRPr lang="en-US" sz="1200" i="1" dirty="0"/>
          </a:p>
          <a:p>
            <a:pPr marL="0" indent="0">
              <a:buNone/>
            </a:pPr>
            <a:r>
              <a:rPr lang="en-US" sz="1200" dirty="0"/>
              <a:t>You run a coffee review page on Tik Tok, visiting many shops in Los Angeles, and trying some brews at home. In these videos, you include clips of your walks to the coffee shops, friends, and your kitchen. In some videos, your mom is working from home on her laptop, where the screen is partially visible.</a:t>
            </a:r>
          </a:p>
          <a:p>
            <a:pPr marL="0" indent="0">
              <a:buNone/>
            </a:pPr>
            <a:r>
              <a:rPr lang="en-US" sz="1200" i="1" dirty="0"/>
              <a:t>What could someone do with this information?</a:t>
            </a:r>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13</a:t>
            </a:fld>
            <a:endParaRPr lang="en-US" dirty="0"/>
          </a:p>
        </p:txBody>
      </p:sp>
    </p:spTree>
    <p:extLst>
      <p:ext uri="{BB962C8B-B14F-4D97-AF65-F5344CB8AC3E}">
        <p14:creationId xmlns:p14="http://schemas.microsoft.com/office/powerpoint/2010/main" val="10235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Passwords are one of the common risks associated with almost all applications, websites and services.</a:t>
            </a:r>
          </a:p>
          <a:p>
            <a:r>
              <a:rPr lang="en-US" dirty="0"/>
              <a:t>Poor practices on the part of the service may wind up exposing your credentials (username &amp; password), when this happens the threat actors (bad guys) frequently take them and try them in other places or services … hoping that you’ve reused the same password  someplace else.</a:t>
            </a:r>
          </a:p>
          <a:p>
            <a:endParaRPr lang="en-US" dirty="0"/>
          </a:p>
          <a:p>
            <a:r>
              <a:rPr lang="en-US" dirty="0"/>
              <a:t>To avoid this risk, it’s recommended that strong, unique passwords and multi-factor authentication are used wherever possible.</a:t>
            </a:r>
          </a:p>
          <a:p>
            <a:r>
              <a:rPr lang="en-US" dirty="0"/>
              <a:t>However strong and unique pose certain problems…. Specifically, with producing them and then remembering them, which usually leads to the topic of Password Managers </a:t>
            </a:r>
          </a:p>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14</a:t>
            </a:fld>
            <a:endParaRPr lang="en-US" dirty="0"/>
          </a:p>
        </p:txBody>
      </p:sp>
    </p:spTree>
    <p:extLst>
      <p:ext uri="{BB962C8B-B14F-4D97-AF65-F5344CB8AC3E}">
        <p14:creationId xmlns:p14="http://schemas.microsoft.com/office/powerpoint/2010/main" val="311509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200 most common passwords found in breaches, 2020  - </a:t>
            </a:r>
            <a:r>
              <a:rPr lang="en-US" dirty="0"/>
              <a:t>https://nordpass.com/most-common-passwords-list/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Review of popular password managers -</a:t>
            </a:r>
            <a:r>
              <a:rPr lang="en-US" dirty="0"/>
              <a:t> https://www.cnet.com/tech/services-and-software/best-password-manager/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15</a:t>
            </a:fld>
            <a:endParaRPr lang="en-US" dirty="0"/>
          </a:p>
        </p:txBody>
      </p:sp>
    </p:spTree>
    <p:extLst>
      <p:ext uri="{BB962C8B-B14F-4D97-AF65-F5344CB8AC3E}">
        <p14:creationId xmlns:p14="http://schemas.microsoft.com/office/powerpoint/2010/main" val="547456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“sure things” here… you assess the risk, what is the most likely to impact you  and take the steps you can to minimize the risk.</a:t>
            </a:r>
          </a:p>
        </p:txBody>
      </p:sp>
      <p:sp>
        <p:nvSpPr>
          <p:cNvPr id="4" name="Slide Number Placeholder 3"/>
          <p:cNvSpPr>
            <a:spLocks noGrp="1"/>
          </p:cNvSpPr>
          <p:nvPr>
            <p:ph type="sldNum" sz="quarter" idx="5"/>
          </p:nvPr>
        </p:nvSpPr>
        <p:spPr/>
        <p:txBody>
          <a:bodyPr/>
          <a:lstStyle/>
          <a:p>
            <a:fld id="{B5DB88B6-59C3-4CEE-AD48-C769C41FD180}" type="slidenum">
              <a:rPr lang="en-US" smtClean="0"/>
              <a:t>16</a:t>
            </a:fld>
            <a:endParaRPr lang="en-US" dirty="0"/>
          </a:p>
        </p:txBody>
      </p:sp>
    </p:spTree>
    <p:extLst>
      <p:ext uri="{BB962C8B-B14F-4D97-AF65-F5344CB8AC3E}">
        <p14:creationId xmlns:p14="http://schemas.microsoft.com/office/powerpoint/2010/main" val="2960788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17</a:t>
            </a:fld>
            <a:endParaRPr lang="en-US" dirty="0"/>
          </a:p>
        </p:txBody>
      </p:sp>
    </p:spTree>
    <p:extLst>
      <p:ext uri="{BB962C8B-B14F-4D97-AF65-F5344CB8AC3E}">
        <p14:creationId xmlns:p14="http://schemas.microsoft.com/office/powerpoint/2010/main" val="413288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18</a:t>
            </a:fld>
            <a:endParaRPr lang="en-US" dirty="0"/>
          </a:p>
        </p:txBody>
      </p:sp>
    </p:spTree>
    <p:extLst>
      <p:ext uri="{BB962C8B-B14F-4D97-AF65-F5344CB8AC3E}">
        <p14:creationId xmlns:p14="http://schemas.microsoft.com/office/powerpoint/2010/main" val="91349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 of todays’ conversation, Risk is any potentially unwanted consequence.</a:t>
            </a:r>
          </a:p>
        </p:txBody>
      </p:sp>
      <p:sp>
        <p:nvSpPr>
          <p:cNvPr id="4" name="Slide Number Placeholder 3"/>
          <p:cNvSpPr>
            <a:spLocks noGrp="1"/>
          </p:cNvSpPr>
          <p:nvPr>
            <p:ph type="sldNum" sz="quarter" idx="5"/>
          </p:nvPr>
        </p:nvSpPr>
        <p:spPr/>
        <p:txBody>
          <a:bodyPr/>
          <a:lstStyle/>
          <a:p>
            <a:fld id="{B5DB88B6-59C3-4CEE-AD48-C769C41FD180}" type="slidenum">
              <a:rPr lang="en-US" smtClean="0"/>
              <a:t>2</a:t>
            </a:fld>
            <a:endParaRPr lang="en-US" dirty="0"/>
          </a:p>
        </p:txBody>
      </p:sp>
    </p:spTree>
    <p:extLst>
      <p:ext uri="{BB962C8B-B14F-4D97-AF65-F5344CB8AC3E}">
        <p14:creationId xmlns:p14="http://schemas.microsoft.com/office/powerpoint/2010/main" val="173408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audience – any other benefits or risks come to mind?</a:t>
            </a:r>
          </a:p>
        </p:txBody>
      </p:sp>
      <p:sp>
        <p:nvSpPr>
          <p:cNvPr id="4" name="Slide Number Placeholder 3"/>
          <p:cNvSpPr>
            <a:spLocks noGrp="1"/>
          </p:cNvSpPr>
          <p:nvPr>
            <p:ph type="sldNum" sz="quarter" idx="5"/>
          </p:nvPr>
        </p:nvSpPr>
        <p:spPr/>
        <p:txBody>
          <a:bodyPr/>
          <a:lstStyle/>
          <a:p>
            <a:fld id="{B5DB88B6-59C3-4CEE-AD48-C769C41FD180}" type="slidenum">
              <a:rPr lang="en-US" smtClean="0"/>
              <a:t>3</a:t>
            </a:fld>
            <a:endParaRPr lang="en-US" dirty="0"/>
          </a:p>
        </p:txBody>
      </p:sp>
    </p:spTree>
    <p:extLst>
      <p:ext uri="{BB962C8B-B14F-4D97-AF65-F5344CB8AC3E}">
        <p14:creationId xmlns:p14="http://schemas.microsoft.com/office/powerpoint/2010/main" val="41155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audience – any other benefits or risks come to mind?</a:t>
            </a:r>
          </a:p>
          <a:p>
            <a:endParaRPr lang="en-US" dirty="0"/>
          </a:p>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4</a:t>
            </a:fld>
            <a:endParaRPr lang="en-US" dirty="0"/>
          </a:p>
        </p:txBody>
      </p:sp>
    </p:spTree>
    <p:extLst>
      <p:ext uri="{BB962C8B-B14F-4D97-AF65-F5344CB8AC3E}">
        <p14:creationId xmlns:p14="http://schemas.microsoft.com/office/powerpoint/2010/main" val="1596125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questions can be asked with a specific lens, or point of view, and that might change the answers you get….</a:t>
            </a:r>
          </a:p>
          <a:p>
            <a:r>
              <a:rPr lang="en-US" dirty="0"/>
              <a:t>Think about the  point of view here and consider the car we mentioned earlier…. </a:t>
            </a:r>
          </a:p>
          <a:p>
            <a:r>
              <a:rPr lang="en-US" dirty="0"/>
              <a:t>	1) What if my brakes go out while I’m pulling into my driveway (Driveway flat vs driveway at a slant – up or down)</a:t>
            </a:r>
          </a:p>
          <a:p>
            <a:r>
              <a:rPr lang="en-US" dirty="0"/>
              <a:t>	2)  Could I do a risk assessment for the house itself that might cover this scenario?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Risk is identified, you may have choices  - Risk Acceptance, Risk Mitigation, or Risk Avoidance</a:t>
            </a:r>
          </a:p>
          <a:p>
            <a:endParaRPr lang="en-US" dirty="0"/>
          </a:p>
          <a:p>
            <a:r>
              <a:rPr lang="en-US" dirty="0"/>
              <a:t>Now our next two speakers will dive into two popular apps and walk us thru a review of risk for the apps.</a:t>
            </a:r>
          </a:p>
          <a:p>
            <a:endParaRPr lang="en-US" dirty="0"/>
          </a:p>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5</a:t>
            </a:fld>
            <a:endParaRPr lang="en-US" dirty="0"/>
          </a:p>
        </p:txBody>
      </p:sp>
    </p:spTree>
    <p:extLst>
      <p:ext uri="{BB962C8B-B14F-4D97-AF65-F5344CB8AC3E}">
        <p14:creationId xmlns:p14="http://schemas.microsoft.com/office/powerpoint/2010/main" val="624574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B88B6-59C3-4CEE-AD48-C769C41FD180}" type="slidenum">
              <a:rPr lang="en-US" smtClean="0"/>
              <a:t>6</a:t>
            </a:fld>
            <a:endParaRPr lang="en-US" dirty="0"/>
          </a:p>
        </p:txBody>
      </p:sp>
    </p:spTree>
    <p:extLst>
      <p:ext uri="{BB962C8B-B14F-4D97-AF65-F5344CB8AC3E}">
        <p14:creationId xmlns:p14="http://schemas.microsoft.com/office/powerpoint/2010/main" val="138045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https://www.statista.com/statistics/325587/instagram-global-age-group/</a:t>
            </a:r>
          </a:p>
        </p:txBody>
      </p:sp>
      <p:sp>
        <p:nvSpPr>
          <p:cNvPr id="4" name="Slide Number Placeholder 3"/>
          <p:cNvSpPr>
            <a:spLocks noGrp="1"/>
          </p:cNvSpPr>
          <p:nvPr>
            <p:ph type="sldNum" sz="quarter" idx="5"/>
          </p:nvPr>
        </p:nvSpPr>
        <p:spPr/>
        <p:txBody>
          <a:bodyPr/>
          <a:lstStyle/>
          <a:p>
            <a:fld id="{B5DB88B6-59C3-4CEE-AD48-C769C41FD180}" type="slidenum">
              <a:rPr lang="en-US" smtClean="0"/>
              <a:t>7</a:t>
            </a:fld>
            <a:endParaRPr lang="en-US" dirty="0"/>
          </a:p>
        </p:txBody>
      </p:sp>
    </p:spTree>
    <p:extLst>
      <p:ext uri="{BB962C8B-B14F-4D97-AF65-F5344CB8AC3E}">
        <p14:creationId xmlns:p14="http://schemas.microsoft.com/office/powerpoint/2010/main" val="171787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https://www.cpomagazine.com/data-privacy/is-tiktok-really-a-national-security-threat-new-report-from-university-of-toronto-says-no/</a:t>
            </a:r>
          </a:p>
          <a:p>
            <a:r>
              <a:rPr lang="en-US" dirty="0"/>
              <a:t>https://time.com/6071773/tiktok-faceprints-voiceprints-privacy/</a:t>
            </a:r>
          </a:p>
        </p:txBody>
      </p:sp>
      <p:sp>
        <p:nvSpPr>
          <p:cNvPr id="4" name="Slide Number Placeholder 3"/>
          <p:cNvSpPr>
            <a:spLocks noGrp="1"/>
          </p:cNvSpPr>
          <p:nvPr>
            <p:ph type="sldNum" sz="quarter" idx="5"/>
          </p:nvPr>
        </p:nvSpPr>
        <p:spPr/>
        <p:txBody>
          <a:bodyPr/>
          <a:lstStyle/>
          <a:p>
            <a:fld id="{B5DB88B6-59C3-4CEE-AD48-C769C41FD180}" type="slidenum">
              <a:rPr lang="en-US" smtClean="0"/>
              <a:t>8</a:t>
            </a:fld>
            <a:endParaRPr lang="en-US" dirty="0"/>
          </a:p>
        </p:txBody>
      </p:sp>
    </p:spTree>
    <p:extLst>
      <p:ext uri="{BB962C8B-B14F-4D97-AF65-F5344CB8AC3E}">
        <p14:creationId xmlns:p14="http://schemas.microsoft.com/office/powerpoint/2010/main" val="29703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methods for dealing with Risk once identified.</a:t>
            </a:r>
          </a:p>
        </p:txBody>
      </p:sp>
      <p:sp>
        <p:nvSpPr>
          <p:cNvPr id="4" name="Slide Number Placeholder 3"/>
          <p:cNvSpPr>
            <a:spLocks noGrp="1"/>
          </p:cNvSpPr>
          <p:nvPr>
            <p:ph type="sldNum" sz="quarter" idx="5"/>
          </p:nvPr>
        </p:nvSpPr>
        <p:spPr/>
        <p:txBody>
          <a:bodyPr/>
          <a:lstStyle/>
          <a:p>
            <a:fld id="{B5DB88B6-59C3-4CEE-AD48-C769C41FD180}" type="slidenum">
              <a:rPr lang="en-US" smtClean="0"/>
              <a:t>9</a:t>
            </a:fld>
            <a:endParaRPr lang="en-US" dirty="0"/>
          </a:p>
        </p:txBody>
      </p:sp>
    </p:spTree>
    <p:extLst>
      <p:ext uri="{BB962C8B-B14F-4D97-AF65-F5344CB8AC3E}">
        <p14:creationId xmlns:p14="http://schemas.microsoft.com/office/powerpoint/2010/main" val="55585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EE5F7E-D292-4E36-B5BB-A64E6D318EFB}"/>
              </a:ext>
            </a:extLst>
          </p:cNvPr>
          <p:cNvPicPr>
            <a:picLocks noChangeAspect="1"/>
          </p:cNvPicPr>
          <p:nvPr userDrawn="1"/>
        </p:nvPicPr>
        <p:blipFill rotWithShape="1">
          <a:blip r:embed="rId2"/>
          <a:srcRect l="31805"/>
          <a:stretch/>
        </p:blipFill>
        <p:spPr>
          <a:xfrm>
            <a:off x="-4763" y="1617425"/>
            <a:ext cx="1367328" cy="3623150"/>
          </a:xfrm>
          <a:prstGeom prst="rect">
            <a:avLst/>
          </a:prstGeom>
        </p:spPr>
      </p:pic>
      <p:sp>
        <p:nvSpPr>
          <p:cNvPr id="2" name="Title 1"/>
          <p:cNvSpPr>
            <a:spLocks noGrp="1"/>
          </p:cNvSpPr>
          <p:nvPr>
            <p:ph type="ctrTitle" hasCustomPrompt="1"/>
          </p:nvPr>
        </p:nvSpPr>
        <p:spPr>
          <a:xfrm>
            <a:off x="1533293" y="2597646"/>
            <a:ext cx="6729984" cy="1594626"/>
          </a:xfrm>
          <a:prstGeom prst="rect">
            <a:avLst/>
          </a:prstGeom>
        </p:spPr>
        <p:txBody>
          <a:bodyPr lIns="274320" tIns="45720" rIns="91440" bIns="45720" anchor="ctr"/>
          <a:lstStyle>
            <a:lvl1pPr algn="l">
              <a:defRPr sz="3200" cap="all" baseline="0">
                <a:solidFill>
                  <a:schemeClr val="tx2"/>
                </a:solidFill>
                <a:latin typeface="Arial Narrow" pitchFamily="34" charset="0"/>
                <a:cs typeface="Arial Bold" panose="020B0704020202020204" pitchFamily="34" charset="0"/>
              </a:defRPr>
            </a:lvl1pPr>
          </a:lstStyle>
          <a:p>
            <a:r>
              <a:rPr lang="en-US" dirty="0"/>
              <a:t>CLICK TO ENTER TITLE</a:t>
            </a:r>
          </a:p>
        </p:txBody>
      </p:sp>
      <p:sp>
        <p:nvSpPr>
          <p:cNvPr id="19" name="Text Placeholder 18"/>
          <p:cNvSpPr>
            <a:spLocks noGrp="1"/>
          </p:cNvSpPr>
          <p:nvPr>
            <p:ph type="body" sz="quarter" idx="11" hasCustomPrompt="1"/>
          </p:nvPr>
        </p:nvSpPr>
        <p:spPr>
          <a:xfrm>
            <a:off x="1533293" y="4192272"/>
            <a:ext cx="6729984" cy="518507"/>
          </a:xfrm>
          <a:prstGeom prst="rect">
            <a:avLst/>
          </a:prstGeom>
        </p:spPr>
        <p:txBody>
          <a:bodyPr lIns="274320"/>
          <a:lstStyle>
            <a:lvl1pPr marL="0" indent="0" algn="l">
              <a:buNone/>
              <a:defRPr sz="1800" b="0">
                <a:solidFill>
                  <a:srgbClr val="5F6062"/>
                </a:solidFill>
                <a:latin typeface="Arial Narrow" pitchFamily="34" charset="0"/>
                <a:cs typeface="Arial" panose="020B0604020202020204" pitchFamily="34" charset="0"/>
              </a:defRPr>
            </a:lvl1pPr>
          </a:lstStyle>
          <a:p>
            <a:r>
              <a:rPr lang="en-US" dirty="0"/>
              <a:t>Click to enter subtitle</a:t>
            </a:r>
          </a:p>
        </p:txBody>
      </p:sp>
      <p:sp>
        <p:nvSpPr>
          <p:cNvPr id="10" name="Text Placeholder 18">
            <a:extLst>
              <a:ext uri="{FF2B5EF4-FFF2-40B4-BE49-F238E27FC236}">
                <a16:creationId xmlns:a16="http://schemas.microsoft.com/office/drawing/2014/main" id="{5F6974C3-FEDE-4EE0-8365-DF77282B9CFA}"/>
              </a:ext>
            </a:extLst>
          </p:cNvPr>
          <p:cNvSpPr>
            <a:spLocks noGrp="1"/>
          </p:cNvSpPr>
          <p:nvPr>
            <p:ph type="body" sz="quarter" idx="12" hasCustomPrompt="1"/>
          </p:nvPr>
        </p:nvSpPr>
        <p:spPr>
          <a:xfrm>
            <a:off x="1533293" y="5099243"/>
            <a:ext cx="6729984" cy="320040"/>
          </a:xfrm>
          <a:prstGeom prst="rect">
            <a:avLst/>
          </a:prstGeom>
        </p:spPr>
        <p:txBody>
          <a:bodyPr lIns="274320" anchor="ctr"/>
          <a:lstStyle>
            <a:lvl1pPr marL="0" indent="0" algn="l">
              <a:buNone/>
              <a:defRPr sz="1400" b="1">
                <a:solidFill>
                  <a:schemeClr val="tx1"/>
                </a:solidFill>
                <a:latin typeface="Arial Narrow" pitchFamily="34" charset="0"/>
                <a:cs typeface="Arial" panose="020B0604020202020204" pitchFamily="34" charset="0"/>
              </a:defRPr>
            </a:lvl1pPr>
          </a:lstStyle>
          <a:p>
            <a:r>
              <a:rPr lang="en-US" dirty="0"/>
              <a:t>Click to enter presenter(s)</a:t>
            </a:r>
          </a:p>
        </p:txBody>
      </p:sp>
      <p:sp>
        <p:nvSpPr>
          <p:cNvPr id="11" name="Text Placeholder 4">
            <a:extLst>
              <a:ext uri="{FF2B5EF4-FFF2-40B4-BE49-F238E27FC236}">
                <a16:creationId xmlns:a16="http://schemas.microsoft.com/office/drawing/2014/main" id="{134241E8-0C99-4680-9AD3-0A719ADF8310}"/>
              </a:ext>
            </a:extLst>
          </p:cNvPr>
          <p:cNvSpPr>
            <a:spLocks noGrp="1"/>
          </p:cNvSpPr>
          <p:nvPr>
            <p:ph type="body" sz="quarter" idx="10" hasCustomPrompt="1"/>
          </p:nvPr>
        </p:nvSpPr>
        <p:spPr>
          <a:xfrm>
            <a:off x="1533293" y="5487707"/>
            <a:ext cx="4572000" cy="320040"/>
          </a:xfrm>
          <a:prstGeom prst="rect">
            <a:avLst/>
          </a:prstGeom>
        </p:spPr>
        <p:txBody>
          <a:bodyPr lIns="274320"/>
          <a:lstStyle>
            <a:lvl1pPr marL="0" indent="0" algn="l">
              <a:buNone/>
              <a:defRPr sz="1200" b="0">
                <a:solidFill>
                  <a:schemeClr val="tx1"/>
                </a:solidFill>
                <a:latin typeface="Arial Narrow" pitchFamily="34" charset="0"/>
                <a:cs typeface="Times" panose="02020603050405020304" pitchFamily="18" charset="0"/>
              </a:defRPr>
            </a:lvl1pPr>
            <a:lvl2pPr>
              <a:defRPr sz="1200">
                <a:latin typeface="Times" panose="02020603050405020304" pitchFamily="18" charset="0"/>
                <a:cs typeface="Times" panose="02020603050405020304" pitchFamily="18" charset="0"/>
              </a:defRPr>
            </a:lvl2pPr>
            <a:lvl3pPr>
              <a:defRPr sz="1200">
                <a:latin typeface="Times" panose="02020603050405020304" pitchFamily="18" charset="0"/>
                <a:cs typeface="Times" panose="02020603050405020304" pitchFamily="18" charset="0"/>
              </a:defRPr>
            </a:lvl3pPr>
            <a:lvl4pPr>
              <a:defRPr sz="1200">
                <a:latin typeface="Times" panose="02020603050405020304" pitchFamily="18" charset="0"/>
                <a:cs typeface="Times" panose="02020603050405020304" pitchFamily="18" charset="0"/>
              </a:defRPr>
            </a:lvl4pPr>
            <a:lvl5pPr>
              <a:defRPr sz="1200">
                <a:latin typeface="Times" panose="02020603050405020304" pitchFamily="18" charset="0"/>
                <a:cs typeface="Times" panose="02020603050405020304" pitchFamily="18" charset="0"/>
              </a:defRPr>
            </a:lvl5pPr>
          </a:lstStyle>
          <a:p>
            <a:pPr lvl="0"/>
            <a:r>
              <a:rPr lang="en-US" dirty="0"/>
              <a:t>Click to enter date</a:t>
            </a:r>
          </a:p>
        </p:txBody>
      </p:sp>
      <p:sp>
        <p:nvSpPr>
          <p:cNvPr id="12" name="Text Placeholder 7">
            <a:extLst>
              <a:ext uri="{FF2B5EF4-FFF2-40B4-BE49-F238E27FC236}">
                <a16:creationId xmlns:a16="http://schemas.microsoft.com/office/drawing/2014/main" id="{461DDECC-F8BD-40BE-9F15-AC4457ED13B5}"/>
              </a:ext>
            </a:extLst>
          </p:cNvPr>
          <p:cNvSpPr>
            <a:spLocks noGrp="1"/>
          </p:cNvSpPr>
          <p:nvPr>
            <p:ph type="body" sz="quarter" idx="14" hasCustomPrompt="1"/>
          </p:nvPr>
        </p:nvSpPr>
        <p:spPr>
          <a:xfrm>
            <a:off x="6970143" y="6281928"/>
            <a:ext cx="1950833" cy="442383"/>
          </a:xfrm>
          <a:prstGeom prst="rect">
            <a:avLst/>
          </a:prstGeom>
        </p:spPr>
        <p:txBody>
          <a:bodyPr>
            <a:normAutofit/>
          </a:bodyPr>
          <a:lstStyle>
            <a:lvl1pPr marL="0" indent="0" algn="l">
              <a:spcBef>
                <a:spcPts val="0"/>
              </a:spcBef>
              <a:buFontTx/>
              <a:buNone/>
              <a:defRPr sz="1200" b="0" baseline="0">
                <a:solidFill>
                  <a:schemeClr val="bg2"/>
                </a:solidFill>
                <a:latin typeface="Arial Narrow" pitchFamily="34" charset="0"/>
              </a:defRPr>
            </a:lvl1pPr>
          </a:lstStyle>
          <a:p>
            <a:pPr lvl="0"/>
            <a:r>
              <a:rPr lang="en-US" dirty="0"/>
              <a:t>Click to enter department name</a:t>
            </a:r>
          </a:p>
        </p:txBody>
      </p:sp>
      <p:pic>
        <p:nvPicPr>
          <p:cNvPr id="13" name="Picture 12" hidden="1">
            <a:extLst>
              <a:ext uri="{FF2B5EF4-FFF2-40B4-BE49-F238E27FC236}">
                <a16:creationId xmlns:a16="http://schemas.microsoft.com/office/drawing/2014/main" id="{85186935-83D7-4812-A305-EF6455579028}"/>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7300395" y="377433"/>
            <a:ext cx="1524420" cy="643689"/>
          </a:xfrm>
          <a:prstGeom prst="rect">
            <a:avLst/>
          </a:prstGeom>
        </p:spPr>
      </p:pic>
      <p:pic>
        <p:nvPicPr>
          <p:cNvPr id="14" name="Picture 13">
            <a:extLst>
              <a:ext uri="{FF2B5EF4-FFF2-40B4-BE49-F238E27FC236}">
                <a16:creationId xmlns:a16="http://schemas.microsoft.com/office/drawing/2014/main" id="{B9584832-4648-4C68-A907-98F155707D9B}"/>
              </a:ext>
            </a:extLst>
          </p:cNvPr>
          <p:cNvPicPr>
            <a:picLocks noChangeAspect="1"/>
          </p:cNvPicPr>
          <p:nvPr userDrawn="1"/>
        </p:nvPicPr>
        <p:blipFill>
          <a:blip r:embed="rId4"/>
          <a:stretch>
            <a:fillRect/>
          </a:stretch>
        </p:blipFill>
        <p:spPr>
          <a:xfrm>
            <a:off x="6995927" y="479689"/>
            <a:ext cx="1804935" cy="539954"/>
          </a:xfrm>
          <a:prstGeom prst="rect">
            <a:avLst/>
          </a:prstGeom>
        </p:spPr>
      </p:pic>
    </p:spTree>
    <p:extLst>
      <p:ext uri="{BB962C8B-B14F-4D97-AF65-F5344CB8AC3E}">
        <p14:creationId xmlns:p14="http://schemas.microsoft.com/office/powerpoint/2010/main" val="1948136845"/>
      </p:ext>
    </p:extLst>
  </p:cSld>
  <p:clrMapOvr>
    <a:masterClrMapping/>
  </p:clrMapOvr>
  <p:extLst>
    <p:ext uri="{DCECCB84-F9BA-43D5-87BE-67443E8EF086}">
      <p15:sldGuideLst xmlns:p15="http://schemas.microsoft.com/office/powerpoint/2012/main">
        <p15:guide id="1" orient="horz" pos="1001">
          <p15:clr>
            <a:srgbClr val="FBAE40"/>
          </p15:clr>
        </p15:guide>
        <p15:guide id="2" pos="5544">
          <p15:clr>
            <a:srgbClr val="FBAE40"/>
          </p15:clr>
        </p15:guide>
        <p15:guide id="3" orient="horz" pos="331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BBDE0-6AD7-4915-8552-132745A0D9F7}"/>
              </a:ext>
            </a:extLst>
          </p:cNvPr>
          <p:cNvPicPr>
            <a:picLocks noChangeAspect="1"/>
          </p:cNvPicPr>
          <p:nvPr userDrawn="1"/>
        </p:nvPicPr>
        <p:blipFill rotWithShape="1">
          <a:blip r:embed="rId2"/>
          <a:srcRect r="24103"/>
          <a:stretch/>
        </p:blipFill>
        <p:spPr>
          <a:xfrm>
            <a:off x="7529411" y="1506919"/>
            <a:ext cx="1614589" cy="3844162"/>
          </a:xfrm>
          <a:prstGeom prst="rect">
            <a:avLst/>
          </a:prstGeom>
        </p:spPr>
      </p:pic>
      <p:sp>
        <p:nvSpPr>
          <p:cNvPr id="5" name="Title 1">
            <a:extLst>
              <a:ext uri="{FF2B5EF4-FFF2-40B4-BE49-F238E27FC236}">
                <a16:creationId xmlns:a16="http://schemas.microsoft.com/office/drawing/2014/main" id="{229A81B9-375B-4846-BFA2-DD2336F20057}"/>
              </a:ext>
            </a:extLst>
          </p:cNvPr>
          <p:cNvSpPr>
            <a:spLocks noGrp="1"/>
          </p:cNvSpPr>
          <p:nvPr>
            <p:ph type="title" hasCustomPrompt="1"/>
          </p:nvPr>
        </p:nvSpPr>
        <p:spPr>
          <a:xfrm>
            <a:off x="598488" y="2653372"/>
            <a:ext cx="7772400" cy="1362075"/>
          </a:xfrm>
          <a:prstGeom prst="rect">
            <a:avLst/>
          </a:prstGeom>
          <a:noFill/>
        </p:spPr>
        <p:txBody>
          <a:bodyPr anchor="ctr"/>
          <a:lstStyle>
            <a:lvl1pPr algn="l">
              <a:defRPr sz="2800" b="1"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971780586"/>
      </p:ext>
    </p:extLst>
  </p:cSld>
  <p:clrMapOvr>
    <a:masterClrMapping/>
  </p:clrMapOvr>
  <p:extLst>
    <p:ext uri="{DCECCB84-F9BA-43D5-87BE-67443E8EF086}">
      <p15:sldGuideLst xmlns:p15="http://schemas.microsoft.com/office/powerpoint/2012/main">
        <p15:guide id="1" orient="horz" pos="942">
          <p15:clr>
            <a:srgbClr val="FBAE40"/>
          </p15:clr>
        </p15:guide>
        <p15:guide id="2" pos="5640">
          <p15:clr>
            <a:srgbClr val="FBAE40"/>
          </p15:clr>
        </p15:guide>
        <p15:guide id="3" orient="horz" pos="33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D2CA-9A34-436D-A315-1A285A2352A3}"/>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D1468A79-6E67-472A-8FE0-600B8401511E}"/>
              </a:ext>
            </a:extLst>
          </p:cNvPr>
          <p:cNvSpPr>
            <a:spLocks noGrp="1"/>
          </p:cNvSpPr>
          <p:nvPr>
            <p:ph type="sldNum" sz="quarter" idx="10"/>
          </p:nvPr>
        </p:nvSpPr>
        <p:spPr/>
        <p:txBody>
          <a:bodyPr/>
          <a:lstStyle/>
          <a:p>
            <a:fld id="{0E42D23F-9EF7-436B-AB83-A0DBA03FEB07}" type="slidenum">
              <a:rPr lang="en-US" smtClean="0"/>
              <a:pPr/>
              <a:t>‹#›</a:t>
            </a:fld>
            <a:endParaRPr lang="en-US" dirty="0"/>
          </a:p>
        </p:txBody>
      </p:sp>
    </p:spTree>
    <p:extLst>
      <p:ext uri="{BB962C8B-B14F-4D97-AF65-F5344CB8AC3E}">
        <p14:creationId xmlns:p14="http://schemas.microsoft.com/office/powerpoint/2010/main" val="393055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26799" y="2656132"/>
            <a:ext cx="4868817" cy="1456528"/>
          </a:xfrm>
          <a:prstGeom prst="rect">
            <a:avLst/>
          </a:prstGeom>
        </p:spPr>
      </p:pic>
    </p:spTree>
    <p:extLst>
      <p:ext uri="{BB962C8B-B14F-4D97-AF65-F5344CB8AC3E}">
        <p14:creationId xmlns:p14="http://schemas.microsoft.com/office/powerpoint/2010/main" val="33804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51B54E0-EA00-4624-A72F-834AF0350BDB}"/>
              </a:ext>
            </a:extLst>
          </p:cNvPr>
          <p:cNvSpPr>
            <a:spLocks noGrp="1"/>
          </p:cNvSpPr>
          <p:nvPr userDrawn="1">
            <p:ph type="body" sz="quarter" idx="13"/>
          </p:nvPr>
        </p:nvSpPr>
        <p:spPr>
          <a:xfrm>
            <a:off x="380999" y="1161288"/>
            <a:ext cx="8455351" cy="5257800"/>
          </a:xfrm>
          <a:prstGeom prst="rect">
            <a:avLst/>
          </a:prstGeom>
        </p:spPr>
        <p:txBody>
          <a:bodyPr/>
          <a:lstStyle>
            <a:lvl1pPr marL="171450" indent="-171450">
              <a:buSzPct val="100000"/>
              <a:buFont typeface="Arial" panose="020B0604020202020204" pitchFamily="34" charset="0"/>
              <a:buChar char="•"/>
              <a:defRPr sz="1600" b="0">
                <a:solidFill>
                  <a:schemeClr val="tx1"/>
                </a:solidFill>
                <a:latin typeface="+mn-lt"/>
              </a:defRPr>
            </a:lvl1pPr>
            <a:lvl2pPr marL="230188" indent="-230188">
              <a:buFont typeface="Wingdings" panose="05000000000000000000" pitchFamily="2" charset="2"/>
              <a:buChar char=""/>
              <a:defRPr sz="1400">
                <a:solidFill>
                  <a:schemeClr val="tx1"/>
                </a:solidFill>
                <a:latin typeface="+mn-lt"/>
              </a:defRPr>
            </a:lvl2pPr>
            <a:lvl3pPr marL="341313" indent="-179388">
              <a:buSzPct val="100000"/>
              <a:buFont typeface="Arial" panose="020B0604020202020204" pitchFamily="34" charset="0"/>
              <a:buChar char="−"/>
              <a:defRPr sz="1400">
                <a:solidFill>
                  <a:schemeClr val="tx1"/>
                </a:solidFill>
                <a:latin typeface="+mn-lt"/>
              </a:defRPr>
            </a:lvl3pPr>
            <a:lvl4pPr marL="512763" indent="-169863">
              <a:buSzPct val="100000"/>
              <a:buFont typeface="Courier New" panose="02070309020205020404" pitchFamily="49" charset="0"/>
              <a:buChar char="o"/>
              <a:defRPr sz="1400">
                <a:solidFill>
                  <a:schemeClr val="tx1"/>
                </a:solidFill>
                <a:latin typeface="+mn-lt"/>
              </a:defRPr>
            </a:lvl4pPr>
            <a:lvl5pPr marL="684213" indent="-169863">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userDrawn="1">
            <p:ph type="sldNum" sz="quarter" idx="12"/>
          </p:nvPr>
        </p:nvSpPr>
        <p:spPr>
          <a:xfrm>
            <a:off x="8686800" y="6597455"/>
            <a:ext cx="426148" cy="151674"/>
          </a:xfrm>
          <a:prstGeom prst="rect">
            <a:avLst/>
          </a:prstGeom>
        </p:spPr>
        <p:txBody>
          <a:bodyPr anchor="ctr"/>
          <a:lstStyle>
            <a:lvl1pPr>
              <a:defRPr sz="800" b="1">
                <a:solidFill>
                  <a:srgbClr val="E3E431"/>
                </a:solidFill>
              </a:defRPr>
            </a:lvl1pPr>
          </a:lstStyle>
          <a:p>
            <a:fld id="{0E42D23F-9EF7-436B-AB83-A0DBA03FEB07}" type="slidenum">
              <a:rPr lang="en-US" smtClean="0"/>
              <a:pPr/>
              <a:t>‹#›</a:t>
            </a:fld>
            <a:endParaRPr lang="en-US" dirty="0"/>
          </a:p>
        </p:txBody>
      </p:sp>
      <p:sp>
        <p:nvSpPr>
          <p:cNvPr id="3" name="Title 2">
            <a:extLst>
              <a:ext uri="{FF2B5EF4-FFF2-40B4-BE49-F238E27FC236}">
                <a16:creationId xmlns:a16="http://schemas.microsoft.com/office/drawing/2014/main" id="{A1184457-5762-4599-85B8-E61C2FF06711}"/>
              </a:ext>
            </a:extLst>
          </p:cNvPr>
          <p:cNvSpPr>
            <a:spLocks noGrp="1"/>
          </p:cNvSpPr>
          <p:nvPr userDrawn="1">
            <p:ph type="title" hasCustomPrompt="1"/>
          </p:nvPr>
        </p:nvSpPr>
        <p:spPr>
          <a:xfrm>
            <a:off x="381000" y="228600"/>
            <a:ext cx="8455351" cy="822960"/>
          </a:xfrm>
          <a:prstGeom prst="rect">
            <a:avLst/>
          </a:prstGeom>
        </p:spPr>
        <p:txBody>
          <a:bodyPr anchor="ctr"/>
          <a:lstStyle>
            <a:lvl1pPr algn="l">
              <a:defRPr sz="2600" cap="none"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55051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2"/>
          </p:nvPr>
        </p:nvSpPr>
        <p:spPr>
          <a:xfrm>
            <a:off x="8686800" y="6597455"/>
            <a:ext cx="426148" cy="151674"/>
          </a:xfrm>
          <a:prstGeom prst="rect">
            <a:avLst/>
          </a:prstGeom>
        </p:spPr>
        <p:txBody>
          <a:bodyPr anchor="ctr"/>
          <a:lstStyle>
            <a:lvl1pPr>
              <a:defRPr sz="800" b="1">
                <a:solidFill>
                  <a:srgbClr val="E3E431"/>
                </a:solidFill>
              </a:defRPr>
            </a:lvl1pPr>
          </a:lstStyle>
          <a:p>
            <a:fld id="{0E42D23F-9EF7-436B-AB83-A0DBA03FEB07}" type="slidenum">
              <a:rPr lang="en-US" smtClean="0"/>
              <a:pPr/>
              <a:t>‹#›</a:t>
            </a:fld>
            <a:endParaRPr lang="en-US" dirty="0"/>
          </a:p>
        </p:txBody>
      </p:sp>
      <p:sp>
        <p:nvSpPr>
          <p:cNvPr id="3" name="Title 2">
            <a:extLst>
              <a:ext uri="{FF2B5EF4-FFF2-40B4-BE49-F238E27FC236}">
                <a16:creationId xmlns:a16="http://schemas.microsoft.com/office/drawing/2014/main" id="{A1184457-5762-4599-85B8-E61C2FF06711}"/>
              </a:ext>
            </a:extLst>
          </p:cNvPr>
          <p:cNvSpPr>
            <a:spLocks noGrp="1"/>
          </p:cNvSpPr>
          <p:nvPr userDrawn="1">
            <p:ph type="title" hasCustomPrompt="1"/>
          </p:nvPr>
        </p:nvSpPr>
        <p:spPr>
          <a:xfrm>
            <a:off x="381000" y="228600"/>
            <a:ext cx="8455351" cy="822960"/>
          </a:xfrm>
          <a:prstGeom prst="rect">
            <a:avLst/>
          </a:prstGeom>
        </p:spPr>
        <p:txBody>
          <a:bodyPr anchor="ctr"/>
          <a:lstStyle>
            <a:lvl1pPr algn="l">
              <a:defRPr sz="2600" cap="none" baseline="0">
                <a:solidFill>
                  <a:schemeClr val="tx2"/>
                </a:solidFill>
              </a:defRPr>
            </a:lvl1pPr>
          </a:lstStyle>
          <a:p>
            <a:r>
              <a:rPr lang="en-US" dirty="0"/>
              <a:t>Click To Edit Master Title Style</a:t>
            </a:r>
          </a:p>
        </p:txBody>
      </p:sp>
      <p:sp>
        <p:nvSpPr>
          <p:cNvPr id="19" name="Text Placeholder 5">
            <a:extLst>
              <a:ext uri="{FF2B5EF4-FFF2-40B4-BE49-F238E27FC236}">
                <a16:creationId xmlns:a16="http://schemas.microsoft.com/office/drawing/2014/main" id="{B8F0D379-BFC3-4088-9619-F99FCC56FF64}"/>
              </a:ext>
            </a:extLst>
          </p:cNvPr>
          <p:cNvSpPr>
            <a:spLocks noGrp="1"/>
          </p:cNvSpPr>
          <p:nvPr>
            <p:ph type="body" sz="quarter" idx="13"/>
          </p:nvPr>
        </p:nvSpPr>
        <p:spPr>
          <a:xfrm>
            <a:off x="381000" y="1161288"/>
            <a:ext cx="4111626" cy="5257800"/>
          </a:xfrm>
          <a:prstGeom prst="rect">
            <a:avLst/>
          </a:prstGeom>
        </p:spPr>
        <p:txBody>
          <a:bodyPr/>
          <a:lstStyle>
            <a:lvl1pPr marL="171450" indent="-171450">
              <a:buSzPct val="100000"/>
              <a:buFont typeface="Arial" panose="020B0604020202020204" pitchFamily="34" charset="0"/>
              <a:buChar char="•"/>
              <a:defRPr sz="1600" b="0">
                <a:solidFill>
                  <a:schemeClr val="tx1"/>
                </a:solidFill>
                <a:latin typeface="+mn-lt"/>
              </a:defRPr>
            </a:lvl1pPr>
            <a:lvl2pPr marL="230188" indent="-230188">
              <a:buFont typeface="Wingdings" panose="05000000000000000000" pitchFamily="2" charset="2"/>
              <a:buChar char=""/>
              <a:defRPr sz="1400">
                <a:solidFill>
                  <a:schemeClr val="tx1"/>
                </a:solidFill>
                <a:latin typeface="+mn-lt"/>
              </a:defRPr>
            </a:lvl2pPr>
            <a:lvl3pPr marL="341313" indent="-179388">
              <a:buSzPct val="100000"/>
              <a:buFont typeface="Arial" panose="020B0604020202020204" pitchFamily="34" charset="0"/>
              <a:buChar char="−"/>
              <a:defRPr sz="1400">
                <a:solidFill>
                  <a:schemeClr val="tx1"/>
                </a:solidFill>
                <a:latin typeface="+mn-lt"/>
              </a:defRPr>
            </a:lvl3pPr>
            <a:lvl4pPr marL="512763" indent="-169863">
              <a:buSzPct val="100000"/>
              <a:buFont typeface="Courier New" panose="02070309020205020404" pitchFamily="49" charset="0"/>
              <a:buChar char="o"/>
              <a:defRPr sz="1400">
                <a:solidFill>
                  <a:schemeClr val="tx1"/>
                </a:solidFill>
                <a:latin typeface="+mn-lt"/>
              </a:defRPr>
            </a:lvl4pPr>
            <a:lvl5pPr marL="684213" indent="-169863">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5">
            <a:extLst>
              <a:ext uri="{FF2B5EF4-FFF2-40B4-BE49-F238E27FC236}">
                <a16:creationId xmlns:a16="http://schemas.microsoft.com/office/drawing/2014/main" id="{017C0847-1D6A-468C-87DA-B33B1C0BFA5D}"/>
              </a:ext>
            </a:extLst>
          </p:cNvPr>
          <p:cNvSpPr>
            <a:spLocks noGrp="1"/>
          </p:cNvSpPr>
          <p:nvPr>
            <p:ph type="body" sz="quarter" idx="17"/>
          </p:nvPr>
        </p:nvSpPr>
        <p:spPr>
          <a:xfrm>
            <a:off x="4724400" y="1161288"/>
            <a:ext cx="4111626" cy="5257800"/>
          </a:xfrm>
          <a:prstGeom prst="rect">
            <a:avLst/>
          </a:prstGeom>
        </p:spPr>
        <p:txBody>
          <a:bodyPr/>
          <a:lstStyle>
            <a:lvl1pPr marL="171450" indent="-171450">
              <a:buSzPct val="100000"/>
              <a:buFont typeface="Arial" panose="020B0604020202020204" pitchFamily="34" charset="0"/>
              <a:buChar char="•"/>
              <a:defRPr sz="1600" b="0">
                <a:solidFill>
                  <a:schemeClr val="tx1"/>
                </a:solidFill>
                <a:latin typeface="+mn-lt"/>
              </a:defRPr>
            </a:lvl1pPr>
            <a:lvl2pPr marL="230188" indent="-230188">
              <a:buFont typeface="Wingdings" panose="05000000000000000000" pitchFamily="2" charset="2"/>
              <a:buChar char=""/>
              <a:defRPr sz="1400">
                <a:solidFill>
                  <a:schemeClr val="tx1"/>
                </a:solidFill>
                <a:latin typeface="+mn-lt"/>
              </a:defRPr>
            </a:lvl2pPr>
            <a:lvl3pPr marL="341313" indent="-179388">
              <a:buSzPct val="100000"/>
              <a:buFont typeface="Arial" panose="020B0604020202020204" pitchFamily="34" charset="0"/>
              <a:buChar char="−"/>
              <a:defRPr sz="1400">
                <a:solidFill>
                  <a:schemeClr val="tx1"/>
                </a:solidFill>
                <a:latin typeface="+mn-lt"/>
              </a:defRPr>
            </a:lvl3pPr>
            <a:lvl4pPr marL="512763" indent="-169863">
              <a:buSzPct val="100000"/>
              <a:buFont typeface="Courier New" panose="02070309020205020404" pitchFamily="49" charset="0"/>
              <a:buChar char="o"/>
              <a:defRPr sz="1400">
                <a:solidFill>
                  <a:schemeClr val="tx1"/>
                </a:solidFill>
                <a:latin typeface="+mn-lt"/>
              </a:defRPr>
            </a:lvl4pPr>
            <a:lvl5pPr marL="684213" indent="-169863">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1686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2"/>
          </p:nvPr>
        </p:nvSpPr>
        <p:spPr>
          <a:xfrm>
            <a:off x="8686800" y="6597455"/>
            <a:ext cx="426148" cy="151674"/>
          </a:xfrm>
          <a:prstGeom prst="rect">
            <a:avLst/>
          </a:prstGeom>
        </p:spPr>
        <p:txBody>
          <a:bodyPr anchor="ctr"/>
          <a:lstStyle>
            <a:lvl1pPr>
              <a:defRPr sz="800" b="1">
                <a:solidFill>
                  <a:srgbClr val="E3E431"/>
                </a:solidFill>
              </a:defRPr>
            </a:lvl1pPr>
          </a:lstStyle>
          <a:p>
            <a:fld id="{0E42D23F-9EF7-436B-AB83-A0DBA03FEB07}" type="slidenum">
              <a:rPr lang="en-US" smtClean="0"/>
              <a:pPr/>
              <a:t>‹#›</a:t>
            </a:fld>
            <a:endParaRPr lang="en-US" dirty="0"/>
          </a:p>
        </p:txBody>
      </p:sp>
      <p:sp>
        <p:nvSpPr>
          <p:cNvPr id="3" name="Title 2">
            <a:extLst>
              <a:ext uri="{FF2B5EF4-FFF2-40B4-BE49-F238E27FC236}">
                <a16:creationId xmlns:a16="http://schemas.microsoft.com/office/drawing/2014/main" id="{A1184457-5762-4599-85B8-E61C2FF06711}"/>
              </a:ext>
            </a:extLst>
          </p:cNvPr>
          <p:cNvSpPr>
            <a:spLocks noGrp="1"/>
          </p:cNvSpPr>
          <p:nvPr userDrawn="1">
            <p:ph type="title" hasCustomPrompt="1"/>
          </p:nvPr>
        </p:nvSpPr>
        <p:spPr>
          <a:xfrm>
            <a:off x="381000" y="228600"/>
            <a:ext cx="8455351" cy="822960"/>
          </a:xfrm>
          <a:prstGeom prst="rect">
            <a:avLst/>
          </a:prstGeom>
        </p:spPr>
        <p:txBody>
          <a:bodyPr anchor="ctr"/>
          <a:lstStyle>
            <a:lvl1pPr algn="l">
              <a:defRPr sz="2600" cap="none"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6874578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035AA-4993-45B2-AA38-EC7F71BB177C}"/>
              </a:ext>
            </a:extLst>
          </p:cNvPr>
          <p:cNvSpPr>
            <a:spLocks noGrp="1"/>
          </p:cNvSpPr>
          <p:nvPr>
            <p:ph type="body" idx="1"/>
          </p:nvPr>
        </p:nvSpPr>
        <p:spPr>
          <a:xfrm>
            <a:off x="380999" y="1161288"/>
            <a:ext cx="8455351" cy="5257800"/>
          </a:xfrm>
          <a:prstGeom prst="rect">
            <a:avLst/>
          </a:prstGeom>
        </p:spPr>
        <p:txBody>
          <a:bodyPr vert="horz" lIns="91440" tIns="45720" rIns="91440" bIns="45720" rtlCol="0">
            <a:normAutofit/>
          </a:bodyPr>
          <a:lstStyle/>
          <a:p>
            <a:pPr marL="171450" lvl="0" indent="-171450" algn="l" defTabSz="914400" rtl="0" eaLnBrk="1" latinLnBrk="0" hangingPunct="1">
              <a:lnSpc>
                <a:spcPct val="110000"/>
              </a:lnSpc>
              <a:spcBef>
                <a:spcPts val="600"/>
              </a:spcBef>
              <a:buSzPct val="100000"/>
              <a:buFont typeface="Arial" panose="020B0604020202020204" pitchFamily="34" charset="0"/>
              <a:buChar char="•"/>
            </a:pPr>
            <a:r>
              <a:rPr lang="en-US" dirty="0"/>
              <a:t>Click to edit Master text styles</a:t>
            </a:r>
          </a:p>
          <a:p>
            <a:pPr marL="341313" lvl="2" indent="-179388" algn="l" defTabSz="914400" rtl="0" eaLnBrk="1" latinLnBrk="0" hangingPunct="1">
              <a:lnSpc>
                <a:spcPct val="110000"/>
              </a:lnSpc>
              <a:spcBef>
                <a:spcPts val="600"/>
              </a:spcBef>
              <a:buSzPct val="100000"/>
              <a:buFont typeface="Arial" panose="020B0604020202020204" pitchFamily="34" charset="0"/>
              <a:buChar char="−"/>
            </a:pPr>
            <a:r>
              <a:rPr lang="en-US" dirty="0"/>
              <a:t>Second level</a:t>
            </a:r>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r>
              <a:rPr lang="en-US" dirty="0"/>
              <a:t>Third level</a:t>
            </a:r>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p:txBody>
      </p:sp>
      <p:sp>
        <p:nvSpPr>
          <p:cNvPr id="4" name="Title Placeholder 3">
            <a:extLst>
              <a:ext uri="{FF2B5EF4-FFF2-40B4-BE49-F238E27FC236}">
                <a16:creationId xmlns:a16="http://schemas.microsoft.com/office/drawing/2014/main" id="{1DA02CA2-1009-478B-8C03-3ED49752E255}"/>
              </a:ext>
            </a:extLst>
          </p:cNvPr>
          <p:cNvSpPr>
            <a:spLocks noGrp="1"/>
          </p:cNvSpPr>
          <p:nvPr>
            <p:ph type="title"/>
          </p:nvPr>
        </p:nvSpPr>
        <p:spPr>
          <a:xfrm>
            <a:off x="384048" y="228600"/>
            <a:ext cx="8458200" cy="8229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 name="Slide Number Placeholder 3">
            <a:extLst>
              <a:ext uri="{FF2B5EF4-FFF2-40B4-BE49-F238E27FC236}">
                <a16:creationId xmlns:a16="http://schemas.microsoft.com/office/drawing/2014/main" id="{FC4EBD7D-00CE-4C91-8DB8-EBACE8E24A17}"/>
              </a:ext>
            </a:extLst>
          </p:cNvPr>
          <p:cNvSpPr>
            <a:spLocks noGrp="1"/>
          </p:cNvSpPr>
          <p:nvPr>
            <p:ph type="sldNum" sz="quarter" idx="4"/>
          </p:nvPr>
        </p:nvSpPr>
        <p:spPr>
          <a:xfrm>
            <a:off x="8686800" y="6597455"/>
            <a:ext cx="426148" cy="151674"/>
          </a:xfrm>
          <a:prstGeom prst="rect">
            <a:avLst/>
          </a:prstGeom>
        </p:spPr>
        <p:txBody>
          <a:bodyPr anchor="ctr"/>
          <a:lstStyle>
            <a:lvl1pPr>
              <a:defRPr sz="800" b="1">
                <a:solidFill>
                  <a:srgbClr val="E3E431"/>
                </a:solidFill>
              </a:defRPr>
            </a:lvl1pPr>
          </a:lstStyle>
          <a:p>
            <a:fld id="{0E42D23F-9EF7-436B-AB83-A0DBA03FEB07}" type="slidenum">
              <a:rPr lang="en-US" smtClean="0"/>
              <a:pPr/>
              <a:t>‹#›</a:t>
            </a:fld>
            <a:endParaRPr lang="en-US" dirty="0"/>
          </a:p>
        </p:txBody>
      </p:sp>
      <p:sp>
        <p:nvSpPr>
          <p:cNvPr id="2" name="MSIPCMContentMarking" descr="{&quot;HashCode&quot;:-101091367,&quot;Placement&quot;:&quot;Footer&quot;}">
            <a:extLst>
              <a:ext uri="{FF2B5EF4-FFF2-40B4-BE49-F238E27FC236}">
                <a16:creationId xmlns:a16="http://schemas.microsoft.com/office/drawing/2014/main" id="{41EEAF1E-6B8D-4E09-AF4A-93D5E4E464FC}"/>
              </a:ext>
            </a:extLst>
          </p:cNvPr>
          <p:cNvSpPr txBox="1"/>
          <p:nvPr userDrawn="1"/>
        </p:nvSpPr>
        <p:spPr>
          <a:xfrm>
            <a:off x="0" y="6608802"/>
            <a:ext cx="1583545" cy="249198"/>
          </a:xfrm>
          <a:prstGeom prst="rect">
            <a:avLst/>
          </a:prstGeom>
          <a:noFill/>
        </p:spPr>
        <p:txBody>
          <a:bodyPr vert="horz" wrap="square" lIns="0" tIns="0" rIns="0" bIns="0" rtlCol="0" anchor="ctr" anchorCtr="1">
            <a:noAutofit/>
          </a:bodyPr>
          <a:lstStyle/>
          <a:p>
            <a:pPr algn="l">
              <a:spcBef>
                <a:spcPts val="0"/>
              </a:spcBef>
              <a:spcAft>
                <a:spcPts val="0"/>
              </a:spcAft>
            </a:pPr>
            <a:r>
              <a:rPr lang="en-US" sz="1000" dirty="0">
                <a:solidFill>
                  <a:srgbClr val="737373"/>
                </a:solidFill>
                <a:latin typeface="Arial" panose="020B0604020202020204" pitchFamily="34" charset="0"/>
              </a:rPr>
              <a:t>DTCC Internal (Green)</a:t>
            </a:r>
          </a:p>
        </p:txBody>
      </p:sp>
    </p:spTree>
    <p:extLst>
      <p:ext uri="{BB962C8B-B14F-4D97-AF65-F5344CB8AC3E}">
        <p14:creationId xmlns:p14="http://schemas.microsoft.com/office/powerpoint/2010/main" val="192323335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lvl1pPr algn="l" defTabSz="914400" rtl="0" eaLnBrk="1" latinLnBrk="0" hangingPunct="1">
        <a:spcBef>
          <a:spcPct val="0"/>
        </a:spcBef>
        <a:buNone/>
        <a:defRPr lang="en-US" sz="2600" b="1" i="0" kern="1200">
          <a:solidFill>
            <a:schemeClr val="tx2"/>
          </a:solidFill>
          <a:latin typeface="Arial Narrow" pitchFamily="34" charset="0"/>
          <a:ea typeface="Arial Narrow" pitchFamily="34" charset="0"/>
          <a:cs typeface="Arial Bold"/>
        </a:defRPr>
      </a:lvl1pPr>
    </p:titleStyle>
    <p:bodyStyle>
      <a:lvl1pPr marL="0" indent="0" algn="l" defTabSz="914400" rtl="0" eaLnBrk="1" latinLnBrk="0" hangingPunct="1">
        <a:lnSpc>
          <a:spcPct val="110000"/>
        </a:lnSpc>
        <a:spcBef>
          <a:spcPts val="600"/>
        </a:spcBef>
        <a:buFontTx/>
        <a:buNone/>
        <a:defRPr lang="en-US" sz="1600" b="0" i="0" kern="1200" dirty="0" smtClean="0">
          <a:solidFill>
            <a:schemeClr val="tx1"/>
          </a:solidFill>
          <a:latin typeface="+mn-lt"/>
          <a:ea typeface="ヒラギノ角ゴ Pro W3" charset="-128"/>
          <a:cs typeface="Arial"/>
        </a:defRPr>
      </a:lvl1pPr>
      <a:lvl2pPr marL="447675" indent="-285750" algn="l" defTabSz="914400" rtl="0" eaLnBrk="1" latinLnBrk="0" hangingPunct="1">
        <a:lnSpc>
          <a:spcPct val="110000"/>
        </a:lnSpc>
        <a:spcBef>
          <a:spcPts val="600"/>
        </a:spcBef>
        <a:buFont typeface="Arial" panose="020B0604020202020204" pitchFamily="34" charset="0"/>
        <a:buChar char="•"/>
        <a:defRPr lang="en-US" sz="1400" b="0" i="0" kern="1200" dirty="0" smtClean="0">
          <a:solidFill>
            <a:schemeClr val="tx1"/>
          </a:solidFill>
          <a:latin typeface="+mn-lt"/>
          <a:ea typeface="ヒラギノ角ゴ Pro W3" charset="-128"/>
          <a:cs typeface="Arial"/>
        </a:defRPr>
      </a:lvl2pPr>
      <a:lvl3pPr marL="854075" indent="-228600" algn="l" defTabSz="914400" rtl="0" eaLnBrk="1" latinLnBrk="0" hangingPunct="1">
        <a:lnSpc>
          <a:spcPct val="110000"/>
        </a:lnSpc>
        <a:spcBef>
          <a:spcPts val="600"/>
        </a:spcBef>
        <a:buSzPct val="110000"/>
        <a:buFont typeface="Arial Narrow" pitchFamily="34" charset="0"/>
        <a:buChar char="▪"/>
        <a:defRPr lang="en-US" sz="1400" b="0" i="0" kern="1200" dirty="0" smtClean="0">
          <a:solidFill>
            <a:schemeClr val="tx1"/>
          </a:solidFill>
          <a:latin typeface="+mn-lt"/>
          <a:ea typeface="ヒラギノ角ゴ Pro W3" charset="-128"/>
          <a:cs typeface="Arial"/>
        </a:defRPr>
      </a:lvl3pPr>
      <a:lvl4pPr marL="342900" indent="0" algn="l" defTabSz="914400" rtl="0" eaLnBrk="1" latinLnBrk="0" hangingPunct="1">
        <a:lnSpc>
          <a:spcPct val="110000"/>
        </a:lnSpc>
        <a:spcBef>
          <a:spcPts val="600"/>
        </a:spcBef>
        <a:buSzPct val="100000"/>
        <a:buFont typeface="Arial Narrow" pitchFamily="34" charset="0"/>
        <a:buNone/>
        <a:defRPr lang="en-US" sz="1400" b="0" i="0" kern="1200" baseline="0" dirty="0" smtClean="0">
          <a:solidFill>
            <a:schemeClr val="tx1"/>
          </a:solidFill>
          <a:latin typeface="+mn-lt"/>
          <a:ea typeface="ヒラギノ角ゴ Pro W3" charset="-128"/>
          <a:cs typeface="Arial Bold"/>
        </a:defRPr>
      </a:lvl4pPr>
      <a:lvl5pPr marL="60325" indent="457200" algn="l" defTabSz="914400" rtl="0" eaLnBrk="1" latinLnBrk="0" hangingPunct="1">
        <a:lnSpc>
          <a:spcPct val="110000"/>
        </a:lnSpc>
        <a:spcBef>
          <a:spcPts val="600"/>
        </a:spcBef>
        <a:buFont typeface="Arial" panose="020B0604020202020204" pitchFamily="34" charset="0"/>
        <a:buChar char="»"/>
        <a:defRPr lang="en-US" sz="1400" b="0" i="0" kern="1200" dirty="0" smtClean="0">
          <a:solidFill>
            <a:schemeClr val="tx1"/>
          </a:solidFill>
          <a:latin typeface="+mj-lt"/>
          <a:ea typeface="ヒラギノ角ゴ Pro W3" charset="-128"/>
          <a:cs typeface="Arial"/>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D420CAE-21C6-41C9-8F55-1C332A7494B4}"/>
              </a:ext>
            </a:extLst>
          </p:cNvPr>
          <p:cNvSpPr/>
          <p:nvPr userDrawn="1"/>
        </p:nvSpPr>
        <p:spPr>
          <a:xfrm flipH="1" flipV="1">
            <a:off x="0" y="6376888"/>
            <a:ext cx="9144000" cy="481112"/>
          </a:xfrm>
          <a:custGeom>
            <a:avLst/>
            <a:gdLst>
              <a:gd name="connsiteX0" fmla="*/ 4572000 w 9144000"/>
              <a:gd name="connsiteY0" fmla="*/ 481112 h 481112"/>
              <a:gd name="connsiteX1" fmla="*/ 174150 w 9144000"/>
              <a:gd name="connsiteY1" fmla="*/ 326028 h 481112"/>
              <a:gd name="connsiteX2" fmla="*/ 0 w 9144000"/>
              <a:gd name="connsiteY2" fmla="*/ 311980 h 481112"/>
              <a:gd name="connsiteX3" fmla="*/ 0 w 9144000"/>
              <a:gd name="connsiteY3" fmla="*/ 0 h 481112"/>
              <a:gd name="connsiteX4" fmla="*/ 9144000 w 9144000"/>
              <a:gd name="connsiteY4" fmla="*/ 0 h 481112"/>
              <a:gd name="connsiteX5" fmla="*/ 9144000 w 9144000"/>
              <a:gd name="connsiteY5" fmla="*/ 311981 h 481112"/>
              <a:gd name="connsiteX6" fmla="*/ 8969851 w 9144000"/>
              <a:gd name="connsiteY6" fmla="*/ 326028 h 481112"/>
              <a:gd name="connsiteX7" fmla="*/ 4572000 w 9144000"/>
              <a:gd name="connsiteY7" fmla="*/ 481112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481112">
                <a:moveTo>
                  <a:pt x="4572000" y="481112"/>
                </a:moveTo>
                <a:cubicBezTo>
                  <a:pt x="3032881" y="481112"/>
                  <a:pt x="1553525" y="426560"/>
                  <a:pt x="174150" y="326028"/>
                </a:cubicBezTo>
                <a:lnTo>
                  <a:pt x="0" y="311980"/>
                </a:lnTo>
                <a:lnTo>
                  <a:pt x="0" y="0"/>
                </a:lnTo>
                <a:lnTo>
                  <a:pt x="9144000" y="0"/>
                </a:lnTo>
                <a:lnTo>
                  <a:pt x="9144000" y="311981"/>
                </a:lnTo>
                <a:lnTo>
                  <a:pt x="8969851" y="326028"/>
                </a:lnTo>
                <a:cubicBezTo>
                  <a:pt x="7590477" y="426560"/>
                  <a:pt x="6111120" y="481112"/>
                  <a:pt x="4572000" y="481112"/>
                </a:cubicBezTo>
                <a:close/>
              </a:path>
            </a:pathLst>
          </a:custGeom>
          <a:solidFill>
            <a:srgbClr val="003956"/>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marL="236538" indent="-227013" algn="ctr" defTabSz="457200" fontAlgn="base">
              <a:lnSpc>
                <a:spcPct val="110000"/>
              </a:lnSpc>
              <a:spcAft>
                <a:spcPts val="1200"/>
              </a:spcAft>
              <a:buFont typeface="Arial" pitchFamily="34" charset="0"/>
              <a:buChar char="•"/>
            </a:pPr>
            <a:endParaRPr lang="en-US" dirty="0">
              <a:solidFill>
                <a:schemeClr val="bg1"/>
              </a:solidFill>
              <a:latin typeface="Arial"/>
              <a:ea typeface="ヒラギノ角ゴ Pro W3" charset="-128"/>
              <a:cs typeface="Arial"/>
            </a:endParaRPr>
          </a:p>
        </p:txBody>
      </p:sp>
      <p:sp>
        <p:nvSpPr>
          <p:cNvPr id="5" name="Text Placeholder 4">
            <a:extLst>
              <a:ext uri="{FF2B5EF4-FFF2-40B4-BE49-F238E27FC236}">
                <a16:creationId xmlns:a16="http://schemas.microsoft.com/office/drawing/2014/main" id="{EC9035AA-4993-45B2-AA38-EC7F71BB177C}"/>
              </a:ext>
            </a:extLst>
          </p:cNvPr>
          <p:cNvSpPr>
            <a:spLocks noGrp="1"/>
          </p:cNvSpPr>
          <p:nvPr>
            <p:ph type="body" idx="1"/>
          </p:nvPr>
        </p:nvSpPr>
        <p:spPr>
          <a:xfrm>
            <a:off x="380999" y="1161288"/>
            <a:ext cx="8455351" cy="5257800"/>
          </a:xfrm>
          <a:prstGeom prst="rect">
            <a:avLst/>
          </a:prstGeom>
        </p:spPr>
        <p:txBody>
          <a:bodyPr vert="horz" lIns="91440" tIns="45720" rIns="91440" bIns="45720" rtlCol="0">
            <a:normAutofit/>
          </a:bodyPr>
          <a:lstStyle/>
          <a:p>
            <a:pPr marL="171450" lvl="0" indent="-171450" algn="l" defTabSz="914400" rtl="0" eaLnBrk="1" latinLnBrk="0" hangingPunct="1">
              <a:lnSpc>
                <a:spcPct val="110000"/>
              </a:lnSpc>
              <a:spcBef>
                <a:spcPts val="600"/>
              </a:spcBef>
              <a:buSzPct val="100000"/>
              <a:buFont typeface="Arial" panose="020B0604020202020204" pitchFamily="34" charset="0"/>
              <a:buChar char="•"/>
            </a:pPr>
            <a:r>
              <a:rPr lang="en-US" dirty="0"/>
              <a:t>Click to edit Master text styles</a:t>
            </a:r>
          </a:p>
          <a:p>
            <a:pPr marL="341313" lvl="2" indent="-179388" algn="l" defTabSz="914400" rtl="0" eaLnBrk="1" latinLnBrk="0" hangingPunct="1">
              <a:lnSpc>
                <a:spcPct val="110000"/>
              </a:lnSpc>
              <a:spcBef>
                <a:spcPts val="600"/>
              </a:spcBef>
              <a:buSzPct val="100000"/>
              <a:buFont typeface="Arial" panose="020B0604020202020204" pitchFamily="34" charset="0"/>
              <a:buChar char="−"/>
            </a:pPr>
            <a:r>
              <a:rPr lang="en-US" dirty="0"/>
              <a:t>Second level</a:t>
            </a:r>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r>
              <a:rPr lang="en-US" dirty="0"/>
              <a:t>Third level</a:t>
            </a:r>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a:p>
            <a:pPr marL="512763" lvl="3" indent="-169863" algn="l" defTabSz="914400" rtl="0" eaLnBrk="1" latinLnBrk="0" hangingPunct="1">
              <a:lnSpc>
                <a:spcPct val="110000"/>
              </a:lnSpc>
              <a:spcBef>
                <a:spcPts val="600"/>
              </a:spcBef>
              <a:buSzPct val="100000"/>
              <a:buFont typeface="Courier New" panose="02070309020205020404" pitchFamily="49" charset="0"/>
              <a:buChar char="o"/>
            </a:pPr>
            <a:endParaRPr lang="en-US" dirty="0"/>
          </a:p>
        </p:txBody>
      </p:sp>
      <p:sp>
        <p:nvSpPr>
          <p:cNvPr id="4" name="Title Placeholder 3">
            <a:extLst>
              <a:ext uri="{FF2B5EF4-FFF2-40B4-BE49-F238E27FC236}">
                <a16:creationId xmlns:a16="http://schemas.microsoft.com/office/drawing/2014/main" id="{1DA02CA2-1009-478B-8C03-3ED49752E255}"/>
              </a:ext>
            </a:extLst>
          </p:cNvPr>
          <p:cNvSpPr>
            <a:spLocks noGrp="1"/>
          </p:cNvSpPr>
          <p:nvPr>
            <p:ph type="title"/>
          </p:nvPr>
        </p:nvSpPr>
        <p:spPr>
          <a:xfrm>
            <a:off x="384048" y="228600"/>
            <a:ext cx="8458200" cy="822960"/>
          </a:xfrm>
          <a:prstGeom prst="rect">
            <a:avLst/>
          </a:prstGeom>
        </p:spPr>
        <p:txBody>
          <a:bodyPr vert="horz" lIns="91440" tIns="45720" rIns="91440" bIns="45720" rtlCol="0" anchor="ctr">
            <a:normAutofit/>
          </a:bodyPr>
          <a:lstStyle/>
          <a:p>
            <a:r>
              <a:rPr lang="en-US" dirty="0"/>
              <a:t>Click to edit Master title style</a:t>
            </a:r>
          </a:p>
        </p:txBody>
      </p:sp>
      <p:sp>
        <p:nvSpPr>
          <p:cNvPr id="10" name="Slide Number Placeholder 3">
            <a:extLst>
              <a:ext uri="{FF2B5EF4-FFF2-40B4-BE49-F238E27FC236}">
                <a16:creationId xmlns:a16="http://schemas.microsoft.com/office/drawing/2014/main" id="{FC4EBD7D-00CE-4C91-8DB8-EBACE8E24A17}"/>
              </a:ext>
            </a:extLst>
          </p:cNvPr>
          <p:cNvSpPr>
            <a:spLocks noGrp="1"/>
          </p:cNvSpPr>
          <p:nvPr>
            <p:ph type="sldNum" sz="quarter" idx="4"/>
          </p:nvPr>
        </p:nvSpPr>
        <p:spPr>
          <a:xfrm>
            <a:off x="8686800" y="6597455"/>
            <a:ext cx="426148" cy="151674"/>
          </a:xfrm>
          <a:prstGeom prst="rect">
            <a:avLst/>
          </a:prstGeom>
        </p:spPr>
        <p:txBody>
          <a:bodyPr anchor="ctr"/>
          <a:lstStyle>
            <a:lvl1pPr>
              <a:defRPr sz="800" b="1">
                <a:solidFill>
                  <a:srgbClr val="E3E431"/>
                </a:solidFill>
              </a:defRPr>
            </a:lvl1pPr>
          </a:lstStyle>
          <a:p>
            <a:fld id="{0E42D23F-9EF7-436B-AB83-A0DBA03FEB07}" type="slidenum">
              <a:rPr lang="en-US" smtClean="0"/>
              <a:pPr/>
              <a:t>‹#›</a:t>
            </a:fld>
            <a:endParaRPr lang="en-US" dirty="0"/>
          </a:p>
        </p:txBody>
      </p:sp>
      <p:pic>
        <p:nvPicPr>
          <p:cNvPr id="13" name="Picture 12">
            <a:extLst>
              <a:ext uri="{FF2B5EF4-FFF2-40B4-BE49-F238E27FC236}">
                <a16:creationId xmlns:a16="http://schemas.microsoft.com/office/drawing/2014/main" id="{95702FD5-B42F-492D-A5C0-6E55D5FF52D9}"/>
              </a:ext>
            </a:extLst>
          </p:cNvPr>
          <p:cNvPicPr>
            <a:picLocks noChangeAspect="1"/>
          </p:cNvPicPr>
          <p:nvPr userDrawn="1"/>
        </p:nvPicPr>
        <p:blipFill>
          <a:blip r:embed="rId5" cstate="hqprint">
            <a:extLst>
              <a:ext uri="{28A0092B-C50C-407E-A947-70E740481C1C}">
                <a14:useLocalDpi xmlns:a14="http://schemas.microsoft.com/office/drawing/2010/main"/>
              </a:ext>
            </a:extLst>
          </a:blip>
          <a:stretch>
            <a:fillRect/>
          </a:stretch>
        </p:blipFill>
        <p:spPr>
          <a:xfrm>
            <a:off x="7970519" y="6597455"/>
            <a:ext cx="621696" cy="151674"/>
          </a:xfrm>
          <a:prstGeom prst="rect">
            <a:avLst/>
          </a:prstGeom>
        </p:spPr>
      </p:pic>
      <p:sp>
        <p:nvSpPr>
          <p:cNvPr id="2" name="MSIPCMContentMarking" descr="{&quot;HashCode&quot;:-101091367,&quot;Placement&quot;:&quot;Footer&quot;}">
            <a:extLst>
              <a:ext uri="{FF2B5EF4-FFF2-40B4-BE49-F238E27FC236}">
                <a16:creationId xmlns:a16="http://schemas.microsoft.com/office/drawing/2014/main" id="{FC0614F7-E915-4E0D-9D98-6F1FB2D1A323}"/>
              </a:ext>
            </a:extLst>
          </p:cNvPr>
          <p:cNvSpPr txBox="1"/>
          <p:nvPr userDrawn="1"/>
        </p:nvSpPr>
        <p:spPr>
          <a:xfrm>
            <a:off x="0" y="6608802"/>
            <a:ext cx="1583545" cy="249198"/>
          </a:xfrm>
          <a:prstGeom prst="rect">
            <a:avLst/>
          </a:prstGeom>
          <a:noFill/>
        </p:spPr>
        <p:txBody>
          <a:bodyPr vert="horz" wrap="square" lIns="0" tIns="0" rIns="0" bIns="0" rtlCol="0" anchor="ctr" anchorCtr="1">
            <a:noAutofit/>
          </a:bodyPr>
          <a:lstStyle/>
          <a:p>
            <a:pPr algn="l">
              <a:spcBef>
                <a:spcPts val="0"/>
              </a:spcBef>
              <a:spcAft>
                <a:spcPts val="0"/>
              </a:spcAft>
            </a:pPr>
            <a:r>
              <a:rPr lang="en-US" sz="1000" dirty="0">
                <a:solidFill>
                  <a:srgbClr val="737373"/>
                </a:solidFill>
                <a:latin typeface="Arial" panose="020B0604020202020204" pitchFamily="34" charset="0"/>
              </a:rPr>
              <a:t>DTCC Internal (Green)</a:t>
            </a:r>
          </a:p>
        </p:txBody>
      </p:sp>
    </p:spTree>
    <p:extLst>
      <p:ext uri="{BB962C8B-B14F-4D97-AF65-F5344CB8AC3E}">
        <p14:creationId xmlns:p14="http://schemas.microsoft.com/office/powerpoint/2010/main" val="21190529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spcBef>
          <a:spcPct val="0"/>
        </a:spcBef>
        <a:buNone/>
        <a:defRPr lang="en-US" sz="2600" b="1" i="0" kern="1200">
          <a:solidFill>
            <a:schemeClr val="tx2"/>
          </a:solidFill>
          <a:latin typeface="Arial Narrow" pitchFamily="34" charset="0"/>
          <a:ea typeface="Arial Narrow" pitchFamily="34" charset="0"/>
          <a:cs typeface="Arial Bold"/>
        </a:defRPr>
      </a:lvl1pPr>
    </p:titleStyle>
    <p:bodyStyle>
      <a:lvl1pPr marL="0" indent="0" algn="l" defTabSz="914400" rtl="0" eaLnBrk="1" latinLnBrk="0" hangingPunct="1">
        <a:lnSpc>
          <a:spcPct val="110000"/>
        </a:lnSpc>
        <a:spcBef>
          <a:spcPts val="600"/>
        </a:spcBef>
        <a:buFontTx/>
        <a:buNone/>
        <a:defRPr lang="en-US" sz="1600" b="0" i="0" kern="1200" dirty="0" smtClean="0">
          <a:solidFill>
            <a:schemeClr val="tx1"/>
          </a:solidFill>
          <a:latin typeface="+mn-lt"/>
          <a:ea typeface="ヒラギノ角ゴ Pro W3" charset="-128"/>
          <a:cs typeface="Arial"/>
        </a:defRPr>
      </a:lvl1pPr>
      <a:lvl2pPr marL="447675" indent="-285750" algn="l" defTabSz="914400" rtl="0" eaLnBrk="1" latinLnBrk="0" hangingPunct="1">
        <a:lnSpc>
          <a:spcPct val="110000"/>
        </a:lnSpc>
        <a:spcBef>
          <a:spcPts val="600"/>
        </a:spcBef>
        <a:buFont typeface="Arial" panose="020B0604020202020204" pitchFamily="34" charset="0"/>
        <a:buChar char="•"/>
        <a:defRPr lang="en-US" sz="1400" b="0" i="0" kern="1200" dirty="0" smtClean="0">
          <a:solidFill>
            <a:schemeClr val="tx1"/>
          </a:solidFill>
          <a:latin typeface="+mn-lt"/>
          <a:ea typeface="ヒラギノ角ゴ Pro W3" charset="-128"/>
          <a:cs typeface="Arial"/>
        </a:defRPr>
      </a:lvl2pPr>
      <a:lvl3pPr marL="854075" indent="-228600" algn="l" defTabSz="914400" rtl="0" eaLnBrk="1" latinLnBrk="0" hangingPunct="1">
        <a:lnSpc>
          <a:spcPct val="110000"/>
        </a:lnSpc>
        <a:spcBef>
          <a:spcPts val="600"/>
        </a:spcBef>
        <a:buSzPct val="110000"/>
        <a:buFont typeface="Arial Narrow" pitchFamily="34" charset="0"/>
        <a:buChar char="▪"/>
        <a:defRPr lang="en-US" sz="1400" b="0" i="0" kern="1200" dirty="0" smtClean="0">
          <a:solidFill>
            <a:schemeClr val="tx1"/>
          </a:solidFill>
          <a:latin typeface="+mn-lt"/>
          <a:ea typeface="ヒラギノ角ゴ Pro W3" charset="-128"/>
          <a:cs typeface="Arial"/>
        </a:defRPr>
      </a:lvl3pPr>
      <a:lvl4pPr marL="342900" indent="0" algn="l" defTabSz="914400" rtl="0" eaLnBrk="1" latinLnBrk="0" hangingPunct="1">
        <a:lnSpc>
          <a:spcPct val="110000"/>
        </a:lnSpc>
        <a:spcBef>
          <a:spcPts val="600"/>
        </a:spcBef>
        <a:buSzPct val="100000"/>
        <a:buFont typeface="Arial Narrow" pitchFamily="34" charset="0"/>
        <a:buNone/>
        <a:defRPr lang="en-US" sz="1400" b="0" i="0" kern="1200" baseline="0" dirty="0" smtClean="0">
          <a:solidFill>
            <a:schemeClr val="tx1"/>
          </a:solidFill>
          <a:latin typeface="+mn-lt"/>
          <a:ea typeface="ヒラギノ角ゴ Pro W3" charset="-128"/>
          <a:cs typeface="Arial Bold"/>
        </a:defRPr>
      </a:lvl4pPr>
      <a:lvl5pPr marL="60325" indent="457200" algn="l" defTabSz="914400" rtl="0" eaLnBrk="1" latinLnBrk="0" hangingPunct="1">
        <a:lnSpc>
          <a:spcPct val="110000"/>
        </a:lnSpc>
        <a:spcBef>
          <a:spcPts val="600"/>
        </a:spcBef>
        <a:buFont typeface="Arial" panose="020B0604020202020204" pitchFamily="34" charset="0"/>
        <a:buChar char="»"/>
        <a:defRPr lang="en-US" sz="1400" b="0" i="0" kern="1200" dirty="0" smtClean="0">
          <a:solidFill>
            <a:schemeClr val="tx1"/>
          </a:solidFill>
          <a:latin typeface="+mj-lt"/>
          <a:ea typeface="ヒラギノ角ゴ Pro W3" charset="-128"/>
          <a:cs typeface="Arial"/>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588A-AF68-411A-B8EE-83FEAC7401FA}"/>
              </a:ext>
            </a:extLst>
          </p:cNvPr>
          <p:cNvSpPr>
            <a:spLocks noGrp="1"/>
          </p:cNvSpPr>
          <p:nvPr>
            <p:ph type="ctrTitle"/>
          </p:nvPr>
        </p:nvSpPr>
        <p:spPr>
          <a:xfrm>
            <a:off x="1533293" y="2597646"/>
            <a:ext cx="6729984" cy="983754"/>
          </a:xfrm>
        </p:spPr>
        <p:txBody>
          <a:bodyPr>
            <a:normAutofit fontScale="90000"/>
          </a:bodyPr>
          <a:lstStyle/>
          <a:p>
            <a:r>
              <a:rPr lang="en-US" dirty="0"/>
              <a:t>Assessing Risk on mobile, web-based and social media platforms</a:t>
            </a:r>
          </a:p>
        </p:txBody>
      </p:sp>
      <p:sp>
        <p:nvSpPr>
          <p:cNvPr id="4" name="Text Placeholder 3">
            <a:extLst>
              <a:ext uri="{FF2B5EF4-FFF2-40B4-BE49-F238E27FC236}">
                <a16:creationId xmlns:a16="http://schemas.microsoft.com/office/drawing/2014/main" id="{4D2E2E40-C53F-4407-90B3-C52F4349B31D}"/>
              </a:ext>
            </a:extLst>
          </p:cNvPr>
          <p:cNvSpPr>
            <a:spLocks noGrp="1"/>
          </p:cNvSpPr>
          <p:nvPr>
            <p:ph type="body" sz="quarter" idx="12"/>
          </p:nvPr>
        </p:nvSpPr>
        <p:spPr>
          <a:xfrm>
            <a:off x="1526036" y="5452811"/>
            <a:ext cx="6729984" cy="829117"/>
          </a:xfrm>
        </p:spPr>
        <p:txBody>
          <a:bodyPr>
            <a:normAutofit/>
          </a:bodyPr>
          <a:lstStyle/>
          <a:p>
            <a:r>
              <a:rPr lang="en-US" dirty="0"/>
              <a:t>Presented by Global Threat Intelligence and Threat Management Center</a:t>
            </a:r>
          </a:p>
          <a:p>
            <a:r>
              <a:rPr lang="en-US" dirty="0"/>
              <a:t>July 2021</a:t>
            </a:r>
          </a:p>
        </p:txBody>
      </p:sp>
      <p:sp>
        <p:nvSpPr>
          <p:cNvPr id="6" name="Text Placeholder 5">
            <a:extLst>
              <a:ext uri="{FF2B5EF4-FFF2-40B4-BE49-F238E27FC236}">
                <a16:creationId xmlns:a16="http://schemas.microsoft.com/office/drawing/2014/main" id="{BA1C5ABC-DB4A-42BE-9471-52C11D305D26}"/>
              </a:ext>
            </a:extLst>
          </p:cNvPr>
          <p:cNvSpPr>
            <a:spLocks noGrp="1"/>
          </p:cNvSpPr>
          <p:nvPr>
            <p:ph type="body" sz="quarter" idx="14"/>
          </p:nvPr>
        </p:nvSpPr>
        <p:spPr/>
        <p:txBody>
          <a:bodyPr/>
          <a:lstStyle/>
          <a:p>
            <a:r>
              <a:rPr lang="en-US" dirty="0"/>
              <a:t>Operational &amp; Technology Risk</a:t>
            </a:r>
          </a:p>
        </p:txBody>
      </p:sp>
    </p:spTree>
    <p:extLst>
      <p:ext uri="{BB962C8B-B14F-4D97-AF65-F5344CB8AC3E}">
        <p14:creationId xmlns:p14="http://schemas.microsoft.com/office/powerpoint/2010/main" val="7479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230021" y="740528"/>
            <a:ext cx="8683951" cy="5943600"/>
          </a:xfrm>
        </p:spPr>
        <p:txBody>
          <a:bodyPr>
            <a:noAutofit/>
          </a:bodyPr>
          <a:lstStyle/>
          <a:p>
            <a:pPr marL="0" indent="0">
              <a:buNone/>
            </a:pPr>
            <a:endParaRPr lang="en-US" b="1" dirty="0"/>
          </a:p>
          <a:p>
            <a:pPr marL="0" indent="0">
              <a:buNone/>
            </a:pPr>
            <a:r>
              <a:rPr lang="en-US" sz="1800" b="1" dirty="0"/>
              <a:t>First and foremost, always make sure you know what information </a:t>
            </a:r>
            <a:r>
              <a:rPr lang="en-US" sz="1800" b="1" dirty="0" err="1"/>
              <a:t>TikTok</a:t>
            </a:r>
            <a:r>
              <a:rPr lang="en-US" sz="1800" b="1" dirty="0"/>
              <a:t> or Instagram is gathering from you. You can do this in your smartphone settings.</a:t>
            </a:r>
          </a:p>
          <a:p>
            <a:pPr marL="0" indent="0">
              <a:buNone/>
            </a:pPr>
            <a:endParaRPr lang="en-US" sz="1800" b="1" dirty="0"/>
          </a:p>
          <a:p>
            <a:pPr marL="0" indent="0">
              <a:buNone/>
            </a:pPr>
            <a:r>
              <a:rPr lang="en-US" sz="1800" b="1" dirty="0"/>
              <a:t>Consider the </a:t>
            </a:r>
            <a:r>
              <a:rPr lang="en-US" sz="1800" b="1" i="1" dirty="0"/>
              <a:t>totality</a:t>
            </a:r>
            <a:r>
              <a:rPr lang="en-US" sz="1800" b="1" dirty="0"/>
              <a:t> of the information you share in your content. Is it enough for someone to figure out where you live, work, or spend free time?</a:t>
            </a:r>
          </a:p>
          <a:p>
            <a:pPr marL="0" indent="0">
              <a:buNone/>
            </a:pPr>
            <a:br>
              <a:rPr lang="en-US" sz="1800" b="1" dirty="0"/>
            </a:br>
            <a:r>
              <a:rPr lang="en-US" sz="1800" b="1" dirty="0"/>
              <a:t>To protect against phishing campaigns, consider the types of communities you’re involved with on </a:t>
            </a:r>
            <a:r>
              <a:rPr lang="en-US" sz="1800" b="1" dirty="0" err="1"/>
              <a:t>TikTok</a:t>
            </a:r>
            <a:r>
              <a:rPr lang="en-US" sz="1800" b="1" dirty="0"/>
              <a:t>/Instagram. If it’s plausible that a third party could gather information on your age, interests, etc., use caution when opening emails and links from unfamiliar sources targeting you because of this information.</a:t>
            </a:r>
          </a:p>
          <a:p>
            <a:pPr marL="0" indent="0">
              <a:buNone/>
            </a:pPr>
            <a:endParaRPr lang="en-US" sz="1800" b="1" dirty="0"/>
          </a:p>
          <a:p>
            <a:pPr marL="0" indent="0">
              <a:buNone/>
            </a:pPr>
            <a:endParaRPr lang="en-US" sz="1800" b="1" dirty="0"/>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10</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44322" y="72879"/>
            <a:ext cx="8455351" cy="754321"/>
          </a:xfrm>
        </p:spPr>
        <p:txBody>
          <a:bodyPr>
            <a:normAutofit/>
          </a:bodyPr>
          <a:lstStyle/>
          <a:p>
            <a:r>
              <a:rPr lang="en-US" dirty="0"/>
              <a:t>Risk Management – Video and Photo Sharing Applications</a:t>
            </a:r>
          </a:p>
        </p:txBody>
      </p:sp>
    </p:spTree>
    <p:extLst>
      <p:ext uri="{BB962C8B-B14F-4D97-AF65-F5344CB8AC3E}">
        <p14:creationId xmlns:p14="http://schemas.microsoft.com/office/powerpoint/2010/main" val="387623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230021" y="740528"/>
            <a:ext cx="8683951" cy="5943600"/>
          </a:xfrm>
        </p:spPr>
        <p:txBody>
          <a:bodyPr>
            <a:noAutofit/>
          </a:bodyPr>
          <a:lstStyle/>
          <a:p>
            <a:endParaRPr lang="en-US" sz="1800" dirty="0"/>
          </a:p>
          <a:p>
            <a:pPr marL="0" indent="0">
              <a:buNone/>
            </a:pPr>
            <a:r>
              <a:rPr lang="en-US" sz="1800" dirty="0"/>
              <a:t>According to a study earlier this year, Instagram topped a list of “invasive” apps that collect and share users’ data. The study found that Instagram collects 79 per cent of its users’ personal data and shares it with third parties, including search history, location, contacts and financial info.</a:t>
            </a:r>
            <a:br>
              <a:rPr lang="en-US" sz="1800" dirty="0"/>
            </a:br>
            <a:endParaRPr lang="en-US" sz="1800" dirty="0"/>
          </a:p>
          <a:p>
            <a:pPr marL="0" indent="0">
              <a:buNone/>
            </a:pPr>
            <a:r>
              <a:rPr lang="en-US" sz="1800" dirty="0"/>
              <a:t>Instagram is a huge financial success due advertising (the Stories feature it nabbed from Snapchat is now filled with it) and the data that powers all that advertising.</a:t>
            </a:r>
            <a:br>
              <a:rPr lang="en-US" sz="1800" dirty="0"/>
            </a:br>
            <a:endParaRPr lang="en-US" sz="1800" dirty="0"/>
          </a:p>
          <a:p>
            <a:pPr marL="0" indent="0">
              <a:buNone/>
            </a:pPr>
            <a:r>
              <a:rPr lang="en-US" sz="1800" dirty="0"/>
              <a:t>Instagram, through its integrations with Facebook, uses your personal information to show you ads that it believes you’ll be mostly likely to click on. This information comes from what you do within the app and Facebook, your phone and your behavior as you move around parts of the web that Facebook doesn’t own.</a:t>
            </a:r>
          </a:p>
          <a:p>
            <a:endParaRPr lang="en-US" sz="1800" dirty="0"/>
          </a:p>
          <a:p>
            <a:pPr marL="0" indent="0">
              <a:buNone/>
            </a:pPr>
            <a:endParaRPr lang="en-US" sz="1800" dirty="0"/>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11</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44320" y="134115"/>
            <a:ext cx="8455351" cy="754321"/>
          </a:xfrm>
        </p:spPr>
        <p:txBody>
          <a:bodyPr/>
          <a:lstStyle/>
          <a:p>
            <a:r>
              <a:rPr lang="en-US" dirty="0"/>
              <a:t>Privacy Concerns - Instagram</a:t>
            </a:r>
          </a:p>
        </p:txBody>
      </p:sp>
    </p:spTree>
    <p:extLst>
      <p:ext uri="{BB962C8B-B14F-4D97-AF65-F5344CB8AC3E}">
        <p14:creationId xmlns:p14="http://schemas.microsoft.com/office/powerpoint/2010/main" val="127775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230021" y="740528"/>
            <a:ext cx="8683951" cy="5943600"/>
          </a:xfrm>
        </p:spPr>
        <p:txBody>
          <a:bodyPr>
            <a:noAutofit/>
          </a:bodyPr>
          <a:lstStyle/>
          <a:p>
            <a:pPr marL="0" indent="0">
              <a:buNone/>
            </a:pPr>
            <a:endParaRPr lang="en-US" sz="1800" b="1" dirty="0"/>
          </a:p>
          <a:p>
            <a:pPr marL="0" indent="0">
              <a:buNone/>
            </a:pPr>
            <a:r>
              <a:rPr lang="en-US" sz="1800" dirty="0"/>
              <a:t>Everyone’s “For you” page on Tik Tok is different due to Tik Tok’s complex algorithm. Can you think of information that could be determined from your likes?</a:t>
            </a:r>
          </a:p>
          <a:p>
            <a:r>
              <a:rPr lang="en-US" sz="1400" dirty="0"/>
              <a:t>Age, location, interests, music taste, fashion choices, hobbies, phone usage, social groups	-</a:t>
            </a:r>
            <a:endParaRPr lang="en-US" sz="1800" dirty="0"/>
          </a:p>
          <a:p>
            <a:pPr marL="0" indent="0">
              <a:buNone/>
            </a:pPr>
            <a:endParaRPr lang="en-US" sz="1800" dirty="0"/>
          </a:p>
          <a:p>
            <a:pPr marL="0" indent="0">
              <a:buNone/>
            </a:pPr>
            <a:r>
              <a:rPr lang="en-US" sz="1800" dirty="0"/>
              <a:t>In the background, Tik Tok is also gathering sensitive information:</a:t>
            </a:r>
          </a:p>
          <a:p>
            <a:r>
              <a:rPr lang="en-US" sz="1400" dirty="0"/>
              <a:t>This data includes device brand and model, Operating System version, mobile carrier, browsing history, app and file names and types, keystroke patterns or rhythms, wireless connections, and geolocation</a:t>
            </a:r>
          </a:p>
          <a:p>
            <a:r>
              <a:rPr lang="en-US" sz="1400" dirty="0"/>
              <a:t>To use the platform, users grant the app access to the microphone and camera. Multiple lawsuits allege that </a:t>
            </a:r>
            <a:r>
              <a:rPr lang="en-US" sz="1400" dirty="0" err="1"/>
              <a:t>TikTok</a:t>
            </a:r>
            <a:r>
              <a:rPr lang="en-US" sz="1400" dirty="0"/>
              <a:t> also collects biometric data from users, including facial geometry, iris scans, voice recognition, and fingerprints.</a:t>
            </a:r>
          </a:p>
          <a:p>
            <a:endParaRPr lang="en-US" sz="1400" dirty="0"/>
          </a:p>
          <a:p>
            <a:pPr marL="0" indent="0">
              <a:buNone/>
            </a:pPr>
            <a:r>
              <a:rPr lang="en-US" sz="1800" dirty="0"/>
              <a:t>As a creator, landmarks, street signs, etc. can be used to determine physical location, workplace, patterns of life</a:t>
            </a:r>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12</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44320" y="134115"/>
            <a:ext cx="8455351" cy="754321"/>
          </a:xfrm>
        </p:spPr>
        <p:txBody>
          <a:bodyPr/>
          <a:lstStyle/>
          <a:p>
            <a:r>
              <a:rPr lang="en-US" dirty="0"/>
              <a:t>Privacy Concerns - </a:t>
            </a:r>
            <a:r>
              <a:rPr lang="en-US" dirty="0" err="1"/>
              <a:t>TikTok</a:t>
            </a:r>
            <a:endParaRPr lang="en-US" dirty="0"/>
          </a:p>
        </p:txBody>
      </p:sp>
    </p:spTree>
    <p:extLst>
      <p:ext uri="{BB962C8B-B14F-4D97-AF65-F5344CB8AC3E}">
        <p14:creationId xmlns:p14="http://schemas.microsoft.com/office/powerpoint/2010/main" val="87234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0AE176-FE91-4EF1-8191-A89244E42C17}"/>
              </a:ext>
            </a:extLst>
          </p:cNvPr>
          <p:cNvSpPr>
            <a:spLocks noGrp="1"/>
          </p:cNvSpPr>
          <p:nvPr>
            <p:ph type="sldNum" sz="quarter" idx="12"/>
          </p:nvPr>
        </p:nvSpPr>
        <p:spPr/>
        <p:txBody>
          <a:bodyPr/>
          <a:lstStyle/>
          <a:p>
            <a:fld id="{0E42D23F-9EF7-436B-AB83-A0DBA03FEB07}" type="slidenum">
              <a:rPr lang="en-US" smtClean="0"/>
              <a:pPr/>
              <a:t>13</a:t>
            </a:fld>
            <a:endParaRPr lang="en-US" dirty="0"/>
          </a:p>
        </p:txBody>
      </p:sp>
      <p:sp>
        <p:nvSpPr>
          <p:cNvPr id="3" name="Title 2">
            <a:extLst>
              <a:ext uri="{FF2B5EF4-FFF2-40B4-BE49-F238E27FC236}">
                <a16:creationId xmlns:a16="http://schemas.microsoft.com/office/drawing/2014/main" id="{9E6F91E4-4BEB-4494-934A-7EEB8688530A}"/>
              </a:ext>
            </a:extLst>
          </p:cNvPr>
          <p:cNvSpPr>
            <a:spLocks noGrp="1"/>
          </p:cNvSpPr>
          <p:nvPr>
            <p:ph type="title"/>
          </p:nvPr>
        </p:nvSpPr>
        <p:spPr/>
        <p:txBody>
          <a:bodyPr/>
          <a:lstStyle/>
          <a:p>
            <a:r>
              <a:rPr lang="en-US" dirty="0"/>
              <a:t>Doing a Risk Assessment – Impacts/Mitigation</a:t>
            </a:r>
          </a:p>
        </p:txBody>
      </p:sp>
      <p:sp>
        <p:nvSpPr>
          <p:cNvPr id="4" name="Text Placeholder 3">
            <a:extLst>
              <a:ext uri="{FF2B5EF4-FFF2-40B4-BE49-F238E27FC236}">
                <a16:creationId xmlns:a16="http://schemas.microsoft.com/office/drawing/2014/main" id="{0FC5EE94-7888-4322-BD68-BEFCE3AEFF8E}"/>
              </a:ext>
            </a:extLst>
          </p:cNvPr>
          <p:cNvSpPr>
            <a:spLocks noGrp="1"/>
          </p:cNvSpPr>
          <p:nvPr>
            <p:ph type="body" sz="quarter" idx="13"/>
          </p:nvPr>
        </p:nvSpPr>
        <p:spPr>
          <a:xfrm>
            <a:off x="366486" y="914400"/>
            <a:ext cx="8548914" cy="5334000"/>
          </a:xfrm>
        </p:spPr>
        <p:txBody>
          <a:bodyPr>
            <a:noAutofit/>
          </a:bodyPr>
          <a:lstStyle/>
          <a:p>
            <a:r>
              <a:rPr lang="en-US" sz="1400" dirty="0"/>
              <a:t>You read in the news that Instagram had a data breach. Photos, private messages and personal data were leaked for at least 30 million users. </a:t>
            </a:r>
          </a:p>
          <a:p>
            <a:r>
              <a:rPr lang="en-US" sz="1400" dirty="0"/>
              <a:t>You post a video from your vacation in NYC. The video is a highlight reel showing clips of the places you went: the Empire State Building, dinners, Central Park, etc. In the first highlight video, for less than a second, her flight ticket is visible. Your family is in the background of some of the videos as well.</a:t>
            </a:r>
          </a:p>
          <a:p>
            <a:pPr lvl="1"/>
            <a:r>
              <a:rPr lang="en-US" dirty="0"/>
              <a:t>You take some selfies at home with your dog and post it on your public Instagram.</a:t>
            </a:r>
          </a:p>
          <a:p>
            <a:pPr lvl="1"/>
            <a:r>
              <a:rPr lang="en-US" dirty="0"/>
              <a:t>You attend a concert with some friends. You livestream showing you and your friends. You tag each of them and hashtag the name of the event. </a:t>
            </a:r>
          </a:p>
          <a:p>
            <a:pPr lvl="1"/>
            <a:r>
              <a:rPr lang="en-US" dirty="0"/>
              <a:t>You run a coffee review page on Tik Tok, visiting many shops in Los Angeles, and trying some brews at home. In these videos, you include clips of your walks to the coffee shops, friends, and your kitchen. In some videos, your mom is working from home on her laptop, where the screen is partially visible.</a:t>
            </a:r>
          </a:p>
          <a:p>
            <a:pPr lvl="1"/>
            <a:r>
              <a:rPr lang="en-US" dirty="0"/>
              <a:t>You develop an interest in hiking. You and a friend start following local groups that get together for excursions that you plan on joining. You also start following influencers in the area, local outdoor shops, etc. </a:t>
            </a:r>
          </a:p>
          <a:p>
            <a:pPr lvl="2"/>
            <a:r>
              <a:rPr lang="en-US" dirty="0"/>
              <a:t>After you and your friend have gone on a couple of adventures with some local groups, some of the other members start tagging you in posts with details about upcoming trips. You comment that you can’t wait to tag along.</a:t>
            </a:r>
          </a:p>
          <a:p>
            <a:pPr lvl="1"/>
            <a:r>
              <a:rPr lang="en-US" dirty="0"/>
              <a:t>You post a video your basketball team dancing to a viral Tik Tok dance outside his high school gym. You tag your friends, and the name of your school is visible in the background of the video. You include in the caption that the state finals are next weekend at your school.</a:t>
            </a:r>
          </a:p>
        </p:txBody>
      </p:sp>
    </p:spTree>
    <p:extLst>
      <p:ext uri="{BB962C8B-B14F-4D97-AF65-F5344CB8AC3E}">
        <p14:creationId xmlns:p14="http://schemas.microsoft.com/office/powerpoint/2010/main" val="364265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20035-638D-47CD-AE90-45A2564D59A3}"/>
              </a:ext>
            </a:extLst>
          </p:cNvPr>
          <p:cNvSpPr>
            <a:spLocks noGrp="1"/>
          </p:cNvSpPr>
          <p:nvPr>
            <p:ph type="sldNum" sz="quarter" idx="12"/>
          </p:nvPr>
        </p:nvSpPr>
        <p:spPr/>
        <p:txBody>
          <a:bodyPr/>
          <a:lstStyle/>
          <a:p>
            <a:fld id="{0E42D23F-9EF7-436B-AB83-A0DBA03FEB07}" type="slidenum">
              <a:rPr lang="en-US" smtClean="0"/>
              <a:pPr/>
              <a:t>14</a:t>
            </a:fld>
            <a:endParaRPr lang="en-US" dirty="0"/>
          </a:p>
        </p:txBody>
      </p:sp>
      <p:sp>
        <p:nvSpPr>
          <p:cNvPr id="3" name="Title 2">
            <a:extLst>
              <a:ext uri="{FF2B5EF4-FFF2-40B4-BE49-F238E27FC236}">
                <a16:creationId xmlns:a16="http://schemas.microsoft.com/office/drawing/2014/main" id="{D5EB114F-FF36-41ED-BABB-408F15FCA6DA}"/>
              </a:ext>
            </a:extLst>
          </p:cNvPr>
          <p:cNvSpPr>
            <a:spLocks noGrp="1"/>
          </p:cNvSpPr>
          <p:nvPr>
            <p:ph type="title"/>
          </p:nvPr>
        </p:nvSpPr>
        <p:spPr/>
        <p:txBody>
          <a:bodyPr/>
          <a:lstStyle/>
          <a:p>
            <a:r>
              <a:rPr lang="en-US" sz="2800" dirty="0"/>
              <a:t>Risk Assessment: Password Managers</a:t>
            </a:r>
            <a:endParaRPr lang="en-US" dirty="0"/>
          </a:p>
        </p:txBody>
      </p:sp>
    </p:spTree>
    <p:extLst>
      <p:ext uri="{BB962C8B-B14F-4D97-AF65-F5344CB8AC3E}">
        <p14:creationId xmlns:p14="http://schemas.microsoft.com/office/powerpoint/2010/main" val="70429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0AE176-FE91-4EF1-8191-A89244E42C17}"/>
              </a:ext>
            </a:extLst>
          </p:cNvPr>
          <p:cNvSpPr>
            <a:spLocks noGrp="1"/>
          </p:cNvSpPr>
          <p:nvPr>
            <p:ph type="sldNum" sz="quarter" idx="12"/>
          </p:nvPr>
        </p:nvSpPr>
        <p:spPr/>
        <p:txBody>
          <a:bodyPr/>
          <a:lstStyle/>
          <a:p>
            <a:fld id="{0E42D23F-9EF7-436B-AB83-A0DBA03FEB07}" type="slidenum">
              <a:rPr lang="en-US" smtClean="0"/>
              <a:pPr/>
              <a:t>15</a:t>
            </a:fld>
            <a:endParaRPr lang="en-US" dirty="0"/>
          </a:p>
        </p:txBody>
      </p:sp>
      <p:sp>
        <p:nvSpPr>
          <p:cNvPr id="3" name="Title 2">
            <a:extLst>
              <a:ext uri="{FF2B5EF4-FFF2-40B4-BE49-F238E27FC236}">
                <a16:creationId xmlns:a16="http://schemas.microsoft.com/office/drawing/2014/main" id="{9E6F91E4-4BEB-4494-934A-7EEB8688530A}"/>
              </a:ext>
            </a:extLst>
          </p:cNvPr>
          <p:cNvSpPr>
            <a:spLocks noGrp="1"/>
          </p:cNvSpPr>
          <p:nvPr>
            <p:ph type="title"/>
          </p:nvPr>
        </p:nvSpPr>
        <p:spPr/>
        <p:txBody>
          <a:bodyPr/>
          <a:lstStyle/>
          <a:p>
            <a:r>
              <a:rPr lang="en-US" dirty="0"/>
              <a:t>What is a Password Manager </a:t>
            </a:r>
          </a:p>
        </p:txBody>
      </p:sp>
      <p:sp>
        <p:nvSpPr>
          <p:cNvPr id="4" name="Text Placeholder 3">
            <a:extLst>
              <a:ext uri="{FF2B5EF4-FFF2-40B4-BE49-F238E27FC236}">
                <a16:creationId xmlns:a16="http://schemas.microsoft.com/office/drawing/2014/main" id="{0FC5EE94-7888-4322-BD68-BEFCE3AEFF8E}"/>
              </a:ext>
            </a:extLst>
          </p:cNvPr>
          <p:cNvSpPr>
            <a:spLocks noGrp="1"/>
          </p:cNvSpPr>
          <p:nvPr>
            <p:ph type="body" sz="quarter" idx="13"/>
          </p:nvPr>
        </p:nvSpPr>
        <p:spPr>
          <a:xfrm>
            <a:off x="381000" y="1051559"/>
            <a:ext cx="8534400" cy="5545895"/>
          </a:xfrm>
        </p:spPr>
        <p:txBody>
          <a:bodyPr>
            <a:normAutofit/>
          </a:bodyPr>
          <a:lstStyle/>
          <a:p>
            <a:pPr marL="0" indent="0">
              <a:buNone/>
            </a:pPr>
            <a:r>
              <a:rPr lang="en-US" dirty="0"/>
              <a:t>A program or app  that can assist with managing your passwords.</a:t>
            </a:r>
          </a:p>
          <a:p>
            <a:pPr lvl="3"/>
            <a:r>
              <a:rPr lang="en-US" dirty="0"/>
              <a:t>Can assist with creation of long complex passwords </a:t>
            </a:r>
          </a:p>
          <a:p>
            <a:pPr lvl="3"/>
            <a:r>
              <a:rPr lang="en-US" dirty="0"/>
              <a:t>Will store those passwords for later use, including automatically filling them into login pages. </a:t>
            </a:r>
          </a:p>
          <a:p>
            <a:pPr lvl="3"/>
            <a:r>
              <a:rPr lang="en-US" dirty="0"/>
              <a:t>Available for pcs, laptops, or mobile devices.</a:t>
            </a:r>
          </a:p>
          <a:p>
            <a:pPr lvl="3"/>
            <a:r>
              <a:rPr lang="en-US" dirty="0"/>
              <a:t>Depending on the manager, your passwords can be available on different platforms </a:t>
            </a:r>
          </a:p>
          <a:p>
            <a:pPr marL="60325" lvl="1" indent="0">
              <a:buNone/>
            </a:pPr>
            <a:r>
              <a:rPr lang="en-US" sz="1600" dirty="0">
                <a:latin typeface="+mn-lt"/>
              </a:rPr>
              <a:t>If any of these look familiar you may benefit from a manager:</a:t>
            </a:r>
          </a:p>
          <a:p>
            <a:pPr lvl="4"/>
            <a:endParaRPr lang="en-US" dirty="0"/>
          </a:p>
          <a:p>
            <a:pPr marL="514350" lvl="4" indent="0">
              <a:buNone/>
            </a:pPr>
            <a:endParaRPr lang="en-US" dirty="0"/>
          </a:p>
          <a:p>
            <a:pPr lvl="3"/>
            <a:endParaRPr lang="en-US" dirty="0"/>
          </a:p>
          <a:p>
            <a:pPr marL="342900" lvl="3"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A53F7B8-C20D-4C68-9AF4-C75B3005BBF9}"/>
              </a:ext>
            </a:extLst>
          </p:cNvPr>
          <p:cNvPicPr>
            <a:picLocks noChangeAspect="1"/>
          </p:cNvPicPr>
          <p:nvPr/>
        </p:nvPicPr>
        <p:blipFill>
          <a:blip r:embed="rId3"/>
          <a:stretch>
            <a:fillRect/>
          </a:stretch>
        </p:blipFill>
        <p:spPr>
          <a:xfrm>
            <a:off x="990600" y="3025828"/>
            <a:ext cx="6553200" cy="3435200"/>
          </a:xfrm>
          <a:prstGeom prst="rect">
            <a:avLst/>
          </a:prstGeom>
        </p:spPr>
      </p:pic>
    </p:spTree>
    <p:extLst>
      <p:ext uri="{BB962C8B-B14F-4D97-AF65-F5344CB8AC3E}">
        <p14:creationId xmlns:p14="http://schemas.microsoft.com/office/powerpoint/2010/main" val="165230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230021" y="740528"/>
            <a:ext cx="8683951" cy="5943600"/>
          </a:xfrm>
        </p:spPr>
        <p:txBody>
          <a:bodyPr>
            <a:noAutofit/>
          </a:bodyPr>
          <a:lstStyle/>
          <a:p>
            <a:pPr marL="0" indent="0">
              <a:buNone/>
            </a:pPr>
            <a:endParaRPr lang="en-US" sz="1800" dirty="0"/>
          </a:p>
          <a:p>
            <a:pPr marL="0" indent="0">
              <a:buNone/>
            </a:pPr>
            <a:r>
              <a:rPr lang="en-US" sz="1800" dirty="0"/>
              <a:t>Pros and Cons….</a:t>
            </a:r>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16</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44320" y="134115"/>
            <a:ext cx="8455351" cy="754321"/>
          </a:xfrm>
        </p:spPr>
        <p:txBody>
          <a:bodyPr/>
          <a:lstStyle/>
          <a:p>
            <a:r>
              <a:rPr lang="en-US" dirty="0"/>
              <a:t>Privacy Concerns</a:t>
            </a:r>
          </a:p>
        </p:txBody>
      </p:sp>
      <p:graphicFrame>
        <p:nvGraphicFramePr>
          <p:cNvPr id="5" name="Table 4">
            <a:extLst>
              <a:ext uri="{FF2B5EF4-FFF2-40B4-BE49-F238E27FC236}">
                <a16:creationId xmlns:a16="http://schemas.microsoft.com/office/drawing/2014/main" id="{C45B2305-115A-4015-A353-46F33C44787E}"/>
              </a:ext>
            </a:extLst>
          </p:cNvPr>
          <p:cNvGraphicFramePr>
            <a:graphicFrameLocks noGrp="1"/>
          </p:cNvGraphicFramePr>
          <p:nvPr>
            <p:extLst>
              <p:ext uri="{D42A27DB-BD31-4B8C-83A1-F6EECF244321}">
                <p14:modId xmlns:p14="http://schemas.microsoft.com/office/powerpoint/2010/main" val="41691392"/>
              </p:ext>
            </p:extLst>
          </p:nvPr>
        </p:nvGraphicFramePr>
        <p:xfrm>
          <a:off x="62420" y="1841960"/>
          <a:ext cx="8787486" cy="3566160"/>
        </p:xfrm>
        <a:graphic>
          <a:graphicData uri="http://schemas.openxmlformats.org/drawingml/2006/table">
            <a:tbl>
              <a:tblPr firstRow="1" bandRow="1">
                <a:tableStyleId>{5C22544A-7EE6-4342-B048-85BDC9FD1C3A}</a:tableStyleId>
              </a:tblPr>
              <a:tblGrid>
                <a:gridCol w="2929162">
                  <a:extLst>
                    <a:ext uri="{9D8B030D-6E8A-4147-A177-3AD203B41FA5}">
                      <a16:colId xmlns:a16="http://schemas.microsoft.com/office/drawing/2014/main" val="2566151776"/>
                    </a:ext>
                  </a:extLst>
                </a:gridCol>
                <a:gridCol w="2841377">
                  <a:extLst>
                    <a:ext uri="{9D8B030D-6E8A-4147-A177-3AD203B41FA5}">
                      <a16:colId xmlns:a16="http://schemas.microsoft.com/office/drawing/2014/main" val="3219618317"/>
                    </a:ext>
                  </a:extLst>
                </a:gridCol>
                <a:gridCol w="3016947">
                  <a:extLst>
                    <a:ext uri="{9D8B030D-6E8A-4147-A177-3AD203B41FA5}">
                      <a16:colId xmlns:a16="http://schemas.microsoft.com/office/drawing/2014/main" val="4008344758"/>
                    </a:ext>
                  </a:extLst>
                </a:gridCol>
              </a:tblGrid>
              <a:tr h="2839720">
                <a:tc>
                  <a:txBody>
                    <a:bodyPr/>
                    <a:lstStyle/>
                    <a:p>
                      <a:pPr marL="457200" lvl="1" indent="0">
                        <a:buNone/>
                      </a:pPr>
                      <a:r>
                        <a:rPr lang="en-US" sz="2000" b="0" i="0" u="sng" kern="1200" dirty="0">
                          <a:solidFill>
                            <a:schemeClr val="tx1"/>
                          </a:solidFill>
                          <a:latin typeface="+mn-lt"/>
                          <a:ea typeface="ヒラギノ角ゴ Pro W3" charset="-128"/>
                          <a:cs typeface="Arial"/>
                        </a:rPr>
                        <a:t>Benefits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Easy creation of strong passwords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Less worry about forgetting passwords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Secure storage (may be local or cloud)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Can identify if passwords compromised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Make it easy to update old passwords</a:t>
                      </a:r>
                    </a:p>
                    <a:p>
                      <a:pPr marL="457200" lvl="1" indent="0">
                        <a:buFont typeface="Arial" panose="020B0604020202020204" pitchFamily="34" charset="0"/>
                        <a:buNone/>
                      </a:pPr>
                      <a:endParaRPr lang="en-US" sz="1600" b="0" i="0" u="none" kern="1200" dirty="0">
                        <a:solidFill>
                          <a:schemeClr val="tx1"/>
                        </a:solidFill>
                        <a:latin typeface="+mn-lt"/>
                        <a:ea typeface="ヒラギノ角ゴ Pro W3" charset="-128"/>
                        <a:cs typeface="Arial"/>
                      </a:endParaRPr>
                    </a:p>
                  </a:txBody>
                  <a:tcPr>
                    <a:noFill/>
                  </a:tcPr>
                </a:tc>
                <a:tc>
                  <a:txBody>
                    <a:bodyPr/>
                    <a:lstStyle/>
                    <a:p>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sng" kern="1200" dirty="0">
                          <a:solidFill>
                            <a:schemeClr val="tx1"/>
                          </a:solidFill>
                          <a:latin typeface="+mn-lt"/>
                          <a:ea typeface="ヒラギノ角ゴ Pro W3" charset="-128"/>
                          <a:cs typeface="Arial"/>
                        </a:rPr>
                        <a:t>Risks</a:t>
                      </a:r>
                    </a:p>
                    <a:p>
                      <a:pPr marL="285750" lvl="0" indent="-285750">
                        <a:buFont typeface="Arial" panose="020B0604020202020204" pitchFamily="34" charset="0"/>
                        <a:buChar char="•"/>
                      </a:pPr>
                      <a:r>
                        <a:rPr lang="en-US" sz="1600" b="0" i="0" u="none" kern="1200" dirty="0">
                          <a:solidFill>
                            <a:schemeClr val="tx1"/>
                          </a:solidFill>
                          <a:latin typeface="+mn-lt"/>
                          <a:ea typeface="ヒラギノ角ゴ Pro W3" charset="-128"/>
                          <a:cs typeface="Arial"/>
                        </a:rPr>
                        <a:t>Single point of failure</a:t>
                      </a:r>
                    </a:p>
                    <a:p>
                      <a:pPr marL="285750" lvl="0" indent="-285750">
                        <a:buFont typeface="Arial" panose="020B0604020202020204" pitchFamily="34" charset="0"/>
                        <a:buChar char="•"/>
                      </a:pPr>
                      <a:r>
                        <a:rPr lang="en-US" sz="1600" b="0" i="0" u="none" kern="1200" dirty="0">
                          <a:solidFill>
                            <a:schemeClr val="tx1"/>
                          </a:solidFill>
                          <a:latin typeface="+mn-lt"/>
                          <a:ea typeface="ヒラギノ角ゴ Pro W3" charset="-128"/>
                          <a:cs typeface="Arial"/>
                        </a:rPr>
                        <a:t>Target for hackers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May not be easy to login using multiple devices.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Passwords may not be securely encrypted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Local Storage – can be accessed if you don’t have the file with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Internet stored – may be targeted by attackers.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i="0" u="none" kern="1200" dirty="0">
                        <a:solidFill>
                          <a:schemeClr val="tx1"/>
                        </a:solidFill>
                        <a:latin typeface="+mn-lt"/>
                        <a:ea typeface="ヒラギノ角ゴ Pro W3" charset="-128"/>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i="0" u="none" kern="1200" dirty="0">
                        <a:solidFill>
                          <a:schemeClr val="tx1"/>
                        </a:solidFill>
                        <a:latin typeface="+mn-lt"/>
                        <a:ea typeface="ヒラギノ角ゴ Pro W3" charset="-128"/>
                        <a:cs typeface="Arial"/>
                      </a:endParaRPr>
                    </a:p>
                  </a:txBody>
                  <a:tcPr>
                    <a:noFill/>
                  </a:tcPr>
                </a:tc>
                <a:extLst>
                  <a:ext uri="{0D108BD9-81ED-4DB2-BD59-A6C34878D82A}">
                    <a16:rowId xmlns:a16="http://schemas.microsoft.com/office/drawing/2014/main" val="3209782798"/>
                  </a:ext>
                </a:extLst>
              </a:tr>
            </a:tbl>
          </a:graphicData>
        </a:graphic>
      </p:graphicFrame>
      <p:pic>
        <p:nvPicPr>
          <p:cNvPr id="6" name="Picture 2" descr="Choosing the Right Balance &amp; Scale | The Wide Line">
            <a:extLst>
              <a:ext uri="{FF2B5EF4-FFF2-40B4-BE49-F238E27FC236}">
                <a16:creationId xmlns:a16="http://schemas.microsoft.com/office/drawing/2014/main" id="{CEDB1FE0-E308-45E0-B55F-054E2472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600" y="184196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0AE176-FE91-4EF1-8191-A89244E42C17}"/>
              </a:ext>
            </a:extLst>
          </p:cNvPr>
          <p:cNvSpPr>
            <a:spLocks noGrp="1"/>
          </p:cNvSpPr>
          <p:nvPr>
            <p:ph type="sldNum" sz="quarter" idx="12"/>
          </p:nvPr>
        </p:nvSpPr>
        <p:spPr/>
        <p:txBody>
          <a:bodyPr/>
          <a:lstStyle/>
          <a:p>
            <a:fld id="{0E42D23F-9EF7-436B-AB83-A0DBA03FEB07}" type="slidenum">
              <a:rPr lang="en-US" smtClean="0"/>
              <a:pPr/>
              <a:t>17</a:t>
            </a:fld>
            <a:endParaRPr lang="en-US" dirty="0"/>
          </a:p>
        </p:txBody>
      </p:sp>
      <p:sp>
        <p:nvSpPr>
          <p:cNvPr id="3" name="Title 2">
            <a:extLst>
              <a:ext uri="{FF2B5EF4-FFF2-40B4-BE49-F238E27FC236}">
                <a16:creationId xmlns:a16="http://schemas.microsoft.com/office/drawing/2014/main" id="{9E6F91E4-4BEB-4494-934A-7EEB8688530A}"/>
              </a:ext>
            </a:extLst>
          </p:cNvPr>
          <p:cNvSpPr>
            <a:spLocks noGrp="1"/>
          </p:cNvSpPr>
          <p:nvPr>
            <p:ph type="title"/>
          </p:nvPr>
        </p:nvSpPr>
        <p:spPr/>
        <p:txBody>
          <a:bodyPr/>
          <a:lstStyle/>
          <a:p>
            <a:r>
              <a:rPr lang="en-US" dirty="0"/>
              <a:t>Risk Assessment Scenarios</a:t>
            </a:r>
          </a:p>
        </p:txBody>
      </p:sp>
      <p:sp>
        <p:nvSpPr>
          <p:cNvPr id="4" name="Text Placeholder 3">
            <a:extLst>
              <a:ext uri="{FF2B5EF4-FFF2-40B4-BE49-F238E27FC236}">
                <a16:creationId xmlns:a16="http://schemas.microsoft.com/office/drawing/2014/main" id="{0FC5EE94-7888-4322-BD68-BEFCE3AEFF8E}"/>
              </a:ext>
            </a:extLst>
          </p:cNvPr>
          <p:cNvSpPr>
            <a:spLocks noGrp="1"/>
          </p:cNvSpPr>
          <p:nvPr>
            <p:ph type="body" sz="quarter" idx="13"/>
          </p:nvPr>
        </p:nvSpPr>
        <p:spPr>
          <a:xfrm>
            <a:off x="381000" y="1051560"/>
            <a:ext cx="8534400" cy="5273040"/>
          </a:xfrm>
        </p:spPr>
        <p:txBody>
          <a:bodyPr>
            <a:normAutofit/>
          </a:bodyPr>
          <a:lstStyle/>
          <a:p>
            <a:r>
              <a:rPr lang="en-US" dirty="0"/>
              <a:t>What is the risk for you</a:t>
            </a:r>
          </a:p>
          <a:p>
            <a:pPr lvl="3"/>
            <a:r>
              <a:rPr lang="en-US" sz="1600" dirty="0"/>
              <a:t>Attackers getting hold of your passwords</a:t>
            </a:r>
          </a:p>
          <a:p>
            <a:pPr lvl="3"/>
            <a:r>
              <a:rPr lang="en-US" sz="1600" dirty="0"/>
              <a:t>You being locked out of a website or application</a:t>
            </a:r>
          </a:p>
          <a:p>
            <a:pPr marL="342900" lvl="3" indent="0">
              <a:buNone/>
            </a:pPr>
            <a:endParaRPr lang="en-US" sz="1600" dirty="0"/>
          </a:p>
          <a:p>
            <a:pPr lvl="1"/>
            <a:r>
              <a:rPr lang="en-US" sz="1600" dirty="0"/>
              <a:t>Your risk might not be mine.</a:t>
            </a:r>
          </a:p>
          <a:p>
            <a:pPr lvl="3"/>
            <a:r>
              <a:rPr lang="en-US" sz="1600" dirty="0"/>
              <a:t>My risk tolerance changes between work and home.</a:t>
            </a:r>
          </a:p>
          <a:p>
            <a:pPr marL="342900" lvl="3" indent="0">
              <a:buNone/>
            </a:pPr>
            <a:endParaRPr lang="en-US" sz="1600" dirty="0"/>
          </a:p>
          <a:p>
            <a:pPr marL="342900" lvl="3" indent="0">
              <a:buNone/>
            </a:pPr>
            <a:endParaRPr lang="en-US" sz="1600" dirty="0"/>
          </a:p>
        </p:txBody>
      </p:sp>
    </p:spTree>
    <p:extLst>
      <p:ext uri="{BB962C8B-B14F-4D97-AF65-F5344CB8AC3E}">
        <p14:creationId xmlns:p14="http://schemas.microsoft.com/office/powerpoint/2010/main" val="277550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20035-638D-47CD-AE90-45A2564D59A3}"/>
              </a:ext>
            </a:extLst>
          </p:cNvPr>
          <p:cNvSpPr>
            <a:spLocks noGrp="1"/>
          </p:cNvSpPr>
          <p:nvPr>
            <p:ph type="sldNum" sz="quarter" idx="12"/>
          </p:nvPr>
        </p:nvSpPr>
        <p:spPr/>
        <p:txBody>
          <a:bodyPr/>
          <a:lstStyle/>
          <a:p>
            <a:fld id="{0E42D23F-9EF7-436B-AB83-A0DBA03FEB07}" type="slidenum">
              <a:rPr lang="en-US" smtClean="0"/>
              <a:pPr/>
              <a:t>18</a:t>
            </a:fld>
            <a:endParaRPr lang="en-US" dirty="0"/>
          </a:p>
        </p:txBody>
      </p:sp>
      <p:sp>
        <p:nvSpPr>
          <p:cNvPr id="3" name="Title 2">
            <a:extLst>
              <a:ext uri="{FF2B5EF4-FFF2-40B4-BE49-F238E27FC236}">
                <a16:creationId xmlns:a16="http://schemas.microsoft.com/office/drawing/2014/main" id="{D5EB114F-FF36-41ED-BABB-408F15FCA6DA}"/>
              </a:ext>
            </a:extLst>
          </p:cNvPr>
          <p:cNvSpPr>
            <a:spLocks noGrp="1"/>
          </p:cNvSpPr>
          <p:nvPr>
            <p:ph type="title"/>
          </p:nvPr>
        </p:nvSpPr>
        <p:spPr/>
        <p:txBody>
          <a:bodyPr/>
          <a:lstStyle/>
          <a:p>
            <a:r>
              <a:rPr lang="en-US" dirty="0"/>
              <a:t>Ad Hoc Risk Assessment </a:t>
            </a:r>
          </a:p>
        </p:txBody>
      </p:sp>
      <p:sp>
        <p:nvSpPr>
          <p:cNvPr id="4" name="TextBox 3">
            <a:extLst>
              <a:ext uri="{FF2B5EF4-FFF2-40B4-BE49-F238E27FC236}">
                <a16:creationId xmlns:a16="http://schemas.microsoft.com/office/drawing/2014/main" id="{ED0575FB-28B4-4FB8-8B77-984F798D0FC3}"/>
              </a:ext>
            </a:extLst>
          </p:cNvPr>
          <p:cNvSpPr txBox="1"/>
          <p:nvPr/>
        </p:nvSpPr>
        <p:spPr>
          <a:xfrm>
            <a:off x="533400" y="1295400"/>
            <a:ext cx="6248400" cy="3429000"/>
          </a:xfrm>
          <a:prstGeom prst="rect">
            <a:avLst/>
          </a:prstGeom>
          <a:noFill/>
        </p:spPr>
        <p:txBody>
          <a:bodyPr wrap="none" rtlCol="0">
            <a:noAutofit/>
          </a:bodyPr>
          <a:lstStyle/>
          <a:p>
            <a:pPr marL="285750" indent="-285750">
              <a:buFont typeface="Arial" panose="020B0604020202020204" pitchFamily="34" charset="0"/>
              <a:buChar char="•"/>
            </a:pPr>
            <a:r>
              <a:rPr lang="en-US" sz="1600" dirty="0">
                <a:ea typeface="ヒラギノ角ゴ Pro W3" charset="-128"/>
                <a:cs typeface="Arial"/>
              </a:rPr>
              <a:t>Audience Suggestions </a:t>
            </a:r>
          </a:p>
          <a:p>
            <a:pPr marL="742950" lvl="1" indent="-285750">
              <a:buFont typeface="Courier New" panose="02070309020205020404" pitchFamily="49" charset="0"/>
              <a:buChar char="o"/>
            </a:pPr>
            <a:r>
              <a:rPr lang="en-US" sz="1600" dirty="0">
                <a:ea typeface="ヒラギノ角ゴ Pro W3" charset="-128"/>
                <a:cs typeface="Arial"/>
              </a:rPr>
              <a:t>Please give us some examples to walk through</a:t>
            </a:r>
          </a:p>
          <a:p>
            <a:endParaRPr lang="en-US" sz="1600" dirty="0">
              <a:ea typeface="ヒラギノ角ゴ Pro W3" charset="-128"/>
              <a:cs typeface="Arial"/>
            </a:endParaRPr>
          </a:p>
          <a:p>
            <a:pPr marL="285750" indent="-285750">
              <a:buFont typeface="Arial" panose="020B0604020202020204" pitchFamily="34" charset="0"/>
              <a:buChar char="•"/>
            </a:pPr>
            <a:r>
              <a:rPr lang="en-US" sz="1600" dirty="0">
                <a:ea typeface="ヒラギノ角ゴ Pro W3" charset="-128"/>
                <a:cs typeface="Arial"/>
              </a:rPr>
              <a:t>For discussion -</a:t>
            </a:r>
          </a:p>
          <a:p>
            <a:pPr marL="742950" lvl="1" indent="-285750">
              <a:buFont typeface="Courier New" panose="02070309020205020404" pitchFamily="49" charset="0"/>
              <a:buChar char="o"/>
            </a:pPr>
            <a:r>
              <a:rPr lang="en-US" sz="1600" dirty="0">
                <a:ea typeface="ヒラギノ角ゴ Pro W3" charset="-128"/>
                <a:cs typeface="Arial"/>
              </a:rPr>
              <a:t>What are the benefits?</a:t>
            </a:r>
          </a:p>
          <a:p>
            <a:pPr marL="742950" lvl="1" indent="-285750">
              <a:buFont typeface="Courier New" panose="02070309020205020404" pitchFamily="49" charset="0"/>
              <a:buChar char="o"/>
            </a:pPr>
            <a:r>
              <a:rPr lang="en-US" sz="1600" dirty="0">
                <a:ea typeface="ヒラギノ角ゴ Pro W3" charset="-128"/>
                <a:cs typeface="Arial"/>
              </a:rPr>
              <a:t>What are some risks?</a:t>
            </a:r>
          </a:p>
          <a:p>
            <a:pPr marL="742950" lvl="1" indent="-285750">
              <a:buFont typeface="Courier New" panose="02070309020205020404" pitchFamily="49" charset="0"/>
              <a:buChar char="o"/>
            </a:pPr>
            <a:r>
              <a:rPr lang="en-US" sz="1600" dirty="0">
                <a:ea typeface="ヒラギノ角ゴ Pro W3" charset="-128"/>
                <a:cs typeface="Arial"/>
              </a:rPr>
              <a:t>What is your risk tolerance?</a:t>
            </a:r>
          </a:p>
          <a:p>
            <a:pPr marL="742950" lvl="1" indent="-285750">
              <a:buFont typeface="Courier New" panose="02070309020205020404" pitchFamily="49" charset="0"/>
              <a:buChar char="o"/>
            </a:pPr>
            <a:r>
              <a:rPr lang="en-US" sz="1600" dirty="0">
                <a:ea typeface="ヒラギノ角ゴ Pro W3" charset="-128"/>
                <a:cs typeface="Arial"/>
              </a:rPr>
              <a:t>Should you accept, avoid, or take some action?</a:t>
            </a:r>
          </a:p>
          <a:p>
            <a:pPr marL="742950" lvl="1" indent="-285750">
              <a:buFont typeface="Courier New" panose="02070309020205020404" pitchFamily="49" charset="0"/>
              <a:buChar char="o"/>
            </a:pPr>
            <a:endParaRPr lang="en-US" sz="1600" b="1" dirty="0">
              <a:ea typeface="ヒラギノ角ゴ Pro W3" charset="-128"/>
              <a:cs typeface="Arial"/>
            </a:endParaRPr>
          </a:p>
          <a:p>
            <a:pPr marL="742950" lvl="1" indent="-285750">
              <a:buFont typeface="Courier New" panose="02070309020205020404" pitchFamily="49" charset="0"/>
              <a:buChar char="o"/>
            </a:pPr>
            <a:endParaRPr lang="en-US" sz="1600" b="1" dirty="0">
              <a:ea typeface="ヒラギノ角ゴ Pro W3" charset="-128"/>
              <a:cs typeface="Arial"/>
            </a:endParaRPr>
          </a:p>
          <a:p>
            <a:pPr marL="742950" lvl="1" indent="-285750">
              <a:buFont typeface="Courier New" panose="02070309020205020404" pitchFamily="49" charset="0"/>
              <a:buChar char="o"/>
            </a:pPr>
            <a:endParaRPr lang="en-US" sz="1600" b="1" dirty="0">
              <a:ea typeface="ヒラギノ角ゴ Pro W3" charset="-128"/>
              <a:cs typeface="Arial"/>
            </a:endParaRPr>
          </a:p>
          <a:p>
            <a:pPr marL="285750" indent="-285750">
              <a:buFont typeface="Arial" panose="020B0604020202020204" pitchFamily="34" charset="0"/>
              <a:buChar char="•"/>
            </a:pPr>
            <a:r>
              <a:rPr lang="en-US" sz="1600" b="1" dirty="0">
                <a:ea typeface="ヒラギノ角ゴ Pro W3" charset="-128"/>
                <a:cs typeface="Arial"/>
              </a:rPr>
              <a:t>Any questions?</a:t>
            </a:r>
          </a:p>
          <a:p>
            <a:pPr marL="742950" lvl="1" indent="-285750">
              <a:buFont typeface="Arial" panose="020B0604020202020204" pitchFamily="34" charset="0"/>
              <a:buChar char="•"/>
            </a:pPr>
            <a:endParaRPr lang="en-US" sz="1600" b="1" dirty="0">
              <a:ea typeface="ヒラギノ角ゴ Pro W3" charset="-128"/>
              <a:cs typeface="Arial"/>
            </a:endParaRPr>
          </a:p>
        </p:txBody>
      </p:sp>
    </p:spTree>
    <p:extLst>
      <p:ext uri="{BB962C8B-B14F-4D97-AF65-F5344CB8AC3E}">
        <p14:creationId xmlns:p14="http://schemas.microsoft.com/office/powerpoint/2010/main" val="66091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363187" y="974015"/>
            <a:ext cx="8455351" cy="5257800"/>
          </a:xfrm>
        </p:spPr>
        <p:txBody>
          <a:bodyPr>
            <a:noAutofit/>
          </a:bodyPr>
          <a:lstStyle/>
          <a:p>
            <a:pPr marL="0" indent="0">
              <a:buNone/>
            </a:pPr>
            <a:endParaRPr lang="en-US" sz="1800" b="1" dirty="0"/>
          </a:p>
          <a:p>
            <a:pPr marL="0" indent="0">
              <a:buNone/>
            </a:pPr>
            <a:r>
              <a:rPr lang="en-US" sz="1800" b="1" dirty="0"/>
              <a:t>Most of Cyber Security work involves Risk; understanding it, assessing it, reducing it, or controlling it.</a:t>
            </a:r>
          </a:p>
          <a:p>
            <a:pPr marL="0" indent="0">
              <a:buNone/>
            </a:pPr>
            <a:endParaRPr lang="en-US" sz="1800" dirty="0"/>
          </a:p>
          <a:p>
            <a:pPr marL="0" indent="0">
              <a:buNone/>
            </a:pPr>
            <a:r>
              <a:rPr lang="en-US" sz="1800" dirty="0"/>
              <a:t>To help you gain a  personal understanding of what this means, we’re focusing our talk today on a couple of things that you likely use everyday.  We’ll going to assess risks that you’re exposed to when using a mobile device, apps or websites.</a:t>
            </a:r>
          </a:p>
          <a:p>
            <a:pPr marL="0" indent="0">
              <a:buNone/>
            </a:pPr>
            <a:endParaRPr lang="en-US" sz="1800" dirty="0"/>
          </a:p>
          <a:p>
            <a:pPr marL="457200" lvl="1" indent="0">
              <a:buNone/>
            </a:pPr>
            <a:endParaRPr lang="en-US" dirty="0"/>
          </a:p>
          <a:p>
            <a:pPr marL="457200" lvl="1" indent="0">
              <a:buNone/>
            </a:pPr>
            <a:endParaRPr lang="en-US" dirty="0"/>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2</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lstStyle/>
          <a:p>
            <a:r>
              <a:rPr lang="en-US" dirty="0"/>
              <a:t>It’s all about Risk</a:t>
            </a:r>
          </a:p>
        </p:txBody>
      </p:sp>
    </p:spTree>
    <p:extLst>
      <p:ext uri="{BB962C8B-B14F-4D97-AF65-F5344CB8AC3E}">
        <p14:creationId xmlns:p14="http://schemas.microsoft.com/office/powerpoint/2010/main" val="130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363187" y="974015"/>
            <a:ext cx="8455351" cy="5257800"/>
          </a:xfrm>
        </p:spPr>
        <p:txBody>
          <a:bodyPr>
            <a:noAutofit/>
          </a:bodyPr>
          <a:lstStyle/>
          <a:p>
            <a:pPr marL="398462" indent="0">
              <a:buNone/>
            </a:pPr>
            <a:r>
              <a:rPr lang="en-US" sz="1800" dirty="0"/>
              <a:t>Or “Knowing your Risk Tolerance”</a:t>
            </a:r>
          </a:p>
          <a:p>
            <a:pPr marL="0" indent="0">
              <a:buNone/>
            </a:pPr>
            <a:endParaRPr lang="en-US" sz="1800" dirty="0"/>
          </a:p>
          <a:p>
            <a:pPr marL="0" indent="0">
              <a:buNone/>
            </a:pPr>
            <a:r>
              <a:rPr lang="en-US" sz="1800" dirty="0"/>
              <a:t>In most things in life, if there is a benefit, there is usually an associated risk. </a:t>
            </a:r>
          </a:p>
          <a:p>
            <a:pPr marL="0" indent="0">
              <a:buNone/>
            </a:pPr>
            <a:r>
              <a:rPr lang="en-US" sz="1800" dirty="0"/>
              <a:t>For example, let’s look at cars -</a:t>
            </a:r>
          </a:p>
          <a:p>
            <a:pPr marL="457200" lvl="1" indent="0">
              <a:buNone/>
            </a:pPr>
            <a:r>
              <a:rPr lang="en-US" dirty="0"/>
              <a:t>			</a:t>
            </a:r>
          </a:p>
          <a:p>
            <a:pPr marL="457200" lvl="1" indent="0">
              <a:buNone/>
            </a:pPr>
            <a:endParaRPr lang="en-US" dirty="0"/>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3</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lstStyle/>
          <a:p>
            <a:r>
              <a:rPr lang="en-US" dirty="0"/>
              <a:t>Finding the Balance 	</a:t>
            </a:r>
          </a:p>
        </p:txBody>
      </p:sp>
      <p:graphicFrame>
        <p:nvGraphicFramePr>
          <p:cNvPr id="7" name="Table 7">
            <a:extLst>
              <a:ext uri="{FF2B5EF4-FFF2-40B4-BE49-F238E27FC236}">
                <a16:creationId xmlns:a16="http://schemas.microsoft.com/office/drawing/2014/main" id="{D02D3FE4-5550-4DB6-845F-14E18837BCC5}"/>
              </a:ext>
            </a:extLst>
          </p:cNvPr>
          <p:cNvGraphicFramePr>
            <a:graphicFrameLocks noGrp="1"/>
          </p:cNvGraphicFramePr>
          <p:nvPr>
            <p:extLst>
              <p:ext uri="{D42A27DB-BD31-4B8C-83A1-F6EECF244321}">
                <p14:modId xmlns:p14="http://schemas.microsoft.com/office/powerpoint/2010/main" val="3325269233"/>
              </p:ext>
            </p:extLst>
          </p:nvPr>
        </p:nvGraphicFramePr>
        <p:xfrm>
          <a:off x="325462" y="2819400"/>
          <a:ext cx="8787486" cy="2839720"/>
        </p:xfrm>
        <a:graphic>
          <a:graphicData uri="http://schemas.openxmlformats.org/drawingml/2006/table">
            <a:tbl>
              <a:tblPr firstRow="1" bandRow="1">
                <a:tableStyleId>{5C22544A-7EE6-4342-B048-85BDC9FD1C3A}</a:tableStyleId>
              </a:tblPr>
              <a:tblGrid>
                <a:gridCol w="2929162">
                  <a:extLst>
                    <a:ext uri="{9D8B030D-6E8A-4147-A177-3AD203B41FA5}">
                      <a16:colId xmlns:a16="http://schemas.microsoft.com/office/drawing/2014/main" val="4080545288"/>
                    </a:ext>
                  </a:extLst>
                </a:gridCol>
                <a:gridCol w="2841377">
                  <a:extLst>
                    <a:ext uri="{9D8B030D-6E8A-4147-A177-3AD203B41FA5}">
                      <a16:colId xmlns:a16="http://schemas.microsoft.com/office/drawing/2014/main" val="2522557076"/>
                    </a:ext>
                  </a:extLst>
                </a:gridCol>
                <a:gridCol w="3016947">
                  <a:extLst>
                    <a:ext uri="{9D8B030D-6E8A-4147-A177-3AD203B41FA5}">
                      <a16:colId xmlns:a16="http://schemas.microsoft.com/office/drawing/2014/main" val="1961230889"/>
                    </a:ext>
                  </a:extLst>
                </a:gridCol>
              </a:tblGrid>
              <a:tr h="2839720">
                <a:tc>
                  <a:txBody>
                    <a:bodyPr/>
                    <a:lstStyle/>
                    <a:p>
                      <a:pPr marL="0" lvl="0" indent="0">
                        <a:buNone/>
                      </a:pPr>
                      <a:r>
                        <a:rPr lang="en-US" sz="2000" b="0" i="0" u="sng" kern="1200" dirty="0">
                          <a:solidFill>
                            <a:schemeClr val="tx1"/>
                          </a:solidFill>
                          <a:latin typeface="+mn-lt"/>
                          <a:ea typeface="ヒラギノ角ゴ Pro W3" charset="-128"/>
                          <a:cs typeface="Arial"/>
                        </a:rPr>
                        <a:t>Benefits</a:t>
                      </a:r>
                    </a:p>
                    <a:p>
                      <a:pPr marL="285750" lvl="0" indent="-285750">
                        <a:buFont typeface="Arial" panose="020B0604020202020204" pitchFamily="34" charset="0"/>
                        <a:buChar char="•"/>
                      </a:pPr>
                      <a:r>
                        <a:rPr lang="en-US" sz="1600" b="0" i="0" u="none" kern="1200" dirty="0">
                          <a:solidFill>
                            <a:schemeClr val="tx1"/>
                          </a:solidFill>
                          <a:latin typeface="+mn-lt"/>
                          <a:ea typeface="ヒラギノ角ゴ Pro W3" charset="-128"/>
                          <a:cs typeface="Arial"/>
                        </a:rPr>
                        <a:t>Get were you’re going quicker</a:t>
                      </a:r>
                    </a:p>
                    <a:p>
                      <a:pPr marL="285750" lvl="0" indent="-285750">
                        <a:buFont typeface="Arial" panose="020B0604020202020204" pitchFamily="34" charset="0"/>
                        <a:buChar char="•"/>
                      </a:pPr>
                      <a:r>
                        <a:rPr lang="en-US" sz="1600" b="0" i="0" u="none" kern="1200" dirty="0">
                          <a:solidFill>
                            <a:schemeClr val="tx1"/>
                          </a:solidFill>
                          <a:latin typeface="+mn-lt"/>
                          <a:ea typeface="ヒラギノ角ゴ Pro W3" charset="-128"/>
                          <a:cs typeface="Arial"/>
                        </a:rPr>
                        <a:t>Doesn’t take as much effort to cover distance.</a:t>
                      </a:r>
                    </a:p>
                    <a:p>
                      <a:pPr marL="285750" lvl="0" indent="-285750">
                        <a:buFont typeface="Arial" panose="020B0604020202020204" pitchFamily="34" charset="0"/>
                        <a:buChar char="•"/>
                      </a:pPr>
                      <a:r>
                        <a:rPr lang="en-US" sz="1600" b="0" i="0" u="none" kern="1200" dirty="0">
                          <a:solidFill>
                            <a:schemeClr val="tx1"/>
                          </a:solidFill>
                          <a:latin typeface="+mn-lt"/>
                          <a:ea typeface="ヒラギノ角ゴ Pro W3" charset="-128"/>
                          <a:cs typeface="Arial"/>
                        </a:rPr>
                        <a:t>Take lots of things with you.</a:t>
                      </a:r>
                    </a:p>
                    <a:p>
                      <a:pPr marL="457200" lvl="1" indent="0">
                        <a:buFont typeface="Arial" panose="020B0604020202020204" pitchFamily="34" charset="0"/>
                        <a:buNone/>
                      </a:pPr>
                      <a:endParaRPr lang="en-US" sz="1600" b="0" i="0" u="none" kern="1200" dirty="0">
                        <a:solidFill>
                          <a:schemeClr val="tx1"/>
                        </a:solidFill>
                        <a:latin typeface="+mn-lt"/>
                        <a:ea typeface="ヒラギノ角ゴ Pro W3" charset="-128"/>
                        <a:cs typeface="Arial"/>
                      </a:endParaRPr>
                    </a:p>
                  </a:txBody>
                  <a:tcPr>
                    <a:noFill/>
                  </a:tcPr>
                </a:tc>
                <a:tc>
                  <a:txBody>
                    <a:bodyPr/>
                    <a:lstStyle/>
                    <a:p>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sng" kern="1200" dirty="0">
                          <a:solidFill>
                            <a:schemeClr val="tx1"/>
                          </a:solidFill>
                          <a:latin typeface="+mn-lt"/>
                          <a:ea typeface="ヒラギノ角ゴ Pro W3" charset="-128"/>
                          <a:cs typeface="Arial"/>
                        </a:rPr>
                        <a:t>Risks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Going faster, can’t stop?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Accidents can be much worse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Other drivers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kern="1200" dirty="0">
                          <a:solidFill>
                            <a:schemeClr val="tx1"/>
                          </a:solidFill>
                          <a:latin typeface="+mn-lt"/>
                          <a:ea typeface="ヒラギノ角ゴ Pro W3" charset="-128"/>
                          <a:cs typeface="Arial"/>
                        </a:rPr>
                        <a:t>Pollution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i="0" u="none" kern="1200" dirty="0">
                        <a:solidFill>
                          <a:schemeClr val="tx1"/>
                        </a:solidFill>
                        <a:latin typeface="+mn-lt"/>
                        <a:ea typeface="ヒラギノ角ゴ Pro W3" charset="-128"/>
                        <a:cs typeface="Arial"/>
                      </a:endParaRPr>
                    </a:p>
                  </a:txBody>
                  <a:tcPr>
                    <a:noFill/>
                  </a:tcPr>
                </a:tc>
                <a:extLst>
                  <a:ext uri="{0D108BD9-81ED-4DB2-BD59-A6C34878D82A}">
                    <a16:rowId xmlns:a16="http://schemas.microsoft.com/office/drawing/2014/main" val="1776391085"/>
                  </a:ext>
                </a:extLst>
              </a:tr>
            </a:tbl>
          </a:graphicData>
        </a:graphic>
      </p:graphicFrame>
      <p:pic>
        <p:nvPicPr>
          <p:cNvPr id="8" name="Picture 2" descr="Choosing the Right Balance &amp; Scale | The Wide Line">
            <a:extLst>
              <a:ext uri="{FF2B5EF4-FFF2-40B4-BE49-F238E27FC236}">
                <a16:creationId xmlns:a16="http://schemas.microsoft.com/office/drawing/2014/main" id="{74C1C835-09C8-4E65-8F76-32588D855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78674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5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112389" y="974015"/>
            <a:ext cx="8706150" cy="5257800"/>
          </a:xfrm>
        </p:spPr>
        <p:txBody>
          <a:bodyPr>
            <a:noAutofit/>
          </a:bodyPr>
          <a:lstStyle/>
          <a:p>
            <a:pPr marL="398462" indent="0">
              <a:buNone/>
            </a:pPr>
            <a:endParaRPr lang="en-US" sz="1800" dirty="0"/>
          </a:p>
          <a:p>
            <a:pPr marL="398462" indent="0">
              <a:buNone/>
            </a:pPr>
            <a:r>
              <a:rPr lang="en-US" sz="1800" dirty="0"/>
              <a:t>Now, what about your cell phone?</a:t>
            </a:r>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4</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lstStyle/>
          <a:p>
            <a:r>
              <a:rPr lang="en-US" dirty="0"/>
              <a:t>Finding the Balance 	</a:t>
            </a:r>
          </a:p>
        </p:txBody>
      </p:sp>
      <p:graphicFrame>
        <p:nvGraphicFramePr>
          <p:cNvPr id="7" name="Table 7">
            <a:extLst>
              <a:ext uri="{FF2B5EF4-FFF2-40B4-BE49-F238E27FC236}">
                <a16:creationId xmlns:a16="http://schemas.microsoft.com/office/drawing/2014/main" id="{D02D3FE4-5550-4DB6-845F-14E18837BCC5}"/>
              </a:ext>
            </a:extLst>
          </p:cNvPr>
          <p:cNvGraphicFramePr>
            <a:graphicFrameLocks noGrp="1"/>
          </p:cNvGraphicFramePr>
          <p:nvPr>
            <p:extLst>
              <p:ext uri="{D42A27DB-BD31-4B8C-83A1-F6EECF244321}">
                <p14:modId xmlns:p14="http://schemas.microsoft.com/office/powerpoint/2010/main" val="3527052659"/>
              </p:ext>
            </p:extLst>
          </p:nvPr>
        </p:nvGraphicFramePr>
        <p:xfrm>
          <a:off x="411866" y="2775526"/>
          <a:ext cx="8455351" cy="2891118"/>
        </p:xfrm>
        <a:graphic>
          <a:graphicData uri="http://schemas.openxmlformats.org/drawingml/2006/table">
            <a:tbl>
              <a:tblPr firstRow="1" bandRow="1">
                <a:tableStyleId>{5C22544A-7EE6-4342-B048-85BDC9FD1C3A}</a:tableStyleId>
              </a:tblPr>
              <a:tblGrid>
                <a:gridCol w="2742905">
                  <a:extLst>
                    <a:ext uri="{9D8B030D-6E8A-4147-A177-3AD203B41FA5}">
                      <a16:colId xmlns:a16="http://schemas.microsoft.com/office/drawing/2014/main" val="4080545288"/>
                    </a:ext>
                  </a:extLst>
                </a:gridCol>
                <a:gridCol w="2856223">
                  <a:extLst>
                    <a:ext uri="{9D8B030D-6E8A-4147-A177-3AD203B41FA5}">
                      <a16:colId xmlns:a16="http://schemas.microsoft.com/office/drawing/2014/main" val="2522557076"/>
                    </a:ext>
                  </a:extLst>
                </a:gridCol>
                <a:gridCol w="2856223">
                  <a:extLst>
                    <a:ext uri="{9D8B030D-6E8A-4147-A177-3AD203B41FA5}">
                      <a16:colId xmlns:a16="http://schemas.microsoft.com/office/drawing/2014/main" val="1961230889"/>
                    </a:ext>
                  </a:extLst>
                </a:gridCol>
              </a:tblGrid>
              <a:tr h="2891118">
                <a:tc>
                  <a:txBody>
                    <a:bodyPr/>
                    <a:lstStyle/>
                    <a:p>
                      <a:pPr marL="0" lvl="0" indent="0">
                        <a:buNone/>
                      </a:pPr>
                      <a:r>
                        <a:rPr lang="en-US" sz="2000" b="0" i="0" u="sng" kern="1200" dirty="0">
                          <a:solidFill>
                            <a:schemeClr val="tx1"/>
                          </a:solidFill>
                          <a:latin typeface="+mn-lt"/>
                          <a:ea typeface="ヒラギノ角ゴ Pro W3" charset="-128"/>
                          <a:cs typeface="Arial"/>
                        </a:rPr>
                        <a:t>Benefits</a:t>
                      </a:r>
                    </a:p>
                    <a:p>
                      <a:pPr marL="285750" lvl="0" indent="-285750">
                        <a:buFont typeface="Arial" panose="020B0604020202020204" pitchFamily="34" charset="0"/>
                        <a:buChar char="•"/>
                      </a:pPr>
                      <a:r>
                        <a:rPr lang="en-US" sz="1600" b="0" i="0" kern="1200" dirty="0">
                          <a:solidFill>
                            <a:schemeClr val="tx1"/>
                          </a:solidFill>
                          <a:latin typeface="+mn-lt"/>
                          <a:ea typeface="ヒラギノ角ゴ Pro W3" charset="-128"/>
                          <a:cs typeface="Arial"/>
                        </a:rPr>
                        <a:t>You can always reach each out to someone</a:t>
                      </a:r>
                      <a:br>
                        <a:rPr lang="en-US" sz="1600" b="0" i="0" kern="1200" dirty="0">
                          <a:solidFill>
                            <a:schemeClr val="tx1"/>
                          </a:solidFill>
                          <a:latin typeface="+mn-lt"/>
                          <a:ea typeface="ヒラギノ角ゴ Pro W3" charset="-128"/>
                          <a:cs typeface="Arial"/>
                        </a:rPr>
                      </a:br>
                      <a:endParaRPr lang="en-US" sz="1600" b="0" i="0" kern="1200" dirty="0">
                        <a:solidFill>
                          <a:schemeClr val="tx1"/>
                        </a:solidFill>
                        <a:latin typeface="+mn-lt"/>
                        <a:ea typeface="ヒラギノ角ゴ Pro W3" charset="-128"/>
                        <a:cs typeface="Arial"/>
                      </a:endParaRPr>
                    </a:p>
                    <a:p>
                      <a:pPr marL="285750" lvl="0" indent="-285750">
                        <a:buFont typeface="Arial" panose="020B0604020202020204" pitchFamily="34" charset="0"/>
                        <a:buChar char="•"/>
                      </a:pPr>
                      <a:r>
                        <a:rPr lang="en-US" sz="1600" b="0" i="0" kern="1200" dirty="0">
                          <a:solidFill>
                            <a:schemeClr val="tx1"/>
                          </a:solidFill>
                          <a:latin typeface="+mn-lt"/>
                          <a:ea typeface="ヒラギノ角ゴ Pro W3" charset="-128"/>
                          <a:cs typeface="Arial"/>
                        </a:rPr>
                        <a:t> Always know where you are (GPS)</a:t>
                      </a:r>
                    </a:p>
                  </a:txBody>
                  <a:tcPr>
                    <a:noFill/>
                  </a:tcPr>
                </a:tc>
                <a:tc>
                  <a:txBody>
                    <a:bodyPr/>
                    <a:lstStyle/>
                    <a:p>
                      <a:endParaRPr lang="en-US"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sng" kern="1200" dirty="0">
                          <a:solidFill>
                            <a:schemeClr val="tx1"/>
                          </a:solidFill>
                          <a:latin typeface="+mn-lt"/>
                          <a:ea typeface="ヒラギノ角ゴ Pro W3" charset="-128"/>
                          <a:cs typeface="Arial"/>
                        </a:rPr>
                        <a:t>Risks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tx1"/>
                          </a:solidFill>
                          <a:latin typeface="+mn-lt"/>
                          <a:ea typeface="ヒラギノ角ゴ Pro W3" charset="-128"/>
                          <a:cs typeface="Arial"/>
                        </a:rPr>
                        <a:t>You’re always reachable</a:t>
                      </a:r>
                      <a:br>
                        <a:rPr lang="en-US" sz="1600" b="0" i="0" kern="1200" dirty="0">
                          <a:solidFill>
                            <a:schemeClr val="tx1"/>
                          </a:solidFill>
                          <a:latin typeface="+mn-lt"/>
                          <a:ea typeface="ヒラギノ角ゴ Pro W3" charset="-128"/>
                          <a:cs typeface="Arial"/>
                        </a:rPr>
                      </a:br>
                      <a:endParaRPr lang="en-US" sz="1600" b="0" i="0" kern="1200" dirty="0">
                        <a:solidFill>
                          <a:schemeClr val="tx1"/>
                        </a:solidFill>
                        <a:latin typeface="+mn-lt"/>
                        <a:ea typeface="ヒラギノ角ゴ Pro W3" charset="-128"/>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tx1"/>
                          </a:solidFill>
                          <a:latin typeface="+mn-lt"/>
                          <a:ea typeface="ヒラギノ角ゴ Pro W3" charset="-128"/>
                          <a:cs typeface="Arial"/>
                        </a:rPr>
                        <a:t>Apps know where you have been</a:t>
                      </a:r>
                    </a:p>
                    <a:p>
                      <a:endParaRPr lang="en-US" sz="2000" b="0" i="0" kern="1200" dirty="0">
                        <a:solidFill>
                          <a:schemeClr val="tx1"/>
                        </a:solidFill>
                        <a:latin typeface="+mn-lt"/>
                        <a:ea typeface="ヒラギノ角ゴ Pro W3" charset="-128"/>
                        <a:cs typeface="Arial"/>
                      </a:endParaRPr>
                    </a:p>
                  </a:txBody>
                  <a:tcPr>
                    <a:noFill/>
                  </a:tcPr>
                </a:tc>
                <a:extLst>
                  <a:ext uri="{0D108BD9-81ED-4DB2-BD59-A6C34878D82A}">
                    <a16:rowId xmlns:a16="http://schemas.microsoft.com/office/drawing/2014/main" val="1776391085"/>
                  </a:ext>
                </a:extLst>
              </a:tr>
            </a:tbl>
          </a:graphicData>
        </a:graphic>
      </p:graphicFrame>
      <p:pic>
        <p:nvPicPr>
          <p:cNvPr id="8" name="Picture 2" descr="Choosing the Right Balance &amp; Scale | The Wide Line">
            <a:extLst>
              <a:ext uri="{FF2B5EF4-FFF2-40B4-BE49-F238E27FC236}">
                <a16:creationId xmlns:a16="http://schemas.microsoft.com/office/drawing/2014/main" id="{74C1C835-09C8-4E65-8F76-32588D855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3901" y="277552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1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363187" y="974015"/>
            <a:ext cx="8455351" cy="5257800"/>
          </a:xfrm>
        </p:spPr>
        <p:txBody>
          <a:bodyPr>
            <a:noAutofit/>
          </a:bodyPr>
          <a:lstStyle/>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				</a:t>
            </a:r>
          </a:p>
          <a:p>
            <a:pPr marL="457200" lvl="1" indent="0">
              <a:buNone/>
            </a:pPr>
            <a:endParaRPr lang="en-US" dirty="0"/>
          </a:p>
          <a:p>
            <a:pPr marL="457200" lvl="1" indent="0">
              <a:buNone/>
            </a:pPr>
            <a:r>
              <a:rPr lang="en-US" dirty="0"/>
              <a:t>				</a:t>
            </a:r>
            <a:r>
              <a:rPr lang="en-US" sz="4000" dirty="0">
                <a:ln w="0"/>
                <a:effectLst>
                  <a:outerShdw blurRad="38100" dist="19050" dir="2700000" algn="tl" rotWithShape="0">
                    <a:schemeClr val="dk1">
                      <a:alpha val="40000"/>
                    </a:schemeClr>
                  </a:outerShdw>
                </a:effectLst>
              </a:rPr>
              <a:t>RISK</a:t>
            </a:r>
            <a:r>
              <a:rPr lang="en-US" dirty="0"/>
              <a:t>	</a:t>
            </a:r>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5</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lstStyle/>
          <a:p>
            <a:r>
              <a:rPr lang="en-US" dirty="0"/>
              <a:t>Assessing Risk</a:t>
            </a:r>
          </a:p>
        </p:txBody>
      </p:sp>
      <p:sp>
        <p:nvSpPr>
          <p:cNvPr id="5" name="Speech Bubble: Oval 4">
            <a:extLst>
              <a:ext uri="{FF2B5EF4-FFF2-40B4-BE49-F238E27FC236}">
                <a16:creationId xmlns:a16="http://schemas.microsoft.com/office/drawing/2014/main" id="{7CE391AD-B916-44C1-9333-86AF7D52A4A2}"/>
              </a:ext>
            </a:extLst>
          </p:cNvPr>
          <p:cNvSpPr/>
          <p:nvPr/>
        </p:nvSpPr>
        <p:spPr>
          <a:xfrm>
            <a:off x="533400" y="4106071"/>
            <a:ext cx="2182588" cy="1313093"/>
          </a:xfrm>
          <a:prstGeom prst="wedgeEllipseCallout">
            <a:avLst>
              <a:gd name="adj1" fmla="val 102885"/>
              <a:gd name="adj2" fmla="val -71126"/>
            </a:avLst>
          </a:prstGeom>
          <a:solidFill>
            <a:schemeClr val="tx2">
              <a:lumMod val="10000"/>
              <a:lumOff val="9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lvl="1"/>
            <a:r>
              <a:rPr lang="en-US" dirty="0">
                <a:solidFill>
                  <a:schemeClr val="tx1"/>
                </a:solidFill>
              </a:rPr>
              <a:t>What can be done about it?</a:t>
            </a:r>
            <a:endParaRPr lang="en-US" dirty="0">
              <a:solidFill>
                <a:schemeClr val="tx1"/>
              </a:solidFill>
              <a:latin typeface="Arial"/>
              <a:ea typeface="ヒラギノ角ゴ Pro W3" charset="-128"/>
              <a:cs typeface="Arial"/>
            </a:endParaRPr>
          </a:p>
        </p:txBody>
      </p:sp>
      <p:sp>
        <p:nvSpPr>
          <p:cNvPr id="9" name="Speech Bubble: Oval 8">
            <a:extLst>
              <a:ext uri="{FF2B5EF4-FFF2-40B4-BE49-F238E27FC236}">
                <a16:creationId xmlns:a16="http://schemas.microsoft.com/office/drawing/2014/main" id="{DC8321D0-82BD-4251-9B2D-F326CAE39784}"/>
              </a:ext>
            </a:extLst>
          </p:cNvPr>
          <p:cNvSpPr/>
          <p:nvPr/>
        </p:nvSpPr>
        <p:spPr>
          <a:xfrm>
            <a:off x="5584896" y="1185540"/>
            <a:ext cx="3124316" cy="1056073"/>
          </a:xfrm>
          <a:prstGeom prst="wedgeEllipseCallout">
            <a:avLst>
              <a:gd name="adj1" fmla="val -57795"/>
              <a:gd name="adj2" fmla="val 112158"/>
            </a:avLst>
          </a:prstGeom>
          <a:solidFill>
            <a:schemeClr val="tx2">
              <a:lumMod val="10000"/>
              <a:lumOff val="9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lvl="1"/>
            <a:endParaRPr lang="en-US" dirty="0"/>
          </a:p>
          <a:p>
            <a:pPr lvl="1"/>
            <a:r>
              <a:rPr lang="en-US" dirty="0">
                <a:solidFill>
                  <a:schemeClr val="tx1"/>
                </a:solidFill>
              </a:rPr>
              <a:t>How likely is it?</a:t>
            </a:r>
            <a:br>
              <a:rPr lang="en-US" dirty="0">
                <a:solidFill>
                  <a:schemeClr val="tx1"/>
                </a:solidFill>
              </a:rPr>
            </a:br>
            <a:r>
              <a:rPr lang="en-US" dirty="0">
                <a:solidFill>
                  <a:schemeClr val="tx1"/>
                </a:solidFill>
              </a:rPr>
              <a:t>How bad could it  be?</a:t>
            </a:r>
          </a:p>
          <a:p>
            <a:pPr marL="236538" indent="-227013" algn="ctr" defTabSz="457200" fontAlgn="base">
              <a:lnSpc>
                <a:spcPct val="110000"/>
              </a:lnSpc>
              <a:spcAft>
                <a:spcPts val="1200"/>
              </a:spcAft>
              <a:buFont typeface="Arial" pitchFamily="34" charset="0"/>
              <a:buChar char="•"/>
            </a:pPr>
            <a:endParaRPr lang="en-US" dirty="0">
              <a:solidFill>
                <a:schemeClr val="bg1"/>
              </a:solidFill>
              <a:latin typeface="Arial"/>
              <a:ea typeface="ヒラギノ角ゴ Pro W3" charset="-128"/>
              <a:cs typeface="Arial"/>
            </a:endParaRPr>
          </a:p>
        </p:txBody>
      </p:sp>
      <p:sp>
        <p:nvSpPr>
          <p:cNvPr id="10" name="Speech Bubble: Oval 9">
            <a:extLst>
              <a:ext uri="{FF2B5EF4-FFF2-40B4-BE49-F238E27FC236}">
                <a16:creationId xmlns:a16="http://schemas.microsoft.com/office/drawing/2014/main" id="{83C9065D-9394-406F-815F-B75211538926}"/>
              </a:ext>
            </a:extLst>
          </p:cNvPr>
          <p:cNvSpPr/>
          <p:nvPr/>
        </p:nvSpPr>
        <p:spPr>
          <a:xfrm>
            <a:off x="914400" y="1185540"/>
            <a:ext cx="2281518" cy="1056073"/>
          </a:xfrm>
          <a:prstGeom prst="wedgeEllipseCallout">
            <a:avLst>
              <a:gd name="adj1" fmla="val 75510"/>
              <a:gd name="adj2" fmla="val 90513"/>
            </a:avLst>
          </a:prstGeom>
          <a:solidFill>
            <a:schemeClr val="tx2">
              <a:lumMod val="10000"/>
              <a:lumOff val="9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lvl="1"/>
            <a:r>
              <a:rPr lang="en-US" dirty="0">
                <a:solidFill>
                  <a:schemeClr val="tx1"/>
                </a:solidFill>
              </a:rPr>
              <a:t>      </a:t>
            </a:r>
            <a:br>
              <a:rPr lang="en-US" dirty="0">
                <a:solidFill>
                  <a:schemeClr val="tx1"/>
                </a:solidFill>
              </a:rPr>
            </a:br>
            <a:r>
              <a:rPr lang="en-US" dirty="0">
                <a:solidFill>
                  <a:schemeClr val="tx1"/>
                </a:solidFill>
              </a:rPr>
              <a:t>What might go wrong?</a:t>
            </a:r>
          </a:p>
          <a:p>
            <a:pPr lvl="1"/>
            <a:endParaRPr lang="en-US" dirty="0">
              <a:solidFill>
                <a:schemeClr val="bg1"/>
              </a:solidFill>
              <a:latin typeface="Arial"/>
              <a:ea typeface="ヒラギノ角ゴ Pro W3" charset="-128"/>
              <a:cs typeface="Arial"/>
            </a:endParaRPr>
          </a:p>
        </p:txBody>
      </p:sp>
      <p:sp>
        <p:nvSpPr>
          <p:cNvPr id="11" name="Speech Bubble: Oval 10">
            <a:extLst>
              <a:ext uri="{FF2B5EF4-FFF2-40B4-BE49-F238E27FC236}">
                <a16:creationId xmlns:a16="http://schemas.microsoft.com/office/drawing/2014/main" id="{2BAE74C3-3BE5-4B06-A3F0-C93F72AD0D1C}"/>
              </a:ext>
            </a:extLst>
          </p:cNvPr>
          <p:cNvSpPr/>
          <p:nvPr/>
        </p:nvSpPr>
        <p:spPr>
          <a:xfrm>
            <a:off x="5410201" y="4106072"/>
            <a:ext cx="3281082" cy="1303693"/>
          </a:xfrm>
          <a:prstGeom prst="wedgeEllipseCallout">
            <a:avLst>
              <a:gd name="adj1" fmla="val -55264"/>
              <a:gd name="adj2" fmla="val -91814"/>
            </a:avLst>
          </a:prstGeom>
          <a:solidFill>
            <a:schemeClr val="tx2">
              <a:lumMod val="10000"/>
              <a:lumOff val="9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lvl="1"/>
            <a:r>
              <a:rPr lang="en-US" dirty="0">
                <a:solidFill>
                  <a:schemeClr val="tx1"/>
                </a:solidFill>
              </a:rPr>
              <a:t>How do we keep track of this risk? Others?</a:t>
            </a:r>
          </a:p>
        </p:txBody>
      </p:sp>
    </p:spTree>
    <p:extLst>
      <p:ext uri="{BB962C8B-B14F-4D97-AF65-F5344CB8AC3E}">
        <p14:creationId xmlns:p14="http://schemas.microsoft.com/office/powerpoint/2010/main" val="18238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363187" y="974015"/>
            <a:ext cx="8455351" cy="5257800"/>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6</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normAutofit/>
          </a:bodyPr>
          <a:lstStyle/>
          <a:p>
            <a:r>
              <a:rPr lang="en-US" sz="3600" dirty="0"/>
              <a:t>Risk Assessments: Instagram &amp; </a:t>
            </a:r>
            <a:r>
              <a:rPr lang="en-US" sz="3600" dirty="0" err="1"/>
              <a:t>TikTok</a:t>
            </a:r>
            <a:endParaRPr lang="en-US" sz="3200" dirty="0"/>
          </a:p>
        </p:txBody>
      </p:sp>
    </p:spTree>
    <p:extLst>
      <p:ext uri="{BB962C8B-B14F-4D97-AF65-F5344CB8AC3E}">
        <p14:creationId xmlns:p14="http://schemas.microsoft.com/office/powerpoint/2010/main" val="81624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20035-638D-47CD-AE90-45A2564D59A3}"/>
              </a:ext>
            </a:extLst>
          </p:cNvPr>
          <p:cNvSpPr>
            <a:spLocks noGrp="1"/>
          </p:cNvSpPr>
          <p:nvPr>
            <p:ph type="sldNum" sz="quarter" idx="12"/>
          </p:nvPr>
        </p:nvSpPr>
        <p:spPr/>
        <p:txBody>
          <a:bodyPr/>
          <a:lstStyle/>
          <a:p>
            <a:fld id="{0E42D23F-9EF7-436B-AB83-A0DBA03FEB07}" type="slidenum">
              <a:rPr lang="en-US" smtClean="0"/>
              <a:pPr/>
              <a:t>7</a:t>
            </a:fld>
            <a:endParaRPr lang="en-US" dirty="0"/>
          </a:p>
        </p:txBody>
      </p:sp>
      <p:sp>
        <p:nvSpPr>
          <p:cNvPr id="3" name="Title 2">
            <a:extLst>
              <a:ext uri="{FF2B5EF4-FFF2-40B4-BE49-F238E27FC236}">
                <a16:creationId xmlns:a16="http://schemas.microsoft.com/office/drawing/2014/main" id="{D5EB114F-FF36-41ED-BABB-408F15FCA6DA}"/>
              </a:ext>
            </a:extLst>
          </p:cNvPr>
          <p:cNvSpPr>
            <a:spLocks noGrp="1"/>
          </p:cNvSpPr>
          <p:nvPr>
            <p:ph type="title"/>
          </p:nvPr>
        </p:nvSpPr>
        <p:spPr/>
        <p:txBody>
          <a:bodyPr/>
          <a:lstStyle/>
          <a:p>
            <a:r>
              <a:rPr lang="en-US" dirty="0"/>
              <a:t>Instagram: What is it? </a:t>
            </a:r>
          </a:p>
        </p:txBody>
      </p:sp>
      <p:sp>
        <p:nvSpPr>
          <p:cNvPr id="4" name="Text Placeholder 3">
            <a:extLst>
              <a:ext uri="{FF2B5EF4-FFF2-40B4-BE49-F238E27FC236}">
                <a16:creationId xmlns:a16="http://schemas.microsoft.com/office/drawing/2014/main" id="{DEAF77C5-7FF0-4C91-90A5-7381E35C4E06}"/>
              </a:ext>
            </a:extLst>
          </p:cNvPr>
          <p:cNvSpPr>
            <a:spLocks noGrp="1"/>
          </p:cNvSpPr>
          <p:nvPr>
            <p:ph type="body" sz="quarter" idx="13"/>
          </p:nvPr>
        </p:nvSpPr>
        <p:spPr>
          <a:xfrm>
            <a:off x="380999" y="838200"/>
            <a:ext cx="8610600" cy="2039112"/>
          </a:xfrm>
        </p:spPr>
        <p:txBody>
          <a:bodyPr>
            <a:noAutofit/>
          </a:bodyPr>
          <a:lstStyle/>
          <a:p>
            <a:pPr marL="0" indent="0">
              <a:buNone/>
            </a:pPr>
            <a:r>
              <a:rPr lang="en-US" sz="1800" dirty="0"/>
              <a:t>Instagram is an American photo and video sharing social networking. In April 2012, Facebook acquired the service. The app allows users to upload media that can be edited with filters and organized by hashtags and geographical tagging.</a:t>
            </a:r>
          </a:p>
          <a:p>
            <a:pPr marL="0" indent="0">
              <a:buNone/>
            </a:pPr>
            <a:r>
              <a:rPr lang="en-US" sz="1800" dirty="0"/>
              <a:t>With roughly one billion monthly active users, Instagram belongs to the most popular social networks worldwide. The social photo sharing app is especially popular in the United States and India , both of which have nearly 140 million Instagram users each. In 2016 the platform added support for live video streaming. </a:t>
            </a:r>
          </a:p>
        </p:txBody>
      </p:sp>
      <p:pic>
        <p:nvPicPr>
          <p:cNvPr id="6" name="Picture 5">
            <a:extLst>
              <a:ext uri="{FF2B5EF4-FFF2-40B4-BE49-F238E27FC236}">
                <a16:creationId xmlns:a16="http://schemas.microsoft.com/office/drawing/2014/main" id="{C33BF07A-1773-474E-925C-84563EAA0F30}"/>
              </a:ext>
            </a:extLst>
          </p:cNvPr>
          <p:cNvPicPr>
            <a:picLocks noChangeAspect="1"/>
          </p:cNvPicPr>
          <p:nvPr/>
        </p:nvPicPr>
        <p:blipFill>
          <a:blip r:embed="rId3"/>
          <a:stretch>
            <a:fillRect/>
          </a:stretch>
        </p:blipFill>
        <p:spPr>
          <a:xfrm>
            <a:off x="1539244" y="3076266"/>
            <a:ext cx="6138862" cy="3324534"/>
          </a:xfrm>
          <a:prstGeom prst="rect">
            <a:avLst/>
          </a:prstGeom>
        </p:spPr>
      </p:pic>
    </p:spTree>
    <p:extLst>
      <p:ext uri="{BB962C8B-B14F-4D97-AF65-F5344CB8AC3E}">
        <p14:creationId xmlns:p14="http://schemas.microsoft.com/office/powerpoint/2010/main" val="39694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3052ED-025C-4160-91CB-69DC8A9EDC9E}"/>
              </a:ext>
            </a:extLst>
          </p:cNvPr>
          <p:cNvSpPr>
            <a:spLocks noGrp="1"/>
          </p:cNvSpPr>
          <p:nvPr>
            <p:ph type="body" sz="quarter" idx="13"/>
          </p:nvPr>
        </p:nvSpPr>
        <p:spPr>
          <a:xfrm>
            <a:off x="363187" y="974015"/>
            <a:ext cx="8455351" cy="5257800"/>
          </a:xfrm>
        </p:spPr>
        <p:txBody>
          <a:bodyPr>
            <a:noAutofit/>
          </a:bodyPr>
          <a:lstStyle/>
          <a:p>
            <a:pPr marL="0" indent="0">
              <a:buNone/>
            </a:pPr>
            <a:endParaRPr lang="en-US" dirty="0"/>
          </a:p>
          <a:p>
            <a:pPr marL="0" indent="0">
              <a:buNone/>
            </a:pPr>
            <a:r>
              <a:rPr lang="en-US" sz="1800" b="1" dirty="0" err="1"/>
              <a:t>TikTok</a:t>
            </a:r>
            <a:r>
              <a:rPr lang="en-US" sz="1800" b="1" dirty="0"/>
              <a:t> is a social media application where users share videos between 15 seconds and 3 minutes long.</a:t>
            </a:r>
          </a:p>
          <a:p>
            <a:r>
              <a:rPr lang="en-US" sz="1800" dirty="0"/>
              <a:t>It is owned by Chinese company </a:t>
            </a:r>
            <a:r>
              <a:rPr lang="en-US" sz="1800" dirty="0" err="1"/>
              <a:t>ByteDance</a:t>
            </a:r>
            <a:r>
              <a:rPr lang="en-US" sz="1800" dirty="0"/>
              <a:t>, has over 100 million active users</a:t>
            </a:r>
          </a:p>
          <a:p>
            <a:r>
              <a:rPr lang="en-US" sz="1800" dirty="0" err="1"/>
              <a:t>TikTok’s</a:t>
            </a:r>
            <a:r>
              <a:rPr lang="en-US" sz="1800" dirty="0"/>
              <a:t> algorithm tailors recommended videos to peoples’ “For You” pages using user location data, liked videos, and music</a:t>
            </a:r>
            <a:br>
              <a:rPr lang="en-US" sz="1400" dirty="0"/>
            </a:br>
            <a:endParaRPr lang="en-US" sz="1400" dirty="0"/>
          </a:p>
          <a:p>
            <a:pPr marL="0" indent="0">
              <a:buNone/>
            </a:pPr>
            <a:r>
              <a:rPr lang="en-US" sz="1800" b="1" dirty="0"/>
              <a:t>For most people, the app is a harmless way to share memories, funny moments, hobbies, and interact with your friends. From a cyber security standpoint, it poses numerous risks to personal information and safety.</a:t>
            </a:r>
          </a:p>
        </p:txBody>
      </p:sp>
      <p:sp>
        <p:nvSpPr>
          <p:cNvPr id="3" name="Slide Number Placeholder 2">
            <a:extLst>
              <a:ext uri="{FF2B5EF4-FFF2-40B4-BE49-F238E27FC236}">
                <a16:creationId xmlns:a16="http://schemas.microsoft.com/office/drawing/2014/main" id="{127CBDEE-03B2-4602-889D-556B76B1843E}"/>
              </a:ext>
            </a:extLst>
          </p:cNvPr>
          <p:cNvSpPr>
            <a:spLocks noGrp="1"/>
          </p:cNvSpPr>
          <p:nvPr>
            <p:ph type="sldNum" sz="quarter" idx="12"/>
          </p:nvPr>
        </p:nvSpPr>
        <p:spPr/>
        <p:txBody>
          <a:bodyPr/>
          <a:lstStyle/>
          <a:p>
            <a:fld id="{0E42D23F-9EF7-436B-AB83-A0DBA03FEB07}" type="slidenum">
              <a:rPr lang="en-US" smtClean="0"/>
              <a:pPr/>
              <a:t>8</a:t>
            </a:fld>
            <a:endParaRPr lang="en-US" dirty="0"/>
          </a:p>
        </p:txBody>
      </p:sp>
      <p:sp>
        <p:nvSpPr>
          <p:cNvPr id="4" name="Title 3">
            <a:extLst>
              <a:ext uri="{FF2B5EF4-FFF2-40B4-BE49-F238E27FC236}">
                <a16:creationId xmlns:a16="http://schemas.microsoft.com/office/drawing/2014/main" id="{62BBEB03-1867-47A9-9A00-0747A6BF9B61}"/>
              </a:ext>
            </a:extLst>
          </p:cNvPr>
          <p:cNvSpPr>
            <a:spLocks noGrp="1"/>
          </p:cNvSpPr>
          <p:nvPr>
            <p:ph type="title"/>
          </p:nvPr>
        </p:nvSpPr>
        <p:spPr>
          <a:xfrm>
            <a:off x="381000" y="228600"/>
            <a:ext cx="8455351" cy="754321"/>
          </a:xfrm>
        </p:spPr>
        <p:txBody>
          <a:bodyPr/>
          <a:lstStyle/>
          <a:p>
            <a:r>
              <a:rPr lang="en-US" dirty="0" err="1"/>
              <a:t>TikTok</a:t>
            </a:r>
            <a:r>
              <a:rPr lang="en-US" dirty="0"/>
              <a:t>: What is it?</a:t>
            </a:r>
          </a:p>
        </p:txBody>
      </p:sp>
    </p:spTree>
    <p:extLst>
      <p:ext uri="{BB962C8B-B14F-4D97-AF65-F5344CB8AC3E}">
        <p14:creationId xmlns:p14="http://schemas.microsoft.com/office/powerpoint/2010/main" val="193111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5C239-A0B8-443C-86B8-F60AE2BCF63D}"/>
              </a:ext>
            </a:extLst>
          </p:cNvPr>
          <p:cNvSpPr>
            <a:spLocks noGrp="1"/>
          </p:cNvSpPr>
          <p:nvPr>
            <p:ph type="sldNum" sz="quarter" idx="12"/>
          </p:nvPr>
        </p:nvSpPr>
        <p:spPr/>
        <p:txBody>
          <a:bodyPr/>
          <a:lstStyle/>
          <a:p>
            <a:fld id="{0E42D23F-9EF7-436B-AB83-A0DBA03FEB07}" type="slidenum">
              <a:rPr lang="en-US" smtClean="0"/>
              <a:pPr/>
              <a:t>9</a:t>
            </a:fld>
            <a:endParaRPr lang="en-US" dirty="0"/>
          </a:p>
        </p:txBody>
      </p:sp>
      <p:sp>
        <p:nvSpPr>
          <p:cNvPr id="3" name="Title 2">
            <a:extLst>
              <a:ext uri="{FF2B5EF4-FFF2-40B4-BE49-F238E27FC236}">
                <a16:creationId xmlns:a16="http://schemas.microsoft.com/office/drawing/2014/main" id="{B4E6F14E-65E2-4702-82F7-C7ECD094829B}"/>
              </a:ext>
            </a:extLst>
          </p:cNvPr>
          <p:cNvSpPr>
            <a:spLocks noGrp="1"/>
          </p:cNvSpPr>
          <p:nvPr>
            <p:ph type="title"/>
          </p:nvPr>
        </p:nvSpPr>
        <p:spPr/>
        <p:txBody>
          <a:bodyPr/>
          <a:lstStyle/>
          <a:p>
            <a:r>
              <a:rPr lang="en-US" dirty="0"/>
              <a:t>Risk Management </a:t>
            </a:r>
          </a:p>
        </p:txBody>
      </p:sp>
      <p:sp>
        <p:nvSpPr>
          <p:cNvPr id="5" name="Text Placeholder 4">
            <a:extLst>
              <a:ext uri="{FF2B5EF4-FFF2-40B4-BE49-F238E27FC236}">
                <a16:creationId xmlns:a16="http://schemas.microsoft.com/office/drawing/2014/main" id="{01E26E0D-624B-40E1-817E-6D085F171BA4}"/>
              </a:ext>
            </a:extLst>
          </p:cNvPr>
          <p:cNvSpPr>
            <a:spLocks noGrp="1"/>
          </p:cNvSpPr>
          <p:nvPr>
            <p:ph type="body" sz="quarter" idx="17"/>
          </p:nvPr>
        </p:nvSpPr>
        <p:spPr>
          <a:xfrm>
            <a:off x="228600" y="1161288"/>
            <a:ext cx="8607426" cy="5257800"/>
          </a:xfrm>
        </p:spPr>
        <p:txBody>
          <a:bodyPr>
            <a:normAutofit/>
          </a:bodyPr>
          <a:lstStyle/>
          <a:p>
            <a:r>
              <a:rPr lang="en-US" sz="1800" dirty="0"/>
              <a:t>Risk Acceptance </a:t>
            </a:r>
          </a:p>
          <a:p>
            <a:pPr lvl="2"/>
            <a:r>
              <a:rPr lang="en-US" sz="1800" dirty="0"/>
              <a:t>You accept all risks that come with engaging with any application or service. No actions are taken to reduce any risks associated with the platform.</a:t>
            </a:r>
          </a:p>
          <a:p>
            <a:pPr lvl="1"/>
            <a:r>
              <a:rPr lang="en-US" sz="1800" dirty="0"/>
              <a:t>Risk Mitigation</a:t>
            </a:r>
          </a:p>
          <a:p>
            <a:pPr lvl="2"/>
            <a:r>
              <a:rPr lang="en-US" sz="1800" dirty="0"/>
              <a:t>You take steps to reduce some of the risks associated with using the application or service. You implement compensating controls to reduce possible exposure. </a:t>
            </a:r>
          </a:p>
          <a:p>
            <a:pPr lvl="1"/>
            <a:r>
              <a:rPr lang="en-US" sz="1800" dirty="0"/>
              <a:t>Risk Avoidance</a:t>
            </a:r>
          </a:p>
          <a:p>
            <a:pPr lvl="2"/>
            <a:r>
              <a:rPr lang="en-US" sz="1800" dirty="0"/>
              <a:t>You refuse to take on any risks associated with the product. You delete all your data associated with an application and remove the application from all your devices. </a:t>
            </a:r>
          </a:p>
          <a:p>
            <a:pPr lvl="2"/>
            <a:endParaRPr lang="en-US" sz="1800" dirty="0"/>
          </a:p>
          <a:p>
            <a:pPr marL="161925" lvl="2" indent="0">
              <a:buNone/>
            </a:pPr>
            <a:r>
              <a:rPr lang="en-US" sz="1800" dirty="0"/>
              <a:t>It is important to understand that these options all require an understanding of the associated risks. </a:t>
            </a:r>
          </a:p>
        </p:txBody>
      </p:sp>
    </p:spTree>
    <p:extLst>
      <p:ext uri="{BB962C8B-B14F-4D97-AF65-F5344CB8AC3E}">
        <p14:creationId xmlns:p14="http://schemas.microsoft.com/office/powerpoint/2010/main" val="3335580414"/>
      </p:ext>
    </p:extLst>
  </p:cSld>
  <p:clrMapOvr>
    <a:masterClrMapping/>
  </p:clrMapOvr>
</p:sld>
</file>

<file path=ppt/theme/theme1.xml><?xml version="1.0" encoding="utf-8"?>
<a:theme xmlns:a="http://schemas.openxmlformats.org/drawingml/2006/main" name="Master Title">
  <a:themeElements>
    <a:clrScheme name="DTCC 2020 Colors">
      <a:dk1>
        <a:srgbClr val="000000"/>
      </a:dk1>
      <a:lt1>
        <a:srgbClr val="FFFFFF"/>
      </a:lt1>
      <a:dk2>
        <a:srgbClr val="003956"/>
      </a:dk2>
      <a:lt2>
        <a:srgbClr val="0096D6"/>
      </a:lt2>
      <a:accent1>
        <a:srgbClr val="00B0AD"/>
      </a:accent1>
      <a:accent2>
        <a:srgbClr val="E85F43"/>
      </a:accent2>
      <a:accent3>
        <a:srgbClr val="7AC143"/>
      </a:accent3>
      <a:accent4>
        <a:srgbClr val="F78E1E"/>
      </a:accent4>
      <a:accent5>
        <a:srgbClr val="A0285A"/>
      </a:accent5>
      <a:accent6>
        <a:srgbClr val="4F195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a:noFill/>
        </a:ln>
      </a:spPr>
      <a:bodyPr wrap="square" rtlCol="0" anchor="ctr">
        <a:noAutofit/>
      </a:bodyPr>
      <a:lstStyle>
        <a:defPPr marL="236538" indent="-227013" algn="ctr" defTabSz="457200" fontAlgn="base">
          <a:lnSpc>
            <a:spcPct val="110000"/>
          </a:lnSpc>
          <a:spcAft>
            <a:spcPts val="1200"/>
          </a:spcAft>
          <a:buFont typeface="Arial" pitchFamily="34" charset="0"/>
          <a:buChar char="•"/>
          <a:defRPr dirty="0" smtClean="0">
            <a:solidFill>
              <a:schemeClr val="bg1"/>
            </a:solidFill>
            <a:latin typeface="Arial"/>
            <a:ea typeface="ヒラギノ角ゴ Pro W3" charset="-128"/>
            <a:cs typeface="Aria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rtlCol="0">
        <a:noAutofit/>
      </a:bodyPr>
      <a:lstStyle>
        <a:defPPr>
          <a:defRPr dirty="0" smtClean="0">
            <a:latin typeface="Arial Narrow" pitchFamily="34" charset="0"/>
          </a:defRPr>
        </a:defPPr>
      </a:lstStyle>
    </a:txDef>
  </a:objectDefaults>
  <a:extraClrSchemeLst/>
  <a:extLst>
    <a:ext uri="{05A4C25C-085E-4340-85A3-A5531E510DB2}">
      <thm15:themeFamily xmlns:thm15="http://schemas.microsoft.com/office/thememl/2012/main" name="Presentation2" id="{8874BE08-F4D4-40DD-ACA3-C6F889024DA9}" vid="{E6EDA48B-37D4-4430-ADCD-E4B88315B14C}"/>
    </a:ext>
  </a:extLst>
</a:theme>
</file>

<file path=ppt/theme/theme2.xml><?xml version="1.0" encoding="utf-8"?>
<a:theme xmlns:a="http://schemas.openxmlformats.org/drawingml/2006/main" name="Master Content">
  <a:themeElements>
    <a:clrScheme name="DTCC 2020 Colors">
      <a:dk1>
        <a:srgbClr val="000000"/>
      </a:dk1>
      <a:lt1>
        <a:srgbClr val="FFFFFF"/>
      </a:lt1>
      <a:dk2>
        <a:srgbClr val="003956"/>
      </a:dk2>
      <a:lt2>
        <a:srgbClr val="0096D6"/>
      </a:lt2>
      <a:accent1>
        <a:srgbClr val="00B0AD"/>
      </a:accent1>
      <a:accent2>
        <a:srgbClr val="E85F43"/>
      </a:accent2>
      <a:accent3>
        <a:srgbClr val="7AC143"/>
      </a:accent3>
      <a:accent4>
        <a:srgbClr val="F78E1E"/>
      </a:accent4>
      <a:accent5>
        <a:srgbClr val="A0285A"/>
      </a:accent5>
      <a:accent6>
        <a:srgbClr val="4F195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a:noFill/>
        </a:ln>
      </a:spPr>
      <a:bodyPr wrap="square" rtlCol="0" anchor="ctr">
        <a:noAutofit/>
      </a:bodyPr>
      <a:lstStyle>
        <a:defPPr marL="236538" indent="-227013" algn="ctr" defTabSz="457200" fontAlgn="base">
          <a:lnSpc>
            <a:spcPct val="110000"/>
          </a:lnSpc>
          <a:spcAft>
            <a:spcPts val="1200"/>
          </a:spcAft>
          <a:buFont typeface="Arial" pitchFamily="34" charset="0"/>
          <a:buChar char="•"/>
          <a:defRPr dirty="0" smtClean="0">
            <a:solidFill>
              <a:schemeClr val="bg1"/>
            </a:solidFill>
            <a:latin typeface="Arial"/>
            <a:ea typeface="ヒラギノ角ゴ Pro W3" charset="-128"/>
            <a:cs typeface="Aria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rtlCol="0">
        <a:noAutofit/>
      </a:bodyPr>
      <a:lstStyle>
        <a:defPPr>
          <a:defRPr dirty="0" smtClean="0">
            <a:latin typeface="Arial Narrow" pitchFamily="34" charset="0"/>
          </a:defRPr>
        </a:defPPr>
      </a:lstStyle>
    </a:txDef>
  </a:objectDefaults>
  <a:extraClrSchemeLst/>
  <a:extLst>
    <a:ext uri="{05A4C25C-085E-4340-85A3-A5531E510DB2}">
      <thm15:themeFamily xmlns:thm15="http://schemas.microsoft.com/office/thememl/2012/main" name="Presentation2" id="{8874BE08-F4D4-40DD-ACA3-C6F889024DA9}" vid="{B01B8FE0-0D1A-4904-92FF-691DC57CE5B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725D41063879448B34CBEF85B9A8AA" ma:contentTypeVersion="3" ma:contentTypeDescription="Create a new document." ma:contentTypeScope="" ma:versionID="fd73c9166e070f780f0dbcafb0d13929">
  <xsd:schema xmlns:xsd="http://www.w3.org/2001/XMLSchema" xmlns:xs="http://www.w3.org/2001/XMLSchema" xmlns:p="http://schemas.microsoft.com/office/2006/metadata/properties" xmlns:ns1="http://schemas.microsoft.com/sharepoint/v3" targetNamespace="http://schemas.microsoft.com/office/2006/metadata/properties" ma:root="true" ma:fieldsID="894058c2a45bc2b97db111a5699d744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12CC79-9766-45BF-993C-9004A547A732}">
  <ds:schemaRefs>
    <ds:schemaRef ds:uri="http://schemas.microsoft.com/sharepoint/v3/contenttype/forms"/>
  </ds:schemaRefs>
</ds:datastoreItem>
</file>

<file path=customXml/itemProps2.xml><?xml version="1.0" encoding="utf-8"?>
<ds:datastoreItem xmlns:ds="http://schemas.openxmlformats.org/officeDocument/2006/customXml" ds:itemID="{029F6B77-1E84-41D3-8600-65F4DF0C68E9}">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000443C-1276-4CC4-9107-7E607F2400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DTCC_Branded_Templates-Powerpoint_Template-Corporate-Classic (1)</Template>
  <TotalTime>8685</TotalTime>
  <Words>2407</Words>
  <Application>Microsoft Office PowerPoint</Application>
  <PresentationFormat>On-screen Show (4:3)</PresentationFormat>
  <Paragraphs>227</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Arial Narrow</vt:lpstr>
      <vt:lpstr>Calibri</vt:lpstr>
      <vt:lpstr>Courier New</vt:lpstr>
      <vt:lpstr>Times</vt:lpstr>
      <vt:lpstr>Wingdings</vt:lpstr>
      <vt:lpstr>Master Title</vt:lpstr>
      <vt:lpstr>Master Content</vt:lpstr>
      <vt:lpstr>Assessing Risk on mobile, web-based and social media platforms</vt:lpstr>
      <vt:lpstr>It’s all about Risk</vt:lpstr>
      <vt:lpstr>Finding the Balance  </vt:lpstr>
      <vt:lpstr>Finding the Balance  </vt:lpstr>
      <vt:lpstr>Assessing Risk</vt:lpstr>
      <vt:lpstr>Risk Assessments: Instagram &amp; TikTok</vt:lpstr>
      <vt:lpstr>Instagram: What is it? </vt:lpstr>
      <vt:lpstr>TikTok: What is it?</vt:lpstr>
      <vt:lpstr>Risk Management </vt:lpstr>
      <vt:lpstr>Risk Management – Video and Photo Sharing Applications</vt:lpstr>
      <vt:lpstr>Privacy Concerns - Instagram</vt:lpstr>
      <vt:lpstr>Privacy Concerns - TikTok</vt:lpstr>
      <vt:lpstr>Doing a Risk Assessment – Impacts/Mitigation</vt:lpstr>
      <vt:lpstr>Risk Assessment: Password Managers</vt:lpstr>
      <vt:lpstr>What is a Password Manager </vt:lpstr>
      <vt:lpstr>Privacy Concerns</vt:lpstr>
      <vt:lpstr>Risk Assessment Scenarios</vt:lpstr>
      <vt:lpstr>Ad Hoc Risk Assessment </vt:lpstr>
    </vt:vector>
  </TitlesOfParts>
  <Company>DTCC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Analysis Cell (CTAC) Services OVerview</dc:title>
  <dc:creator>Dinnigan, William</dc:creator>
  <cp:lastModifiedBy>Dinnigan, William</cp:lastModifiedBy>
  <cp:revision>161</cp:revision>
  <dcterms:created xsi:type="dcterms:W3CDTF">2021-02-09T02:02:22Z</dcterms:created>
  <dcterms:modified xsi:type="dcterms:W3CDTF">2021-07-27T16:21:52Z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0x01010018725D41063879448B34CBEF85B9A8AA</vt:lpwstr>
  </property>
  <property fmtid="{D5CDD505-2E9C-101B-9397-08002B2CF9AE}" pid="3" name="MSIP_Label_ab77315c-b517-4740-877c-0c6cb060fe38_Enabled">
    <vt:lpwstr>True</vt:lpwstr>
  </property>
  <property fmtid="{D5CDD505-2E9C-101B-9397-08002B2CF9AE}" pid="4" name="MSIP_Label_ab77315c-b517-4740-877c-0c6cb060fe38_SiteId">
    <vt:lpwstr>0465519d-7f55-4d47-998b-55e2a86f04a8</vt:lpwstr>
  </property>
  <property fmtid="{D5CDD505-2E9C-101B-9397-08002B2CF9AE}" pid="5" name="MSIP_Label_ab77315c-b517-4740-877c-0c6cb060fe38_Owner">
    <vt:lpwstr>WDinnigan@dtcc.com</vt:lpwstr>
  </property>
  <property fmtid="{D5CDD505-2E9C-101B-9397-08002B2CF9AE}" pid="6" name="MSIP_Label_ab77315c-b517-4740-877c-0c6cb060fe38_SetDate">
    <vt:lpwstr>2021-02-09T02:06:36.7776546Z</vt:lpwstr>
  </property>
  <property fmtid="{D5CDD505-2E9C-101B-9397-08002B2CF9AE}" pid="7" name="MSIP_Label_ab77315c-b517-4740-877c-0c6cb060fe38_Name">
    <vt:lpwstr>DTCC Internal (Green)</vt:lpwstr>
  </property>
  <property fmtid="{D5CDD505-2E9C-101B-9397-08002B2CF9AE}" pid="8" name="MSIP_Label_ab77315c-b517-4740-877c-0c6cb060fe38_Application">
    <vt:lpwstr>Microsoft Azure Information Protection</vt:lpwstr>
  </property>
  <property fmtid="{D5CDD505-2E9C-101B-9397-08002B2CF9AE}" pid="9" name="MSIP_Label_ab77315c-b517-4740-877c-0c6cb060fe38_ActionId">
    <vt:lpwstr>1ae2304c-69e9-4f00-99bd-f7633f93218b</vt:lpwstr>
  </property>
  <property fmtid="{D5CDD505-2E9C-101B-9397-08002B2CF9AE}" pid="10" name="MSIP_Label_ab77315c-b517-4740-877c-0c6cb060fe38_Extended_MSFT_Method">
    <vt:lpwstr>Manual</vt:lpwstr>
  </property>
  <property fmtid="{D5CDD505-2E9C-101B-9397-08002B2CF9AE}" pid="11" name="MSIP_Label_024770cc-86a8-4dbd-aec7-670b38aa4b4d_Enabled">
    <vt:lpwstr>True</vt:lpwstr>
  </property>
  <property fmtid="{D5CDD505-2E9C-101B-9397-08002B2CF9AE}" pid="12" name="MSIP_Label_024770cc-86a8-4dbd-aec7-670b38aa4b4d_SiteId">
    <vt:lpwstr>0465519d-7f55-4d47-998b-55e2a86f04a8</vt:lpwstr>
  </property>
  <property fmtid="{D5CDD505-2E9C-101B-9397-08002B2CF9AE}" pid="13" name="MSIP_Label_024770cc-86a8-4dbd-aec7-670b38aa4b4d_Owner">
    <vt:lpwstr>WDinnigan@dtcc.com</vt:lpwstr>
  </property>
  <property fmtid="{D5CDD505-2E9C-101B-9397-08002B2CF9AE}" pid="14" name="MSIP_Label_024770cc-86a8-4dbd-aec7-670b38aa4b4d_SetDate">
    <vt:lpwstr>2021-02-09T02:06:36.7776546Z</vt:lpwstr>
  </property>
  <property fmtid="{D5CDD505-2E9C-101B-9397-08002B2CF9AE}" pid="15" name="MSIP_Label_024770cc-86a8-4dbd-aec7-670b38aa4b4d_Name">
    <vt:lpwstr>Default Marking</vt:lpwstr>
  </property>
  <property fmtid="{D5CDD505-2E9C-101B-9397-08002B2CF9AE}" pid="16" name="MSIP_Label_024770cc-86a8-4dbd-aec7-670b38aa4b4d_Application">
    <vt:lpwstr>Microsoft Azure Information Protection</vt:lpwstr>
  </property>
  <property fmtid="{D5CDD505-2E9C-101B-9397-08002B2CF9AE}" pid="17" name="MSIP_Label_024770cc-86a8-4dbd-aec7-670b38aa4b4d_ActionId">
    <vt:lpwstr>1ae2304c-69e9-4f00-99bd-f7633f93218b</vt:lpwstr>
  </property>
  <property fmtid="{D5CDD505-2E9C-101B-9397-08002B2CF9AE}" pid="18" name="MSIP_Label_024770cc-86a8-4dbd-aec7-670b38aa4b4d_Parent">
    <vt:lpwstr>ab77315c-b517-4740-877c-0c6cb060fe38</vt:lpwstr>
  </property>
  <property fmtid="{D5CDD505-2E9C-101B-9397-08002B2CF9AE}" pid="19" name="MSIP_Label_024770cc-86a8-4dbd-aec7-670b38aa4b4d_Extended_MSFT_Method">
    <vt:lpwstr>Manual</vt:lpwstr>
  </property>
  <property fmtid="{D5CDD505-2E9C-101B-9397-08002B2CF9AE}" pid="20" name="Sensitivity">
    <vt:lpwstr>DTCC Internal (Green) Default Marking</vt:lpwstr>
  </property>
</Properties>
</file>