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8229600" cx="14630400"/>
  <p:notesSz cx="14630400" cy="8229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6" roundtripDataSignature="AMtx7mi9i1oVE1cNySIKIN9yfTFwM81X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438875" y="617200"/>
            <a:ext cx="97540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463025" y="3909050"/>
            <a:ext cx="11704300" cy="37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/>
          <p:nvPr>
            <p:ph idx="1" type="body"/>
          </p:nvPr>
        </p:nvSpPr>
        <p:spPr>
          <a:xfrm>
            <a:off x="1463025" y="3909050"/>
            <a:ext cx="11704300" cy="37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1:notes"/>
          <p:cNvSpPr/>
          <p:nvPr>
            <p:ph idx="2" type="sldImg"/>
          </p:nvPr>
        </p:nvSpPr>
        <p:spPr>
          <a:xfrm>
            <a:off x="2438875" y="617200"/>
            <a:ext cx="97540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0:notes"/>
          <p:cNvSpPr txBox="1"/>
          <p:nvPr>
            <p:ph idx="1" type="body"/>
          </p:nvPr>
        </p:nvSpPr>
        <p:spPr>
          <a:xfrm>
            <a:off x="1463025" y="3909050"/>
            <a:ext cx="11704300" cy="37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0:notes"/>
          <p:cNvSpPr/>
          <p:nvPr>
            <p:ph idx="2" type="sldImg"/>
          </p:nvPr>
        </p:nvSpPr>
        <p:spPr>
          <a:xfrm>
            <a:off x="2438875" y="617200"/>
            <a:ext cx="97540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:notes"/>
          <p:cNvSpPr txBox="1"/>
          <p:nvPr>
            <p:ph idx="1" type="body"/>
          </p:nvPr>
        </p:nvSpPr>
        <p:spPr>
          <a:xfrm>
            <a:off x="1463025" y="3909050"/>
            <a:ext cx="11704300" cy="37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2:notes"/>
          <p:cNvSpPr/>
          <p:nvPr>
            <p:ph idx="2" type="sldImg"/>
          </p:nvPr>
        </p:nvSpPr>
        <p:spPr>
          <a:xfrm>
            <a:off x="2438875" y="617200"/>
            <a:ext cx="97540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/>
          <p:nvPr>
            <p:ph idx="1" type="body"/>
          </p:nvPr>
        </p:nvSpPr>
        <p:spPr>
          <a:xfrm>
            <a:off x="1463025" y="3909050"/>
            <a:ext cx="11704300" cy="37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3:notes"/>
          <p:cNvSpPr/>
          <p:nvPr>
            <p:ph idx="2" type="sldImg"/>
          </p:nvPr>
        </p:nvSpPr>
        <p:spPr>
          <a:xfrm>
            <a:off x="2438875" y="617200"/>
            <a:ext cx="97540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 txBox="1"/>
          <p:nvPr>
            <p:ph idx="1" type="body"/>
          </p:nvPr>
        </p:nvSpPr>
        <p:spPr>
          <a:xfrm>
            <a:off x="1463025" y="3909050"/>
            <a:ext cx="11704300" cy="37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4:notes"/>
          <p:cNvSpPr/>
          <p:nvPr>
            <p:ph idx="2" type="sldImg"/>
          </p:nvPr>
        </p:nvSpPr>
        <p:spPr>
          <a:xfrm>
            <a:off x="2438875" y="617200"/>
            <a:ext cx="97540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1463025" y="3909050"/>
            <a:ext cx="11704300" cy="37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5:notes"/>
          <p:cNvSpPr/>
          <p:nvPr>
            <p:ph idx="2" type="sldImg"/>
          </p:nvPr>
        </p:nvSpPr>
        <p:spPr>
          <a:xfrm>
            <a:off x="2438875" y="617200"/>
            <a:ext cx="97540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 txBox="1"/>
          <p:nvPr>
            <p:ph idx="1" type="body"/>
          </p:nvPr>
        </p:nvSpPr>
        <p:spPr>
          <a:xfrm>
            <a:off x="1463025" y="3909050"/>
            <a:ext cx="11704300" cy="37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6:notes"/>
          <p:cNvSpPr/>
          <p:nvPr>
            <p:ph idx="2" type="sldImg"/>
          </p:nvPr>
        </p:nvSpPr>
        <p:spPr>
          <a:xfrm>
            <a:off x="2438875" y="617200"/>
            <a:ext cx="97540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7:notes"/>
          <p:cNvSpPr txBox="1"/>
          <p:nvPr>
            <p:ph idx="1" type="body"/>
          </p:nvPr>
        </p:nvSpPr>
        <p:spPr>
          <a:xfrm>
            <a:off x="1463025" y="3909050"/>
            <a:ext cx="11704300" cy="37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7:notes"/>
          <p:cNvSpPr/>
          <p:nvPr>
            <p:ph idx="2" type="sldImg"/>
          </p:nvPr>
        </p:nvSpPr>
        <p:spPr>
          <a:xfrm>
            <a:off x="2438875" y="617200"/>
            <a:ext cx="97540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8:notes"/>
          <p:cNvSpPr txBox="1"/>
          <p:nvPr>
            <p:ph idx="1" type="body"/>
          </p:nvPr>
        </p:nvSpPr>
        <p:spPr>
          <a:xfrm>
            <a:off x="1463025" y="3909050"/>
            <a:ext cx="11704300" cy="37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8:notes"/>
          <p:cNvSpPr/>
          <p:nvPr>
            <p:ph idx="2" type="sldImg"/>
          </p:nvPr>
        </p:nvSpPr>
        <p:spPr>
          <a:xfrm>
            <a:off x="2438875" y="617200"/>
            <a:ext cx="97540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9:notes"/>
          <p:cNvSpPr txBox="1"/>
          <p:nvPr>
            <p:ph idx="1" type="body"/>
          </p:nvPr>
        </p:nvSpPr>
        <p:spPr>
          <a:xfrm>
            <a:off x="1463025" y="3909050"/>
            <a:ext cx="11704300" cy="37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9:notes"/>
          <p:cNvSpPr/>
          <p:nvPr>
            <p:ph idx="2" type="sldImg"/>
          </p:nvPr>
        </p:nvSpPr>
        <p:spPr>
          <a:xfrm>
            <a:off x="2438875" y="617200"/>
            <a:ext cx="97540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obj">
  <p:cSld name="OBJECT"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97027" y="7816259"/>
            <a:ext cx="1795780" cy="2895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2"/>
          <p:cNvSpPr txBox="1"/>
          <p:nvPr>
            <p:ph idx="10" type="dt"/>
          </p:nvPr>
        </p:nvSpPr>
        <p:spPr>
          <a:xfrm>
            <a:off x="13109168" y="7788826"/>
            <a:ext cx="1222375" cy="2895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2" type="sldNum"/>
          </p:nvPr>
        </p:nvSpPr>
        <p:spPr>
          <a:xfrm>
            <a:off x="10533888" y="7653528"/>
            <a:ext cx="3364992" cy="411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/>
          <p:nvPr>
            <p:ph type="title"/>
          </p:nvPr>
        </p:nvSpPr>
        <p:spPr>
          <a:xfrm>
            <a:off x="4442936" y="-27432"/>
            <a:ext cx="5744527" cy="8331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300">
                <a:solidFill>
                  <a:srgbClr val="406F8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3"/>
          <p:cNvSpPr txBox="1"/>
          <p:nvPr>
            <p:ph idx="11" type="ftr"/>
          </p:nvPr>
        </p:nvSpPr>
        <p:spPr>
          <a:xfrm>
            <a:off x="97027" y="7816259"/>
            <a:ext cx="1795780" cy="2895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0" type="dt"/>
          </p:nvPr>
        </p:nvSpPr>
        <p:spPr>
          <a:xfrm>
            <a:off x="13109168" y="7788826"/>
            <a:ext cx="1222375" cy="2895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10533888" y="7653528"/>
            <a:ext cx="3364992" cy="411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title"/>
          </p:nvPr>
        </p:nvSpPr>
        <p:spPr>
          <a:xfrm>
            <a:off x="4442936" y="-27432"/>
            <a:ext cx="5744527" cy="8331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300">
                <a:solidFill>
                  <a:srgbClr val="406F8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" type="body"/>
          </p:nvPr>
        </p:nvSpPr>
        <p:spPr>
          <a:xfrm>
            <a:off x="319090" y="2888996"/>
            <a:ext cx="9124315" cy="2016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1" type="ftr"/>
          </p:nvPr>
        </p:nvSpPr>
        <p:spPr>
          <a:xfrm>
            <a:off x="97027" y="7816259"/>
            <a:ext cx="1795780" cy="2895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0" type="dt"/>
          </p:nvPr>
        </p:nvSpPr>
        <p:spPr>
          <a:xfrm>
            <a:off x="13109168" y="7788826"/>
            <a:ext cx="1222375" cy="2895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10533888" y="7653528"/>
            <a:ext cx="3364992" cy="411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ctrTitle"/>
          </p:nvPr>
        </p:nvSpPr>
        <p:spPr>
          <a:xfrm>
            <a:off x="1097280" y="2551176"/>
            <a:ext cx="12435840" cy="1728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" type="subTitle"/>
          </p:nvPr>
        </p:nvSpPr>
        <p:spPr>
          <a:xfrm>
            <a:off x="2194560" y="4608576"/>
            <a:ext cx="1024128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1" type="ftr"/>
          </p:nvPr>
        </p:nvSpPr>
        <p:spPr>
          <a:xfrm>
            <a:off x="97027" y="7816259"/>
            <a:ext cx="1795780" cy="2895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0" type="dt"/>
          </p:nvPr>
        </p:nvSpPr>
        <p:spPr>
          <a:xfrm>
            <a:off x="13109168" y="7788826"/>
            <a:ext cx="1222375" cy="2895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2" type="sldNum"/>
          </p:nvPr>
        </p:nvSpPr>
        <p:spPr>
          <a:xfrm>
            <a:off x="10533888" y="7653528"/>
            <a:ext cx="3364992" cy="411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/>
          <p:nvPr>
            <p:ph type="title"/>
          </p:nvPr>
        </p:nvSpPr>
        <p:spPr>
          <a:xfrm>
            <a:off x="4442936" y="-27432"/>
            <a:ext cx="5744527" cy="8331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300">
                <a:solidFill>
                  <a:srgbClr val="406F8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" type="body"/>
          </p:nvPr>
        </p:nvSpPr>
        <p:spPr>
          <a:xfrm>
            <a:off x="731520" y="1892808"/>
            <a:ext cx="6364224" cy="5431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2" type="body"/>
          </p:nvPr>
        </p:nvSpPr>
        <p:spPr>
          <a:xfrm>
            <a:off x="7534656" y="1892808"/>
            <a:ext cx="6364224" cy="5431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1" type="ftr"/>
          </p:nvPr>
        </p:nvSpPr>
        <p:spPr>
          <a:xfrm>
            <a:off x="97027" y="7816259"/>
            <a:ext cx="1795780" cy="2895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0" type="dt"/>
          </p:nvPr>
        </p:nvSpPr>
        <p:spPr>
          <a:xfrm>
            <a:off x="13109168" y="7788826"/>
            <a:ext cx="1222375" cy="2895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2" type="sldNum"/>
          </p:nvPr>
        </p:nvSpPr>
        <p:spPr>
          <a:xfrm>
            <a:off x="10533888" y="7653528"/>
            <a:ext cx="3364992" cy="411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/>
          <p:nvPr/>
        </p:nvSpPr>
        <p:spPr>
          <a:xfrm>
            <a:off x="0" y="7665928"/>
            <a:ext cx="14630400" cy="563880"/>
          </a:xfrm>
          <a:custGeom>
            <a:rect b="b" l="l" r="r" t="t"/>
            <a:pathLst>
              <a:path extrusionOk="0" h="563879" w="14630400">
                <a:moveTo>
                  <a:pt x="0" y="563671"/>
                </a:moveTo>
                <a:lnTo>
                  <a:pt x="0" y="0"/>
                </a:lnTo>
                <a:lnTo>
                  <a:pt x="14630400" y="0"/>
                </a:lnTo>
                <a:lnTo>
                  <a:pt x="14630400" y="563671"/>
                </a:lnTo>
                <a:lnTo>
                  <a:pt x="0" y="563671"/>
                </a:lnTo>
                <a:close/>
              </a:path>
            </a:pathLst>
          </a:custGeom>
          <a:solidFill>
            <a:srgbClr val="2B4A5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1"/>
          <p:cNvSpPr txBox="1"/>
          <p:nvPr>
            <p:ph type="title"/>
          </p:nvPr>
        </p:nvSpPr>
        <p:spPr>
          <a:xfrm>
            <a:off x="4442936" y="-27432"/>
            <a:ext cx="5744527" cy="8331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300" u="none" cap="none" strike="noStrike">
                <a:solidFill>
                  <a:srgbClr val="406F8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1"/>
          <p:cNvSpPr txBox="1"/>
          <p:nvPr>
            <p:ph idx="1" type="body"/>
          </p:nvPr>
        </p:nvSpPr>
        <p:spPr>
          <a:xfrm>
            <a:off x="319090" y="2888996"/>
            <a:ext cx="9124315" cy="2016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97027" y="7816259"/>
            <a:ext cx="1795780" cy="2895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0" type="dt"/>
          </p:nvPr>
        </p:nvSpPr>
        <p:spPr>
          <a:xfrm>
            <a:off x="13109168" y="7788826"/>
            <a:ext cx="1222375" cy="2895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1"/>
          <p:cNvSpPr txBox="1"/>
          <p:nvPr>
            <p:ph idx="12" type="sldNum"/>
          </p:nvPr>
        </p:nvSpPr>
        <p:spPr>
          <a:xfrm>
            <a:off x="10533888" y="7653528"/>
            <a:ext cx="3364992" cy="411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u="non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0.jpg"/><Relationship Id="rId5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0.jpg"/><Relationship Id="rId5" Type="http://schemas.openxmlformats.org/officeDocument/2006/relationships/image" Target="../media/image6.jpg"/><Relationship Id="rId6" Type="http://schemas.openxmlformats.org/officeDocument/2006/relationships/image" Target="../media/image11.png"/><Relationship Id="rId7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3.png"/><Relationship Id="rId5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Relationship Id="rId4" Type="http://schemas.openxmlformats.org/officeDocument/2006/relationships/image" Target="../media/image2.png"/><Relationship Id="rId5" Type="http://schemas.openxmlformats.org/officeDocument/2006/relationships/image" Target="../media/image9.jpg"/><Relationship Id="rId6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"/>
          <p:cNvSpPr txBox="1"/>
          <p:nvPr/>
        </p:nvSpPr>
        <p:spPr>
          <a:xfrm>
            <a:off x="13121868" y="7801526"/>
            <a:ext cx="1196975" cy="264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2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StackSimplify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0" y="1250822"/>
            <a:ext cx="14630400" cy="4318635"/>
          </a:xfrm>
          <a:custGeom>
            <a:rect b="b" l="l" r="r" t="t"/>
            <a:pathLst>
              <a:path extrusionOk="0" h="4318634" w="14630400">
                <a:moveTo>
                  <a:pt x="14630400" y="0"/>
                </a:moveTo>
                <a:lnTo>
                  <a:pt x="0" y="0"/>
                </a:lnTo>
                <a:lnTo>
                  <a:pt x="0" y="4318326"/>
                </a:lnTo>
                <a:lnTo>
                  <a:pt x="14630400" y="4318326"/>
                </a:lnTo>
                <a:lnTo>
                  <a:pt x="14630400" y="0"/>
                </a:lnTo>
                <a:close/>
              </a:path>
            </a:pathLst>
          </a:custGeom>
          <a:solidFill>
            <a:srgbClr val="2B4A5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"/>
          <p:cNvSpPr txBox="1"/>
          <p:nvPr/>
        </p:nvSpPr>
        <p:spPr>
          <a:xfrm>
            <a:off x="1925826" y="4023867"/>
            <a:ext cx="444373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Docker Fundamentals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1"/>
          <p:cNvSpPr txBox="1"/>
          <p:nvPr/>
        </p:nvSpPr>
        <p:spPr>
          <a:xfrm>
            <a:off x="1925826" y="6480048"/>
            <a:ext cx="2955290" cy="4673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Dhanasekhar </a:t>
            </a:r>
            <a:endParaRPr sz="2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0"/>
          <p:cNvSpPr txBox="1"/>
          <p:nvPr>
            <p:ph type="title"/>
          </p:nvPr>
        </p:nvSpPr>
        <p:spPr>
          <a:xfrm>
            <a:off x="5696930" y="3410468"/>
            <a:ext cx="2785110" cy="817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/>
              <a:t>Thank You</a:t>
            </a:r>
            <a:endParaRPr sz="5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"/>
          <p:cNvSpPr txBox="1"/>
          <p:nvPr>
            <p:ph type="title"/>
          </p:nvPr>
        </p:nvSpPr>
        <p:spPr>
          <a:xfrm>
            <a:off x="2381037" y="2902203"/>
            <a:ext cx="4629785" cy="2211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1015364" lvl="0" marL="12700" marR="5080" rtl="0" algn="l">
              <a:lnSpc>
                <a:spcPct val="125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0">
                <a:latin typeface="Calibri"/>
                <a:ea typeface="Calibri"/>
                <a:cs typeface="Calibri"/>
                <a:sym typeface="Calibri"/>
              </a:rPr>
              <a:t>Docker  </a:t>
            </a:r>
            <a:r>
              <a:rPr b="1" lang="en-US" sz="7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7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" name="Google Shape;5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49183" y="2615217"/>
            <a:ext cx="4296078" cy="336049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2"/>
          <p:cNvSpPr txBox="1"/>
          <p:nvPr>
            <p:ph idx="10" type="dt"/>
          </p:nvPr>
        </p:nvSpPr>
        <p:spPr>
          <a:xfrm>
            <a:off x="13109168" y="7788826"/>
            <a:ext cx="1222375" cy="2635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StackSimpify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/>
          <p:nvPr>
            <p:ph type="title"/>
          </p:nvPr>
        </p:nvSpPr>
        <p:spPr>
          <a:xfrm>
            <a:off x="1590294" y="410971"/>
            <a:ext cx="11451590" cy="7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What problems we have with Traditional Infra?</a:t>
            </a:r>
            <a:endParaRPr sz="4800"/>
          </a:p>
        </p:txBody>
      </p:sp>
      <p:sp>
        <p:nvSpPr>
          <p:cNvPr id="60" name="Google Shape;60;p3"/>
          <p:cNvSpPr txBox="1"/>
          <p:nvPr/>
        </p:nvSpPr>
        <p:spPr>
          <a:xfrm>
            <a:off x="7707086" y="6583680"/>
            <a:ext cx="6309360" cy="548640"/>
          </a:xfrm>
          <a:prstGeom prst="rect">
            <a:avLst/>
          </a:prstGeom>
          <a:solidFill>
            <a:srgbClr val="438086"/>
          </a:solidFill>
          <a:ln>
            <a:noFill/>
          </a:ln>
        </p:spPr>
        <p:txBody>
          <a:bodyPr anchorCtr="0" anchor="t" bIns="0" lIns="0" spcFirstLastPara="1" rIns="0" wrap="square" tIns="920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Hardware Infrastructure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3"/>
          <p:cNvSpPr txBox="1"/>
          <p:nvPr/>
        </p:nvSpPr>
        <p:spPr>
          <a:xfrm>
            <a:off x="7707086" y="5717176"/>
            <a:ext cx="6309360" cy="5486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t" bIns="0" lIns="0" spcFirstLastPara="1" rIns="0" wrap="square" tIns="933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Operating System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3"/>
          <p:cNvSpPr txBox="1"/>
          <p:nvPr/>
        </p:nvSpPr>
        <p:spPr>
          <a:xfrm>
            <a:off x="7707086" y="4850673"/>
            <a:ext cx="3070225" cy="548640"/>
          </a:xfrm>
          <a:prstGeom prst="rect">
            <a:avLst/>
          </a:prstGeom>
          <a:solidFill>
            <a:srgbClr val="C69B7E"/>
          </a:solidFill>
          <a:ln>
            <a:noFill/>
          </a:ln>
        </p:spPr>
        <p:txBody>
          <a:bodyPr anchorCtr="0" anchor="t" bIns="0" lIns="0" spcFirstLastPara="1" rIns="0" wrap="square" tIns="939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Libraries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3"/>
          <p:cNvSpPr txBox="1"/>
          <p:nvPr/>
        </p:nvSpPr>
        <p:spPr>
          <a:xfrm>
            <a:off x="11072948" y="4850673"/>
            <a:ext cx="2943860" cy="548640"/>
          </a:xfrm>
          <a:prstGeom prst="rect">
            <a:avLst/>
          </a:prstGeom>
          <a:solidFill>
            <a:srgbClr val="9394BE"/>
          </a:solidFill>
          <a:ln>
            <a:noFill/>
          </a:ln>
        </p:spPr>
        <p:txBody>
          <a:bodyPr anchorCtr="0" anchor="t" bIns="0" lIns="0" spcFirstLastPara="1" rIns="0" wrap="square" tIns="100325">
            <a:spAutoFit/>
          </a:bodyPr>
          <a:lstStyle/>
          <a:p>
            <a:pPr indent="0" lvl="0" marL="7035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Dependencies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36352" y="2807207"/>
            <a:ext cx="1158240" cy="1158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777072" y="2712620"/>
            <a:ext cx="1187965" cy="1279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07172" y="2808828"/>
            <a:ext cx="1517427" cy="11888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3"/>
          <p:cNvSpPr txBox="1"/>
          <p:nvPr/>
        </p:nvSpPr>
        <p:spPr>
          <a:xfrm>
            <a:off x="384410" y="1762759"/>
            <a:ext cx="2555875" cy="3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74320" lvl="0" marL="2870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6F8D"/>
              </a:buClr>
              <a:buSzPts val="2100"/>
              <a:buFont typeface="Arial"/>
              <a:buChar char="•"/>
            </a:pPr>
            <a:r>
              <a:rPr lang="en-US" sz="2100">
                <a:solidFill>
                  <a:srgbClr val="406F8D"/>
                </a:solidFill>
                <a:latin typeface="Calibri"/>
                <a:ea typeface="Calibri"/>
                <a:cs typeface="Calibri"/>
                <a:sym typeface="Calibri"/>
              </a:rPr>
              <a:t>Traditional Approach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3"/>
          <p:cNvSpPr txBox="1"/>
          <p:nvPr>
            <p:ph idx="10" type="dt"/>
          </p:nvPr>
        </p:nvSpPr>
        <p:spPr>
          <a:xfrm>
            <a:off x="13109168" y="7788826"/>
            <a:ext cx="1222375" cy="2895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StackSimplify</a:t>
            </a:r>
            <a:endParaRPr/>
          </a:p>
        </p:txBody>
      </p:sp>
      <p:sp>
        <p:nvSpPr>
          <p:cNvPr id="69" name="Google Shape;69;p3"/>
          <p:cNvSpPr txBox="1"/>
          <p:nvPr/>
        </p:nvSpPr>
        <p:spPr>
          <a:xfrm>
            <a:off x="384410" y="2143759"/>
            <a:ext cx="3280410" cy="6153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74320" lvl="0" marL="287020" marR="0" rtl="0" algn="l">
              <a:lnSpc>
                <a:spcPct val="119047"/>
              </a:lnSpc>
              <a:spcBef>
                <a:spcPts val="0"/>
              </a:spcBef>
              <a:spcAft>
                <a:spcPts val="0"/>
              </a:spcAft>
              <a:buClr>
                <a:srgbClr val="406F8D"/>
              </a:buClr>
              <a:buSzPts val="2100"/>
              <a:buFont typeface="Arial"/>
              <a:buChar char="•"/>
            </a:pPr>
            <a:r>
              <a:rPr lang="en-US" sz="2100">
                <a:solidFill>
                  <a:srgbClr val="406F8D"/>
                </a:solidFill>
                <a:latin typeface="Calibri"/>
                <a:ea typeface="Calibri"/>
                <a:cs typeface="Calibri"/>
                <a:sym typeface="Calibri"/>
              </a:rPr>
              <a:t>Installation &amp; Configuration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4320" lvl="1" marL="835660" marR="0" rtl="0" algn="l">
              <a:lnSpc>
                <a:spcPct val="11888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consuming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3"/>
          <p:cNvSpPr txBox="1"/>
          <p:nvPr/>
        </p:nvSpPr>
        <p:spPr>
          <a:xfrm>
            <a:off x="933050" y="2727452"/>
            <a:ext cx="565277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74320" lvl="0" marL="2870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to perform install/configs on every server and every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3"/>
          <p:cNvSpPr txBox="1"/>
          <p:nvPr/>
        </p:nvSpPr>
        <p:spPr>
          <a:xfrm>
            <a:off x="384410" y="2868095"/>
            <a:ext cx="4799965" cy="7245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950">
            <a:spAutoFit/>
          </a:bodyPr>
          <a:lstStyle/>
          <a:p>
            <a:pPr indent="0" lvl="0" marL="8356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environment (dev, qa, staging, production)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4320" lvl="0" marL="287020" marR="0" rtl="0" algn="l">
              <a:lnSpc>
                <a:spcPct val="100000"/>
              </a:lnSpc>
              <a:spcBef>
                <a:spcPts val="445"/>
              </a:spcBef>
              <a:spcAft>
                <a:spcPts val="0"/>
              </a:spcAft>
              <a:buClr>
                <a:srgbClr val="406F8D"/>
              </a:buClr>
              <a:buSzPts val="2100"/>
              <a:buFont typeface="Arial"/>
              <a:buChar char="•"/>
            </a:pPr>
            <a:r>
              <a:rPr lang="en-US" sz="2100">
                <a:solidFill>
                  <a:srgbClr val="406F8D"/>
                </a:solidFill>
                <a:latin typeface="Calibri"/>
                <a:ea typeface="Calibri"/>
                <a:cs typeface="Calibri"/>
                <a:sym typeface="Calibri"/>
              </a:rPr>
              <a:t>Compatibility &amp; Dependency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3"/>
          <p:cNvSpPr txBox="1"/>
          <p:nvPr/>
        </p:nvSpPr>
        <p:spPr>
          <a:xfrm>
            <a:off x="933050" y="3565652"/>
            <a:ext cx="519239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74320" lvl="0" marL="2870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to keep resolving issues related to libraries and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3"/>
          <p:cNvSpPr txBox="1"/>
          <p:nvPr/>
        </p:nvSpPr>
        <p:spPr>
          <a:xfrm>
            <a:off x="1207370" y="3754628"/>
            <a:ext cx="132397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dependencies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3"/>
          <p:cNvSpPr txBox="1"/>
          <p:nvPr/>
        </p:nvSpPr>
        <p:spPr>
          <a:xfrm>
            <a:off x="384410" y="4085335"/>
            <a:ext cx="4233545" cy="3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74320" lvl="0" marL="2870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6F8D"/>
              </a:buClr>
              <a:buSzPts val="2100"/>
              <a:buFont typeface="Arial"/>
              <a:buChar char="•"/>
            </a:pPr>
            <a:r>
              <a:rPr lang="en-US" sz="2100">
                <a:solidFill>
                  <a:srgbClr val="406F8D"/>
                </a:solidFill>
                <a:latin typeface="Calibri"/>
                <a:ea typeface="Calibri"/>
                <a:cs typeface="Calibri"/>
                <a:sym typeface="Calibri"/>
              </a:rPr>
              <a:t>Inconsistencies across Environments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3"/>
          <p:cNvSpPr txBox="1"/>
          <p:nvPr/>
        </p:nvSpPr>
        <p:spPr>
          <a:xfrm>
            <a:off x="933050" y="4403852"/>
            <a:ext cx="583946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74320" lvl="0" marL="2870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Very hard to track changes across Dev/QA/Staging and Prod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3"/>
          <p:cNvSpPr txBox="1"/>
          <p:nvPr/>
        </p:nvSpPr>
        <p:spPr>
          <a:xfrm>
            <a:off x="1207370" y="4592828"/>
            <a:ext cx="479742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environments and they end up with inconsistencies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384410" y="4923535"/>
            <a:ext cx="6809740" cy="807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74320" lvl="0" marL="287020" marR="0" rtl="0" algn="l">
              <a:lnSpc>
                <a:spcPct val="117380"/>
              </a:lnSpc>
              <a:spcBef>
                <a:spcPts val="0"/>
              </a:spcBef>
              <a:spcAft>
                <a:spcPts val="0"/>
              </a:spcAft>
              <a:buClr>
                <a:srgbClr val="406F8D"/>
              </a:buClr>
              <a:buSzPts val="2100"/>
              <a:buFont typeface="Arial"/>
              <a:buChar char="•"/>
            </a:pPr>
            <a:r>
              <a:rPr lang="en-US" sz="2100">
                <a:solidFill>
                  <a:srgbClr val="406F8D"/>
                </a:solidFill>
                <a:latin typeface="Calibri"/>
                <a:ea typeface="Calibri"/>
                <a:cs typeface="Calibri"/>
                <a:sym typeface="Calibri"/>
              </a:rPr>
              <a:t>Operational Support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4320" lvl="1" marL="835660" marR="5080" rtl="0" algn="l">
              <a:lnSpc>
                <a:spcPct val="733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more resources to handle operational issues on day to day  basis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3"/>
          <p:cNvSpPr txBox="1"/>
          <p:nvPr/>
        </p:nvSpPr>
        <p:spPr>
          <a:xfrm>
            <a:off x="1481691" y="5712967"/>
            <a:ext cx="3125470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74320" lvl="0" marL="2870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 Support (hardware, software)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4320" lvl="0" marL="2870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Patching releases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3"/>
          <p:cNvSpPr txBox="1"/>
          <p:nvPr/>
        </p:nvSpPr>
        <p:spPr>
          <a:xfrm>
            <a:off x="384410" y="6231128"/>
            <a:ext cx="6796405" cy="606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74320" lvl="0" marL="287020" marR="0" rtl="0" algn="l">
              <a:lnSpc>
                <a:spcPct val="117380"/>
              </a:lnSpc>
              <a:spcBef>
                <a:spcPts val="0"/>
              </a:spcBef>
              <a:spcAft>
                <a:spcPts val="0"/>
              </a:spcAft>
              <a:buClr>
                <a:srgbClr val="406F8D"/>
              </a:buClr>
              <a:buSzPts val="2100"/>
              <a:buFont typeface="Arial"/>
              <a:buChar char="•"/>
            </a:pPr>
            <a:r>
              <a:rPr lang="en-US" sz="2100">
                <a:solidFill>
                  <a:srgbClr val="406F8D"/>
                </a:solidFill>
                <a:latin typeface="Calibri"/>
                <a:ea typeface="Calibri"/>
                <a:cs typeface="Calibri"/>
                <a:sym typeface="Calibri"/>
              </a:rPr>
              <a:t>Developer Environments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4320" lvl="1" marL="835660" marR="0" rtl="0" algn="l">
              <a:lnSpc>
                <a:spcPct val="1169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a new developer joins the team, time it takes to provision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3"/>
          <p:cNvSpPr txBox="1"/>
          <p:nvPr/>
        </p:nvSpPr>
        <p:spPr>
          <a:xfrm>
            <a:off x="1207370" y="6741667"/>
            <a:ext cx="565975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 development environment in traditional approach is time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3"/>
          <p:cNvSpPr txBox="1"/>
          <p:nvPr/>
        </p:nvSpPr>
        <p:spPr>
          <a:xfrm>
            <a:off x="1207370" y="6930643"/>
            <a:ext cx="65024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taking.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3"/>
          <p:cNvSpPr txBox="1"/>
          <p:nvPr/>
        </p:nvSpPr>
        <p:spPr>
          <a:xfrm>
            <a:off x="7785826" y="2411476"/>
            <a:ext cx="1362075" cy="36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Webservers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3"/>
          <p:cNvSpPr txBox="1"/>
          <p:nvPr/>
        </p:nvSpPr>
        <p:spPr>
          <a:xfrm>
            <a:off x="10295379" y="2359659"/>
            <a:ext cx="1311910" cy="36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AppServers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3"/>
          <p:cNvSpPr txBox="1"/>
          <p:nvPr/>
        </p:nvSpPr>
        <p:spPr>
          <a:xfrm>
            <a:off x="12678757" y="2335276"/>
            <a:ext cx="1189355" cy="36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 txBox="1"/>
          <p:nvPr>
            <p:ph type="title"/>
          </p:nvPr>
        </p:nvSpPr>
        <p:spPr>
          <a:xfrm>
            <a:off x="1117338" y="146060"/>
            <a:ext cx="4916805" cy="817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/>
              <a:t>Physical Machines</a:t>
            </a:r>
            <a:endParaRPr sz="5200"/>
          </a:p>
        </p:txBody>
      </p:sp>
      <p:sp>
        <p:nvSpPr>
          <p:cNvPr id="90" name="Google Shape;90;p4"/>
          <p:cNvSpPr txBox="1"/>
          <p:nvPr/>
        </p:nvSpPr>
        <p:spPr>
          <a:xfrm>
            <a:off x="7707086" y="6583680"/>
            <a:ext cx="6309360" cy="548640"/>
          </a:xfrm>
          <a:prstGeom prst="rect">
            <a:avLst/>
          </a:prstGeom>
          <a:solidFill>
            <a:srgbClr val="438086"/>
          </a:solidFill>
          <a:ln>
            <a:noFill/>
          </a:ln>
        </p:spPr>
        <p:txBody>
          <a:bodyPr anchorCtr="0" anchor="t" bIns="0" lIns="0" spcFirstLastPara="1" rIns="0" wrap="square" tIns="920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Hardware Infrastructure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4"/>
          <p:cNvSpPr txBox="1"/>
          <p:nvPr/>
        </p:nvSpPr>
        <p:spPr>
          <a:xfrm>
            <a:off x="421220" y="6609806"/>
            <a:ext cx="6309360" cy="548640"/>
          </a:xfrm>
          <a:prstGeom prst="rect">
            <a:avLst/>
          </a:prstGeom>
          <a:solidFill>
            <a:srgbClr val="438086"/>
          </a:solidFill>
          <a:ln>
            <a:noFill/>
          </a:ln>
        </p:spPr>
        <p:txBody>
          <a:bodyPr anchorCtr="0" anchor="t" bIns="0" lIns="0" spcFirstLastPara="1" rIns="0" wrap="square" tIns="933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Hardware Infrastructure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4"/>
          <p:cNvSpPr txBox="1"/>
          <p:nvPr/>
        </p:nvSpPr>
        <p:spPr>
          <a:xfrm>
            <a:off x="421220" y="5743303"/>
            <a:ext cx="6309360" cy="5486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t" bIns="0" lIns="0" spcFirstLastPara="1" rIns="0" wrap="square" tIns="946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Operating System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4"/>
          <p:cNvSpPr txBox="1"/>
          <p:nvPr/>
        </p:nvSpPr>
        <p:spPr>
          <a:xfrm>
            <a:off x="421220" y="4876800"/>
            <a:ext cx="3070225" cy="548640"/>
          </a:xfrm>
          <a:prstGeom prst="rect">
            <a:avLst/>
          </a:prstGeom>
          <a:solidFill>
            <a:srgbClr val="C69B7E"/>
          </a:solidFill>
          <a:ln>
            <a:noFill/>
          </a:ln>
        </p:spPr>
        <p:txBody>
          <a:bodyPr anchorCtr="0" anchor="t" bIns="0" lIns="0" spcFirstLastPara="1" rIns="0" wrap="square" tIns="920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Libraries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4"/>
          <p:cNvSpPr txBox="1"/>
          <p:nvPr/>
        </p:nvSpPr>
        <p:spPr>
          <a:xfrm>
            <a:off x="3787082" y="4876800"/>
            <a:ext cx="2943860" cy="548640"/>
          </a:xfrm>
          <a:prstGeom prst="rect">
            <a:avLst/>
          </a:prstGeom>
          <a:solidFill>
            <a:srgbClr val="9394BE"/>
          </a:solidFill>
          <a:ln>
            <a:noFill/>
          </a:ln>
        </p:spPr>
        <p:txBody>
          <a:bodyPr anchorCtr="0" anchor="t" bIns="0" lIns="0" spcFirstLastPara="1" rIns="0" wrap="square" tIns="101600">
            <a:spAutoFit/>
          </a:bodyPr>
          <a:lstStyle/>
          <a:p>
            <a:pPr indent="0" lvl="0" marL="7035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Dependencies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51632" y="2831592"/>
            <a:ext cx="1158239" cy="1158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91212" y="2738747"/>
            <a:ext cx="1187965" cy="1279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1305" y="2834954"/>
            <a:ext cx="1517427" cy="11888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4"/>
          <p:cNvSpPr txBox="1"/>
          <p:nvPr/>
        </p:nvSpPr>
        <p:spPr>
          <a:xfrm>
            <a:off x="499959" y="2435859"/>
            <a:ext cx="1362075" cy="36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Webservers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4"/>
          <p:cNvSpPr txBox="1"/>
          <p:nvPr/>
        </p:nvSpPr>
        <p:spPr>
          <a:xfrm>
            <a:off x="3009513" y="2387091"/>
            <a:ext cx="1311910" cy="36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AppServers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4"/>
          <p:cNvSpPr txBox="1"/>
          <p:nvPr/>
        </p:nvSpPr>
        <p:spPr>
          <a:xfrm>
            <a:off x="5392890" y="2359659"/>
            <a:ext cx="1189355" cy="36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4"/>
          <p:cNvSpPr txBox="1"/>
          <p:nvPr/>
        </p:nvSpPr>
        <p:spPr>
          <a:xfrm>
            <a:off x="8612277" y="213500"/>
            <a:ext cx="4498975" cy="802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00">
                <a:solidFill>
                  <a:srgbClr val="406F8D"/>
                </a:solidFill>
                <a:latin typeface="Calibri"/>
                <a:ea typeface="Calibri"/>
                <a:cs typeface="Calibri"/>
                <a:sym typeface="Calibri"/>
              </a:rPr>
              <a:t>Virtual Machines</a:t>
            </a:r>
            <a:endParaRPr sz="5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4"/>
          <p:cNvSpPr txBox="1"/>
          <p:nvPr/>
        </p:nvSpPr>
        <p:spPr>
          <a:xfrm>
            <a:off x="7707086" y="4876798"/>
            <a:ext cx="6309360" cy="13239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0" lIns="0" spcFirstLastPara="1" rIns="0" wrap="square" tIns="12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Hypervisor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4"/>
          <p:cNvSpPr txBox="1"/>
          <p:nvPr/>
        </p:nvSpPr>
        <p:spPr>
          <a:xfrm>
            <a:off x="7775419" y="3881845"/>
            <a:ext cx="2910205" cy="5486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t" bIns="0" lIns="0" spcFirstLastPara="1" rIns="0" wrap="square" tIns="93325">
            <a:spAutoFit/>
          </a:bodyPr>
          <a:lstStyle/>
          <a:p>
            <a:pPr indent="0" lvl="0" marL="4533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Operating System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4"/>
          <p:cNvSpPr txBox="1"/>
          <p:nvPr/>
        </p:nvSpPr>
        <p:spPr>
          <a:xfrm>
            <a:off x="7775419" y="3186216"/>
            <a:ext cx="1314450" cy="548640"/>
          </a:xfrm>
          <a:prstGeom prst="rect">
            <a:avLst/>
          </a:prstGeom>
          <a:solidFill>
            <a:srgbClr val="C69B7E"/>
          </a:solidFill>
          <a:ln>
            <a:noFill/>
          </a:ln>
        </p:spPr>
        <p:txBody>
          <a:bodyPr anchorCtr="0" anchor="t" bIns="0" lIns="0" spcFirstLastPara="1" rIns="0" wrap="square" tIns="939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Libs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4"/>
          <p:cNvSpPr txBox="1"/>
          <p:nvPr/>
        </p:nvSpPr>
        <p:spPr>
          <a:xfrm>
            <a:off x="9397719" y="3200714"/>
            <a:ext cx="1287780" cy="548640"/>
          </a:xfrm>
          <a:prstGeom prst="rect">
            <a:avLst/>
          </a:prstGeom>
          <a:solidFill>
            <a:srgbClr val="9394BE"/>
          </a:solidFill>
          <a:ln>
            <a:noFill/>
          </a:ln>
        </p:spPr>
        <p:txBody>
          <a:bodyPr anchorCtr="0" anchor="t" bIns="0" lIns="0" spcFirstLastPara="1" rIns="0" wrap="square" tIns="101600">
            <a:spAutoFit/>
          </a:bodyPr>
          <a:lstStyle/>
          <a:p>
            <a:pPr indent="0" lvl="0" marL="3733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Deps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18119" y="2454596"/>
            <a:ext cx="758714" cy="594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985504" y="2471927"/>
            <a:ext cx="524255" cy="524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36497" y="2466186"/>
            <a:ext cx="546198" cy="588213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4"/>
          <p:cNvSpPr txBox="1"/>
          <p:nvPr/>
        </p:nvSpPr>
        <p:spPr>
          <a:xfrm>
            <a:off x="7707086" y="2126645"/>
            <a:ext cx="3056890" cy="2380615"/>
          </a:xfrm>
          <a:prstGeom prst="rect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5075">
            <a:spAutoFit/>
          </a:bodyPr>
          <a:lstStyle/>
          <a:p>
            <a:pPr indent="0" lvl="0" marL="965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Webservers	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AppServers	Databases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4"/>
          <p:cNvSpPr txBox="1"/>
          <p:nvPr/>
        </p:nvSpPr>
        <p:spPr>
          <a:xfrm>
            <a:off x="10966804" y="3896343"/>
            <a:ext cx="2910205" cy="5486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t" bIns="0" lIns="0" spcFirstLastPara="1" rIns="0" wrap="square" tIns="94600">
            <a:spAutoFit/>
          </a:bodyPr>
          <a:lstStyle/>
          <a:p>
            <a:pPr indent="0" lvl="0" marL="4533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Operating System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4"/>
          <p:cNvSpPr txBox="1"/>
          <p:nvPr/>
        </p:nvSpPr>
        <p:spPr>
          <a:xfrm>
            <a:off x="10966804" y="3200714"/>
            <a:ext cx="1314450" cy="548640"/>
          </a:xfrm>
          <a:prstGeom prst="rect">
            <a:avLst/>
          </a:prstGeom>
          <a:solidFill>
            <a:srgbClr val="C69B7E"/>
          </a:solidFill>
          <a:ln>
            <a:noFill/>
          </a:ln>
        </p:spPr>
        <p:txBody>
          <a:bodyPr anchorCtr="0" anchor="t" bIns="0" lIns="0" spcFirstLastPara="1" rIns="0" wrap="square" tIns="952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Libs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4"/>
          <p:cNvSpPr txBox="1"/>
          <p:nvPr/>
        </p:nvSpPr>
        <p:spPr>
          <a:xfrm>
            <a:off x="12589105" y="3215213"/>
            <a:ext cx="1287780" cy="548640"/>
          </a:xfrm>
          <a:prstGeom prst="rect">
            <a:avLst/>
          </a:prstGeom>
          <a:solidFill>
            <a:srgbClr val="9394BE"/>
          </a:solidFill>
          <a:ln>
            <a:noFill/>
          </a:ln>
        </p:spPr>
        <p:txBody>
          <a:bodyPr anchorCtr="0" anchor="t" bIns="0" lIns="0" spcFirstLastPara="1" rIns="0" wrap="square" tIns="102225">
            <a:spAutoFit/>
          </a:bodyPr>
          <a:lstStyle/>
          <a:p>
            <a:pPr indent="0" lvl="0" marL="3733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Deps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009505" y="2469094"/>
            <a:ext cx="758714" cy="594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127992" y="2478023"/>
            <a:ext cx="573024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127877" y="2480684"/>
            <a:ext cx="546198" cy="588213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4"/>
          <p:cNvSpPr txBox="1"/>
          <p:nvPr/>
        </p:nvSpPr>
        <p:spPr>
          <a:xfrm>
            <a:off x="10898470" y="2141142"/>
            <a:ext cx="3056890" cy="2380615"/>
          </a:xfrm>
          <a:prstGeom prst="rect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6350">
            <a:spAutoFit/>
          </a:bodyPr>
          <a:lstStyle/>
          <a:p>
            <a:pPr indent="0" lvl="0" marL="965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Webservers	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AppServers	Databases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4"/>
          <p:cNvSpPr txBox="1"/>
          <p:nvPr/>
        </p:nvSpPr>
        <p:spPr>
          <a:xfrm>
            <a:off x="8460410" y="1634235"/>
            <a:ext cx="1827530" cy="36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Virtual Machine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4"/>
          <p:cNvSpPr txBox="1"/>
          <p:nvPr/>
        </p:nvSpPr>
        <p:spPr>
          <a:xfrm>
            <a:off x="11446502" y="1631188"/>
            <a:ext cx="1827530" cy="36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Virtual Machine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/>
          <p:nvPr>
            <p:ph type="title"/>
          </p:nvPr>
        </p:nvSpPr>
        <p:spPr>
          <a:xfrm>
            <a:off x="3075702" y="301508"/>
            <a:ext cx="8298815" cy="817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/>
              <a:t>Physical Machines with Docker</a:t>
            </a:r>
            <a:endParaRPr sz="5200"/>
          </a:p>
        </p:txBody>
      </p:sp>
      <p:sp>
        <p:nvSpPr>
          <p:cNvPr id="124" name="Google Shape;124;p5"/>
          <p:cNvSpPr txBox="1"/>
          <p:nvPr/>
        </p:nvSpPr>
        <p:spPr>
          <a:xfrm>
            <a:off x="3788228" y="6505306"/>
            <a:ext cx="6513830" cy="548640"/>
          </a:xfrm>
          <a:prstGeom prst="rect">
            <a:avLst/>
          </a:prstGeom>
          <a:solidFill>
            <a:srgbClr val="438086"/>
          </a:solidFill>
          <a:ln>
            <a:noFill/>
          </a:ln>
        </p:spPr>
        <p:txBody>
          <a:bodyPr anchorCtr="0" anchor="t" bIns="0" lIns="0" spcFirstLastPara="1" rIns="0" wrap="square" tIns="946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Hardware Infrastructure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5"/>
          <p:cNvSpPr txBox="1"/>
          <p:nvPr/>
        </p:nvSpPr>
        <p:spPr>
          <a:xfrm>
            <a:off x="3788228" y="5638802"/>
            <a:ext cx="6513830" cy="5486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t" bIns="0" lIns="0" spcFirstLastPara="1" rIns="0" wrap="square" tIns="952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Operating System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5"/>
          <p:cNvSpPr txBox="1"/>
          <p:nvPr/>
        </p:nvSpPr>
        <p:spPr>
          <a:xfrm>
            <a:off x="3788228" y="4711335"/>
            <a:ext cx="6513830" cy="5486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t" bIns="0" lIns="0" spcFirstLastPara="1" rIns="0" wrap="square" tIns="93325">
            <a:spAutoFit/>
          </a:bodyPr>
          <a:lstStyle/>
          <a:p>
            <a:pPr indent="0" lvl="0" marL="63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Docker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7" name="Google Shape;127;p5"/>
          <p:cNvGrpSpPr/>
          <p:nvPr/>
        </p:nvGrpSpPr>
        <p:grpSpPr>
          <a:xfrm>
            <a:off x="3915579" y="2000121"/>
            <a:ext cx="1739900" cy="2395220"/>
            <a:chOff x="3915579" y="2000121"/>
            <a:chExt cx="1739900" cy="2395220"/>
          </a:xfrm>
        </p:grpSpPr>
        <p:sp>
          <p:nvSpPr>
            <p:cNvPr id="128" name="Google Shape;128;p5"/>
            <p:cNvSpPr/>
            <p:nvPr/>
          </p:nvSpPr>
          <p:spPr>
            <a:xfrm>
              <a:off x="3915579" y="2000121"/>
              <a:ext cx="1739900" cy="2395220"/>
            </a:xfrm>
            <a:custGeom>
              <a:rect b="b" l="l" r="r" t="t"/>
              <a:pathLst>
                <a:path extrusionOk="0" h="2395220" w="1739900">
                  <a:moveTo>
                    <a:pt x="1739774" y="0"/>
                  </a:moveTo>
                  <a:lnTo>
                    <a:pt x="0" y="0"/>
                  </a:lnTo>
                  <a:lnTo>
                    <a:pt x="0" y="2394996"/>
                  </a:lnTo>
                  <a:lnTo>
                    <a:pt x="1739774" y="2394996"/>
                  </a:lnTo>
                  <a:lnTo>
                    <a:pt x="1739774" y="0"/>
                  </a:lnTo>
                  <a:close/>
                </a:path>
              </a:pathLst>
            </a:custGeom>
            <a:solidFill>
              <a:srgbClr val="53548A">
                <a:alpha val="1607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9" name="Google Shape;129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014290" y="2387993"/>
              <a:ext cx="1517427" cy="11888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0" name="Google Shape;130;p5"/>
          <p:cNvSpPr txBox="1"/>
          <p:nvPr/>
        </p:nvSpPr>
        <p:spPr>
          <a:xfrm>
            <a:off x="4105644" y="1990852"/>
            <a:ext cx="1349375" cy="36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Webservers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5"/>
          <p:cNvSpPr/>
          <p:nvPr/>
        </p:nvSpPr>
        <p:spPr>
          <a:xfrm>
            <a:off x="4010531" y="3926963"/>
            <a:ext cx="738505" cy="365760"/>
          </a:xfrm>
          <a:custGeom>
            <a:rect b="b" l="l" r="r" t="t"/>
            <a:pathLst>
              <a:path extrusionOk="0" h="365760" w="738504">
                <a:moveTo>
                  <a:pt x="738051" y="0"/>
                </a:moveTo>
                <a:lnTo>
                  <a:pt x="0" y="0"/>
                </a:lnTo>
                <a:lnTo>
                  <a:pt x="0" y="365318"/>
                </a:lnTo>
                <a:lnTo>
                  <a:pt x="738051" y="365318"/>
                </a:lnTo>
                <a:lnTo>
                  <a:pt x="738051" y="0"/>
                </a:lnTo>
                <a:close/>
              </a:path>
            </a:pathLst>
          </a:custGeom>
          <a:solidFill>
            <a:srgbClr val="C69B7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5"/>
          <p:cNvSpPr txBox="1"/>
          <p:nvPr/>
        </p:nvSpPr>
        <p:spPr>
          <a:xfrm>
            <a:off x="4161942" y="3917188"/>
            <a:ext cx="447675" cy="36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Libs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5"/>
          <p:cNvSpPr/>
          <p:nvPr/>
        </p:nvSpPr>
        <p:spPr>
          <a:xfrm>
            <a:off x="4800422" y="3922782"/>
            <a:ext cx="738505" cy="365760"/>
          </a:xfrm>
          <a:custGeom>
            <a:rect b="b" l="l" r="r" t="t"/>
            <a:pathLst>
              <a:path extrusionOk="0" h="365760" w="738504">
                <a:moveTo>
                  <a:pt x="738051" y="0"/>
                </a:moveTo>
                <a:lnTo>
                  <a:pt x="0" y="0"/>
                </a:lnTo>
                <a:lnTo>
                  <a:pt x="0" y="365318"/>
                </a:lnTo>
                <a:lnTo>
                  <a:pt x="738051" y="365318"/>
                </a:lnTo>
                <a:lnTo>
                  <a:pt x="738051" y="0"/>
                </a:lnTo>
                <a:close/>
              </a:path>
            </a:pathLst>
          </a:custGeom>
          <a:solidFill>
            <a:srgbClr val="9394B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5"/>
          <p:cNvSpPr txBox="1"/>
          <p:nvPr/>
        </p:nvSpPr>
        <p:spPr>
          <a:xfrm>
            <a:off x="4912114" y="3927347"/>
            <a:ext cx="52705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Deps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5" name="Google Shape;135;p5"/>
          <p:cNvGrpSpPr/>
          <p:nvPr/>
        </p:nvGrpSpPr>
        <p:grpSpPr>
          <a:xfrm>
            <a:off x="6119554" y="1994884"/>
            <a:ext cx="1739900" cy="2395220"/>
            <a:chOff x="6119554" y="1994884"/>
            <a:chExt cx="1739900" cy="2395220"/>
          </a:xfrm>
        </p:grpSpPr>
        <p:sp>
          <p:nvSpPr>
            <p:cNvPr id="136" name="Google Shape;136;p5"/>
            <p:cNvSpPr/>
            <p:nvPr/>
          </p:nvSpPr>
          <p:spPr>
            <a:xfrm>
              <a:off x="6119554" y="1994884"/>
              <a:ext cx="1739900" cy="2395220"/>
            </a:xfrm>
            <a:custGeom>
              <a:rect b="b" l="l" r="r" t="t"/>
              <a:pathLst>
                <a:path extrusionOk="0" h="2395220" w="1739900">
                  <a:moveTo>
                    <a:pt x="1739775" y="0"/>
                  </a:moveTo>
                  <a:lnTo>
                    <a:pt x="0" y="0"/>
                  </a:lnTo>
                  <a:lnTo>
                    <a:pt x="0" y="2394995"/>
                  </a:lnTo>
                  <a:lnTo>
                    <a:pt x="1739775" y="2394995"/>
                  </a:lnTo>
                  <a:lnTo>
                    <a:pt x="1739775" y="0"/>
                  </a:lnTo>
                  <a:close/>
                </a:path>
              </a:pathLst>
            </a:custGeom>
            <a:solidFill>
              <a:srgbClr val="53548A">
                <a:alpha val="1607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6214506" y="3921724"/>
              <a:ext cx="738505" cy="365760"/>
            </a:xfrm>
            <a:custGeom>
              <a:rect b="b" l="l" r="r" t="t"/>
              <a:pathLst>
                <a:path extrusionOk="0" h="365760" w="738504">
                  <a:moveTo>
                    <a:pt x="738051" y="0"/>
                  </a:moveTo>
                  <a:lnTo>
                    <a:pt x="0" y="0"/>
                  </a:lnTo>
                  <a:lnTo>
                    <a:pt x="0" y="365318"/>
                  </a:lnTo>
                  <a:lnTo>
                    <a:pt x="738051" y="365318"/>
                  </a:lnTo>
                  <a:lnTo>
                    <a:pt x="738051" y="0"/>
                  </a:lnTo>
                  <a:close/>
                </a:path>
              </a:pathLst>
            </a:custGeom>
            <a:solidFill>
              <a:srgbClr val="C69B7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8" name="Google Shape;138;p5"/>
          <p:cNvSpPr txBox="1"/>
          <p:nvPr/>
        </p:nvSpPr>
        <p:spPr>
          <a:xfrm>
            <a:off x="6365916" y="3911091"/>
            <a:ext cx="447675" cy="36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Libs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5"/>
          <p:cNvSpPr/>
          <p:nvPr/>
        </p:nvSpPr>
        <p:spPr>
          <a:xfrm>
            <a:off x="7004398" y="3917543"/>
            <a:ext cx="738505" cy="365760"/>
          </a:xfrm>
          <a:custGeom>
            <a:rect b="b" l="l" r="r" t="t"/>
            <a:pathLst>
              <a:path extrusionOk="0" h="365760" w="738504">
                <a:moveTo>
                  <a:pt x="738050" y="0"/>
                </a:moveTo>
                <a:lnTo>
                  <a:pt x="0" y="0"/>
                </a:lnTo>
                <a:lnTo>
                  <a:pt x="0" y="365318"/>
                </a:lnTo>
                <a:lnTo>
                  <a:pt x="738050" y="365318"/>
                </a:lnTo>
                <a:lnTo>
                  <a:pt x="738050" y="0"/>
                </a:lnTo>
                <a:close/>
              </a:path>
            </a:pathLst>
          </a:custGeom>
          <a:solidFill>
            <a:srgbClr val="9394B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7116089" y="3921252"/>
            <a:ext cx="52705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Deps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09359" y="2423160"/>
            <a:ext cx="1286256" cy="1207008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5"/>
          <p:cNvSpPr txBox="1"/>
          <p:nvPr/>
        </p:nvSpPr>
        <p:spPr>
          <a:xfrm>
            <a:off x="6282644" y="1990852"/>
            <a:ext cx="1299210" cy="36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AppServers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3" name="Google Shape;143;p5"/>
          <p:cNvGrpSpPr/>
          <p:nvPr/>
        </p:nvGrpSpPr>
        <p:grpSpPr>
          <a:xfrm>
            <a:off x="8425914" y="1976962"/>
            <a:ext cx="1739900" cy="2395220"/>
            <a:chOff x="8425914" y="1976962"/>
            <a:chExt cx="1739900" cy="2395220"/>
          </a:xfrm>
        </p:grpSpPr>
        <p:sp>
          <p:nvSpPr>
            <p:cNvPr id="144" name="Google Shape;144;p5"/>
            <p:cNvSpPr/>
            <p:nvPr/>
          </p:nvSpPr>
          <p:spPr>
            <a:xfrm>
              <a:off x="8425914" y="1976962"/>
              <a:ext cx="1739900" cy="2395220"/>
            </a:xfrm>
            <a:custGeom>
              <a:rect b="b" l="l" r="r" t="t"/>
              <a:pathLst>
                <a:path extrusionOk="0" h="2395220" w="1739900">
                  <a:moveTo>
                    <a:pt x="1739774" y="0"/>
                  </a:moveTo>
                  <a:lnTo>
                    <a:pt x="0" y="0"/>
                  </a:lnTo>
                  <a:lnTo>
                    <a:pt x="0" y="2394995"/>
                  </a:lnTo>
                  <a:lnTo>
                    <a:pt x="1739774" y="2394995"/>
                  </a:lnTo>
                  <a:lnTo>
                    <a:pt x="1739774" y="0"/>
                  </a:lnTo>
                  <a:close/>
                </a:path>
              </a:pathLst>
            </a:custGeom>
            <a:solidFill>
              <a:srgbClr val="53548A">
                <a:alpha val="1607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8520865" y="3903803"/>
              <a:ext cx="738505" cy="365760"/>
            </a:xfrm>
            <a:custGeom>
              <a:rect b="b" l="l" r="r" t="t"/>
              <a:pathLst>
                <a:path extrusionOk="0" h="365760" w="738504">
                  <a:moveTo>
                    <a:pt x="738051" y="0"/>
                  </a:moveTo>
                  <a:lnTo>
                    <a:pt x="0" y="0"/>
                  </a:lnTo>
                  <a:lnTo>
                    <a:pt x="0" y="365318"/>
                  </a:lnTo>
                  <a:lnTo>
                    <a:pt x="738051" y="365318"/>
                  </a:lnTo>
                  <a:lnTo>
                    <a:pt x="738051" y="0"/>
                  </a:lnTo>
                  <a:close/>
                </a:path>
              </a:pathLst>
            </a:custGeom>
            <a:solidFill>
              <a:srgbClr val="C69B7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6" name="Google Shape;146;p5"/>
          <p:cNvSpPr txBox="1"/>
          <p:nvPr/>
        </p:nvSpPr>
        <p:spPr>
          <a:xfrm>
            <a:off x="8672276" y="3892803"/>
            <a:ext cx="447675" cy="36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Libs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5"/>
          <p:cNvSpPr/>
          <p:nvPr/>
        </p:nvSpPr>
        <p:spPr>
          <a:xfrm>
            <a:off x="9310755" y="3899621"/>
            <a:ext cx="738505" cy="365760"/>
          </a:xfrm>
          <a:custGeom>
            <a:rect b="b" l="l" r="r" t="t"/>
            <a:pathLst>
              <a:path extrusionOk="0" h="365760" w="738504">
                <a:moveTo>
                  <a:pt x="738051" y="0"/>
                </a:moveTo>
                <a:lnTo>
                  <a:pt x="0" y="0"/>
                </a:lnTo>
                <a:lnTo>
                  <a:pt x="0" y="365318"/>
                </a:lnTo>
                <a:lnTo>
                  <a:pt x="738051" y="365318"/>
                </a:lnTo>
                <a:lnTo>
                  <a:pt x="738051" y="0"/>
                </a:lnTo>
                <a:close/>
              </a:path>
            </a:pathLst>
          </a:custGeom>
          <a:solidFill>
            <a:srgbClr val="9394B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5"/>
          <p:cNvSpPr txBox="1"/>
          <p:nvPr/>
        </p:nvSpPr>
        <p:spPr>
          <a:xfrm>
            <a:off x="9422448" y="3902964"/>
            <a:ext cx="52705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Deps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16387" y="2387994"/>
            <a:ext cx="1285058" cy="1285058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5"/>
          <p:cNvSpPr txBox="1"/>
          <p:nvPr/>
        </p:nvSpPr>
        <p:spPr>
          <a:xfrm>
            <a:off x="8576457" y="2009140"/>
            <a:ext cx="1176655" cy="36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5"/>
          <p:cNvSpPr txBox="1"/>
          <p:nvPr/>
        </p:nvSpPr>
        <p:spPr>
          <a:xfrm>
            <a:off x="3788228" y="1572266"/>
            <a:ext cx="2011680" cy="2934970"/>
          </a:xfrm>
          <a:prstGeom prst="rect">
            <a:avLst/>
          </a:prstGeom>
          <a:solidFill>
            <a:srgbClr val="53548A">
              <a:alpha val="16078"/>
            </a:srgbClr>
          </a:solidFill>
          <a:ln cap="flat" cmpd="sng" w="349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1750">
            <a:spAutoFit/>
          </a:bodyPr>
          <a:lstStyle/>
          <a:p>
            <a:pPr indent="0" lvl="0" marL="3035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Container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5"/>
          <p:cNvSpPr txBox="1"/>
          <p:nvPr/>
        </p:nvSpPr>
        <p:spPr>
          <a:xfrm>
            <a:off x="5990381" y="1572266"/>
            <a:ext cx="2011680" cy="2934970"/>
          </a:xfrm>
          <a:prstGeom prst="rect">
            <a:avLst/>
          </a:prstGeom>
          <a:solidFill>
            <a:srgbClr val="53548A">
              <a:alpha val="16078"/>
            </a:srgbClr>
          </a:solidFill>
          <a:ln cap="flat" cmpd="sng" w="349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2825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Container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5"/>
          <p:cNvSpPr txBox="1"/>
          <p:nvPr/>
        </p:nvSpPr>
        <p:spPr>
          <a:xfrm>
            <a:off x="8289960" y="1559529"/>
            <a:ext cx="2011680" cy="2934970"/>
          </a:xfrm>
          <a:prstGeom prst="rect">
            <a:avLst/>
          </a:prstGeom>
          <a:noFill/>
          <a:ln cap="flat" cmpd="sng" w="349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3475">
            <a:spAutoFit/>
          </a:bodyPr>
          <a:lstStyle/>
          <a:p>
            <a:pPr indent="0" lvl="0" marL="3689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Container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"/>
          <p:cNvSpPr txBox="1"/>
          <p:nvPr/>
        </p:nvSpPr>
        <p:spPr>
          <a:xfrm>
            <a:off x="339633" y="7014757"/>
            <a:ext cx="13677265" cy="548640"/>
          </a:xfrm>
          <a:prstGeom prst="rect">
            <a:avLst/>
          </a:prstGeom>
          <a:solidFill>
            <a:srgbClr val="438086"/>
          </a:solidFill>
          <a:ln>
            <a:noFill/>
          </a:ln>
        </p:spPr>
        <p:txBody>
          <a:bodyPr anchorCtr="0" anchor="t" bIns="0" lIns="0" spcFirstLastPara="1" rIns="0" wrap="square" tIns="939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Hardware Infrastructure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6"/>
          <p:cNvSpPr txBox="1"/>
          <p:nvPr>
            <p:ph type="title"/>
          </p:nvPr>
        </p:nvSpPr>
        <p:spPr>
          <a:xfrm>
            <a:off x="3474720" y="0"/>
            <a:ext cx="7818120" cy="802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00"/>
              <a:t>Virtual Machines with Docker</a:t>
            </a:r>
            <a:endParaRPr sz="5100"/>
          </a:p>
        </p:txBody>
      </p:sp>
      <p:sp>
        <p:nvSpPr>
          <p:cNvPr id="160" name="Google Shape;160;p6"/>
          <p:cNvSpPr txBox="1"/>
          <p:nvPr/>
        </p:nvSpPr>
        <p:spPr>
          <a:xfrm>
            <a:off x="339633" y="5679888"/>
            <a:ext cx="13677265" cy="122491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0" lIns="0" spcFirstLastPara="1" rIns="0" wrap="square" tIns="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Hypervisor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1" name="Google Shape;161;p6"/>
          <p:cNvGrpSpPr/>
          <p:nvPr/>
        </p:nvGrpSpPr>
        <p:grpSpPr>
          <a:xfrm>
            <a:off x="7553349" y="1548325"/>
            <a:ext cx="1739900" cy="2395220"/>
            <a:chOff x="7553349" y="1548325"/>
            <a:chExt cx="1739900" cy="2395220"/>
          </a:xfrm>
        </p:grpSpPr>
        <p:sp>
          <p:nvSpPr>
            <p:cNvPr id="162" name="Google Shape;162;p6"/>
            <p:cNvSpPr/>
            <p:nvPr/>
          </p:nvSpPr>
          <p:spPr>
            <a:xfrm>
              <a:off x="7553349" y="1548325"/>
              <a:ext cx="1739900" cy="2395220"/>
            </a:xfrm>
            <a:custGeom>
              <a:rect b="b" l="l" r="r" t="t"/>
              <a:pathLst>
                <a:path extrusionOk="0" h="2395220" w="1739900">
                  <a:moveTo>
                    <a:pt x="1739774" y="0"/>
                  </a:moveTo>
                  <a:lnTo>
                    <a:pt x="0" y="0"/>
                  </a:lnTo>
                  <a:lnTo>
                    <a:pt x="0" y="2394995"/>
                  </a:lnTo>
                  <a:lnTo>
                    <a:pt x="1739774" y="2394995"/>
                  </a:lnTo>
                  <a:lnTo>
                    <a:pt x="1739774" y="0"/>
                  </a:lnTo>
                  <a:close/>
                </a:path>
              </a:pathLst>
            </a:custGeom>
            <a:solidFill>
              <a:srgbClr val="53548A">
                <a:alpha val="1607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63" name="Google Shape;163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652059" y="1936197"/>
              <a:ext cx="1517427" cy="1188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4" name="Google Shape;164;p6"/>
            <p:cNvSpPr/>
            <p:nvPr/>
          </p:nvSpPr>
          <p:spPr>
            <a:xfrm>
              <a:off x="7648300" y="3475165"/>
              <a:ext cx="738505" cy="365760"/>
            </a:xfrm>
            <a:custGeom>
              <a:rect b="b" l="l" r="r" t="t"/>
              <a:pathLst>
                <a:path extrusionOk="0" h="365760" w="738504">
                  <a:moveTo>
                    <a:pt x="738051" y="0"/>
                  </a:moveTo>
                  <a:lnTo>
                    <a:pt x="0" y="0"/>
                  </a:lnTo>
                  <a:lnTo>
                    <a:pt x="0" y="365318"/>
                  </a:lnTo>
                  <a:lnTo>
                    <a:pt x="738051" y="365318"/>
                  </a:lnTo>
                  <a:lnTo>
                    <a:pt x="738051" y="0"/>
                  </a:lnTo>
                  <a:close/>
                </a:path>
              </a:pathLst>
            </a:custGeom>
            <a:solidFill>
              <a:srgbClr val="C69B7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8438192" y="3470984"/>
              <a:ext cx="738505" cy="365760"/>
            </a:xfrm>
            <a:custGeom>
              <a:rect b="b" l="l" r="r" t="t"/>
              <a:pathLst>
                <a:path extrusionOk="0" h="365760" w="738504">
                  <a:moveTo>
                    <a:pt x="738050" y="0"/>
                  </a:moveTo>
                  <a:lnTo>
                    <a:pt x="0" y="0"/>
                  </a:lnTo>
                  <a:lnTo>
                    <a:pt x="0" y="365318"/>
                  </a:lnTo>
                  <a:lnTo>
                    <a:pt x="738050" y="365318"/>
                  </a:lnTo>
                  <a:lnTo>
                    <a:pt x="738050" y="0"/>
                  </a:lnTo>
                  <a:close/>
                </a:path>
              </a:pathLst>
            </a:custGeom>
            <a:solidFill>
              <a:srgbClr val="9394B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6" name="Google Shape;166;p6"/>
          <p:cNvGrpSpPr/>
          <p:nvPr/>
        </p:nvGrpSpPr>
        <p:grpSpPr>
          <a:xfrm>
            <a:off x="9757323" y="1543086"/>
            <a:ext cx="1739900" cy="2395220"/>
            <a:chOff x="9757323" y="1543086"/>
            <a:chExt cx="1739900" cy="2395220"/>
          </a:xfrm>
        </p:grpSpPr>
        <p:sp>
          <p:nvSpPr>
            <p:cNvPr id="167" name="Google Shape;167;p6"/>
            <p:cNvSpPr/>
            <p:nvPr/>
          </p:nvSpPr>
          <p:spPr>
            <a:xfrm>
              <a:off x="9757323" y="1543086"/>
              <a:ext cx="1739900" cy="2395220"/>
            </a:xfrm>
            <a:custGeom>
              <a:rect b="b" l="l" r="r" t="t"/>
              <a:pathLst>
                <a:path extrusionOk="0" h="2395220" w="1739900">
                  <a:moveTo>
                    <a:pt x="1739774" y="0"/>
                  </a:moveTo>
                  <a:lnTo>
                    <a:pt x="0" y="0"/>
                  </a:lnTo>
                  <a:lnTo>
                    <a:pt x="0" y="2394996"/>
                  </a:lnTo>
                  <a:lnTo>
                    <a:pt x="1739774" y="2394996"/>
                  </a:lnTo>
                  <a:lnTo>
                    <a:pt x="1739774" y="0"/>
                  </a:lnTo>
                  <a:close/>
                </a:path>
              </a:pathLst>
            </a:custGeom>
            <a:solidFill>
              <a:srgbClr val="53548A">
                <a:alpha val="1607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6"/>
            <p:cNvSpPr/>
            <p:nvPr/>
          </p:nvSpPr>
          <p:spPr>
            <a:xfrm>
              <a:off x="9852275" y="3469928"/>
              <a:ext cx="738505" cy="365760"/>
            </a:xfrm>
            <a:custGeom>
              <a:rect b="b" l="l" r="r" t="t"/>
              <a:pathLst>
                <a:path extrusionOk="0" h="365760" w="738504">
                  <a:moveTo>
                    <a:pt x="738051" y="0"/>
                  </a:moveTo>
                  <a:lnTo>
                    <a:pt x="0" y="0"/>
                  </a:lnTo>
                  <a:lnTo>
                    <a:pt x="0" y="365318"/>
                  </a:lnTo>
                  <a:lnTo>
                    <a:pt x="738051" y="365318"/>
                  </a:lnTo>
                  <a:lnTo>
                    <a:pt x="738051" y="0"/>
                  </a:lnTo>
                  <a:close/>
                </a:path>
              </a:pathLst>
            </a:custGeom>
            <a:solidFill>
              <a:srgbClr val="C69B7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9" name="Google Shape;169;p6"/>
          <p:cNvSpPr txBox="1"/>
          <p:nvPr/>
        </p:nvSpPr>
        <p:spPr>
          <a:xfrm>
            <a:off x="7799711" y="3466084"/>
            <a:ext cx="2651760" cy="36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Libs	</a:t>
            </a:r>
            <a:r>
              <a:rPr baseline="30000" lang="en-US" sz="3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Libs</a:t>
            </a:r>
            <a:endParaRPr baseline="30000"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6"/>
          <p:cNvSpPr/>
          <p:nvPr/>
        </p:nvSpPr>
        <p:spPr>
          <a:xfrm>
            <a:off x="10642166" y="3465747"/>
            <a:ext cx="738505" cy="365760"/>
          </a:xfrm>
          <a:custGeom>
            <a:rect b="b" l="l" r="r" t="t"/>
            <a:pathLst>
              <a:path extrusionOk="0" h="365760" w="738504">
                <a:moveTo>
                  <a:pt x="738050" y="0"/>
                </a:moveTo>
                <a:lnTo>
                  <a:pt x="0" y="0"/>
                </a:lnTo>
                <a:lnTo>
                  <a:pt x="0" y="365318"/>
                </a:lnTo>
                <a:lnTo>
                  <a:pt x="738050" y="365318"/>
                </a:lnTo>
                <a:lnTo>
                  <a:pt x="738050" y="0"/>
                </a:lnTo>
                <a:close/>
              </a:path>
            </a:pathLst>
          </a:custGeom>
          <a:solidFill>
            <a:srgbClr val="9394B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6"/>
          <p:cNvSpPr txBox="1"/>
          <p:nvPr/>
        </p:nvSpPr>
        <p:spPr>
          <a:xfrm>
            <a:off x="8549882" y="3476244"/>
            <a:ext cx="27305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Deps	</a:t>
            </a:r>
            <a:r>
              <a:rPr baseline="30000" lang="en-US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Deps</a:t>
            </a:r>
            <a:endParaRPr baseline="30000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45623" y="1972055"/>
            <a:ext cx="1289303" cy="1207008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6"/>
          <p:cNvSpPr txBox="1"/>
          <p:nvPr/>
        </p:nvSpPr>
        <p:spPr>
          <a:xfrm>
            <a:off x="7743413" y="1539747"/>
            <a:ext cx="3475990" cy="36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Webservers	AppServers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4" name="Google Shape;174;p6"/>
          <p:cNvGrpSpPr/>
          <p:nvPr/>
        </p:nvGrpSpPr>
        <p:grpSpPr>
          <a:xfrm>
            <a:off x="12063683" y="1525164"/>
            <a:ext cx="1739900" cy="2395220"/>
            <a:chOff x="12063683" y="1525164"/>
            <a:chExt cx="1739900" cy="2395220"/>
          </a:xfrm>
        </p:grpSpPr>
        <p:sp>
          <p:nvSpPr>
            <p:cNvPr id="175" name="Google Shape;175;p6"/>
            <p:cNvSpPr/>
            <p:nvPr/>
          </p:nvSpPr>
          <p:spPr>
            <a:xfrm>
              <a:off x="12063683" y="1525164"/>
              <a:ext cx="1739900" cy="2395220"/>
            </a:xfrm>
            <a:custGeom>
              <a:rect b="b" l="l" r="r" t="t"/>
              <a:pathLst>
                <a:path extrusionOk="0" h="2395220" w="1739900">
                  <a:moveTo>
                    <a:pt x="1739769" y="0"/>
                  </a:moveTo>
                  <a:lnTo>
                    <a:pt x="0" y="0"/>
                  </a:lnTo>
                  <a:lnTo>
                    <a:pt x="0" y="2394996"/>
                  </a:lnTo>
                  <a:lnTo>
                    <a:pt x="1739769" y="2394996"/>
                  </a:lnTo>
                  <a:lnTo>
                    <a:pt x="1739769" y="0"/>
                  </a:lnTo>
                  <a:close/>
                </a:path>
              </a:pathLst>
            </a:custGeom>
            <a:solidFill>
              <a:srgbClr val="53548A">
                <a:alpha val="1607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12158634" y="3452006"/>
              <a:ext cx="738505" cy="365760"/>
            </a:xfrm>
            <a:custGeom>
              <a:rect b="b" l="l" r="r" t="t"/>
              <a:pathLst>
                <a:path extrusionOk="0" h="365760" w="738504">
                  <a:moveTo>
                    <a:pt x="738050" y="0"/>
                  </a:moveTo>
                  <a:lnTo>
                    <a:pt x="0" y="0"/>
                  </a:lnTo>
                  <a:lnTo>
                    <a:pt x="0" y="365318"/>
                  </a:lnTo>
                  <a:lnTo>
                    <a:pt x="738050" y="365318"/>
                  </a:lnTo>
                  <a:lnTo>
                    <a:pt x="738050" y="0"/>
                  </a:lnTo>
                  <a:close/>
                </a:path>
              </a:pathLst>
            </a:custGeom>
            <a:solidFill>
              <a:srgbClr val="C69B7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7" name="Google Shape;177;p6"/>
          <p:cNvSpPr txBox="1"/>
          <p:nvPr/>
        </p:nvSpPr>
        <p:spPr>
          <a:xfrm>
            <a:off x="12310045" y="3441700"/>
            <a:ext cx="447675" cy="36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Libs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6"/>
          <p:cNvSpPr/>
          <p:nvPr/>
        </p:nvSpPr>
        <p:spPr>
          <a:xfrm>
            <a:off x="12948525" y="3447825"/>
            <a:ext cx="738505" cy="365760"/>
          </a:xfrm>
          <a:custGeom>
            <a:rect b="b" l="l" r="r" t="t"/>
            <a:pathLst>
              <a:path extrusionOk="0" h="365760" w="738505">
                <a:moveTo>
                  <a:pt x="738047" y="0"/>
                </a:moveTo>
                <a:lnTo>
                  <a:pt x="0" y="0"/>
                </a:lnTo>
                <a:lnTo>
                  <a:pt x="0" y="365318"/>
                </a:lnTo>
                <a:lnTo>
                  <a:pt x="738047" y="365318"/>
                </a:lnTo>
                <a:lnTo>
                  <a:pt x="738047" y="0"/>
                </a:lnTo>
                <a:close/>
              </a:path>
            </a:pathLst>
          </a:custGeom>
          <a:solidFill>
            <a:srgbClr val="9394B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6"/>
          <p:cNvSpPr txBox="1"/>
          <p:nvPr/>
        </p:nvSpPr>
        <p:spPr>
          <a:xfrm>
            <a:off x="13060222" y="3451859"/>
            <a:ext cx="52705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Deps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254155" y="1936197"/>
            <a:ext cx="1285058" cy="1285058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6"/>
          <p:cNvSpPr txBox="1"/>
          <p:nvPr/>
        </p:nvSpPr>
        <p:spPr>
          <a:xfrm>
            <a:off x="12214226" y="1558035"/>
            <a:ext cx="1176655" cy="36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6"/>
          <p:cNvSpPr txBox="1"/>
          <p:nvPr/>
        </p:nvSpPr>
        <p:spPr>
          <a:xfrm>
            <a:off x="7380510" y="1123408"/>
            <a:ext cx="6583680" cy="4427855"/>
          </a:xfrm>
          <a:prstGeom prst="rect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492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Container	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Container	</a:t>
            </a:r>
            <a:r>
              <a:rPr baseline="30000" lang="en-US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Container</a:t>
            </a:r>
            <a:endParaRPr baseline="30000"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6"/>
          <p:cNvSpPr txBox="1"/>
          <p:nvPr/>
        </p:nvSpPr>
        <p:spPr>
          <a:xfrm>
            <a:off x="7553349" y="4918395"/>
            <a:ext cx="6205220" cy="5486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t" bIns="0" lIns="0" spcFirstLastPara="1" rIns="0" wrap="square" tIns="933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Operating System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6"/>
          <p:cNvSpPr txBox="1"/>
          <p:nvPr/>
        </p:nvSpPr>
        <p:spPr>
          <a:xfrm>
            <a:off x="7569940" y="4156538"/>
            <a:ext cx="6205220" cy="5486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t" bIns="0" lIns="0" spcFirstLastPara="1" rIns="0" wrap="square" tIns="93325">
            <a:spAutoFit/>
          </a:bodyPr>
          <a:lstStyle/>
          <a:p>
            <a:pPr indent="0" lvl="0" marL="63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Docker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5" name="Google Shape;185;p6"/>
          <p:cNvGrpSpPr/>
          <p:nvPr/>
        </p:nvGrpSpPr>
        <p:grpSpPr>
          <a:xfrm>
            <a:off x="599774" y="1521777"/>
            <a:ext cx="1739900" cy="2395220"/>
            <a:chOff x="599774" y="1521777"/>
            <a:chExt cx="1739900" cy="2395220"/>
          </a:xfrm>
        </p:grpSpPr>
        <p:sp>
          <p:nvSpPr>
            <p:cNvPr id="186" name="Google Shape;186;p6"/>
            <p:cNvSpPr/>
            <p:nvPr/>
          </p:nvSpPr>
          <p:spPr>
            <a:xfrm>
              <a:off x="599774" y="1521777"/>
              <a:ext cx="1739900" cy="2395220"/>
            </a:xfrm>
            <a:custGeom>
              <a:rect b="b" l="l" r="r" t="t"/>
              <a:pathLst>
                <a:path extrusionOk="0" h="2395220" w="1739900">
                  <a:moveTo>
                    <a:pt x="1739775" y="0"/>
                  </a:moveTo>
                  <a:lnTo>
                    <a:pt x="0" y="0"/>
                  </a:lnTo>
                  <a:lnTo>
                    <a:pt x="0" y="2394995"/>
                  </a:lnTo>
                  <a:lnTo>
                    <a:pt x="1739775" y="2394995"/>
                  </a:lnTo>
                  <a:lnTo>
                    <a:pt x="1739775" y="0"/>
                  </a:lnTo>
                  <a:close/>
                </a:path>
              </a:pathLst>
            </a:custGeom>
            <a:solidFill>
              <a:srgbClr val="53548A">
                <a:alpha val="1607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87" name="Google Shape;187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98485" y="1909649"/>
              <a:ext cx="1517427" cy="1188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8" name="Google Shape;188;p6"/>
            <p:cNvSpPr/>
            <p:nvPr/>
          </p:nvSpPr>
          <p:spPr>
            <a:xfrm>
              <a:off x="694725" y="3448617"/>
              <a:ext cx="738505" cy="365760"/>
            </a:xfrm>
            <a:custGeom>
              <a:rect b="b" l="l" r="r" t="t"/>
              <a:pathLst>
                <a:path extrusionOk="0" h="365760" w="738505">
                  <a:moveTo>
                    <a:pt x="738051" y="0"/>
                  </a:moveTo>
                  <a:lnTo>
                    <a:pt x="0" y="0"/>
                  </a:lnTo>
                  <a:lnTo>
                    <a:pt x="0" y="365318"/>
                  </a:lnTo>
                  <a:lnTo>
                    <a:pt x="738051" y="365318"/>
                  </a:lnTo>
                  <a:lnTo>
                    <a:pt x="738051" y="0"/>
                  </a:lnTo>
                  <a:close/>
                </a:path>
              </a:pathLst>
            </a:custGeom>
            <a:solidFill>
              <a:srgbClr val="C69B7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1484617" y="3444436"/>
              <a:ext cx="738505" cy="365760"/>
            </a:xfrm>
            <a:custGeom>
              <a:rect b="b" l="l" r="r" t="t"/>
              <a:pathLst>
                <a:path extrusionOk="0" h="365760" w="738505">
                  <a:moveTo>
                    <a:pt x="738050" y="0"/>
                  </a:moveTo>
                  <a:lnTo>
                    <a:pt x="0" y="0"/>
                  </a:lnTo>
                  <a:lnTo>
                    <a:pt x="0" y="365318"/>
                  </a:lnTo>
                  <a:lnTo>
                    <a:pt x="738050" y="365318"/>
                  </a:lnTo>
                  <a:lnTo>
                    <a:pt x="738050" y="0"/>
                  </a:lnTo>
                  <a:close/>
                </a:path>
              </a:pathLst>
            </a:custGeom>
            <a:solidFill>
              <a:srgbClr val="9394B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0" name="Google Shape;190;p6"/>
          <p:cNvGrpSpPr/>
          <p:nvPr/>
        </p:nvGrpSpPr>
        <p:grpSpPr>
          <a:xfrm>
            <a:off x="2803748" y="1516538"/>
            <a:ext cx="1739900" cy="2395220"/>
            <a:chOff x="2803748" y="1516538"/>
            <a:chExt cx="1739900" cy="2395220"/>
          </a:xfrm>
        </p:grpSpPr>
        <p:sp>
          <p:nvSpPr>
            <p:cNvPr id="191" name="Google Shape;191;p6"/>
            <p:cNvSpPr/>
            <p:nvPr/>
          </p:nvSpPr>
          <p:spPr>
            <a:xfrm>
              <a:off x="2803748" y="1516538"/>
              <a:ext cx="1739900" cy="2395220"/>
            </a:xfrm>
            <a:custGeom>
              <a:rect b="b" l="l" r="r" t="t"/>
              <a:pathLst>
                <a:path extrusionOk="0" h="2395220" w="1739900">
                  <a:moveTo>
                    <a:pt x="1739775" y="0"/>
                  </a:moveTo>
                  <a:lnTo>
                    <a:pt x="0" y="0"/>
                  </a:lnTo>
                  <a:lnTo>
                    <a:pt x="0" y="2394996"/>
                  </a:lnTo>
                  <a:lnTo>
                    <a:pt x="1739775" y="2394996"/>
                  </a:lnTo>
                  <a:lnTo>
                    <a:pt x="1739775" y="0"/>
                  </a:lnTo>
                  <a:close/>
                </a:path>
              </a:pathLst>
            </a:custGeom>
            <a:solidFill>
              <a:srgbClr val="53548A">
                <a:alpha val="1607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2898701" y="3443380"/>
              <a:ext cx="738505" cy="365760"/>
            </a:xfrm>
            <a:custGeom>
              <a:rect b="b" l="l" r="r" t="t"/>
              <a:pathLst>
                <a:path extrusionOk="0" h="365760" w="738504">
                  <a:moveTo>
                    <a:pt x="738050" y="0"/>
                  </a:moveTo>
                  <a:lnTo>
                    <a:pt x="0" y="0"/>
                  </a:lnTo>
                  <a:lnTo>
                    <a:pt x="0" y="365318"/>
                  </a:lnTo>
                  <a:lnTo>
                    <a:pt x="738050" y="365318"/>
                  </a:lnTo>
                  <a:lnTo>
                    <a:pt x="738050" y="0"/>
                  </a:lnTo>
                  <a:close/>
                </a:path>
              </a:pathLst>
            </a:custGeom>
            <a:solidFill>
              <a:srgbClr val="C69B7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3" name="Google Shape;193;p6"/>
          <p:cNvSpPr txBox="1"/>
          <p:nvPr/>
        </p:nvSpPr>
        <p:spPr>
          <a:xfrm>
            <a:off x="846136" y="3438652"/>
            <a:ext cx="2651760" cy="36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Libs	</a:t>
            </a:r>
            <a:r>
              <a:rPr baseline="30000" lang="en-US" sz="3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Libs</a:t>
            </a:r>
            <a:endParaRPr baseline="30000"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6"/>
          <p:cNvSpPr/>
          <p:nvPr/>
        </p:nvSpPr>
        <p:spPr>
          <a:xfrm>
            <a:off x="3688591" y="3439199"/>
            <a:ext cx="738505" cy="365760"/>
          </a:xfrm>
          <a:custGeom>
            <a:rect b="b" l="l" r="r" t="t"/>
            <a:pathLst>
              <a:path extrusionOk="0" h="365760" w="738504">
                <a:moveTo>
                  <a:pt x="738051" y="0"/>
                </a:moveTo>
                <a:lnTo>
                  <a:pt x="0" y="0"/>
                </a:lnTo>
                <a:lnTo>
                  <a:pt x="0" y="365316"/>
                </a:lnTo>
                <a:lnTo>
                  <a:pt x="738051" y="365316"/>
                </a:lnTo>
                <a:lnTo>
                  <a:pt x="738051" y="0"/>
                </a:lnTo>
                <a:close/>
              </a:path>
            </a:pathLst>
          </a:custGeom>
          <a:solidFill>
            <a:srgbClr val="9394B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6"/>
          <p:cNvSpPr txBox="1"/>
          <p:nvPr/>
        </p:nvSpPr>
        <p:spPr>
          <a:xfrm>
            <a:off x="1596308" y="3448811"/>
            <a:ext cx="27305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Deps	</a:t>
            </a:r>
            <a:r>
              <a:rPr baseline="30000" lang="en-US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Deps</a:t>
            </a:r>
            <a:endParaRPr baseline="30000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Google Shape;196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93135" y="1944623"/>
            <a:ext cx="1286256" cy="1207008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6"/>
          <p:cNvSpPr txBox="1"/>
          <p:nvPr/>
        </p:nvSpPr>
        <p:spPr>
          <a:xfrm>
            <a:off x="789839" y="1512315"/>
            <a:ext cx="3475990" cy="36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Webservers	AppServers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8" name="Google Shape;198;p6"/>
          <p:cNvGrpSpPr/>
          <p:nvPr/>
        </p:nvGrpSpPr>
        <p:grpSpPr>
          <a:xfrm>
            <a:off x="5110107" y="1498616"/>
            <a:ext cx="1739900" cy="2395220"/>
            <a:chOff x="5110107" y="1498616"/>
            <a:chExt cx="1739900" cy="2395220"/>
          </a:xfrm>
        </p:grpSpPr>
        <p:sp>
          <p:nvSpPr>
            <p:cNvPr id="199" name="Google Shape;199;p6"/>
            <p:cNvSpPr/>
            <p:nvPr/>
          </p:nvSpPr>
          <p:spPr>
            <a:xfrm>
              <a:off x="5110107" y="1498616"/>
              <a:ext cx="1739900" cy="2395220"/>
            </a:xfrm>
            <a:custGeom>
              <a:rect b="b" l="l" r="r" t="t"/>
              <a:pathLst>
                <a:path extrusionOk="0" h="2395220" w="1739900">
                  <a:moveTo>
                    <a:pt x="1739775" y="0"/>
                  </a:moveTo>
                  <a:lnTo>
                    <a:pt x="0" y="0"/>
                  </a:lnTo>
                  <a:lnTo>
                    <a:pt x="0" y="2394996"/>
                  </a:lnTo>
                  <a:lnTo>
                    <a:pt x="1739775" y="2394996"/>
                  </a:lnTo>
                  <a:lnTo>
                    <a:pt x="1739775" y="0"/>
                  </a:lnTo>
                  <a:close/>
                </a:path>
              </a:pathLst>
            </a:custGeom>
            <a:solidFill>
              <a:srgbClr val="53548A">
                <a:alpha val="1607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5205059" y="3425457"/>
              <a:ext cx="738505" cy="365760"/>
            </a:xfrm>
            <a:custGeom>
              <a:rect b="b" l="l" r="r" t="t"/>
              <a:pathLst>
                <a:path extrusionOk="0" h="365760" w="738504">
                  <a:moveTo>
                    <a:pt x="738051" y="0"/>
                  </a:moveTo>
                  <a:lnTo>
                    <a:pt x="0" y="0"/>
                  </a:lnTo>
                  <a:lnTo>
                    <a:pt x="0" y="365318"/>
                  </a:lnTo>
                  <a:lnTo>
                    <a:pt x="738051" y="365318"/>
                  </a:lnTo>
                  <a:lnTo>
                    <a:pt x="738051" y="0"/>
                  </a:lnTo>
                  <a:close/>
                </a:path>
              </a:pathLst>
            </a:custGeom>
            <a:solidFill>
              <a:srgbClr val="C69B7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1" name="Google Shape;201;p6"/>
          <p:cNvSpPr txBox="1"/>
          <p:nvPr/>
        </p:nvSpPr>
        <p:spPr>
          <a:xfrm>
            <a:off x="5356469" y="3414267"/>
            <a:ext cx="447675" cy="36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Libs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6"/>
          <p:cNvSpPr/>
          <p:nvPr/>
        </p:nvSpPr>
        <p:spPr>
          <a:xfrm>
            <a:off x="5994951" y="3421277"/>
            <a:ext cx="738505" cy="365760"/>
          </a:xfrm>
          <a:custGeom>
            <a:rect b="b" l="l" r="r" t="t"/>
            <a:pathLst>
              <a:path extrusionOk="0" h="365760" w="738504">
                <a:moveTo>
                  <a:pt x="738050" y="0"/>
                </a:moveTo>
                <a:lnTo>
                  <a:pt x="0" y="0"/>
                </a:lnTo>
                <a:lnTo>
                  <a:pt x="0" y="365318"/>
                </a:lnTo>
                <a:lnTo>
                  <a:pt x="738050" y="365318"/>
                </a:lnTo>
                <a:lnTo>
                  <a:pt x="738050" y="0"/>
                </a:lnTo>
                <a:close/>
              </a:path>
            </a:pathLst>
          </a:custGeom>
          <a:solidFill>
            <a:srgbClr val="9394B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6"/>
          <p:cNvSpPr txBox="1"/>
          <p:nvPr/>
        </p:nvSpPr>
        <p:spPr>
          <a:xfrm>
            <a:off x="6106642" y="3427476"/>
            <a:ext cx="52705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Deps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" name="Google Shape;204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00581" y="1909649"/>
            <a:ext cx="1285058" cy="1285058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6"/>
          <p:cNvSpPr txBox="1"/>
          <p:nvPr/>
        </p:nvSpPr>
        <p:spPr>
          <a:xfrm>
            <a:off x="5260652" y="1530603"/>
            <a:ext cx="1176655" cy="36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6"/>
          <p:cNvSpPr txBox="1"/>
          <p:nvPr/>
        </p:nvSpPr>
        <p:spPr>
          <a:xfrm>
            <a:off x="426937" y="1096860"/>
            <a:ext cx="6583680" cy="4427855"/>
          </a:xfrm>
          <a:prstGeom prst="rect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3492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Container	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Container	Container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6"/>
          <p:cNvSpPr txBox="1"/>
          <p:nvPr/>
        </p:nvSpPr>
        <p:spPr>
          <a:xfrm>
            <a:off x="599774" y="4891847"/>
            <a:ext cx="6205220" cy="5486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t" bIns="0" lIns="0" spcFirstLastPara="1" rIns="0" wrap="square" tIns="92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Operating System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6"/>
          <p:cNvSpPr txBox="1"/>
          <p:nvPr/>
        </p:nvSpPr>
        <p:spPr>
          <a:xfrm>
            <a:off x="616364" y="4129990"/>
            <a:ext cx="6205220" cy="5486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t" bIns="0" lIns="0" spcFirstLastPara="1" rIns="0" wrap="square" tIns="92075">
            <a:spAutoFit/>
          </a:bodyPr>
          <a:lstStyle/>
          <a:p>
            <a:pPr indent="0" lvl="0" marL="63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Docker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6"/>
          <p:cNvSpPr txBox="1"/>
          <p:nvPr/>
        </p:nvSpPr>
        <p:spPr>
          <a:xfrm>
            <a:off x="3072961" y="735076"/>
            <a:ext cx="8401050" cy="36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Virtual Machine	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Virtual Machine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7"/>
          <p:cNvSpPr/>
          <p:nvPr/>
        </p:nvSpPr>
        <p:spPr>
          <a:xfrm>
            <a:off x="104504" y="3631476"/>
            <a:ext cx="2599690" cy="705485"/>
          </a:xfrm>
          <a:custGeom>
            <a:rect b="b" l="l" r="r" t="t"/>
            <a:pathLst>
              <a:path extrusionOk="0" h="705485" w="2599690">
                <a:moveTo>
                  <a:pt x="2599507" y="0"/>
                </a:moveTo>
                <a:lnTo>
                  <a:pt x="0" y="0"/>
                </a:lnTo>
                <a:lnTo>
                  <a:pt x="0" y="705393"/>
                </a:lnTo>
                <a:lnTo>
                  <a:pt x="2599507" y="705393"/>
                </a:lnTo>
                <a:lnTo>
                  <a:pt x="2599507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7"/>
          <p:cNvSpPr txBox="1"/>
          <p:nvPr/>
        </p:nvSpPr>
        <p:spPr>
          <a:xfrm>
            <a:off x="397052" y="3792220"/>
            <a:ext cx="2013585" cy="36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Why Containers ?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7"/>
          <p:cNvSpPr txBox="1"/>
          <p:nvPr/>
        </p:nvSpPr>
        <p:spPr>
          <a:xfrm>
            <a:off x="5255628" y="518159"/>
            <a:ext cx="2242820" cy="705485"/>
          </a:xfrm>
          <a:prstGeom prst="rect">
            <a:avLst/>
          </a:prstGeom>
          <a:solidFill>
            <a:srgbClr val="326064"/>
          </a:solidFill>
          <a:ln>
            <a:noFill/>
          </a:ln>
        </p:spPr>
        <p:txBody>
          <a:bodyPr anchorCtr="0" anchor="t" bIns="0" lIns="0" spcFirstLastPara="1" rIns="0" wrap="square" tIns="171450">
            <a:spAutoFit/>
          </a:bodyPr>
          <a:lstStyle/>
          <a:p>
            <a:pPr indent="0" lvl="0" marL="6902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Flexible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7"/>
          <p:cNvSpPr txBox="1"/>
          <p:nvPr/>
        </p:nvSpPr>
        <p:spPr>
          <a:xfrm>
            <a:off x="9374771" y="518159"/>
            <a:ext cx="4707255" cy="70548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90805" marR="93345" rtl="0" algn="l">
              <a:lnSpc>
                <a:spcPct val="11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Even the most complex applications can  be containerized.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7"/>
          <p:cNvSpPr txBox="1"/>
          <p:nvPr/>
        </p:nvSpPr>
        <p:spPr>
          <a:xfrm>
            <a:off x="5255628" y="1793966"/>
            <a:ext cx="2242820" cy="705485"/>
          </a:xfrm>
          <a:prstGeom prst="rect">
            <a:avLst/>
          </a:prstGeom>
          <a:solidFill>
            <a:srgbClr val="326064"/>
          </a:solidFill>
          <a:ln>
            <a:noFill/>
          </a:ln>
        </p:spPr>
        <p:txBody>
          <a:bodyPr anchorCtr="0" anchor="t" bIns="0" lIns="0" spcFirstLastPara="1" rIns="0" wrap="square" tIns="172700">
            <a:spAutoFit/>
          </a:bodyPr>
          <a:lstStyle/>
          <a:p>
            <a:pPr indent="0" lvl="0" marL="46100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Lightweight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7"/>
          <p:cNvSpPr txBox="1"/>
          <p:nvPr/>
        </p:nvSpPr>
        <p:spPr>
          <a:xfrm>
            <a:off x="9374771" y="1793966"/>
            <a:ext cx="4707255" cy="70548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90805" marR="0" rtl="0" algn="l">
              <a:lnSpc>
                <a:spcPct val="106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Containers leverage and share the host kernel, making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0805" marR="897255" rtl="0" algn="l">
              <a:lnSpc>
                <a:spcPct val="118750"/>
              </a:lnSpc>
              <a:spcBef>
                <a:spcPts val="45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them much more efficient in terms of system  resources than virtual machines.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7"/>
          <p:cNvSpPr txBox="1"/>
          <p:nvPr/>
        </p:nvSpPr>
        <p:spPr>
          <a:xfrm>
            <a:off x="5255628" y="3069771"/>
            <a:ext cx="2242820" cy="705485"/>
          </a:xfrm>
          <a:prstGeom prst="rect">
            <a:avLst/>
          </a:prstGeom>
          <a:solidFill>
            <a:srgbClr val="326064"/>
          </a:solidFill>
          <a:ln>
            <a:noFill/>
          </a:ln>
        </p:spPr>
        <p:txBody>
          <a:bodyPr anchorCtr="0" anchor="t" bIns="0" lIns="0" spcFirstLastPara="1" rIns="0" wrap="square" tIns="170800">
            <a:spAutoFit/>
          </a:bodyPr>
          <a:lstStyle/>
          <a:p>
            <a:pPr indent="0" lvl="0" marL="6426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Portable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7"/>
          <p:cNvSpPr txBox="1"/>
          <p:nvPr/>
        </p:nvSpPr>
        <p:spPr>
          <a:xfrm>
            <a:off x="9374771" y="3069771"/>
            <a:ext cx="4707255" cy="70548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90805" marR="708025" rtl="0" algn="l">
              <a:lnSpc>
                <a:spcPct val="11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You can build locally, deploy to the  cloud, and run anywhere.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7"/>
          <p:cNvSpPr txBox="1"/>
          <p:nvPr/>
        </p:nvSpPr>
        <p:spPr>
          <a:xfrm>
            <a:off x="5255628" y="4323806"/>
            <a:ext cx="2242820" cy="705485"/>
          </a:xfrm>
          <a:prstGeom prst="rect">
            <a:avLst/>
          </a:prstGeom>
          <a:solidFill>
            <a:srgbClr val="326064"/>
          </a:solidFill>
          <a:ln>
            <a:noFill/>
          </a:ln>
        </p:spPr>
        <p:txBody>
          <a:bodyPr anchorCtr="0" anchor="t" bIns="0" lIns="0" spcFirstLastPara="1" rIns="0" wrap="square" tIns="172700">
            <a:spAutoFit/>
          </a:bodyPr>
          <a:lstStyle/>
          <a:p>
            <a:pPr indent="0" lvl="0" marL="193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Loosely Coupled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7"/>
          <p:cNvSpPr/>
          <p:nvPr/>
        </p:nvSpPr>
        <p:spPr>
          <a:xfrm>
            <a:off x="9374771" y="4323806"/>
            <a:ext cx="4707255" cy="705485"/>
          </a:xfrm>
          <a:custGeom>
            <a:rect b="b" l="l" r="r" t="t"/>
            <a:pathLst>
              <a:path extrusionOk="0" h="705485" w="4707255">
                <a:moveTo>
                  <a:pt x="4706988" y="0"/>
                </a:moveTo>
                <a:lnTo>
                  <a:pt x="0" y="0"/>
                </a:lnTo>
                <a:lnTo>
                  <a:pt x="0" y="705393"/>
                </a:lnTo>
                <a:lnTo>
                  <a:pt x="4706988" y="705393"/>
                </a:lnTo>
                <a:lnTo>
                  <a:pt x="4706988" y="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7"/>
          <p:cNvSpPr txBox="1"/>
          <p:nvPr/>
        </p:nvSpPr>
        <p:spPr>
          <a:xfrm>
            <a:off x="9453511" y="4261103"/>
            <a:ext cx="4334510" cy="8058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spAutoFit/>
          </a:bodyPr>
          <a:lstStyle/>
          <a:p>
            <a:pPr indent="0" lvl="0" marL="12700" marR="5080" rtl="0" algn="l">
              <a:lnSpc>
                <a:spcPct val="100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Containers are highly self sufficient and  encapsulated, allowing you to replace or upgrade  one without disrupting others.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7"/>
          <p:cNvSpPr txBox="1"/>
          <p:nvPr/>
        </p:nvSpPr>
        <p:spPr>
          <a:xfrm>
            <a:off x="5255628" y="5599611"/>
            <a:ext cx="2242820" cy="705485"/>
          </a:xfrm>
          <a:prstGeom prst="rect">
            <a:avLst/>
          </a:prstGeom>
          <a:solidFill>
            <a:srgbClr val="326064"/>
          </a:solidFill>
          <a:ln>
            <a:noFill/>
          </a:ln>
        </p:spPr>
        <p:txBody>
          <a:bodyPr anchorCtr="0" anchor="t" bIns="0" lIns="0" spcFirstLastPara="1" rIns="0" wrap="square" tIns="170800">
            <a:spAutoFit/>
          </a:bodyPr>
          <a:lstStyle/>
          <a:p>
            <a:pPr indent="0" lvl="0" marL="6591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Scalable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7"/>
          <p:cNvSpPr txBox="1"/>
          <p:nvPr/>
        </p:nvSpPr>
        <p:spPr>
          <a:xfrm>
            <a:off x="9374771" y="5599611"/>
            <a:ext cx="4707255" cy="70548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t" bIns="0" lIns="0" spcFirstLastPara="1" rIns="0" wrap="square" tIns="82550">
            <a:spAutoFit/>
          </a:bodyPr>
          <a:lstStyle/>
          <a:p>
            <a:pPr indent="0" lvl="0" marL="90805" marR="40894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You can increase and automatically distribute  container replicas across a datacenter.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7"/>
          <p:cNvSpPr txBox="1"/>
          <p:nvPr/>
        </p:nvSpPr>
        <p:spPr>
          <a:xfrm>
            <a:off x="5255628" y="6875418"/>
            <a:ext cx="2242820" cy="705485"/>
          </a:xfrm>
          <a:prstGeom prst="rect">
            <a:avLst/>
          </a:prstGeom>
          <a:solidFill>
            <a:srgbClr val="326064"/>
          </a:solidFill>
          <a:ln>
            <a:noFill/>
          </a:ln>
        </p:spPr>
        <p:txBody>
          <a:bodyPr anchorCtr="0" anchor="t" bIns="0" lIns="0" spcFirstLastPara="1" rIns="0" wrap="square" tIns="172075">
            <a:spAutoFit/>
          </a:bodyPr>
          <a:lstStyle/>
          <a:p>
            <a:pPr indent="0" lvl="0" marL="5721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Secure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7"/>
          <p:cNvSpPr txBox="1"/>
          <p:nvPr/>
        </p:nvSpPr>
        <p:spPr>
          <a:xfrm>
            <a:off x="9374771" y="6875418"/>
            <a:ext cx="4707255" cy="70548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90805" marR="0" rtl="0" algn="l">
              <a:lnSpc>
                <a:spcPct val="1065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Containers apply aggressive constraints and isolations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0805" marR="389890" rtl="0" algn="l">
              <a:lnSpc>
                <a:spcPct val="118750"/>
              </a:lnSpc>
              <a:spcBef>
                <a:spcPts val="45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 processes without any configuration required on  the part of the user.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7"/>
          <p:cNvSpPr/>
          <p:nvPr/>
        </p:nvSpPr>
        <p:spPr>
          <a:xfrm>
            <a:off x="2700210" y="870864"/>
            <a:ext cx="2555875" cy="6488430"/>
          </a:xfrm>
          <a:custGeom>
            <a:rect b="b" l="l" r="r" t="t"/>
            <a:pathLst>
              <a:path extrusionOk="0" h="6488430" w="2555875">
                <a:moveTo>
                  <a:pt x="2555417" y="0"/>
                </a:moveTo>
                <a:lnTo>
                  <a:pt x="2477643" y="34785"/>
                </a:lnTo>
                <a:lnTo>
                  <a:pt x="2503424" y="55918"/>
                </a:lnTo>
                <a:lnTo>
                  <a:pt x="114" y="3110293"/>
                </a:lnTo>
                <a:lnTo>
                  <a:pt x="3797" y="3113316"/>
                </a:lnTo>
                <a:lnTo>
                  <a:pt x="0" y="3116186"/>
                </a:lnTo>
                <a:lnTo>
                  <a:pt x="2505659" y="6429972"/>
                </a:lnTo>
                <a:lnTo>
                  <a:pt x="2479065" y="6450089"/>
                </a:lnTo>
                <a:lnTo>
                  <a:pt x="2555417" y="6487884"/>
                </a:lnTo>
                <a:lnTo>
                  <a:pt x="2546527" y="6440094"/>
                </a:lnTo>
                <a:lnTo>
                  <a:pt x="2539847" y="6404127"/>
                </a:lnTo>
                <a:lnTo>
                  <a:pt x="2513253" y="6424231"/>
                </a:lnTo>
                <a:lnTo>
                  <a:pt x="29019" y="3138805"/>
                </a:lnTo>
                <a:lnTo>
                  <a:pt x="2492171" y="5038687"/>
                </a:lnTo>
                <a:lnTo>
                  <a:pt x="2471801" y="5065077"/>
                </a:lnTo>
                <a:lnTo>
                  <a:pt x="2555417" y="5081448"/>
                </a:lnTo>
                <a:lnTo>
                  <a:pt x="2538488" y="5046434"/>
                </a:lnTo>
                <a:lnTo>
                  <a:pt x="2518346" y="5004740"/>
                </a:lnTo>
                <a:lnTo>
                  <a:pt x="2497988" y="5031143"/>
                </a:lnTo>
                <a:lnTo>
                  <a:pt x="25692" y="3124200"/>
                </a:lnTo>
                <a:lnTo>
                  <a:pt x="2480627" y="3790289"/>
                </a:lnTo>
                <a:lnTo>
                  <a:pt x="2471890" y="3822458"/>
                </a:lnTo>
                <a:lnTo>
                  <a:pt x="2555417" y="3805644"/>
                </a:lnTo>
                <a:lnTo>
                  <a:pt x="2541930" y="3793617"/>
                </a:lnTo>
                <a:lnTo>
                  <a:pt x="2491854" y="3748925"/>
                </a:lnTo>
                <a:lnTo>
                  <a:pt x="2483116" y="3781094"/>
                </a:lnTo>
                <a:lnTo>
                  <a:pt x="23749" y="3113798"/>
                </a:lnTo>
                <a:lnTo>
                  <a:pt x="2482011" y="2572639"/>
                </a:lnTo>
                <a:lnTo>
                  <a:pt x="2489187" y="2605201"/>
                </a:lnTo>
                <a:lnTo>
                  <a:pt x="2544292" y="2560612"/>
                </a:lnTo>
                <a:lnTo>
                  <a:pt x="2555417" y="2551607"/>
                </a:lnTo>
                <a:lnTo>
                  <a:pt x="2472804" y="2530779"/>
                </a:lnTo>
                <a:lnTo>
                  <a:pt x="2479967" y="2563342"/>
                </a:lnTo>
                <a:lnTo>
                  <a:pt x="25273" y="3103715"/>
                </a:lnTo>
                <a:lnTo>
                  <a:pt x="2496362" y="1324203"/>
                </a:lnTo>
                <a:lnTo>
                  <a:pt x="2515844" y="1351254"/>
                </a:lnTo>
                <a:lnTo>
                  <a:pt x="2537980" y="1309039"/>
                </a:lnTo>
                <a:lnTo>
                  <a:pt x="2555417" y="1275803"/>
                </a:lnTo>
                <a:lnTo>
                  <a:pt x="2471318" y="1289418"/>
                </a:lnTo>
                <a:lnTo>
                  <a:pt x="2490800" y="1316469"/>
                </a:lnTo>
                <a:lnTo>
                  <a:pt x="30556" y="3088182"/>
                </a:lnTo>
                <a:lnTo>
                  <a:pt x="2510790" y="61950"/>
                </a:lnTo>
                <a:lnTo>
                  <a:pt x="2536583" y="83083"/>
                </a:lnTo>
                <a:lnTo>
                  <a:pt x="2544965" y="46088"/>
                </a:lnTo>
                <a:lnTo>
                  <a:pt x="255541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7"/>
          <p:cNvSpPr/>
          <p:nvPr/>
        </p:nvSpPr>
        <p:spPr>
          <a:xfrm>
            <a:off x="7498080" y="832758"/>
            <a:ext cx="1877060" cy="76200"/>
          </a:xfrm>
          <a:custGeom>
            <a:rect b="b" l="l" r="r" t="t"/>
            <a:pathLst>
              <a:path extrusionOk="0" h="76200" w="1877059">
                <a:moveTo>
                  <a:pt x="1800491" y="42862"/>
                </a:moveTo>
                <a:lnTo>
                  <a:pt x="1800491" y="76200"/>
                </a:lnTo>
                <a:lnTo>
                  <a:pt x="1867166" y="42862"/>
                </a:lnTo>
                <a:lnTo>
                  <a:pt x="1800491" y="42862"/>
                </a:lnTo>
                <a:close/>
              </a:path>
              <a:path extrusionOk="0" h="76200" w="1877059">
                <a:moveTo>
                  <a:pt x="1800491" y="33337"/>
                </a:moveTo>
                <a:lnTo>
                  <a:pt x="1800491" y="42862"/>
                </a:lnTo>
                <a:lnTo>
                  <a:pt x="1813191" y="42862"/>
                </a:lnTo>
                <a:lnTo>
                  <a:pt x="1813191" y="33337"/>
                </a:lnTo>
                <a:lnTo>
                  <a:pt x="1800491" y="33337"/>
                </a:lnTo>
                <a:close/>
              </a:path>
              <a:path extrusionOk="0" h="76200" w="1877059">
                <a:moveTo>
                  <a:pt x="1800491" y="0"/>
                </a:moveTo>
                <a:lnTo>
                  <a:pt x="1800491" y="33337"/>
                </a:lnTo>
                <a:lnTo>
                  <a:pt x="1813191" y="33337"/>
                </a:lnTo>
                <a:lnTo>
                  <a:pt x="1813191" y="42862"/>
                </a:lnTo>
                <a:lnTo>
                  <a:pt x="1867169" y="42861"/>
                </a:lnTo>
                <a:lnTo>
                  <a:pt x="1876691" y="38100"/>
                </a:lnTo>
                <a:lnTo>
                  <a:pt x="1800491" y="0"/>
                </a:lnTo>
                <a:close/>
              </a:path>
              <a:path extrusionOk="0" h="76200" w="1877059">
                <a:moveTo>
                  <a:pt x="0" y="33336"/>
                </a:moveTo>
                <a:lnTo>
                  <a:pt x="0" y="42861"/>
                </a:lnTo>
                <a:lnTo>
                  <a:pt x="1800491" y="42862"/>
                </a:lnTo>
                <a:lnTo>
                  <a:pt x="1800491" y="33337"/>
                </a:lnTo>
                <a:lnTo>
                  <a:pt x="0" y="3333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7"/>
          <p:cNvSpPr/>
          <p:nvPr/>
        </p:nvSpPr>
        <p:spPr>
          <a:xfrm>
            <a:off x="7498080" y="2086791"/>
            <a:ext cx="1877060" cy="76200"/>
          </a:xfrm>
          <a:custGeom>
            <a:rect b="b" l="l" r="r" t="t"/>
            <a:pathLst>
              <a:path extrusionOk="0" h="76200" w="1877059">
                <a:moveTo>
                  <a:pt x="1800491" y="42862"/>
                </a:moveTo>
                <a:lnTo>
                  <a:pt x="1800491" y="76200"/>
                </a:lnTo>
                <a:lnTo>
                  <a:pt x="1867166" y="42862"/>
                </a:lnTo>
                <a:lnTo>
                  <a:pt x="1800491" y="42862"/>
                </a:lnTo>
                <a:close/>
              </a:path>
              <a:path extrusionOk="0" h="76200" w="1877059">
                <a:moveTo>
                  <a:pt x="1800491" y="33337"/>
                </a:moveTo>
                <a:lnTo>
                  <a:pt x="1800491" y="42862"/>
                </a:lnTo>
                <a:lnTo>
                  <a:pt x="1813191" y="42862"/>
                </a:lnTo>
                <a:lnTo>
                  <a:pt x="1813191" y="33337"/>
                </a:lnTo>
                <a:lnTo>
                  <a:pt x="1800491" y="33337"/>
                </a:lnTo>
                <a:close/>
              </a:path>
              <a:path extrusionOk="0" h="76200" w="1877059">
                <a:moveTo>
                  <a:pt x="1800491" y="0"/>
                </a:moveTo>
                <a:lnTo>
                  <a:pt x="1800491" y="33337"/>
                </a:lnTo>
                <a:lnTo>
                  <a:pt x="1813191" y="33337"/>
                </a:lnTo>
                <a:lnTo>
                  <a:pt x="1813191" y="42862"/>
                </a:lnTo>
                <a:lnTo>
                  <a:pt x="1867169" y="42861"/>
                </a:lnTo>
                <a:lnTo>
                  <a:pt x="1876691" y="38100"/>
                </a:lnTo>
                <a:lnTo>
                  <a:pt x="1800491" y="0"/>
                </a:lnTo>
                <a:close/>
              </a:path>
              <a:path extrusionOk="0" h="76200" w="1877059">
                <a:moveTo>
                  <a:pt x="0" y="33336"/>
                </a:moveTo>
                <a:lnTo>
                  <a:pt x="0" y="42861"/>
                </a:lnTo>
                <a:lnTo>
                  <a:pt x="1800491" y="42862"/>
                </a:lnTo>
                <a:lnTo>
                  <a:pt x="1800491" y="33337"/>
                </a:lnTo>
                <a:lnTo>
                  <a:pt x="0" y="3333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7"/>
          <p:cNvSpPr/>
          <p:nvPr/>
        </p:nvSpPr>
        <p:spPr>
          <a:xfrm>
            <a:off x="7498080" y="3362598"/>
            <a:ext cx="1877060" cy="76200"/>
          </a:xfrm>
          <a:custGeom>
            <a:rect b="b" l="l" r="r" t="t"/>
            <a:pathLst>
              <a:path extrusionOk="0" h="76200" w="1877059">
                <a:moveTo>
                  <a:pt x="1800491" y="42862"/>
                </a:moveTo>
                <a:lnTo>
                  <a:pt x="1800491" y="76200"/>
                </a:lnTo>
                <a:lnTo>
                  <a:pt x="1867166" y="42862"/>
                </a:lnTo>
                <a:lnTo>
                  <a:pt x="1800491" y="42862"/>
                </a:lnTo>
                <a:close/>
              </a:path>
              <a:path extrusionOk="0" h="76200" w="1877059">
                <a:moveTo>
                  <a:pt x="1800491" y="33337"/>
                </a:moveTo>
                <a:lnTo>
                  <a:pt x="1800491" y="42862"/>
                </a:lnTo>
                <a:lnTo>
                  <a:pt x="1813191" y="42862"/>
                </a:lnTo>
                <a:lnTo>
                  <a:pt x="1813191" y="33337"/>
                </a:lnTo>
                <a:lnTo>
                  <a:pt x="1800491" y="33337"/>
                </a:lnTo>
                <a:close/>
              </a:path>
              <a:path extrusionOk="0" h="76200" w="1877059">
                <a:moveTo>
                  <a:pt x="1800491" y="0"/>
                </a:moveTo>
                <a:lnTo>
                  <a:pt x="1800491" y="33337"/>
                </a:lnTo>
                <a:lnTo>
                  <a:pt x="1813191" y="33337"/>
                </a:lnTo>
                <a:lnTo>
                  <a:pt x="1813191" y="42862"/>
                </a:lnTo>
                <a:lnTo>
                  <a:pt x="1867169" y="42861"/>
                </a:lnTo>
                <a:lnTo>
                  <a:pt x="1876691" y="38100"/>
                </a:lnTo>
                <a:lnTo>
                  <a:pt x="1800491" y="0"/>
                </a:lnTo>
                <a:close/>
              </a:path>
              <a:path extrusionOk="0" h="76200" w="1877059">
                <a:moveTo>
                  <a:pt x="0" y="33336"/>
                </a:moveTo>
                <a:lnTo>
                  <a:pt x="0" y="42861"/>
                </a:lnTo>
                <a:lnTo>
                  <a:pt x="1800491" y="42862"/>
                </a:lnTo>
                <a:lnTo>
                  <a:pt x="1800491" y="33337"/>
                </a:lnTo>
                <a:lnTo>
                  <a:pt x="0" y="3333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7"/>
          <p:cNvSpPr/>
          <p:nvPr/>
        </p:nvSpPr>
        <p:spPr>
          <a:xfrm>
            <a:off x="7498080" y="4638404"/>
            <a:ext cx="1877060" cy="76200"/>
          </a:xfrm>
          <a:custGeom>
            <a:rect b="b" l="l" r="r" t="t"/>
            <a:pathLst>
              <a:path extrusionOk="0" h="76200" w="1877059">
                <a:moveTo>
                  <a:pt x="1800491" y="42862"/>
                </a:moveTo>
                <a:lnTo>
                  <a:pt x="1800491" y="76200"/>
                </a:lnTo>
                <a:lnTo>
                  <a:pt x="1867166" y="42862"/>
                </a:lnTo>
                <a:lnTo>
                  <a:pt x="1800491" y="42862"/>
                </a:lnTo>
                <a:close/>
              </a:path>
              <a:path extrusionOk="0" h="76200" w="1877059">
                <a:moveTo>
                  <a:pt x="1800491" y="33337"/>
                </a:moveTo>
                <a:lnTo>
                  <a:pt x="1800491" y="42862"/>
                </a:lnTo>
                <a:lnTo>
                  <a:pt x="1813191" y="42862"/>
                </a:lnTo>
                <a:lnTo>
                  <a:pt x="1813191" y="33337"/>
                </a:lnTo>
                <a:lnTo>
                  <a:pt x="1800491" y="33337"/>
                </a:lnTo>
                <a:close/>
              </a:path>
              <a:path extrusionOk="0" h="76200" w="1877059">
                <a:moveTo>
                  <a:pt x="1800491" y="0"/>
                </a:moveTo>
                <a:lnTo>
                  <a:pt x="1800491" y="33337"/>
                </a:lnTo>
                <a:lnTo>
                  <a:pt x="1813191" y="33337"/>
                </a:lnTo>
                <a:lnTo>
                  <a:pt x="1813191" y="42862"/>
                </a:lnTo>
                <a:lnTo>
                  <a:pt x="1867169" y="42861"/>
                </a:lnTo>
                <a:lnTo>
                  <a:pt x="1876691" y="38100"/>
                </a:lnTo>
                <a:lnTo>
                  <a:pt x="1800491" y="0"/>
                </a:lnTo>
                <a:close/>
              </a:path>
              <a:path extrusionOk="0" h="76200" w="1877059">
                <a:moveTo>
                  <a:pt x="0" y="33336"/>
                </a:moveTo>
                <a:lnTo>
                  <a:pt x="0" y="42861"/>
                </a:lnTo>
                <a:lnTo>
                  <a:pt x="1800491" y="42862"/>
                </a:lnTo>
                <a:lnTo>
                  <a:pt x="1800491" y="33337"/>
                </a:lnTo>
                <a:lnTo>
                  <a:pt x="0" y="3333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7"/>
          <p:cNvSpPr/>
          <p:nvPr/>
        </p:nvSpPr>
        <p:spPr>
          <a:xfrm>
            <a:off x="7498080" y="5914209"/>
            <a:ext cx="1877060" cy="76200"/>
          </a:xfrm>
          <a:custGeom>
            <a:rect b="b" l="l" r="r" t="t"/>
            <a:pathLst>
              <a:path extrusionOk="0" h="76200" w="1877059">
                <a:moveTo>
                  <a:pt x="1800491" y="42862"/>
                </a:moveTo>
                <a:lnTo>
                  <a:pt x="1800491" y="76200"/>
                </a:lnTo>
                <a:lnTo>
                  <a:pt x="1867166" y="42862"/>
                </a:lnTo>
                <a:lnTo>
                  <a:pt x="1800491" y="42862"/>
                </a:lnTo>
                <a:close/>
              </a:path>
              <a:path extrusionOk="0" h="76200" w="1877059">
                <a:moveTo>
                  <a:pt x="1800491" y="33337"/>
                </a:moveTo>
                <a:lnTo>
                  <a:pt x="1800491" y="42862"/>
                </a:lnTo>
                <a:lnTo>
                  <a:pt x="1813191" y="42862"/>
                </a:lnTo>
                <a:lnTo>
                  <a:pt x="1813191" y="33337"/>
                </a:lnTo>
                <a:lnTo>
                  <a:pt x="1800491" y="33337"/>
                </a:lnTo>
                <a:close/>
              </a:path>
              <a:path extrusionOk="0" h="76200" w="1877059">
                <a:moveTo>
                  <a:pt x="1800491" y="0"/>
                </a:moveTo>
                <a:lnTo>
                  <a:pt x="1800491" y="33337"/>
                </a:lnTo>
                <a:lnTo>
                  <a:pt x="1813191" y="33337"/>
                </a:lnTo>
                <a:lnTo>
                  <a:pt x="1813191" y="42862"/>
                </a:lnTo>
                <a:lnTo>
                  <a:pt x="1867169" y="42861"/>
                </a:lnTo>
                <a:lnTo>
                  <a:pt x="1876691" y="38100"/>
                </a:lnTo>
                <a:lnTo>
                  <a:pt x="1800491" y="0"/>
                </a:lnTo>
                <a:close/>
              </a:path>
              <a:path extrusionOk="0" h="76200" w="1877059">
                <a:moveTo>
                  <a:pt x="0" y="33336"/>
                </a:moveTo>
                <a:lnTo>
                  <a:pt x="0" y="42861"/>
                </a:lnTo>
                <a:lnTo>
                  <a:pt x="1800491" y="42862"/>
                </a:lnTo>
                <a:lnTo>
                  <a:pt x="1800491" y="33337"/>
                </a:lnTo>
                <a:lnTo>
                  <a:pt x="0" y="3333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7"/>
          <p:cNvSpPr/>
          <p:nvPr/>
        </p:nvSpPr>
        <p:spPr>
          <a:xfrm>
            <a:off x="7498080" y="7176952"/>
            <a:ext cx="1877060" cy="76200"/>
          </a:xfrm>
          <a:custGeom>
            <a:rect b="b" l="l" r="r" t="t"/>
            <a:pathLst>
              <a:path extrusionOk="0" h="76200" w="1877059">
                <a:moveTo>
                  <a:pt x="1800491" y="42862"/>
                </a:moveTo>
                <a:lnTo>
                  <a:pt x="1800491" y="76199"/>
                </a:lnTo>
                <a:lnTo>
                  <a:pt x="1867166" y="42862"/>
                </a:lnTo>
                <a:lnTo>
                  <a:pt x="1800491" y="42862"/>
                </a:lnTo>
                <a:close/>
              </a:path>
              <a:path extrusionOk="0" h="76200" w="1877059">
                <a:moveTo>
                  <a:pt x="1800491" y="33337"/>
                </a:moveTo>
                <a:lnTo>
                  <a:pt x="1800491" y="42862"/>
                </a:lnTo>
                <a:lnTo>
                  <a:pt x="1813191" y="42862"/>
                </a:lnTo>
                <a:lnTo>
                  <a:pt x="1813191" y="33337"/>
                </a:lnTo>
                <a:lnTo>
                  <a:pt x="1800491" y="33337"/>
                </a:lnTo>
                <a:close/>
              </a:path>
              <a:path extrusionOk="0" h="76200" w="1877059">
                <a:moveTo>
                  <a:pt x="1800491" y="0"/>
                </a:moveTo>
                <a:lnTo>
                  <a:pt x="1800491" y="33337"/>
                </a:lnTo>
                <a:lnTo>
                  <a:pt x="1813191" y="33337"/>
                </a:lnTo>
                <a:lnTo>
                  <a:pt x="1813191" y="42862"/>
                </a:lnTo>
                <a:lnTo>
                  <a:pt x="1867168" y="42861"/>
                </a:lnTo>
                <a:lnTo>
                  <a:pt x="1876691" y="38099"/>
                </a:lnTo>
                <a:lnTo>
                  <a:pt x="1800491" y="0"/>
                </a:lnTo>
                <a:close/>
              </a:path>
              <a:path extrusionOk="0" h="76200" w="1877059">
                <a:moveTo>
                  <a:pt x="0" y="33336"/>
                </a:moveTo>
                <a:lnTo>
                  <a:pt x="0" y="42861"/>
                </a:lnTo>
                <a:lnTo>
                  <a:pt x="1800491" y="42862"/>
                </a:lnTo>
                <a:lnTo>
                  <a:pt x="1800491" y="33337"/>
                </a:lnTo>
                <a:lnTo>
                  <a:pt x="0" y="3333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7"/>
          <p:cNvSpPr txBox="1"/>
          <p:nvPr>
            <p:ph type="title"/>
          </p:nvPr>
        </p:nvSpPr>
        <p:spPr>
          <a:xfrm>
            <a:off x="231038" y="0"/>
            <a:ext cx="5492115" cy="608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/>
              <a:t>Advantages of using Docker</a:t>
            </a:r>
            <a:endParaRPr sz="3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8"/>
          <p:cNvGrpSpPr/>
          <p:nvPr/>
        </p:nvGrpSpPr>
        <p:grpSpPr>
          <a:xfrm>
            <a:off x="10202098" y="1737358"/>
            <a:ext cx="4206240" cy="4619625"/>
            <a:chOff x="10202098" y="1737358"/>
            <a:chExt cx="4206240" cy="4619625"/>
          </a:xfrm>
        </p:grpSpPr>
        <p:sp>
          <p:nvSpPr>
            <p:cNvPr id="242" name="Google Shape;242;p8"/>
            <p:cNvSpPr/>
            <p:nvPr/>
          </p:nvSpPr>
          <p:spPr>
            <a:xfrm>
              <a:off x="10202098" y="1737358"/>
              <a:ext cx="4206240" cy="4619625"/>
            </a:xfrm>
            <a:custGeom>
              <a:rect b="b" l="l" r="r" t="t"/>
              <a:pathLst>
                <a:path extrusionOk="0" h="4619625" w="4206240">
                  <a:moveTo>
                    <a:pt x="4206242" y="0"/>
                  </a:moveTo>
                  <a:lnTo>
                    <a:pt x="0" y="0"/>
                  </a:lnTo>
                  <a:lnTo>
                    <a:pt x="0" y="4619335"/>
                  </a:lnTo>
                  <a:lnTo>
                    <a:pt x="4206242" y="4619335"/>
                  </a:lnTo>
                  <a:lnTo>
                    <a:pt x="4206242" y="0"/>
                  </a:lnTo>
                  <a:close/>
                </a:path>
              </a:pathLst>
            </a:custGeom>
            <a:solidFill>
              <a:srgbClr val="32606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8"/>
            <p:cNvSpPr/>
            <p:nvPr/>
          </p:nvSpPr>
          <p:spPr>
            <a:xfrm>
              <a:off x="10424160" y="3455314"/>
              <a:ext cx="3692525" cy="2456180"/>
            </a:xfrm>
            <a:custGeom>
              <a:rect b="b" l="l" r="r" t="t"/>
              <a:pathLst>
                <a:path extrusionOk="0" h="2456179" w="3692525">
                  <a:moveTo>
                    <a:pt x="1410792" y="0"/>
                  </a:moveTo>
                  <a:lnTo>
                    <a:pt x="0" y="0"/>
                  </a:lnTo>
                  <a:lnTo>
                    <a:pt x="0" y="2442756"/>
                  </a:lnTo>
                  <a:lnTo>
                    <a:pt x="1410792" y="2442756"/>
                  </a:lnTo>
                  <a:lnTo>
                    <a:pt x="1410792" y="0"/>
                  </a:lnTo>
                  <a:close/>
                </a:path>
                <a:path extrusionOk="0" h="2456179" w="3692525">
                  <a:moveTo>
                    <a:pt x="3692436" y="0"/>
                  </a:moveTo>
                  <a:lnTo>
                    <a:pt x="2281656" y="0"/>
                  </a:lnTo>
                  <a:lnTo>
                    <a:pt x="2281656" y="2455811"/>
                  </a:lnTo>
                  <a:lnTo>
                    <a:pt x="3692436" y="2455811"/>
                  </a:lnTo>
                  <a:lnTo>
                    <a:pt x="3692436" y="0"/>
                  </a:lnTo>
                  <a:close/>
                </a:path>
              </a:pathLst>
            </a:custGeom>
            <a:solidFill>
              <a:srgbClr val="D6E9E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4" name="Google Shape;244;p8"/>
          <p:cNvSpPr txBox="1"/>
          <p:nvPr/>
        </p:nvSpPr>
        <p:spPr>
          <a:xfrm>
            <a:off x="10202098" y="1737358"/>
            <a:ext cx="4206240" cy="4619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sz="3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41400" lvl="0" marL="1459230" marR="389255" rtl="0" algn="l">
              <a:lnSpc>
                <a:spcPct val="133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Images		Containers  </a:t>
            </a:r>
            <a:r>
              <a:rPr lang="en-US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Docker Host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8"/>
          <p:cNvSpPr txBox="1"/>
          <p:nvPr/>
        </p:nvSpPr>
        <p:spPr>
          <a:xfrm>
            <a:off x="10515606" y="3836850"/>
            <a:ext cx="1215390" cy="47053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t" bIns="0" lIns="0" spcFirstLastPara="1" rIns="0" wrap="square" tIns="53325">
            <a:spAutoFit/>
          </a:bodyPr>
          <a:lstStyle/>
          <a:p>
            <a:pPr indent="0" lvl="0" marL="1454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Image-1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8"/>
          <p:cNvSpPr txBox="1"/>
          <p:nvPr/>
        </p:nvSpPr>
        <p:spPr>
          <a:xfrm>
            <a:off x="10515606" y="4670154"/>
            <a:ext cx="1215390" cy="47053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t" bIns="0" lIns="0" spcFirstLastPara="1" rIns="0" wrap="square" tIns="55225">
            <a:spAutoFit/>
          </a:bodyPr>
          <a:lstStyle/>
          <a:p>
            <a:pPr indent="0" lvl="0" marL="1454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Image-2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8"/>
          <p:cNvSpPr txBox="1"/>
          <p:nvPr/>
        </p:nvSpPr>
        <p:spPr>
          <a:xfrm>
            <a:off x="12803784" y="3823940"/>
            <a:ext cx="1215390" cy="47053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t" bIns="0" lIns="0" spcFirstLastPara="1" rIns="0" wrap="square" tIns="109200">
            <a:spAutoFit/>
          </a:bodyPr>
          <a:lstStyle/>
          <a:p>
            <a:pPr indent="0" lvl="0" marL="104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Container-11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8"/>
          <p:cNvSpPr txBox="1"/>
          <p:nvPr/>
        </p:nvSpPr>
        <p:spPr>
          <a:xfrm>
            <a:off x="12820840" y="4665150"/>
            <a:ext cx="1215390" cy="47053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t" bIns="0" lIns="0" spcFirstLastPara="1" rIns="0" wrap="square" tIns="109200">
            <a:spAutoFit/>
          </a:bodyPr>
          <a:lstStyle/>
          <a:p>
            <a:pPr indent="0" lvl="0" marL="104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Container-21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8"/>
          <p:cNvSpPr/>
          <p:nvPr/>
        </p:nvSpPr>
        <p:spPr>
          <a:xfrm>
            <a:off x="11730393" y="4021899"/>
            <a:ext cx="1090930" cy="916940"/>
          </a:xfrm>
          <a:custGeom>
            <a:rect b="b" l="l" r="r" t="t"/>
            <a:pathLst>
              <a:path extrusionOk="0" h="916939" w="1090929">
                <a:moveTo>
                  <a:pt x="1073391" y="37172"/>
                </a:moveTo>
                <a:lnTo>
                  <a:pt x="1065136" y="33185"/>
                </a:lnTo>
                <a:lnTo>
                  <a:pt x="996734" y="0"/>
                </a:lnTo>
                <a:lnTo>
                  <a:pt x="997127" y="33337"/>
                </a:lnTo>
                <a:lnTo>
                  <a:pt x="0" y="45326"/>
                </a:lnTo>
                <a:lnTo>
                  <a:pt x="114" y="54851"/>
                </a:lnTo>
                <a:lnTo>
                  <a:pt x="997242" y="42862"/>
                </a:lnTo>
                <a:lnTo>
                  <a:pt x="997648" y="76187"/>
                </a:lnTo>
                <a:lnTo>
                  <a:pt x="1073391" y="37172"/>
                </a:lnTo>
                <a:close/>
              </a:path>
              <a:path extrusionOk="0" h="916939" w="1090929">
                <a:moveTo>
                  <a:pt x="1090447" y="878382"/>
                </a:moveTo>
                <a:lnTo>
                  <a:pt x="1081392" y="873912"/>
                </a:lnTo>
                <a:lnTo>
                  <a:pt x="1014082" y="840638"/>
                </a:lnTo>
                <a:lnTo>
                  <a:pt x="1014222" y="873975"/>
                </a:lnTo>
                <a:lnTo>
                  <a:pt x="38" y="878636"/>
                </a:lnTo>
                <a:lnTo>
                  <a:pt x="76" y="888149"/>
                </a:lnTo>
                <a:lnTo>
                  <a:pt x="1014272" y="883500"/>
                </a:lnTo>
                <a:lnTo>
                  <a:pt x="1014425" y="916838"/>
                </a:lnTo>
                <a:lnTo>
                  <a:pt x="1090447" y="87838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8"/>
          <p:cNvSpPr txBox="1"/>
          <p:nvPr>
            <p:ph type="title"/>
          </p:nvPr>
        </p:nvSpPr>
        <p:spPr>
          <a:xfrm>
            <a:off x="4442923" y="-27425"/>
            <a:ext cx="6587100" cy="8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Docker - Terminology</a:t>
            </a:r>
            <a:endParaRPr/>
          </a:p>
        </p:txBody>
      </p:sp>
      <p:sp>
        <p:nvSpPr>
          <p:cNvPr id="251" name="Google Shape;251;p8"/>
          <p:cNvSpPr txBox="1"/>
          <p:nvPr/>
        </p:nvSpPr>
        <p:spPr>
          <a:xfrm>
            <a:off x="10476523" y="2707986"/>
            <a:ext cx="3657600" cy="5111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0" lIns="0" spcFirstLastPara="1" rIns="0" wrap="square" tIns="75550">
            <a:spAutoFit/>
          </a:bodyPr>
          <a:lstStyle/>
          <a:p>
            <a:pPr indent="0" lvl="0" marL="92011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Docker Daemon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8"/>
          <p:cNvSpPr txBox="1"/>
          <p:nvPr/>
        </p:nvSpPr>
        <p:spPr>
          <a:xfrm>
            <a:off x="319090" y="1009904"/>
            <a:ext cx="2035175" cy="3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74320" lvl="0" marL="2870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6F8D"/>
              </a:buClr>
              <a:buSzPts val="2100"/>
              <a:buFont typeface="Arial"/>
              <a:buChar char="•"/>
            </a:pPr>
            <a:r>
              <a:rPr lang="en-US" sz="2100">
                <a:solidFill>
                  <a:srgbClr val="406F8D"/>
                </a:solidFill>
                <a:latin typeface="Calibri"/>
                <a:ea typeface="Calibri"/>
                <a:cs typeface="Calibri"/>
                <a:sym typeface="Calibri"/>
              </a:rPr>
              <a:t>Docker Daemon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8"/>
          <p:cNvSpPr txBox="1"/>
          <p:nvPr/>
        </p:nvSpPr>
        <p:spPr>
          <a:xfrm>
            <a:off x="867729" y="1328419"/>
            <a:ext cx="868489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74320" lvl="0" marL="2870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Docker daemon (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dockerd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listens for Docker API requests and manages Docker objects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8"/>
          <p:cNvSpPr txBox="1"/>
          <p:nvPr/>
        </p:nvSpPr>
        <p:spPr>
          <a:xfrm>
            <a:off x="319090" y="1469063"/>
            <a:ext cx="9246870" cy="12630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950">
            <a:spAutoFit/>
          </a:bodyPr>
          <a:lstStyle/>
          <a:p>
            <a:pPr indent="0" lvl="0" marL="8350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such as images, containers, networks, and volumes.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4320" lvl="0" marL="287020" marR="0" rtl="0" algn="l">
              <a:lnSpc>
                <a:spcPct val="119761"/>
              </a:lnSpc>
              <a:spcBef>
                <a:spcPts val="445"/>
              </a:spcBef>
              <a:spcAft>
                <a:spcPts val="0"/>
              </a:spcAft>
              <a:buClr>
                <a:srgbClr val="406F8D"/>
              </a:buClr>
              <a:buSzPts val="2100"/>
              <a:buFont typeface="Arial"/>
              <a:buChar char="•"/>
            </a:pPr>
            <a:r>
              <a:rPr lang="en-US" sz="2100">
                <a:solidFill>
                  <a:srgbClr val="406F8D"/>
                </a:solidFill>
                <a:latin typeface="Calibri"/>
                <a:ea typeface="Calibri"/>
                <a:cs typeface="Calibri"/>
                <a:sym typeface="Calibri"/>
              </a:rPr>
              <a:t>Docker Client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4955" lvl="1" marL="835660" marR="0" rtl="0" algn="l">
              <a:lnSpc>
                <a:spcPct val="11777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client 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can be present on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either Docker Host or any other machine.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4955" lvl="1" marL="835660" marR="0" rtl="0" algn="l">
              <a:lnSpc>
                <a:spcPct val="1180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Docker client (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docker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is the primary way that many Docker users interact with Docker.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8"/>
          <p:cNvSpPr txBox="1"/>
          <p:nvPr/>
        </p:nvSpPr>
        <p:spPr>
          <a:xfrm>
            <a:off x="867729" y="2700020"/>
            <a:ext cx="873823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74320" lvl="0" marL="2870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you use commands such as 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docker run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 client sends these commands to 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dockerd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8"/>
          <p:cNvSpPr txBox="1"/>
          <p:nvPr>
            <p:ph idx="1" type="body"/>
          </p:nvPr>
        </p:nvSpPr>
        <p:spPr>
          <a:xfrm>
            <a:off x="319090" y="2888996"/>
            <a:ext cx="9124200" cy="26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835025" rtl="0" algn="l">
              <a:lnSpc>
                <a:spcPct val="1186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70C0"/>
                </a:solidFill>
              </a:rPr>
              <a:t>(Docker Daemon)</a:t>
            </a:r>
            <a:r>
              <a:rPr lang="en-US"/>
              <a:t>, which carries them out.</a:t>
            </a:r>
            <a:endParaRPr/>
          </a:p>
          <a:p>
            <a:pPr indent="-274955" lvl="0" marL="83566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The docker command uses the </a:t>
            </a:r>
            <a:r>
              <a:rPr lang="en-US">
                <a:solidFill>
                  <a:srgbClr val="0070C0"/>
                </a:solidFill>
              </a:rPr>
              <a:t>Docker API</a:t>
            </a:r>
            <a:r>
              <a:rPr lang="en-US"/>
              <a:t>.</a:t>
            </a:r>
            <a:endParaRPr/>
          </a:p>
          <a:p>
            <a:pPr indent="-274955" lvl="0" marL="835660" rtl="0" algn="l">
              <a:lnSpc>
                <a:spcPct val="1180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The Docker client can communicate with more than one daemon.</a:t>
            </a:r>
            <a:endParaRPr/>
          </a:p>
          <a:p>
            <a:pPr indent="-274320" lvl="0" marL="287020" rtl="0" algn="l">
              <a:lnSpc>
                <a:spcPct val="119761"/>
              </a:lnSpc>
              <a:spcBef>
                <a:spcPts val="440"/>
              </a:spcBef>
              <a:spcAft>
                <a:spcPts val="0"/>
              </a:spcAft>
              <a:buClr>
                <a:srgbClr val="406F8D"/>
              </a:buClr>
              <a:buSzPts val="2100"/>
              <a:buFont typeface="Arial"/>
              <a:buChar char="•"/>
            </a:pPr>
            <a:r>
              <a:rPr lang="en-US" sz="2100">
                <a:solidFill>
                  <a:srgbClr val="406F8D"/>
                </a:solidFill>
              </a:rPr>
              <a:t>Docker Images</a:t>
            </a:r>
            <a:endParaRPr sz="2100"/>
          </a:p>
          <a:p>
            <a:pPr indent="-274955" lvl="1" marL="835660" rtl="0" algn="l">
              <a:lnSpc>
                <a:spcPct val="117777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image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is a 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read-only template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with instructions for creating a Docker container.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74955" lvl="1" marL="83566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Often, 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an image is </a:t>
            </a:r>
            <a:r>
              <a:rPr i="1"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based on 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another image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, with some additional customization.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49555" lvl="1" marL="83566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t/>
            </a:r>
            <a:endParaRPr/>
          </a:p>
          <a:p>
            <a:pPr indent="-274955" lvl="1" marL="835660" rtl="0" algn="l">
              <a:lnSpc>
                <a:spcPct val="118611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For example, we may build an image which is based on the ubuntu image, but installs the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8"/>
          <p:cNvSpPr txBox="1"/>
          <p:nvPr/>
        </p:nvSpPr>
        <p:spPr>
          <a:xfrm>
            <a:off x="1142049" y="4806188"/>
            <a:ext cx="852360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Apache web server and our application, as well as the configuration details needed to make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8"/>
          <p:cNvSpPr txBox="1"/>
          <p:nvPr/>
        </p:nvSpPr>
        <p:spPr>
          <a:xfrm>
            <a:off x="632440" y="5140704"/>
            <a:ext cx="849750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950">
            <a:spAutoFit/>
          </a:bodyPr>
          <a:lstStyle/>
          <a:p>
            <a:pPr indent="0" lvl="0" marL="8350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8350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application run.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8350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4320" lvl="0" marL="287020" marR="0" rtl="0" algn="l">
              <a:lnSpc>
                <a:spcPct val="116904"/>
              </a:lnSpc>
              <a:spcBef>
                <a:spcPts val="445"/>
              </a:spcBef>
              <a:spcAft>
                <a:spcPts val="0"/>
              </a:spcAft>
              <a:buClr>
                <a:srgbClr val="406F8D"/>
              </a:buClr>
              <a:buSzPts val="2100"/>
              <a:buFont typeface="Arial"/>
              <a:buChar char="•"/>
            </a:pPr>
            <a:r>
              <a:rPr lang="en-US" sz="2100">
                <a:solidFill>
                  <a:srgbClr val="406F8D"/>
                </a:solidFill>
                <a:latin typeface="Calibri"/>
                <a:ea typeface="Calibri"/>
                <a:cs typeface="Calibri"/>
                <a:sym typeface="Calibri"/>
              </a:rPr>
              <a:t>Docker Containers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4955" lvl="1" marL="835660" marR="0" rtl="0" algn="l">
              <a:lnSpc>
                <a:spcPct val="11638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container is a 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runnable instance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an image.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4955" lvl="1" marL="835660" marR="0" rtl="0" algn="l">
              <a:lnSpc>
                <a:spcPct val="11638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4955" lvl="1" marL="83566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create, start, stop, move, or delete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container using the Docker API or CLI.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8"/>
          <p:cNvSpPr txBox="1"/>
          <p:nvPr/>
        </p:nvSpPr>
        <p:spPr>
          <a:xfrm>
            <a:off x="853129" y="5720588"/>
            <a:ext cx="87141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74320" lvl="0" marL="2870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connect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container to one or more networks, attach storage to it, or even create 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8"/>
          <p:cNvSpPr txBox="1"/>
          <p:nvPr/>
        </p:nvSpPr>
        <p:spPr>
          <a:xfrm>
            <a:off x="1142061" y="5959749"/>
            <a:ext cx="35085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image based on its current state.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8"/>
          <p:cNvSpPr txBox="1"/>
          <p:nvPr/>
        </p:nvSpPr>
        <p:spPr>
          <a:xfrm>
            <a:off x="867729" y="6634988"/>
            <a:ext cx="8303259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74320" lvl="0" marL="2870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a container is 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removed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any changes to its state that are not stored in 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persistent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8"/>
          <p:cNvSpPr txBox="1"/>
          <p:nvPr/>
        </p:nvSpPr>
        <p:spPr>
          <a:xfrm>
            <a:off x="9170999" y="6625111"/>
            <a:ext cx="17145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storage disappear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8"/>
          <p:cNvSpPr txBox="1"/>
          <p:nvPr/>
        </p:nvSpPr>
        <p:spPr>
          <a:xfrm>
            <a:off x="10459214" y="2012637"/>
            <a:ext cx="3657600" cy="511175"/>
          </a:xfrm>
          <a:prstGeom prst="rect">
            <a:avLst/>
          </a:prstGeom>
          <a:solidFill>
            <a:srgbClr val="8588A2"/>
          </a:solidFill>
          <a:ln>
            <a:noFill/>
          </a:ln>
        </p:spPr>
        <p:txBody>
          <a:bodyPr anchorCtr="0" anchor="t" bIns="0" lIns="0" spcFirstLastPara="1" rIns="0" wrap="square" tIns="76200">
            <a:spAutoFit/>
          </a:bodyPr>
          <a:lstStyle/>
          <a:p>
            <a:pPr indent="0" lvl="0" marL="63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Docker Client (Optional)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Google Shape;268;p9"/>
          <p:cNvGrpSpPr/>
          <p:nvPr/>
        </p:nvGrpSpPr>
        <p:grpSpPr>
          <a:xfrm>
            <a:off x="3892029" y="1658979"/>
            <a:ext cx="4206240" cy="2978785"/>
            <a:chOff x="3892029" y="1658979"/>
            <a:chExt cx="4206240" cy="2978785"/>
          </a:xfrm>
        </p:grpSpPr>
        <p:sp>
          <p:nvSpPr>
            <p:cNvPr id="269" name="Google Shape;269;p9"/>
            <p:cNvSpPr/>
            <p:nvPr/>
          </p:nvSpPr>
          <p:spPr>
            <a:xfrm>
              <a:off x="3892029" y="1658979"/>
              <a:ext cx="4206240" cy="2978785"/>
            </a:xfrm>
            <a:custGeom>
              <a:rect b="b" l="l" r="r" t="t"/>
              <a:pathLst>
                <a:path extrusionOk="0" h="2978785" w="4206240">
                  <a:moveTo>
                    <a:pt x="4206238" y="0"/>
                  </a:moveTo>
                  <a:lnTo>
                    <a:pt x="0" y="0"/>
                  </a:lnTo>
                  <a:lnTo>
                    <a:pt x="0" y="2978330"/>
                  </a:lnTo>
                  <a:lnTo>
                    <a:pt x="4206238" y="2978330"/>
                  </a:lnTo>
                  <a:lnTo>
                    <a:pt x="4206238" y="0"/>
                  </a:lnTo>
                  <a:close/>
                </a:path>
              </a:pathLst>
            </a:custGeom>
            <a:solidFill>
              <a:srgbClr val="32606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9"/>
            <p:cNvSpPr/>
            <p:nvPr/>
          </p:nvSpPr>
          <p:spPr>
            <a:xfrm>
              <a:off x="4114097" y="2692892"/>
              <a:ext cx="1410970" cy="1286510"/>
            </a:xfrm>
            <a:custGeom>
              <a:rect b="b" l="l" r="r" t="t"/>
              <a:pathLst>
                <a:path extrusionOk="0" h="1286510" w="1410970">
                  <a:moveTo>
                    <a:pt x="1410789" y="0"/>
                  </a:moveTo>
                  <a:lnTo>
                    <a:pt x="0" y="0"/>
                  </a:lnTo>
                  <a:lnTo>
                    <a:pt x="0" y="1286315"/>
                  </a:lnTo>
                  <a:lnTo>
                    <a:pt x="1410789" y="1286315"/>
                  </a:lnTo>
                  <a:lnTo>
                    <a:pt x="1410789" y="0"/>
                  </a:lnTo>
                  <a:close/>
                </a:path>
              </a:pathLst>
            </a:custGeom>
            <a:solidFill>
              <a:srgbClr val="D6E9E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1" name="Google Shape;271;p9"/>
          <p:cNvSpPr txBox="1"/>
          <p:nvPr/>
        </p:nvSpPr>
        <p:spPr>
          <a:xfrm>
            <a:off x="5111880" y="4167123"/>
            <a:ext cx="1402715" cy="36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Docker Host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9"/>
          <p:cNvSpPr txBox="1"/>
          <p:nvPr/>
        </p:nvSpPr>
        <p:spPr>
          <a:xfrm>
            <a:off x="4360964" y="3661155"/>
            <a:ext cx="830580" cy="36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9"/>
          <p:cNvSpPr txBox="1"/>
          <p:nvPr/>
        </p:nvSpPr>
        <p:spPr>
          <a:xfrm>
            <a:off x="6395744" y="2692892"/>
            <a:ext cx="1410970" cy="1380490"/>
          </a:xfrm>
          <a:prstGeom prst="rect">
            <a:avLst/>
          </a:prstGeom>
          <a:solidFill>
            <a:srgbClr val="D6E9EA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52069" marR="0" rtl="0" algn="l">
              <a:lnSpc>
                <a:spcPct val="100000"/>
              </a:lnSpc>
              <a:spcBef>
                <a:spcPts val="1895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Containers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9"/>
          <p:cNvSpPr txBox="1"/>
          <p:nvPr/>
        </p:nvSpPr>
        <p:spPr>
          <a:xfrm>
            <a:off x="4205537" y="3074432"/>
            <a:ext cx="1215390" cy="47053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81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nginxdemos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93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/hello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9"/>
          <p:cNvSpPr txBox="1"/>
          <p:nvPr/>
        </p:nvSpPr>
        <p:spPr>
          <a:xfrm>
            <a:off x="6510777" y="3089859"/>
            <a:ext cx="1215390" cy="47053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t" bIns="0" lIns="0" spcFirstLastPara="1" rIns="0" wrap="square" tIns="108575">
            <a:spAutoFit/>
          </a:bodyPr>
          <a:lstStyle/>
          <a:p>
            <a:pPr indent="0" lvl="0" marL="104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Container-11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9"/>
          <p:cNvSpPr txBox="1"/>
          <p:nvPr>
            <p:ph type="title"/>
          </p:nvPr>
        </p:nvSpPr>
        <p:spPr>
          <a:xfrm>
            <a:off x="4442936" y="-27432"/>
            <a:ext cx="5744527" cy="8331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Docker - Terminology</a:t>
            </a:r>
            <a:endParaRPr/>
          </a:p>
        </p:txBody>
      </p:sp>
      <p:sp>
        <p:nvSpPr>
          <p:cNvPr id="277" name="Google Shape;277;p9"/>
          <p:cNvSpPr/>
          <p:nvPr/>
        </p:nvSpPr>
        <p:spPr>
          <a:xfrm>
            <a:off x="4205537" y="1972633"/>
            <a:ext cx="3657600" cy="511175"/>
          </a:xfrm>
          <a:custGeom>
            <a:rect b="b" l="l" r="r" t="t"/>
            <a:pathLst>
              <a:path extrusionOk="0" h="511175" w="3657600">
                <a:moveTo>
                  <a:pt x="3657386" y="0"/>
                </a:moveTo>
                <a:lnTo>
                  <a:pt x="0" y="0"/>
                </a:lnTo>
                <a:lnTo>
                  <a:pt x="0" y="511034"/>
                </a:lnTo>
                <a:lnTo>
                  <a:pt x="3657386" y="511034"/>
                </a:lnTo>
                <a:lnTo>
                  <a:pt x="3657386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9"/>
          <p:cNvSpPr txBox="1"/>
          <p:nvPr/>
        </p:nvSpPr>
        <p:spPr>
          <a:xfrm>
            <a:off x="5113227" y="2036571"/>
            <a:ext cx="1843405" cy="36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Docker Daemon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9"/>
          <p:cNvSpPr/>
          <p:nvPr/>
        </p:nvSpPr>
        <p:spPr>
          <a:xfrm>
            <a:off x="443801" y="1658979"/>
            <a:ext cx="2151380" cy="1651000"/>
          </a:xfrm>
          <a:custGeom>
            <a:rect b="b" l="l" r="r" t="t"/>
            <a:pathLst>
              <a:path extrusionOk="0" h="1651000" w="2151380">
                <a:moveTo>
                  <a:pt x="2150991" y="0"/>
                </a:moveTo>
                <a:lnTo>
                  <a:pt x="0" y="0"/>
                </a:lnTo>
                <a:lnTo>
                  <a:pt x="0" y="1650585"/>
                </a:lnTo>
                <a:lnTo>
                  <a:pt x="2150991" y="1650585"/>
                </a:lnTo>
                <a:lnTo>
                  <a:pt x="2150991" y="0"/>
                </a:lnTo>
                <a:close/>
              </a:path>
            </a:pathLst>
          </a:custGeom>
          <a:solidFill>
            <a:srgbClr val="32606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9"/>
          <p:cNvSpPr txBox="1"/>
          <p:nvPr/>
        </p:nvSpPr>
        <p:spPr>
          <a:xfrm>
            <a:off x="809539" y="1870354"/>
            <a:ext cx="1215390" cy="47053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84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nginxdemos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93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/hello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9"/>
          <p:cNvSpPr txBox="1"/>
          <p:nvPr/>
        </p:nvSpPr>
        <p:spPr>
          <a:xfrm>
            <a:off x="583427" y="2484628"/>
            <a:ext cx="1787525" cy="6280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ctr">
              <a:lnSpc>
                <a:spcPct val="118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Docker Registry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9050" marR="0" rtl="0" algn="ctr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E4CF3D"/>
                </a:solidFill>
                <a:latin typeface="Calibri"/>
                <a:ea typeface="Calibri"/>
                <a:cs typeface="Calibri"/>
                <a:sym typeface="Calibri"/>
              </a:rPr>
              <a:t>(Docker Hub)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9"/>
          <p:cNvSpPr/>
          <p:nvPr/>
        </p:nvSpPr>
        <p:spPr>
          <a:xfrm>
            <a:off x="9213567" y="4313561"/>
            <a:ext cx="5219065" cy="1797050"/>
          </a:xfrm>
          <a:custGeom>
            <a:rect b="b" l="l" r="r" t="t"/>
            <a:pathLst>
              <a:path extrusionOk="0" h="1797050" w="5219065">
                <a:moveTo>
                  <a:pt x="5218624" y="0"/>
                </a:moveTo>
                <a:lnTo>
                  <a:pt x="0" y="0"/>
                </a:lnTo>
                <a:lnTo>
                  <a:pt x="0" y="1797033"/>
                </a:lnTo>
                <a:lnTo>
                  <a:pt x="5218624" y="1797033"/>
                </a:lnTo>
                <a:lnTo>
                  <a:pt x="5218624" y="0"/>
                </a:lnTo>
                <a:close/>
              </a:path>
            </a:pathLst>
          </a:custGeom>
          <a:solidFill>
            <a:srgbClr val="32606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9"/>
          <p:cNvSpPr txBox="1"/>
          <p:nvPr/>
        </p:nvSpPr>
        <p:spPr>
          <a:xfrm>
            <a:off x="9469959" y="5669788"/>
            <a:ext cx="4873625" cy="36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Docker Client (My Desktop or Docker Host)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9"/>
          <p:cNvSpPr txBox="1"/>
          <p:nvPr/>
        </p:nvSpPr>
        <p:spPr>
          <a:xfrm>
            <a:off x="9391219" y="4495413"/>
            <a:ext cx="3563620" cy="4311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3175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pull nginxdemos/hello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9"/>
          <p:cNvSpPr txBox="1"/>
          <p:nvPr/>
        </p:nvSpPr>
        <p:spPr>
          <a:xfrm>
            <a:off x="9360823" y="5037254"/>
            <a:ext cx="4839970" cy="4311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32375">
            <a:spAutoFit/>
          </a:bodyPr>
          <a:lstStyle/>
          <a:p>
            <a:pPr indent="0" lvl="0" marL="908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run -p 82:80 -d nginxdemos/hello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6" name="Google Shape;286;p9"/>
          <p:cNvGrpSpPr/>
          <p:nvPr/>
        </p:nvGrpSpPr>
        <p:grpSpPr>
          <a:xfrm>
            <a:off x="2021967" y="2071725"/>
            <a:ext cx="9154160" cy="3193000"/>
            <a:chOff x="2021967" y="2071725"/>
            <a:chExt cx="9154160" cy="3193000"/>
          </a:xfrm>
        </p:grpSpPr>
        <p:sp>
          <p:nvSpPr>
            <p:cNvPr id="287" name="Google Shape;287;p9"/>
            <p:cNvSpPr/>
            <p:nvPr/>
          </p:nvSpPr>
          <p:spPr>
            <a:xfrm>
              <a:off x="2021967" y="2071725"/>
              <a:ext cx="9154160" cy="2428240"/>
            </a:xfrm>
            <a:custGeom>
              <a:rect b="b" l="l" r="r" t="t"/>
              <a:pathLst>
                <a:path extrusionOk="0" h="2428240" w="9154160">
                  <a:moveTo>
                    <a:pt x="2183828" y="151676"/>
                  </a:moveTo>
                  <a:lnTo>
                    <a:pt x="78765" y="33286"/>
                  </a:lnTo>
                  <a:lnTo>
                    <a:pt x="78803" y="32575"/>
                  </a:lnTo>
                  <a:lnTo>
                    <a:pt x="80632" y="0"/>
                  </a:lnTo>
                  <a:lnTo>
                    <a:pt x="7823" y="31445"/>
                  </a:lnTo>
                  <a:lnTo>
                    <a:pt x="4826" y="29667"/>
                  </a:lnTo>
                  <a:lnTo>
                    <a:pt x="2413" y="33769"/>
                  </a:lnTo>
                  <a:lnTo>
                    <a:pt x="0" y="37871"/>
                  </a:lnTo>
                  <a:lnTo>
                    <a:pt x="2024049" y="1229766"/>
                  </a:lnTo>
                  <a:lnTo>
                    <a:pt x="2007133" y="1258493"/>
                  </a:lnTo>
                  <a:lnTo>
                    <a:pt x="2092121" y="1264335"/>
                  </a:lnTo>
                  <a:lnTo>
                    <a:pt x="2073910" y="1236218"/>
                  </a:lnTo>
                  <a:lnTo>
                    <a:pt x="2045792" y="1192834"/>
                  </a:lnTo>
                  <a:lnTo>
                    <a:pt x="2028875" y="1221562"/>
                  </a:lnTo>
                  <a:lnTo>
                    <a:pt x="76581" y="71932"/>
                  </a:lnTo>
                  <a:lnTo>
                    <a:pt x="78219" y="42799"/>
                  </a:lnTo>
                  <a:lnTo>
                    <a:pt x="2183295" y="161188"/>
                  </a:lnTo>
                  <a:lnTo>
                    <a:pt x="2183828" y="151676"/>
                  </a:lnTo>
                  <a:close/>
                </a:path>
                <a:path extrusionOk="0" h="2428240" w="9154160">
                  <a:moveTo>
                    <a:pt x="9153741" y="2419769"/>
                  </a:moveTo>
                  <a:lnTo>
                    <a:pt x="5906503" y="195567"/>
                  </a:lnTo>
                  <a:lnTo>
                    <a:pt x="5911431" y="188379"/>
                  </a:lnTo>
                  <a:lnTo>
                    <a:pt x="5925350" y="168059"/>
                  </a:lnTo>
                  <a:lnTo>
                    <a:pt x="5840958" y="156425"/>
                  </a:lnTo>
                  <a:lnTo>
                    <a:pt x="5882284" y="230924"/>
                  </a:lnTo>
                  <a:lnTo>
                    <a:pt x="5901131" y="203415"/>
                  </a:lnTo>
                  <a:lnTo>
                    <a:pt x="9148356" y="2427617"/>
                  </a:lnTo>
                  <a:lnTo>
                    <a:pt x="9153741" y="24197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9"/>
            <p:cNvSpPr/>
            <p:nvPr/>
          </p:nvSpPr>
          <p:spPr>
            <a:xfrm>
              <a:off x="5485473" y="2156400"/>
              <a:ext cx="3867785" cy="3108325"/>
            </a:xfrm>
            <a:custGeom>
              <a:rect b="b" l="l" r="r" t="t"/>
              <a:pathLst>
                <a:path extrusionOk="0" h="3108325" w="3867784">
                  <a:moveTo>
                    <a:pt x="3867533" y="3107926"/>
                  </a:moveTo>
                  <a:lnTo>
                    <a:pt x="3848778" y="3050125"/>
                  </a:lnTo>
                  <a:lnTo>
                    <a:pt x="3830019" y="2992343"/>
                  </a:lnTo>
                  <a:lnTo>
                    <a:pt x="3811253" y="2934595"/>
                  </a:lnTo>
                  <a:lnTo>
                    <a:pt x="3792477" y="2876900"/>
                  </a:lnTo>
                  <a:lnTo>
                    <a:pt x="3773686" y="2819275"/>
                  </a:lnTo>
                  <a:lnTo>
                    <a:pt x="3754878" y="2761738"/>
                  </a:lnTo>
                  <a:lnTo>
                    <a:pt x="3736048" y="2704306"/>
                  </a:lnTo>
                  <a:lnTo>
                    <a:pt x="3717194" y="2646997"/>
                  </a:lnTo>
                  <a:lnTo>
                    <a:pt x="3698312" y="2589828"/>
                  </a:lnTo>
                  <a:lnTo>
                    <a:pt x="3679397" y="2532817"/>
                  </a:lnTo>
                  <a:lnTo>
                    <a:pt x="3660447" y="2475982"/>
                  </a:lnTo>
                  <a:lnTo>
                    <a:pt x="3641458" y="2419339"/>
                  </a:lnTo>
                  <a:lnTo>
                    <a:pt x="3622427" y="2362907"/>
                  </a:lnTo>
                  <a:lnTo>
                    <a:pt x="3603349" y="2306702"/>
                  </a:lnTo>
                  <a:lnTo>
                    <a:pt x="3584222" y="2250744"/>
                  </a:lnTo>
                  <a:lnTo>
                    <a:pt x="3565042" y="2195048"/>
                  </a:lnTo>
                  <a:lnTo>
                    <a:pt x="3545805" y="2139633"/>
                  </a:lnTo>
                  <a:lnTo>
                    <a:pt x="3526508" y="2084516"/>
                  </a:lnTo>
                  <a:lnTo>
                    <a:pt x="3507148" y="2029715"/>
                  </a:lnTo>
                  <a:lnTo>
                    <a:pt x="3487719" y="1975247"/>
                  </a:lnTo>
                  <a:lnTo>
                    <a:pt x="3468221" y="1921129"/>
                  </a:lnTo>
                  <a:lnTo>
                    <a:pt x="3448647" y="1867380"/>
                  </a:lnTo>
                  <a:lnTo>
                    <a:pt x="3428996" y="1814017"/>
                  </a:lnTo>
                  <a:lnTo>
                    <a:pt x="3409263" y="1761057"/>
                  </a:lnTo>
                  <a:lnTo>
                    <a:pt x="3389446" y="1708519"/>
                  </a:lnTo>
                  <a:lnTo>
                    <a:pt x="3369539" y="1656418"/>
                  </a:lnTo>
                  <a:lnTo>
                    <a:pt x="3349541" y="1604774"/>
                  </a:lnTo>
                  <a:lnTo>
                    <a:pt x="3329447" y="1553603"/>
                  </a:lnTo>
                  <a:lnTo>
                    <a:pt x="3309254" y="1502923"/>
                  </a:lnTo>
                  <a:lnTo>
                    <a:pt x="3288958" y="1452752"/>
                  </a:lnTo>
                  <a:lnTo>
                    <a:pt x="3268556" y="1403106"/>
                  </a:lnTo>
                  <a:lnTo>
                    <a:pt x="3248044" y="1354005"/>
                  </a:lnTo>
                  <a:lnTo>
                    <a:pt x="3227419" y="1305465"/>
                  </a:lnTo>
                  <a:lnTo>
                    <a:pt x="3206677" y="1257503"/>
                  </a:lnTo>
                  <a:lnTo>
                    <a:pt x="3185814" y="1210138"/>
                  </a:lnTo>
                  <a:lnTo>
                    <a:pt x="3164828" y="1163386"/>
                  </a:lnTo>
                  <a:lnTo>
                    <a:pt x="3143714" y="1117266"/>
                  </a:lnTo>
                  <a:lnTo>
                    <a:pt x="3122469" y="1071795"/>
                  </a:lnTo>
                  <a:lnTo>
                    <a:pt x="3101089" y="1026990"/>
                  </a:lnTo>
                  <a:lnTo>
                    <a:pt x="3079572" y="982870"/>
                  </a:lnTo>
                  <a:lnTo>
                    <a:pt x="3057912" y="939450"/>
                  </a:lnTo>
                  <a:lnTo>
                    <a:pt x="3036108" y="896750"/>
                  </a:lnTo>
                  <a:lnTo>
                    <a:pt x="3014154" y="854787"/>
                  </a:lnTo>
                  <a:lnTo>
                    <a:pt x="2992048" y="813577"/>
                  </a:lnTo>
                  <a:lnTo>
                    <a:pt x="2969787" y="773139"/>
                  </a:lnTo>
                  <a:lnTo>
                    <a:pt x="2947366" y="733491"/>
                  </a:lnTo>
                  <a:lnTo>
                    <a:pt x="2924782" y="694649"/>
                  </a:lnTo>
                  <a:lnTo>
                    <a:pt x="2902032" y="656631"/>
                  </a:lnTo>
                  <a:lnTo>
                    <a:pt x="2879112" y="619455"/>
                  </a:lnTo>
                  <a:lnTo>
                    <a:pt x="2856018" y="583139"/>
                  </a:lnTo>
                  <a:lnTo>
                    <a:pt x="2832747" y="547699"/>
                  </a:lnTo>
                  <a:lnTo>
                    <a:pt x="2809295" y="513154"/>
                  </a:lnTo>
                  <a:lnTo>
                    <a:pt x="2785659" y="479521"/>
                  </a:lnTo>
                  <a:lnTo>
                    <a:pt x="2761836" y="446817"/>
                  </a:lnTo>
                  <a:lnTo>
                    <a:pt x="2737821" y="415060"/>
                  </a:lnTo>
                  <a:lnTo>
                    <a:pt x="2713612" y="384268"/>
                  </a:lnTo>
                  <a:lnTo>
                    <a:pt x="2689204" y="354458"/>
                  </a:lnTo>
                  <a:lnTo>
                    <a:pt x="2639779" y="297855"/>
                  </a:lnTo>
                  <a:lnTo>
                    <a:pt x="2589518" y="245390"/>
                  </a:lnTo>
                  <a:lnTo>
                    <a:pt x="2538393" y="197205"/>
                  </a:lnTo>
                  <a:lnTo>
                    <a:pt x="2486375" y="153439"/>
                  </a:lnTo>
                  <a:lnTo>
                    <a:pt x="2433437" y="114233"/>
                  </a:lnTo>
                  <a:lnTo>
                    <a:pt x="2379549" y="79727"/>
                  </a:lnTo>
                  <a:lnTo>
                    <a:pt x="2317167" y="47159"/>
                  </a:lnTo>
                  <a:lnTo>
                    <a:pt x="2280574" y="32826"/>
                  </a:lnTo>
                  <a:lnTo>
                    <a:pt x="2242532" y="21196"/>
                  </a:lnTo>
                  <a:lnTo>
                    <a:pt x="2203113" y="12184"/>
                  </a:lnTo>
                  <a:lnTo>
                    <a:pt x="2162388" y="5704"/>
                  </a:lnTo>
                  <a:lnTo>
                    <a:pt x="2120430" y="1671"/>
                  </a:lnTo>
                  <a:lnTo>
                    <a:pt x="2077308" y="0"/>
                  </a:lnTo>
                  <a:lnTo>
                    <a:pt x="2033096" y="604"/>
                  </a:lnTo>
                  <a:lnTo>
                    <a:pt x="1987863" y="3399"/>
                  </a:lnTo>
                  <a:lnTo>
                    <a:pt x="1941682" y="8298"/>
                  </a:lnTo>
                  <a:lnTo>
                    <a:pt x="1894624" y="15217"/>
                  </a:lnTo>
                  <a:lnTo>
                    <a:pt x="1846760" y="24071"/>
                  </a:lnTo>
                  <a:lnTo>
                    <a:pt x="1798161" y="34773"/>
                  </a:lnTo>
                  <a:lnTo>
                    <a:pt x="1748900" y="47237"/>
                  </a:lnTo>
                  <a:lnTo>
                    <a:pt x="1699047" y="61380"/>
                  </a:lnTo>
                  <a:lnTo>
                    <a:pt x="1648675" y="77115"/>
                  </a:lnTo>
                  <a:lnTo>
                    <a:pt x="1597853" y="94356"/>
                  </a:lnTo>
                  <a:lnTo>
                    <a:pt x="1546654" y="113019"/>
                  </a:lnTo>
                  <a:lnTo>
                    <a:pt x="1495150" y="133017"/>
                  </a:lnTo>
                  <a:lnTo>
                    <a:pt x="1443411" y="154266"/>
                  </a:lnTo>
                  <a:lnTo>
                    <a:pt x="1391509" y="176680"/>
                  </a:lnTo>
                  <a:lnTo>
                    <a:pt x="1339515" y="200173"/>
                  </a:lnTo>
                  <a:lnTo>
                    <a:pt x="1287501" y="224659"/>
                  </a:lnTo>
                  <a:lnTo>
                    <a:pt x="1235538" y="250055"/>
                  </a:lnTo>
                  <a:lnTo>
                    <a:pt x="1183698" y="276273"/>
                  </a:lnTo>
                  <a:lnTo>
                    <a:pt x="1132052" y="303229"/>
                  </a:lnTo>
                  <a:lnTo>
                    <a:pt x="1080671" y="330837"/>
                  </a:lnTo>
                  <a:lnTo>
                    <a:pt x="1029627" y="359011"/>
                  </a:lnTo>
                  <a:lnTo>
                    <a:pt x="978991" y="387667"/>
                  </a:lnTo>
                  <a:lnTo>
                    <a:pt x="928835" y="416718"/>
                  </a:lnTo>
                  <a:lnTo>
                    <a:pt x="879230" y="446079"/>
                  </a:lnTo>
                  <a:lnTo>
                    <a:pt x="830247" y="475665"/>
                  </a:lnTo>
                  <a:lnTo>
                    <a:pt x="781958" y="505390"/>
                  </a:lnTo>
                  <a:lnTo>
                    <a:pt x="734434" y="535170"/>
                  </a:lnTo>
                  <a:lnTo>
                    <a:pt x="687747" y="564917"/>
                  </a:lnTo>
                  <a:lnTo>
                    <a:pt x="641968" y="594547"/>
                  </a:lnTo>
                  <a:lnTo>
                    <a:pt x="597169" y="623975"/>
                  </a:lnTo>
                  <a:lnTo>
                    <a:pt x="553420" y="653114"/>
                  </a:lnTo>
                  <a:lnTo>
                    <a:pt x="510794" y="681880"/>
                  </a:lnTo>
                  <a:lnTo>
                    <a:pt x="469362" y="710187"/>
                  </a:lnTo>
                  <a:lnTo>
                    <a:pt x="429194" y="737950"/>
                  </a:lnTo>
                  <a:lnTo>
                    <a:pt x="390363" y="765082"/>
                  </a:lnTo>
                  <a:lnTo>
                    <a:pt x="352940" y="791499"/>
                  </a:lnTo>
                  <a:lnTo>
                    <a:pt x="316997" y="817116"/>
                  </a:lnTo>
                  <a:lnTo>
                    <a:pt x="282604" y="841845"/>
                  </a:lnTo>
                  <a:lnTo>
                    <a:pt x="249833" y="865603"/>
                  </a:lnTo>
                  <a:lnTo>
                    <a:pt x="218756" y="888304"/>
                  </a:lnTo>
                  <a:lnTo>
                    <a:pt x="161967" y="930192"/>
                  </a:lnTo>
                  <a:lnTo>
                    <a:pt x="112810" y="966825"/>
                  </a:lnTo>
                  <a:lnTo>
                    <a:pt x="71856" y="997520"/>
                  </a:lnTo>
                  <a:lnTo>
                    <a:pt x="54633" y="1010427"/>
                  </a:lnTo>
                  <a:lnTo>
                    <a:pt x="39675" y="1021592"/>
                  </a:lnTo>
                  <a:lnTo>
                    <a:pt x="27053" y="1030932"/>
                  </a:lnTo>
                  <a:lnTo>
                    <a:pt x="9988" y="1045515"/>
                  </a:lnTo>
                  <a:lnTo>
                    <a:pt x="1136" y="1057990"/>
                  </a:lnTo>
                  <a:lnTo>
                    <a:pt x="0" y="1068468"/>
                  </a:lnTo>
                  <a:lnTo>
                    <a:pt x="6082" y="1077060"/>
                  </a:lnTo>
                  <a:lnTo>
                    <a:pt x="62684" y="1092642"/>
                  </a:lnTo>
                  <a:lnTo>
                    <a:pt x="127414" y="1095651"/>
                  </a:lnTo>
                  <a:lnTo>
                    <a:pt x="166390" y="1095278"/>
                  </a:lnTo>
                  <a:lnTo>
                    <a:pt x="209110" y="1093802"/>
                  </a:lnTo>
                  <a:lnTo>
                    <a:pt x="255078" y="1091334"/>
                  </a:lnTo>
                  <a:lnTo>
                    <a:pt x="303798" y="1087987"/>
                  </a:lnTo>
                  <a:lnTo>
                    <a:pt x="354773" y="1083872"/>
                  </a:lnTo>
                  <a:lnTo>
                    <a:pt x="407508" y="1079100"/>
                  </a:lnTo>
                  <a:lnTo>
                    <a:pt x="461506" y="1073785"/>
                  </a:lnTo>
                  <a:lnTo>
                    <a:pt x="516269" y="1068037"/>
                  </a:lnTo>
                  <a:lnTo>
                    <a:pt x="571303" y="1061968"/>
                  </a:lnTo>
                  <a:lnTo>
                    <a:pt x="626111" y="1055691"/>
                  </a:lnTo>
                  <a:lnTo>
                    <a:pt x="680195" y="1049316"/>
                  </a:lnTo>
                  <a:lnTo>
                    <a:pt x="733060" y="1042955"/>
                  </a:lnTo>
                  <a:lnTo>
                    <a:pt x="784210" y="1036721"/>
                  </a:lnTo>
                  <a:lnTo>
                    <a:pt x="833148" y="1030725"/>
                  </a:lnTo>
                  <a:lnTo>
                    <a:pt x="879377" y="1025079"/>
                  </a:lnTo>
                  <a:lnTo>
                    <a:pt x="922402" y="1019894"/>
                  </a:lnTo>
                  <a:lnTo>
                    <a:pt x="961726" y="1015283"/>
                  </a:lnTo>
                  <a:lnTo>
                    <a:pt x="1027284" y="1008227"/>
                  </a:lnTo>
                  <a:lnTo>
                    <a:pt x="1052526" y="1006006"/>
                  </a:lnTo>
                  <a:lnTo>
                    <a:pt x="1072081" y="1004806"/>
                  </a:lnTo>
                </a:path>
              </a:pathLst>
            </a:custGeom>
            <a:noFill/>
            <a:ln cap="flat" cmpd="sng" w="9525">
              <a:solidFill>
                <a:srgbClr val="D361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9" name="Google Shape;289;p9"/>
          <p:cNvSpPr txBox="1"/>
          <p:nvPr/>
        </p:nvSpPr>
        <p:spPr>
          <a:xfrm>
            <a:off x="215814" y="4821428"/>
            <a:ext cx="492379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74320" lvl="0" marL="287020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Clr>
                <a:srgbClr val="406F8D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406F8D"/>
                </a:solidFill>
                <a:latin typeface="Calibri"/>
                <a:ea typeface="Calibri"/>
                <a:cs typeface="Calibri"/>
                <a:sym typeface="Calibri"/>
              </a:rPr>
              <a:t>Docker Registry or Docker Hub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4320" lvl="1" marL="83566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Docker 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registry </a:t>
            </a:r>
            <a:r>
              <a:rPr b="0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stores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images.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9"/>
          <p:cNvSpPr txBox="1"/>
          <p:nvPr/>
        </p:nvSpPr>
        <p:spPr>
          <a:xfrm>
            <a:off x="764454" y="5466588"/>
            <a:ext cx="70485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74320" lvl="0" marL="2870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Docker Hub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 public registry that anyone can use, and Docker is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9"/>
          <p:cNvSpPr txBox="1"/>
          <p:nvPr/>
        </p:nvSpPr>
        <p:spPr>
          <a:xfrm>
            <a:off x="764454" y="5670804"/>
            <a:ext cx="6054725" cy="6229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286385" marR="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configured to look for images on Docker Hub by default.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4320" lvl="0" marL="287020" marR="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even run our own </a:t>
            </a:r>
            <a:r>
              <a:rPr lang="en-US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private registry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9"/>
          <p:cNvSpPr txBox="1"/>
          <p:nvPr/>
        </p:nvSpPr>
        <p:spPr>
          <a:xfrm>
            <a:off x="764454" y="6256020"/>
            <a:ext cx="6404610" cy="5467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950">
            <a:spAutoFit/>
          </a:bodyPr>
          <a:lstStyle/>
          <a:p>
            <a:pPr indent="-274319" lvl="0" marL="286385" marR="5080" rtl="0" algn="l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we use the </a:t>
            </a:r>
            <a:r>
              <a:rPr lang="en-US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docker pull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</a:t>
            </a:r>
            <a:r>
              <a:rPr lang="en-US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docker run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commands, the  required images are pulled from our configured registry.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9"/>
          <p:cNvSpPr txBox="1"/>
          <p:nvPr/>
        </p:nvSpPr>
        <p:spPr>
          <a:xfrm>
            <a:off x="764454" y="6761988"/>
            <a:ext cx="6975475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74320" lvl="0" marL="2870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we use the </a:t>
            </a:r>
            <a:r>
              <a:rPr lang="en-US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docker push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command, our image is pushed to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9"/>
          <p:cNvSpPr txBox="1"/>
          <p:nvPr/>
        </p:nvSpPr>
        <p:spPr>
          <a:xfrm>
            <a:off x="1038773" y="6966204"/>
            <a:ext cx="2426335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configured registry.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2022-03-26T10:47:12Z</dcterms:created>
</cp:coreProperties>
</file>