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0438906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0438906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4389065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2043890650_8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438906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438906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043890650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2043890650_8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043890650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2043890650_8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043890650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2043890650_1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04389065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0438906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043890650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2043890650_8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043890650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2043890650_1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0" y="143000"/>
            <a:ext cx="8520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000">
                <a:solidFill>
                  <a:srgbClr val="A61C00"/>
                </a:solidFill>
                <a:highlight>
                  <a:schemeClr val="lt1"/>
                </a:highlight>
              </a:rPr>
              <a:t>Business Insights:</a:t>
            </a:r>
            <a:endParaRPr sz="4280">
              <a:solidFill>
                <a:srgbClr val="A61C00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1826750"/>
            <a:ext cx="8520600" cy="1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200">
                <a:solidFill>
                  <a:srgbClr val="CC4125"/>
                </a:solidFill>
              </a:rPr>
              <a:t>Capstone Project – 2</a:t>
            </a:r>
            <a:endParaRPr sz="2200">
              <a:solidFill>
                <a:srgbClr val="CC412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200">
                <a:solidFill>
                  <a:srgbClr val="CC4125"/>
                </a:solidFill>
              </a:rPr>
              <a:t>By</a:t>
            </a:r>
            <a:endParaRPr sz="2200">
              <a:solidFill>
                <a:srgbClr val="CC412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200">
                <a:solidFill>
                  <a:srgbClr val="CC4125"/>
                </a:solidFill>
              </a:rPr>
              <a:t>Gowri v</a:t>
            </a:r>
            <a:endParaRPr sz="2200"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CC4125"/>
                </a:solidFill>
              </a:rPr>
              <a:t>Thank you!!!</a:t>
            </a:r>
            <a:endParaRPr b="1" sz="5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194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A61C00"/>
                </a:solidFill>
              </a:rPr>
              <a:t>Customer Analysis</a:t>
            </a:r>
            <a:endParaRPr b="1" sz="4000">
              <a:solidFill>
                <a:srgbClr val="A61C00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990000"/>
                </a:solidFill>
              </a:rPr>
              <a:t>Visuals:</a:t>
            </a:r>
            <a:endParaRPr b="1" sz="1800" u="sng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1800">
                <a:solidFill>
                  <a:schemeClr val="dk1"/>
                </a:solidFill>
              </a:rPr>
              <a:t>Doughnut Chart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Female vs Male Customers.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Gender split is nearly equal.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1800">
                <a:solidFill>
                  <a:schemeClr val="dk1"/>
                </a:solidFill>
              </a:rPr>
              <a:t>Card Visual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Total Customers.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- 1.06M Total Customers.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" sz="1800">
                <a:solidFill>
                  <a:schemeClr val="dk1"/>
                </a:solidFill>
              </a:rPr>
              <a:t>Bar Chart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Customer Location by Continent.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Majority customers from North America.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" sz="1800">
                <a:solidFill>
                  <a:schemeClr val="dk1"/>
                </a:solidFill>
              </a:rPr>
              <a:t>Map Visual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Geographical Insights.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North America leads.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12990" l="2356" r="25587" t="12310"/>
          <a:stretch/>
        </p:blipFill>
        <p:spPr>
          <a:xfrm>
            <a:off x="1378325" y="1113875"/>
            <a:ext cx="5986176" cy="31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283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A61C00"/>
                </a:solidFill>
              </a:rPr>
              <a:t>Product Analysis</a:t>
            </a:r>
            <a:endParaRPr b="1" sz="4000">
              <a:solidFill>
                <a:srgbClr val="A61C00"/>
              </a:solidFill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42" u="sng">
                <a:solidFill>
                  <a:srgbClr val="990000"/>
                </a:solidFill>
              </a:rPr>
              <a:t>Visuals:</a:t>
            </a:r>
            <a:endParaRPr b="1" sz="7242" u="sng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1. Bar Chart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Total Quantity and Product Count.</a:t>
            </a:r>
            <a:endParaRPr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Shows product count vs total quantity sold.</a:t>
            </a:r>
            <a:endParaRPr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7200">
                <a:solidFill>
                  <a:schemeClr val="dk1"/>
                </a:solidFill>
              </a:rPr>
              <a:t>Card Visual: 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Product Key.</a:t>
            </a:r>
            <a:endParaRPr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Displays the average product key.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/>
              <a:t>   -</a:t>
            </a:r>
            <a:r>
              <a:rPr lang="en" sz="7200"/>
              <a:t>Total Profit: 195.98M USD</a:t>
            </a:r>
            <a:endParaRPr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" sz="7200">
                <a:solidFill>
                  <a:schemeClr val="dk1"/>
                </a:solidFill>
              </a:rPr>
              <a:t>Pie Chart:</a:t>
            </a: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Profit vs Sales Breakdown.</a:t>
            </a:r>
            <a:endParaRPr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Proportion of revenue vs profit.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/>
              <a:t>   -</a:t>
            </a:r>
            <a:r>
              <a:rPr lang="en" sz="7200"/>
              <a:t>Major sales come from USD with a sum of 202,602.</a:t>
            </a:r>
            <a:endParaRPr sz="7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pic>
        <p:nvPicPr>
          <p:cNvPr descr="Screenshot (41).png" id="150" name="Google Shape;150;p28"/>
          <p:cNvPicPr preferRelativeResize="0"/>
          <p:nvPr/>
        </p:nvPicPr>
        <p:blipFill rotWithShape="1">
          <a:blip r:embed="rId3">
            <a:alphaModFix/>
          </a:blip>
          <a:srcRect b="11900" l="2221" r="23235" t="12639"/>
          <a:stretch/>
        </p:blipFill>
        <p:spPr>
          <a:xfrm>
            <a:off x="5414700" y="1697675"/>
            <a:ext cx="3003173" cy="17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A61C00"/>
                </a:solidFill>
              </a:rPr>
              <a:t>Store Analysis</a:t>
            </a:r>
            <a:endParaRPr b="1" sz="4000">
              <a:solidFill>
                <a:srgbClr val="A61C00"/>
              </a:solidFill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990000"/>
                </a:solidFill>
              </a:rPr>
              <a:t>Visuals:</a:t>
            </a:r>
            <a:endParaRPr b="1" sz="1800" u="sng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800">
                <a:solidFill>
                  <a:schemeClr val="dk1"/>
                </a:solidFill>
              </a:rPr>
              <a:t> Pie Chart: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Sum of Unit Cost USD and Unit Price USD.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- 70.7% sales from price, 29.3% from costs.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1800">
                <a:solidFill>
                  <a:schemeClr val="dk1"/>
                </a:solidFill>
              </a:rPr>
              <a:t>Card Visual: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Stores.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Displays 58 stores.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" sz="1800">
                <a:solidFill>
                  <a:schemeClr val="dk1"/>
                </a:solidFill>
              </a:rPr>
              <a:t>Bar Chart: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of StoreKey by Year.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Store growth peaked in 2010–2012.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(42).png" id="157" name="Google Shape;157;p29"/>
          <p:cNvPicPr preferRelativeResize="0"/>
          <p:nvPr/>
        </p:nvPicPr>
        <p:blipFill rotWithShape="1">
          <a:blip r:embed="rId3">
            <a:alphaModFix/>
          </a:blip>
          <a:srcRect b="27161" l="2985" r="23485" t="11609"/>
          <a:stretch/>
        </p:blipFill>
        <p:spPr>
          <a:xfrm>
            <a:off x="4506950" y="2212050"/>
            <a:ext cx="4034126" cy="18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A61C00"/>
                </a:solidFill>
              </a:rPr>
              <a:t>Sales Analysis</a:t>
            </a:r>
            <a:endParaRPr b="1" sz="4000">
              <a:solidFill>
                <a:srgbClr val="A61C00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rgbClr val="990000"/>
                </a:solidFill>
              </a:rPr>
              <a:t>Visuals</a:t>
            </a:r>
            <a:endParaRPr b="1" u="sng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3200">
                <a:solidFill>
                  <a:schemeClr val="dk1"/>
                </a:solidFill>
              </a:rPr>
              <a:t>Bar Chart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Total Quantity and Count of Product Key.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Total quantity is twice as high as the count of product keys.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3200">
                <a:solidFill>
                  <a:schemeClr val="dk1"/>
                </a:solidFill>
              </a:rPr>
              <a:t>Card Visual: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Average of Product Key.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The average product key is 1.13.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en" sz="3200">
                <a:solidFill>
                  <a:schemeClr val="dk1"/>
                </a:solidFill>
              </a:rPr>
              <a:t> Pie Chart: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Profit and Sales Breakdown.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- 36.94% in profit and 63.06% in sales.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" sz="3200">
                <a:solidFill>
                  <a:schemeClr val="dk1"/>
                </a:solidFill>
              </a:rPr>
              <a:t>Table: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Currency Code and Sum of Exchange.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Total exchange amount is 374,486.81.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28757" l="1007" r="30476" t="12529"/>
          <a:stretch/>
        </p:blipFill>
        <p:spPr>
          <a:xfrm>
            <a:off x="1389525" y="1423125"/>
            <a:ext cx="6084802" cy="2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A61C00"/>
                </a:solidFill>
              </a:rPr>
              <a:t>Exchange Analysis</a:t>
            </a:r>
            <a:endParaRPr b="1" sz="4000">
              <a:solidFill>
                <a:srgbClr val="A61C00"/>
              </a:solidFill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12375" y="11777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990000"/>
                </a:solidFill>
              </a:rPr>
              <a:t>Visuals:</a:t>
            </a:r>
            <a:endParaRPr b="1" sz="1800" u="sng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Table: Currency Exchange Summary.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Detailed data on exchange amounts by currency.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Pie Chart: Sum of Exchange by Currency.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USD: 24.68%, CAD: 18.84%, GBP, EUR, AUD moderate.</a:t>
            </a:r>
            <a:endParaRPr sz="18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Screenshot (43).png" id="177" name="Google Shape;177;p32"/>
          <p:cNvPicPr preferRelativeResize="0"/>
          <p:nvPr/>
        </p:nvPicPr>
        <p:blipFill rotWithShape="1">
          <a:blip r:embed="rId3">
            <a:alphaModFix/>
          </a:blip>
          <a:srcRect b="11540" l="2860" r="23992" t="13519"/>
          <a:stretch/>
        </p:blipFill>
        <p:spPr>
          <a:xfrm>
            <a:off x="5571550" y="2965075"/>
            <a:ext cx="3440227" cy="20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57200" y="2396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A61C00"/>
                </a:solidFill>
              </a:rPr>
              <a:t>Overall Business Summary</a:t>
            </a:r>
            <a:endParaRPr b="1" sz="4000">
              <a:solidFill>
                <a:srgbClr val="A61C00"/>
              </a:solidFill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1. Customer Analysis: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North America leads with most customers.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2. Product Analysis: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sales driven by USD.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3. Store Analysis: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count peaked between 2010-2012.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4. Exchange Analysis: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USD dominates currency exchanges.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5. Sales Analysis: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/>
              <a:t>Total quantity is significantly higher than the product key count, with sales contributing 63.06% of revenue and 36.94% as profit.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6</a:t>
            </a:r>
            <a:r>
              <a:rPr b="1" lang="en" sz="1800"/>
              <a:t>. Total Metrics: </a:t>
            </a:r>
            <a:r>
              <a:rPr lang="en" sz="1800"/>
              <a:t>1.06M customers, 58 stores, 195.98M profit.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Explanation: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insights highlight major findings across customers, products, stores, sales, and currency exchange. These metrics provide a clear view of business performance.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