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2286683d24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2286683d24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2286683d2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2286683d2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2286683d24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2286683d24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2286683d2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2286683d2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2286683d24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2286683d2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2286683d24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2286683d24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2286683d24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2286683d24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2286683d24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2286683d24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2286683d24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2286683d24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327525"/>
            <a:ext cx="8520600" cy="119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" sz="4800">
                <a:solidFill>
                  <a:srgbClr val="980000"/>
                </a:solidFill>
                <a:latin typeface="Calibri"/>
                <a:ea typeface="Calibri"/>
                <a:cs typeface="Calibri"/>
                <a:sym typeface="Calibri"/>
              </a:rPr>
              <a:t>Chicago Crime Data Analysis</a:t>
            </a:r>
            <a:endParaRPr b="1" sz="4800">
              <a:solidFill>
                <a:srgbClr val="980000"/>
              </a:solidFill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254050" y="2003775"/>
            <a:ext cx="8520600" cy="20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980000"/>
                </a:solidFill>
              </a:rPr>
              <a:t>Capstone Project – 3</a:t>
            </a:r>
            <a:endParaRPr sz="3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None/>
            </a:pPr>
            <a:r>
              <a:rPr lang="en" sz="3050">
                <a:solidFill>
                  <a:srgbClr val="98000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lang="en" sz="3050">
                <a:solidFill>
                  <a:srgbClr val="980000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endParaRPr sz="3050">
              <a:solidFill>
                <a:srgbClr val="98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</a:pPr>
            <a:r>
              <a:rPr lang="en" sz="3200">
                <a:solidFill>
                  <a:srgbClr val="980000"/>
                </a:solidFill>
                <a:latin typeface="Calibri"/>
                <a:ea typeface="Calibri"/>
                <a:cs typeface="Calibri"/>
                <a:sym typeface="Calibri"/>
              </a:rPr>
              <a:t>Go</a:t>
            </a:r>
            <a:r>
              <a:rPr lang="en" sz="3050">
                <a:solidFill>
                  <a:srgbClr val="980000"/>
                </a:solidFill>
                <a:latin typeface="Calibri"/>
                <a:ea typeface="Calibri"/>
                <a:cs typeface="Calibri"/>
                <a:sym typeface="Calibri"/>
              </a:rPr>
              <a:t>wri</a:t>
            </a:r>
            <a:endParaRPr sz="3050">
              <a:solidFill>
                <a:srgbClr val="98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5500">
                <a:solidFill>
                  <a:srgbClr val="980000"/>
                </a:solidFill>
                <a:latin typeface="Calibri"/>
                <a:ea typeface="Calibri"/>
                <a:cs typeface="Calibri"/>
                <a:sym typeface="Calibri"/>
              </a:rPr>
              <a:t>Thank you!!!</a:t>
            </a:r>
            <a:endParaRPr b="1" sz="5500">
              <a:solidFill>
                <a:srgbClr val="98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0" y="258325"/>
            <a:ext cx="8520600" cy="92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t/>
            </a:r>
            <a:endParaRPr sz="4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b="1" lang="en" sz="4400">
                <a:solidFill>
                  <a:srgbClr val="980000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 b="1" sz="4400">
              <a:solidFill>
                <a:srgbClr val="980000"/>
              </a:solidFill>
            </a:endParaRPr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1303175"/>
            <a:ext cx="8520600" cy="352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presentation provides insights into Chicago's crime data.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Crime Count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Geographic distribution of crimes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Time-based crime trends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Arrest insights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Interactive filters for analysis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Seasonal  crime analysis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ctrTitle"/>
          </p:nvPr>
        </p:nvSpPr>
        <p:spPr>
          <a:xfrm>
            <a:off x="0" y="396725"/>
            <a:ext cx="85206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rgbClr val="980000"/>
                </a:solidFill>
                <a:latin typeface="Calibri"/>
                <a:ea typeface="Calibri"/>
                <a:cs typeface="Calibri"/>
                <a:sym typeface="Calibri"/>
              </a:rPr>
              <a:t>Crime Count</a:t>
            </a:r>
            <a:endParaRPr b="1" sz="4000">
              <a:solidFill>
                <a:srgbClr val="98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15"/>
          <p:cNvSpPr txBox="1"/>
          <p:nvPr>
            <p:ph idx="1" type="subTitle"/>
          </p:nvPr>
        </p:nvSpPr>
        <p:spPr>
          <a:xfrm>
            <a:off x="311700" y="1446175"/>
            <a:ext cx="8520600" cy="218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5814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550,000 crimes cover a range of offenses, including theft, assault, narcotics, and more.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814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data provides insights into crime trends, helping law enforcement agencies focus efforts where needed.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By understanding the total count, we can identify areas for improvement and enhance safety measures across the city.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8" name="Google Shape;68;p15"/>
          <p:cNvPicPr preferRelativeResize="0"/>
          <p:nvPr/>
        </p:nvPicPr>
        <p:blipFill rotWithShape="1">
          <a:blip r:embed="rId3">
            <a:alphaModFix/>
          </a:blip>
          <a:srcRect b="59103" l="3048" r="85095" t="21838"/>
          <a:stretch/>
        </p:blipFill>
        <p:spPr>
          <a:xfrm>
            <a:off x="6425925" y="3360575"/>
            <a:ext cx="1222426" cy="980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ctrTitle"/>
          </p:nvPr>
        </p:nvSpPr>
        <p:spPr>
          <a:xfrm>
            <a:off x="311700" y="292925"/>
            <a:ext cx="8520600" cy="104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" sz="4000">
                <a:solidFill>
                  <a:srgbClr val="980000"/>
                </a:solidFill>
                <a:latin typeface="Calibri"/>
                <a:ea typeface="Calibri"/>
                <a:cs typeface="Calibri"/>
                <a:sym typeface="Calibri"/>
              </a:rPr>
              <a:t>Geographic Distribution of Crimes</a:t>
            </a:r>
            <a:endParaRPr b="1" sz="4800">
              <a:solidFill>
                <a:srgbClr val="980000"/>
              </a:solidFill>
            </a:endParaRPr>
          </a:p>
        </p:txBody>
      </p:sp>
      <p:sp>
        <p:nvSpPr>
          <p:cNvPr id="74" name="Google Shape;74;p16"/>
          <p:cNvSpPr txBox="1"/>
          <p:nvPr>
            <p:ph idx="1" type="subTitle"/>
          </p:nvPr>
        </p:nvSpPr>
        <p:spPr>
          <a:xfrm>
            <a:off x="311700" y="1607625"/>
            <a:ext cx="8520600" cy="124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lang="en" sz="224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map shows where most crimes happen in Chicago.</a:t>
            </a:r>
            <a:endParaRPr sz="224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lang="en" sz="224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Larger bubbles mean more crimes in that area.</a:t>
            </a:r>
            <a:endParaRPr sz="224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lang="en" sz="224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Helps identify crime hotspots.</a:t>
            </a:r>
            <a:endParaRPr sz="224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2380"/>
          </a:p>
        </p:txBody>
      </p:sp>
      <p:pic>
        <p:nvPicPr>
          <p:cNvPr id="75" name="Google Shape;75;p16"/>
          <p:cNvPicPr preferRelativeResize="0"/>
          <p:nvPr/>
        </p:nvPicPr>
        <p:blipFill rotWithShape="1">
          <a:blip r:embed="rId3">
            <a:alphaModFix/>
          </a:blip>
          <a:srcRect b="31013" l="1956" r="66025" t="16135"/>
          <a:stretch/>
        </p:blipFill>
        <p:spPr>
          <a:xfrm>
            <a:off x="4327000" y="2414900"/>
            <a:ext cx="3309826" cy="2525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ctrTitle"/>
          </p:nvPr>
        </p:nvSpPr>
        <p:spPr>
          <a:xfrm>
            <a:off x="311700" y="292925"/>
            <a:ext cx="8520600" cy="98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" sz="4400">
                <a:solidFill>
                  <a:srgbClr val="980000"/>
                </a:solidFill>
                <a:latin typeface="Calibri"/>
                <a:ea typeface="Calibri"/>
                <a:cs typeface="Calibri"/>
                <a:sym typeface="Calibri"/>
              </a:rPr>
              <a:t>Crime Trends by Days</a:t>
            </a:r>
            <a:endParaRPr b="1">
              <a:solidFill>
                <a:srgbClr val="980000"/>
              </a:solidFill>
            </a:endParaRPr>
          </a:p>
        </p:txBody>
      </p:sp>
      <p:sp>
        <p:nvSpPr>
          <p:cNvPr id="81" name="Google Shape;81;p17"/>
          <p:cNvSpPr txBox="1"/>
          <p:nvPr>
            <p:ph idx="1" type="subTitle"/>
          </p:nvPr>
        </p:nvSpPr>
        <p:spPr>
          <a:xfrm>
            <a:off x="311700" y="1492300"/>
            <a:ext cx="8520600" cy="21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chart shows crime trends across different days.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Certain days have higher crime rates.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Helps in scheduling patrols effectively.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2" name="Google Shape;82;p17"/>
          <p:cNvPicPr preferRelativeResize="0"/>
          <p:nvPr/>
        </p:nvPicPr>
        <p:blipFill rotWithShape="1">
          <a:blip r:embed="rId3">
            <a:alphaModFix/>
          </a:blip>
          <a:srcRect b="26420" l="33423" r="36686" t="39725"/>
          <a:stretch/>
        </p:blipFill>
        <p:spPr>
          <a:xfrm>
            <a:off x="5364950" y="2622500"/>
            <a:ext cx="2733202" cy="2018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ctrTitle"/>
          </p:nvPr>
        </p:nvSpPr>
        <p:spPr>
          <a:xfrm>
            <a:off x="311700" y="350600"/>
            <a:ext cx="85206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b="1" lang="en" sz="4400">
                <a:solidFill>
                  <a:srgbClr val="980000"/>
                </a:solidFill>
                <a:latin typeface="Calibri"/>
                <a:ea typeface="Calibri"/>
                <a:cs typeface="Calibri"/>
                <a:sym typeface="Calibri"/>
              </a:rPr>
              <a:t>Dynamic Filters for Crime Data</a:t>
            </a:r>
            <a:endParaRPr b="1">
              <a:solidFill>
                <a:srgbClr val="980000"/>
              </a:solidFill>
            </a:endParaRPr>
          </a:p>
        </p:txBody>
      </p:sp>
      <p:sp>
        <p:nvSpPr>
          <p:cNvPr id="88" name="Google Shape;88;p18"/>
          <p:cNvSpPr txBox="1"/>
          <p:nvPr>
            <p:ph idx="1" type="subTitle"/>
          </p:nvPr>
        </p:nvSpPr>
        <p:spPr>
          <a:xfrm>
            <a:off x="311700" y="1400050"/>
            <a:ext cx="8520600" cy="222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ilters make it easy to focus on specific data: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By District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By Day of the Week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By Domestic or Non-Domestic Crimes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makes analysis more interactive and insightful.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9" name="Google Shape;89;p18"/>
          <p:cNvPicPr preferRelativeResize="0"/>
          <p:nvPr/>
        </p:nvPicPr>
        <p:blipFill rotWithShape="1">
          <a:blip r:embed="rId3">
            <a:alphaModFix/>
          </a:blip>
          <a:srcRect b="59325" l="40259" r="41579" t="16234"/>
          <a:stretch/>
        </p:blipFill>
        <p:spPr>
          <a:xfrm>
            <a:off x="6748825" y="3106850"/>
            <a:ext cx="1799074" cy="1695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ctrTitle"/>
          </p:nvPr>
        </p:nvSpPr>
        <p:spPr>
          <a:xfrm>
            <a:off x="311700" y="327525"/>
            <a:ext cx="8520600" cy="92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80000"/>
                </a:solidFill>
              </a:rPr>
              <a:t>Seasonal crime analysis</a:t>
            </a:r>
            <a:endParaRPr b="1">
              <a:solidFill>
                <a:srgbClr val="980000"/>
              </a:solidFill>
            </a:endParaRPr>
          </a:p>
        </p:txBody>
      </p:sp>
      <p:sp>
        <p:nvSpPr>
          <p:cNvPr id="95" name="Google Shape;95;p19"/>
          <p:cNvSpPr txBox="1"/>
          <p:nvPr>
            <p:ph idx="1" type="subTitle"/>
          </p:nvPr>
        </p:nvSpPr>
        <p:spPr>
          <a:xfrm>
            <a:off x="311700" y="1423100"/>
            <a:ext cx="8520600" cy="37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pie chart shows the distribution of crimes in Chicago across the four seasons: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1"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Spring</a:t>
            </a: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Highest crime rate, possibly due to more outdoor activity as the weather warms up.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1"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Winter</a:t>
            </a: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Moderate crime rate, likely influenced by harsh weather conditions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1"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Fall</a:t>
            </a: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Slightly lower crime rate, as temperatures begin to cool.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b="1"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Summer</a:t>
            </a: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The lowest crime rate, which could be related to increased police presence or summer safety programs.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2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2" name="Google Shape;102;p20"/>
          <p:cNvPicPr preferRelativeResize="0"/>
          <p:nvPr/>
        </p:nvPicPr>
        <p:blipFill rotWithShape="1">
          <a:blip r:embed="rId3">
            <a:alphaModFix/>
          </a:blip>
          <a:srcRect b="24127" l="3409" r="76893" t="45156"/>
          <a:stretch/>
        </p:blipFill>
        <p:spPr>
          <a:xfrm>
            <a:off x="2435675" y="892625"/>
            <a:ext cx="3482798" cy="2901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ctrTitle"/>
          </p:nvPr>
        </p:nvSpPr>
        <p:spPr>
          <a:xfrm>
            <a:off x="311700" y="269850"/>
            <a:ext cx="8520600" cy="89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" sz="4000">
                <a:solidFill>
                  <a:srgbClr val="980000"/>
                </a:solidFill>
                <a:latin typeface="Calibri"/>
                <a:ea typeface="Calibri"/>
                <a:cs typeface="Calibri"/>
                <a:sym typeface="Calibri"/>
              </a:rPr>
              <a:t>Conclusion</a:t>
            </a:r>
            <a:endParaRPr b="1" sz="4000">
              <a:solidFill>
                <a:srgbClr val="98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21"/>
          <p:cNvSpPr txBox="1"/>
          <p:nvPr>
            <p:ph idx="1" type="subTitle"/>
          </p:nvPr>
        </p:nvSpPr>
        <p:spPr>
          <a:xfrm>
            <a:off x="311700" y="1169550"/>
            <a:ext cx="8520600" cy="375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Key Findings:</a:t>
            </a:r>
            <a:endParaRPr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Geographic and time-based crime patterns identified.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Arrest trends analyzed.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Interactive tools enhance data exploration.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Recommendations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Increased patrol in high-crime areas.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Focus on peak crime hours.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