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6847351" r:id="rId5"/>
    <p:sldId id="21468473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5050"/>
    <a:srgbClr val="E0B2D7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450AA-11A7-4F41-82FB-9609A3F08E0D}" v="1" dt="2021-10-21T19:51:3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Koenig" userId="2d780f95-4283-4240-8e82-3bdcdbaa6fd4" providerId="ADAL" clId="{036450AA-11A7-4F41-82FB-9609A3F08E0D}"/>
    <pc:docChg chg="undo custSel modSld">
      <pc:chgData name="Jason Koenig" userId="2d780f95-4283-4240-8e82-3bdcdbaa6fd4" providerId="ADAL" clId="{036450AA-11A7-4F41-82FB-9609A3F08E0D}" dt="2021-10-21T19:52:37.907" v="8" actId="14100"/>
      <pc:docMkLst>
        <pc:docMk/>
      </pc:docMkLst>
      <pc:sldChg chg="modSp mod">
        <pc:chgData name="Jason Koenig" userId="2d780f95-4283-4240-8e82-3bdcdbaa6fd4" providerId="ADAL" clId="{036450AA-11A7-4F41-82FB-9609A3F08E0D}" dt="2021-10-21T19:52:37.907" v="8" actId="14100"/>
        <pc:sldMkLst>
          <pc:docMk/>
          <pc:sldMk cId="4166260771" sldId="2146847354"/>
        </pc:sldMkLst>
        <pc:spChg chg="mod">
          <ac:chgData name="Jason Koenig" userId="2d780f95-4283-4240-8e82-3bdcdbaa6fd4" providerId="ADAL" clId="{036450AA-11A7-4F41-82FB-9609A3F08E0D}" dt="2021-10-21T19:51:31.855" v="1" actId="6549"/>
          <ac:spMkLst>
            <pc:docMk/>
            <pc:sldMk cId="4166260771" sldId="2146847354"/>
            <ac:spMk id="150" creationId="{EE68E986-367E-42E2-B2A2-8537D99A5BD8}"/>
          </ac:spMkLst>
        </pc:spChg>
        <pc:grpChg chg="mod">
          <ac:chgData name="Jason Koenig" userId="2d780f95-4283-4240-8e82-3bdcdbaa6fd4" providerId="ADAL" clId="{036450AA-11A7-4F41-82FB-9609A3F08E0D}" dt="2021-10-21T19:52:14.447" v="7" actId="14100"/>
          <ac:grpSpMkLst>
            <pc:docMk/>
            <pc:sldMk cId="4166260771" sldId="2146847354"/>
            <ac:grpSpMk id="109" creationId="{E6995127-AD0C-4807-A836-280692FC8A30}"/>
          </ac:grpSpMkLst>
        </pc:grpChg>
        <pc:grpChg chg="mod">
          <ac:chgData name="Jason Koenig" userId="2d780f95-4283-4240-8e82-3bdcdbaa6fd4" providerId="ADAL" clId="{036450AA-11A7-4F41-82FB-9609A3F08E0D}" dt="2021-10-21T19:52:37.907" v="8" actId="14100"/>
          <ac:grpSpMkLst>
            <pc:docMk/>
            <pc:sldMk cId="4166260771" sldId="2146847354"/>
            <ac:grpSpMk id="141" creationId="{9EE3771F-7FB5-4426-8D05-4C3A9AB629F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BFB2C-95A9-4861-B2F0-F4E0D3D671F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C4D00-F308-4657-B845-7A8F3AD5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324D1-2D2A-4001-B9E3-24B9664AFB6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for BP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8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324D1-2D2A-4001-B9E3-24B9664AFB6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for BP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90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B09E24F-A29F-42A6-BE8D-7CE7C9ECF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2" b="9760"/>
          <a:stretch/>
        </p:blipFill>
        <p:spPr>
          <a:xfrm>
            <a:off x="-49" y="1739680"/>
            <a:ext cx="4321840" cy="51183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5661248"/>
            <a:ext cx="9840416" cy="6480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Univers for BP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4119217"/>
            <a:ext cx="8928992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81" y="5758408"/>
            <a:ext cx="8928992" cy="4789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62" y="548680"/>
            <a:ext cx="1552868" cy="203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8" y="620381"/>
            <a:ext cx="3810000" cy="1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C4B1-9AA4-4075-A016-D16E8B0A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C4B1-9AA4-4075-A016-D16E8B0A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C4B1-9AA4-4075-A016-D16E8B0A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C4B1-9AA4-4075-A016-D16E8B0A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869160"/>
            <a:ext cx="9840416" cy="7920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Univers for BP Light" panose="020B0403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27381" y="5013176"/>
            <a:ext cx="8928992" cy="478904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0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AF84-D94D-434B-9A61-C60DE2DE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6151-B647-4C8D-8090-DD560E277342}" type="datetime1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C3233-9FA1-485A-8B3A-5EA79CAF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6BD9-A0C6-44C4-B286-1FB6CF2C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45E1-DA41-4378-985A-EFA5FCA25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029A62-3B0B-4B6F-8FB9-697B091F2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420035"/>
            <a:ext cx="5113361" cy="47168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99028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2777"/>
            <a:ext cx="10972800" cy="471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  <a:latin typeface="Univers for BP Light" panose="020B0403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Univers for BP Light" panose="020B0403020202020204" pitchFamily="34" charset="0"/>
              </a:defRPr>
            </a:lvl1pPr>
          </a:lstStyle>
          <a:p>
            <a:fld id="{630AC4B1-9AA4-4075-A016-D16E8B0A6B4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69" y="68627"/>
            <a:ext cx="807393" cy="1056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7" b="16487"/>
          <a:stretch/>
        </p:blipFill>
        <p:spPr>
          <a:xfrm>
            <a:off x="513351" y="6224338"/>
            <a:ext cx="2630907" cy="5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Univers for BP Light" panose="020B0403020202020204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bg2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nivers for BP" panose="020B0603020202020204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bg2"/>
        </a:buClr>
        <a:buSzPct val="12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Univers for BP" panose="020B0603020202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bg2"/>
        </a:buClr>
        <a:buSzPct val="12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nivers for BP" panose="020B0603020202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bg2"/>
        </a:buClr>
        <a:buSzPct val="120000"/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Univers for BP" panose="020B0603020202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bg2"/>
        </a:buClr>
        <a:buSzPct val="120000"/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Univers for BP" panose="020B0603020202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65CCEBF-696B-4B46-9BEC-6630F781B31F}"/>
              </a:ext>
            </a:extLst>
          </p:cNvPr>
          <p:cNvGrpSpPr/>
          <p:nvPr/>
        </p:nvGrpSpPr>
        <p:grpSpPr>
          <a:xfrm>
            <a:off x="9860448" y="1135115"/>
            <a:ext cx="2218545" cy="2048812"/>
            <a:chOff x="9860448" y="1135115"/>
            <a:chExt cx="2218545" cy="2048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6ACF61-5098-4A38-B949-76042B97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502" y="1438804"/>
              <a:ext cx="1676281" cy="1306291"/>
            </a:xfrm>
            <a:prstGeom prst="rect">
              <a:avLst/>
            </a:prstGeom>
          </p:spPr>
        </p:pic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8AA43D81-F244-4BAE-9A07-3228A7F2C136}"/>
                </a:ext>
              </a:extLst>
            </p:cNvPr>
            <p:cNvSpPr/>
            <p:nvPr/>
          </p:nvSpPr>
          <p:spPr>
            <a:xfrm>
              <a:off x="9938502" y="2752627"/>
              <a:ext cx="1716945" cy="348741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Increased Effort / Cost</a:t>
              </a:r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25104B0E-25EB-461E-B3E3-DF8265CEC6CD}"/>
                </a:ext>
              </a:extLst>
            </p:cNvPr>
            <p:cNvSpPr/>
            <p:nvPr/>
          </p:nvSpPr>
          <p:spPr>
            <a:xfrm rot="16200000">
              <a:off x="10978735" y="1967698"/>
              <a:ext cx="1746261" cy="370664"/>
            </a:xfrm>
            <a:prstGeom prst="rightArrow">
              <a:avLst/>
            </a:prstGeom>
            <a:gradFill flip="none" rotWithShape="1">
              <a:gsLst>
                <a:gs pos="100000">
                  <a:schemeClr val="accent6"/>
                </a:gs>
                <a:gs pos="0">
                  <a:schemeClr val="bg2"/>
                </a:gs>
              </a:gsLst>
              <a:lin ang="10800000" scaled="1"/>
              <a:tileRect/>
            </a:gradFill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Increased Value / Impact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9232FBE-5903-4941-96D9-059957634B4A}"/>
                </a:ext>
              </a:extLst>
            </p:cNvPr>
            <p:cNvGrpSpPr/>
            <p:nvPr/>
          </p:nvGrpSpPr>
          <p:grpSpPr>
            <a:xfrm>
              <a:off x="9860448" y="1135115"/>
              <a:ext cx="2218545" cy="2048812"/>
              <a:chOff x="10306059" y="1087853"/>
              <a:chExt cx="1637212" cy="2113642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D3E41F3E-0BC3-47A1-B10C-53EEAA1477E2}"/>
                  </a:ext>
                </a:extLst>
              </p:cNvPr>
              <p:cNvSpPr/>
              <p:nvPr/>
            </p:nvSpPr>
            <p:spPr>
              <a:xfrm>
                <a:off x="10306059" y="1087853"/>
                <a:ext cx="1637212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9FE837C-37FB-468A-BAB2-75C069AC734C}"/>
                  </a:ext>
                </a:extLst>
              </p:cNvPr>
              <p:cNvSpPr txBox="1"/>
              <p:nvPr/>
            </p:nvSpPr>
            <p:spPr>
              <a:xfrm>
                <a:off x="10419269" y="1147957"/>
                <a:ext cx="1436914" cy="26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Impact</a:t>
                </a:r>
              </a:p>
            </p:txBody>
          </p:sp>
        </p:grp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870AE75-44B6-41D6-9D97-F42EE747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1291"/>
            <a:ext cx="10463815" cy="37789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&lt;Project Name&gt;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Intake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93EEE13-EA53-4C3D-8348-2BA14B6E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02713"/>
              </p:ext>
            </p:extLst>
          </p:nvPr>
        </p:nvGraphicFramePr>
        <p:xfrm>
          <a:off x="4314616" y="5237326"/>
          <a:ext cx="7542780" cy="297182"/>
        </p:xfrm>
        <a:graphic>
          <a:graphicData uri="http://schemas.openxmlformats.org/drawingml/2006/table">
            <a:tbl>
              <a:tblPr firstRow="1" bandRow="1"/>
              <a:tblGrid>
                <a:gridCol w="1508556">
                  <a:extLst>
                    <a:ext uri="{9D8B030D-6E8A-4147-A177-3AD203B41FA5}">
                      <a16:colId xmlns:a16="http://schemas.microsoft.com/office/drawing/2014/main" val="2076381466"/>
                    </a:ext>
                  </a:extLst>
                </a:gridCol>
                <a:gridCol w="1508556">
                  <a:extLst>
                    <a:ext uri="{9D8B030D-6E8A-4147-A177-3AD203B41FA5}">
                      <a16:colId xmlns:a16="http://schemas.microsoft.com/office/drawing/2014/main" val="1480221433"/>
                    </a:ext>
                  </a:extLst>
                </a:gridCol>
                <a:gridCol w="1508556">
                  <a:extLst>
                    <a:ext uri="{9D8B030D-6E8A-4147-A177-3AD203B41FA5}">
                      <a16:colId xmlns:a16="http://schemas.microsoft.com/office/drawing/2014/main" val="4038104572"/>
                    </a:ext>
                  </a:extLst>
                </a:gridCol>
                <a:gridCol w="1508556">
                  <a:extLst>
                    <a:ext uri="{9D8B030D-6E8A-4147-A177-3AD203B41FA5}">
                      <a16:colId xmlns:a16="http://schemas.microsoft.com/office/drawing/2014/main" val="2411567910"/>
                    </a:ext>
                  </a:extLst>
                </a:gridCol>
                <a:gridCol w="1508556">
                  <a:extLst>
                    <a:ext uri="{9D8B030D-6E8A-4147-A177-3AD203B41FA5}">
                      <a16:colId xmlns:a16="http://schemas.microsoft.com/office/drawing/2014/main" val="3328923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Univers for BP Light" panose="020B0403020202020204"/>
                        </a:rPr>
                        <a:t>November</a:t>
                      </a:r>
                    </a:p>
                  </a:txBody>
                  <a:tcPr marL="0" marR="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Univers for BP Light" panose="020B0403020202020204"/>
                        </a:rPr>
                        <a:t>December</a:t>
                      </a:r>
                    </a:p>
                  </a:txBody>
                  <a:tcPr marL="0" marR="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Univers for BP Light" panose="020B0403020202020204"/>
                        </a:rPr>
                        <a:t>January</a:t>
                      </a:r>
                    </a:p>
                  </a:txBody>
                  <a:tcPr marL="0" marR="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Univers for BP Light" panose="020B0403020202020204"/>
                        </a:rPr>
                        <a:t>February</a:t>
                      </a:r>
                    </a:p>
                  </a:txBody>
                  <a:tcPr marL="0" marR="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Univers for BP Light" panose="020B0403020202020204"/>
                        </a:rPr>
                        <a:t>March</a:t>
                      </a:r>
                    </a:p>
                  </a:txBody>
                  <a:tcPr marL="0" marR="0" marT="34291" marB="3429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79052"/>
                  </a:ext>
                </a:extLst>
              </a:tr>
            </a:tbl>
          </a:graphicData>
        </a:graphic>
      </p:graphicFrame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7071B76-8563-4095-9C4B-7DB130D137EB}"/>
              </a:ext>
            </a:extLst>
          </p:cNvPr>
          <p:cNvSpPr/>
          <p:nvPr/>
        </p:nvSpPr>
        <p:spPr>
          <a:xfrm>
            <a:off x="4325529" y="5623128"/>
            <a:ext cx="6714648" cy="273625"/>
          </a:xfrm>
          <a:prstGeom prst="roundRect">
            <a:avLst/>
          </a:prstGeom>
          <a:solidFill>
            <a:srgbClr val="5DD5FF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Univers for BP Light" panose="020B04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D23442-6E9B-406A-821A-3E4912A8AB71}"/>
              </a:ext>
            </a:extLst>
          </p:cNvPr>
          <p:cNvGrpSpPr/>
          <p:nvPr/>
        </p:nvGrpSpPr>
        <p:grpSpPr>
          <a:xfrm>
            <a:off x="204186" y="1140543"/>
            <a:ext cx="3850979" cy="2043384"/>
            <a:chOff x="204186" y="1140543"/>
            <a:chExt cx="5891814" cy="15403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0A1C03-1480-4393-93C4-30189912AD6B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8771D5E-E124-43DD-B2E6-FF8EFC54690F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82B47A-5573-4419-A675-8DEC24507CD0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09" cy="35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Description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88FFD4-2EF7-4863-9110-F493020D1859}"/>
                </a:ext>
              </a:extLst>
            </p:cNvPr>
            <p:cNvSpPr txBox="1"/>
            <p:nvPr/>
          </p:nvSpPr>
          <p:spPr>
            <a:xfrm>
              <a:off x="343477" y="1438388"/>
              <a:ext cx="57380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In a few sentences, explain the project in a way that someone could walk in on their first day and understand.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739DE5-428D-4296-A60F-37A67FFCF050}"/>
              </a:ext>
            </a:extLst>
          </p:cNvPr>
          <p:cNvGrpSpPr/>
          <p:nvPr/>
        </p:nvGrpSpPr>
        <p:grpSpPr>
          <a:xfrm>
            <a:off x="4119500" y="4894903"/>
            <a:ext cx="7953998" cy="1324137"/>
            <a:chOff x="204186" y="3462930"/>
            <a:chExt cx="11765414" cy="275125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CED463-8108-45E7-BEE8-E58837176E62}"/>
                </a:ext>
              </a:extLst>
            </p:cNvPr>
            <p:cNvSpPr/>
            <p:nvPr/>
          </p:nvSpPr>
          <p:spPr>
            <a:xfrm>
              <a:off x="507591" y="3503846"/>
              <a:ext cx="4124628" cy="543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Univers for BP Light"/>
                  <a:ea typeface="+mn-ea"/>
                  <a:cs typeface="+mn-cs"/>
                </a:rPr>
                <a:t>Program Alignment &amp; Project Timeline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1C0F06C-19A8-46A1-A644-1443033BB770}"/>
                </a:ext>
              </a:extLst>
            </p:cNvPr>
            <p:cNvSpPr/>
            <p:nvPr/>
          </p:nvSpPr>
          <p:spPr>
            <a:xfrm>
              <a:off x="204186" y="3462930"/>
              <a:ext cx="11765414" cy="2751259"/>
            </a:xfrm>
            <a:prstGeom prst="round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3E280E-7F27-4548-A39E-B65629BB9FB5}"/>
              </a:ext>
            </a:extLst>
          </p:cNvPr>
          <p:cNvGrpSpPr/>
          <p:nvPr/>
        </p:nvGrpSpPr>
        <p:grpSpPr>
          <a:xfrm>
            <a:off x="7257011" y="127515"/>
            <a:ext cx="2556867" cy="956108"/>
            <a:chOff x="204186" y="2752534"/>
            <a:chExt cx="1252445" cy="6425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C9E4677-81DC-4832-A7BB-1F177BD97988}"/>
                </a:ext>
              </a:extLst>
            </p:cNvPr>
            <p:cNvGrpSpPr/>
            <p:nvPr/>
          </p:nvGrpSpPr>
          <p:grpSpPr>
            <a:xfrm>
              <a:off x="204186" y="2752534"/>
              <a:ext cx="1252445" cy="642535"/>
              <a:chOff x="10306059" y="1087853"/>
              <a:chExt cx="1637212" cy="2113642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D3A6473-EAAD-43A3-B6E4-72ECDF003BD7}"/>
                  </a:ext>
                </a:extLst>
              </p:cNvPr>
              <p:cNvSpPr/>
              <p:nvPr/>
            </p:nvSpPr>
            <p:spPr>
              <a:xfrm>
                <a:off x="10306059" y="1087853"/>
                <a:ext cx="1637212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DF213A-DB16-4A9B-B06F-3FC2B83EF2D0}"/>
                  </a:ext>
                </a:extLst>
              </p:cNvPr>
              <p:cNvSpPr txBox="1"/>
              <p:nvPr/>
            </p:nvSpPr>
            <p:spPr>
              <a:xfrm>
                <a:off x="10419269" y="1147956"/>
                <a:ext cx="1436914" cy="86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Budget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86F2D1-92B1-4D84-B32A-1644327B2979}"/>
                </a:ext>
              </a:extLst>
            </p:cNvPr>
            <p:cNvSpPr txBox="1"/>
            <p:nvPr/>
          </p:nvSpPr>
          <p:spPr>
            <a:xfrm>
              <a:off x="397711" y="3038795"/>
              <a:ext cx="881667" cy="289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$x,xxx,xxx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676C4FA-642D-46F6-AC69-F542653EE320}"/>
              </a:ext>
            </a:extLst>
          </p:cNvPr>
          <p:cNvGrpSpPr/>
          <p:nvPr/>
        </p:nvGrpSpPr>
        <p:grpSpPr>
          <a:xfrm>
            <a:off x="4119500" y="1135116"/>
            <a:ext cx="3073177" cy="2041232"/>
            <a:chOff x="204186" y="1140543"/>
            <a:chExt cx="5891814" cy="154039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AC6CA77-DEBF-4675-865D-7779B19CE155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0C762D16-A3E5-48AC-B50F-BE4E751EDBA5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0136A8A-59AA-4C41-95AA-7C406A18AC27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09" cy="35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Deliverables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0BF593-2417-45CC-9CC6-C78884FDE7CC}"/>
                </a:ext>
              </a:extLst>
            </p:cNvPr>
            <p:cNvSpPr txBox="1"/>
            <p:nvPr/>
          </p:nvSpPr>
          <p:spPr>
            <a:xfrm>
              <a:off x="343478" y="1438388"/>
              <a:ext cx="57380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What will bpx now have as a result of this project?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0FF97-665B-41F6-A2C8-D55D9203DB0E}"/>
              </a:ext>
            </a:extLst>
          </p:cNvPr>
          <p:cNvGrpSpPr/>
          <p:nvPr/>
        </p:nvGrpSpPr>
        <p:grpSpPr>
          <a:xfrm>
            <a:off x="7257011" y="1135115"/>
            <a:ext cx="2542971" cy="2048812"/>
            <a:chOff x="204186" y="1140543"/>
            <a:chExt cx="5891814" cy="154039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E3F1CFB-C138-48AD-9B46-6490AD51BFCF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D2A70A6-15D4-4FAB-BC80-279D1F17C126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A734C05-DAC6-4EE6-8D9A-B64F195440BC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09" cy="35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Risks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E080865-2AF6-46B4-ADA6-9032096403E2}"/>
                </a:ext>
              </a:extLst>
            </p:cNvPr>
            <p:cNvSpPr txBox="1"/>
            <p:nvPr/>
          </p:nvSpPr>
          <p:spPr>
            <a:xfrm>
              <a:off x="343478" y="1438388"/>
              <a:ext cx="5738020" cy="67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What could cause potential problems for the projects budget, timeline, overall success, etc.?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i="1" dirty="0">
                  <a:solidFill>
                    <a:srgbClr val="000000"/>
                  </a:solidFill>
                  <a:latin typeface="Univers for BP"/>
                </a:rPr>
                <a:t>Include assumptions and dependencies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D0E108D5-6E40-4035-97FC-B55858578FE5}"/>
              </a:ext>
            </a:extLst>
          </p:cNvPr>
          <p:cNvSpPr/>
          <p:nvPr/>
        </p:nvSpPr>
        <p:spPr>
          <a:xfrm>
            <a:off x="10849222" y="1585692"/>
            <a:ext cx="330330" cy="275249"/>
          </a:xfrm>
          <a:prstGeom prst="mathMultiply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for BP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33C8CE3-EFA9-403C-BF64-E8B28E188422}"/>
              </a:ext>
            </a:extLst>
          </p:cNvPr>
          <p:cNvGrpSpPr/>
          <p:nvPr/>
        </p:nvGrpSpPr>
        <p:grpSpPr>
          <a:xfrm>
            <a:off x="4119500" y="3283837"/>
            <a:ext cx="3074299" cy="1520753"/>
            <a:chOff x="204186" y="1140543"/>
            <a:chExt cx="5891814" cy="1540396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C382E3B-4E5E-4BFE-93E1-2FE8C3000B39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5BD4356E-5000-429E-9848-33E2379A9966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55EF99B-41E5-4371-B554-5B535F8FAB8F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10" cy="363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Impacted Processes</a:t>
                </a: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DB940BA-1A7D-4AD0-9083-10FD4026C958}"/>
                </a:ext>
              </a:extLst>
            </p:cNvPr>
            <p:cNvSpPr txBox="1"/>
            <p:nvPr/>
          </p:nvSpPr>
          <p:spPr>
            <a:xfrm>
              <a:off x="343477" y="1438388"/>
              <a:ext cx="5738022" cy="25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List of processes that will be impacted by the project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F105305-04C2-4ACA-A828-CB344500A320}"/>
              </a:ext>
            </a:extLst>
          </p:cNvPr>
          <p:cNvGrpSpPr/>
          <p:nvPr/>
        </p:nvGrpSpPr>
        <p:grpSpPr>
          <a:xfrm>
            <a:off x="204186" y="3274934"/>
            <a:ext cx="3832146" cy="1520753"/>
            <a:chOff x="204186" y="1140543"/>
            <a:chExt cx="5891814" cy="1540396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DAD94A4-1D24-4106-9A23-F7BB946742C1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1ADDE70E-A50A-4F26-AE01-C1949C0FDAB8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9E0A060-473D-4287-A5D2-CB9354402C9D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10" cy="363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Benefits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0ED1D4B-300F-4A24-9EF6-B064D4243C58}"/>
                </a:ext>
              </a:extLst>
            </p:cNvPr>
            <p:cNvSpPr txBox="1"/>
            <p:nvPr/>
          </p:nvSpPr>
          <p:spPr>
            <a:xfrm>
              <a:off x="343476" y="1438388"/>
              <a:ext cx="5738020" cy="58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What is the size of the prize?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Hours saved/Cost avoidance/Cost savings/etc.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i="1" dirty="0">
                  <a:solidFill>
                    <a:srgbClr val="000000"/>
                  </a:solidFill>
                  <a:latin typeface="Univers for BP"/>
                </a:rPr>
                <a:t>IRR/NPV might be impactful here</a:t>
              </a:r>
              <a:endPara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7B6C11D-376C-4C54-A945-DC873D36977E}"/>
              </a:ext>
            </a:extLst>
          </p:cNvPr>
          <p:cNvGrpSpPr/>
          <p:nvPr/>
        </p:nvGrpSpPr>
        <p:grpSpPr>
          <a:xfrm>
            <a:off x="7256649" y="3270856"/>
            <a:ext cx="2537074" cy="1520753"/>
            <a:chOff x="204186" y="1140543"/>
            <a:chExt cx="5891814" cy="154039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61B878E-A3B5-4B56-918E-C9DE4088D9A6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CCA3233C-A960-447C-ACB3-5B35358A4781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556F780-D6FA-4EDA-A06B-4D29CD0156D2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10" cy="363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Project Team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E73AB2-3767-484B-A881-53F7CB5D5C8B}"/>
                </a:ext>
              </a:extLst>
            </p:cNvPr>
            <p:cNvSpPr txBox="1"/>
            <p:nvPr/>
          </p:nvSpPr>
          <p:spPr>
            <a:xfrm>
              <a:off x="343478" y="1438388"/>
              <a:ext cx="5738021" cy="74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Business </a:t>
              </a:r>
              <a:r>
                <a:rPr lang="en-US" sz="1050" i="1" dirty="0">
                  <a:solidFill>
                    <a:srgbClr val="000000"/>
                  </a:solidFill>
                  <a:latin typeface="Univers for BP"/>
                </a:rPr>
                <a:t>roles</a:t>
              </a: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 (include name and time allocation if known)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Tech roles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5B1A9F9-F786-4816-B015-3FC7823CCE91}"/>
              </a:ext>
            </a:extLst>
          </p:cNvPr>
          <p:cNvGrpSpPr/>
          <p:nvPr/>
        </p:nvGrpSpPr>
        <p:grpSpPr>
          <a:xfrm>
            <a:off x="9846441" y="3274934"/>
            <a:ext cx="2232552" cy="1520753"/>
            <a:chOff x="204186" y="1140543"/>
            <a:chExt cx="5891814" cy="154039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8784BAB-6BAE-4F2D-B880-F2D35AF183A5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0BC6A262-D12E-453C-A004-1BA05CFA77F8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04DEB18-5C28-4CDE-907C-6A31BE0EF0E1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11" cy="363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Leadership Callouts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9DCEF8C-9413-45FD-830E-D3B42684276C}"/>
                </a:ext>
              </a:extLst>
            </p:cNvPr>
            <p:cNvSpPr txBox="1"/>
            <p:nvPr/>
          </p:nvSpPr>
          <p:spPr>
            <a:xfrm>
              <a:off x="343478" y="1438388"/>
              <a:ext cx="5738021" cy="584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Where will support be needed from leadership?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0D625E01-76A8-4D2D-931E-6B75E73C19C1}"/>
              </a:ext>
            </a:extLst>
          </p:cNvPr>
          <p:cNvSpPr txBox="1"/>
          <p:nvPr/>
        </p:nvSpPr>
        <p:spPr>
          <a:xfrm>
            <a:off x="510272" y="537215"/>
            <a:ext cx="67005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Univers for BP"/>
                <a:ea typeface="+mn-ea"/>
                <a:cs typeface="+mn-cs"/>
              </a:rPr>
              <a:t>“Wow” statement - Why should we care?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049C9E-865F-40B4-9F73-1FDBFB7F3B44}"/>
              </a:ext>
            </a:extLst>
          </p:cNvPr>
          <p:cNvGrpSpPr/>
          <p:nvPr/>
        </p:nvGrpSpPr>
        <p:grpSpPr>
          <a:xfrm>
            <a:off x="185353" y="4894903"/>
            <a:ext cx="3850979" cy="1336380"/>
            <a:chOff x="204186" y="1140543"/>
            <a:chExt cx="5891814" cy="154039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5E4F3F-95D5-459E-AE19-9A3A94D9A482}"/>
                </a:ext>
              </a:extLst>
            </p:cNvPr>
            <p:cNvGrpSpPr/>
            <p:nvPr/>
          </p:nvGrpSpPr>
          <p:grpSpPr>
            <a:xfrm>
              <a:off x="204186" y="1140543"/>
              <a:ext cx="5891814" cy="1540396"/>
              <a:chOff x="204186" y="1087853"/>
              <a:chExt cx="10060278" cy="2113642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B6277F9-59D1-4FA8-806B-52DF292178A6}"/>
                  </a:ext>
                </a:extLst>
              </p:cNvPr>
              <p:cNvSpPr/>
              <p:nvPr/>
            </p:nvSpPr>
            <p:spPr>
              <a:xfrm>
                <a:off x="204186" y="1087853"/>
                <a:ext cx="10060278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ECCC17F-D7ED-4F5D-8E19-D099AEA7FDA0}"/>
                  </a:ext>
                </a:extLst>
              </p:cNvPr>
              <p:cNvSpPr txBox="1"/>
              <p:nvPr/>
            </p:nvSpPr>
            <p:spPr>
              <a:xfrm>
                <a:off x="842919" y="1136290"/>
                <a:ext cx="7673211" cy="41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Milestones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34267A-06AC-41E0-8FDD-7F7211D9EC5E}"/>
                </a:ext>
              </a:extLst>
            </p:cNvPr>
            <p:cNvSpPr txBox="1"/>
            <p:nvPr/>
          </p:nvSpPr>
          <p:spPr>
            <a:xfrm>
              <a:off x="343478" y="1438388"/>
              <a:ext cx="5738021" cy="665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1050" i="1" dirty="0">
                  <a:solidFill>
                    <a:srgbClr val="000000"/>
                  </a:solidFill>
                  <a:latin typeface="Univers for BP"/>
                </a:rPr>
                <a:t>When will things get done?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338EFA-A3D9-4CA8-A121-A543C2461DB6}"/>
              </a:ext>
            </a:extLst>
          </p:cNvPr>
          <p:cNvGrpSpPr/>
          <p:nvPr/>
        </p:nvGrpSpPr>
        <p:grpSpPr>
          <a:xfrm>
            <a:off x="4468525" y="5792244"/>
            <a:ext cx="226864" cy="333600"/>
            <a:chOff x="1174861" y="5849621"/>
            <a:chExt cx="273691" cy="3336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59AAAF76-FFD1-4C18-B32C-6B6AC0A9361D}"/>
                </a:ext>
              </a:extLst>
            </p:cNvPr>
            <p:cNvSpPr/>
            <p:nvPr/>
          </p:nvSpPr>
          <p:spPr>
            <a:xfrm>
              <a:off x="1179654" y="5849621"/>
              <a:ext cx="268898" cy="2769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490465-28C6-4614-98CB-91B589DBB0A2}"/>
                </a:ext>
              </a:extLst>
            </p:cNvPr>
            <p:cNvSpPr txBox="1"/>
            <p:nvPr/>
          </p:nvSpPr>
          <p:spPr>
            <a:xfrm>
              <a:off x="1174861" y="5906222"/>
              <a:ext cx="268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588F8C7-F370-4EDF-94CB-902F316F146A}"/>
              </a:ext>
            </a:extLst>
          </p:cNvPr>
          <p:cNvGrpSpPr/>
          <p:nvPr/>
        </p:nvGrpSpPr>
        <p:grpSpPr>
          <a:xfrm>
            <a:off x="5259746" y="5791152"/>
            <a:ext cx="226864" cy="333600"/>
            <a:chOff x="1174861" y="5849621"/>
            <a:chExt cx="273691" cy="333600"/>
          </a:xfrm>
        </p:grpSpPr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84890CF-F4C4-4991-84EC-5FA3892CDB75}"/>
                </a:ext>
              </a:extLst>
            </p:cNvPr>
            <p:cNvSpPr/>
            <p:nvPr/>
          </p:nvSpPr>
          <p:spPr>
            <a:xfrm>
              <a:off x="1179654" y="5849621"/>
              <a:ext cx="268898" cy="2769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9F7053-3FC7-481E-98AD-07C48C1E7526}"/>
                </a:ext>
              </a:extLst>
            </p:cNvPr>
            <p:cNvSpPr txBox="1"/>
            <p:nvPr/>
          </p:nvSpPr>
          <p:spPr>
            <a:xfrm>
              <a:off x="1174861" y="5906222"/>
              <a:ext cx="268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8DF52CD-92DB-4E3E-ADDA-62311E8FFBDB}"/>
              </a:ext>
            </a:extLst>
          </p:cNvPr>
          <p:cNvGrpSpPr/>
          <p:nvPr/>
        </p:nvGrpSpPr>
        <p:grpSpPr>
          <a:xfrm>
            <a:off x="6658602" y="5805102"/>
            <a:ext cx="226864" cy="333600"/>
            <a:chOff x="1174861" y="5849621"/>
            <a:chExt cx="273691" cy="333600"/>
          </a:xfrm>
        </p:grpSpPr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1B60DA63-EB11-470C-8E13-4BF15A123527}"/>
                </a:ext>
              </a:extLst>
            </p:cNvPr>
            <p:cNvSpPr/>
            <p:nvPr/>
          </p:nvSpPr>
          <p:spPr>
            <a:xfrm>
              <a:off x="1179654" y="5849621"/>
              <a:ext cx="268898" cy="2769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98B746-E861-4CBC-BDB7-C2CDF459A325}"/>
                </a:ext>
              </a:extLst>
            </p:cNvPr>
            <p:cNvSpPr txBox="1"/>
            <p:nvPr/>
          </p:nvSpPr>
          <p:spPr>
            <a:xfrm>
              <a:off x="1174861" y="5906222"/>
              <a:ext cx="268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9B1DE83-C3DB-4C47-8ACD-C8DD195E3F76}"/>
              </a:ext>
            </a:extLst>
          </p:cNvPr>
          <p:cNvGrpSpPr/>
          <p:nvPr/>
        </p:nvGrpSpPr>
        <p:grpSpPr>
          <a:xfrm>
            <a:off x="7713077" y="5811750"/>
            <a:ext cx="226864" cy="333600"/>
            <a:chOff x="1174861" y="5849621"/>
            <a:chExt cx="273691" cy="33360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9380479F-9417-43E7-9C8B-1CA4E31E71B8}"/>
                </a:ext>
              </a:extLst>
            </p:cNvPr>
            <p:cNvSpPr/>
            <p:nvPr/>
          </p:nvSpPr>
          <p:spPr>
            <a:xfrm>
              <a:off x="1179654" y="5849621"/>
              <a:ext cx="268898" cy="2769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CE0F441-1A8F-4C5B-A98C-9D39EB7CFBEB}"/>
                </a:ext>
              </a:extLst>
            </p:cNvPr>
            <p:cNvSpPr txBox="1"/>
            <p:nvPr/>
          </p:nvSpPr>
          <p:spPr>
            <a:xfrm>
              <a:off x="1174861" y="5906222"/>
              <a:ext cx="268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8E3979-B565-402E-B4BE-8D7A4B1186F1}"/>
              </a:ext>
            </a:extLst>
          </p:cNvPr>
          <p:cNvGrpSpPr/>
          <p:nvPr/>
        </p:nvGrpSpPr>
        <p:grpSpPr>
          <a:xfrm>
            <a:off x="10849285" y="5839134"/>
            <a:ext cx="226864" cy="333600"/>
            <a:chOff x="1174861" y="5849621"/>
            <a:chExt cx="273691" cy="333600"/>
          </a:xfrm>
        </p:grpSpPr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54D9173B-0831-47CD-878F-10D7ACA38247}"/>
                </a:ext>
              </a:extLst>
            </p:cNvPr>
            <p:cNvSpPr/>
            <p:nvPr/>
          </p:nvSpPr>
          <p:spPr>
            <a:xfrm>
              <a:off x="1179654" y="5849621"/>
              <a:ext cx="268898" cy="2769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D7C44C-AE3D-420F-93AF-E2DDD4C54851}"/>
                </a:ext>
              </a:extLst>
            </p:cNvPr>
            <p:cNvSpPr txBox="1"/>
            <p:nvPr/>
          </p:nvSpPr>
          <p:spPr>
            <a:xfrm>
              <a:off x="1174861" y="5906222"/>
              <a:ext cx="268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37552CD-53D4-4AA4-9317-CF258A51DB01}"/>
              </a:ext>
            </a:extLst>
          </p:cNvPr>
          <p:cNvSpPr/>
          <p:nvPr/>
        </p:nvSpPr>
        <p:spPr>
          <a:xfrm>
            <a:off x="8904317" y="6429672"/>
            <a:ext cx="1034185" cy="273625"/>
          </a:xfrm>
          <a:prstGeom prst="roundRect">
            <a:avLst/>
          </a:prstGeom>
          <a:solidFill>
            <a:srgbClr val="5DD5FF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Univers for BP Light" panose="020B0403020202020204"/>
                <a:ea typeface="+mn-ea"/>
                <a:cs typeface="+mn-cs"/>
              </a:rPr>
              <a:t>Cash-Out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8B2D6E-D146-4899-93C7-D2C66F5C90DD}"/>
              </a:ext>
            </a:extLst>
          </p:cNvPr>
          <p:cNvSpPr/>
          <p:nvPr/>
        </p:nvSpPr>
        <p:spPr>
          <a:xfrm>
            <a:off x="9983295" y="6429672"/>
            <a:ext cx="1034185" cy="2736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Univers for BP Light" panose="020B0403020202020204"/>
                <a:ea typeface="+mn-ea"/>
                <a:cs typeface="+mn-cs"/>
              </a:rPr>
              <a:t>Sustainability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04AD518-342C-49B2-9576-514CD7D24212}"/>
              </a:ext>
            </a:extLst>
          </p:cNvPr>
          <p:cNvSpPr/>
          <p:nvPr/>
        </p:nvSpPr>
        <p:spPr>
          <a:xfrm>
            <a:off x="7825339" y="6429672"/>
            <a:ext cx="1034185" cy="273625"/>
          </a:xfrm>
          <a:prstGeom prst="roundRect">
            <a:avLst/>
          </a:prstGeom>
          <a:solidFill>
            <a:srgbClr val="92D05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428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Univers for BP Light" panose="020B0403020202020204"/>
                <a:ea typeface="+mn-ea"/>
                <a:cs typeface="+mn-cs"/>
              </a:rPr>
              <a:t>Cash-In</a:t>
            </a:r>
          </a:p>
        </p:txBody>
      </p:sp>
    </p:spTree>
    <p:extLst>
      <p:ext uri="{BB962C8B-B14F-4D97-AF65-F5344CB8AC3E}">
        <p14:creationId xmlns:p14="http://schemas.microsoft.com/office/powerpoint/2010/main" val="277756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D870AE75-44B6-41D6-9D97-F42EE747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161291"/>
            <a:ext cx="10463815" cy="37789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&lt;Project Name&gt;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Intake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1709ED-6094-450C-B66C-9BB89AE78A75}"/>
              </a:ext>
            </a:extLst>
          </p:cNvPr>
          <p:cNvCxnSpPr>
            <a:cxnSpLocks/>
          </p:cNvCxnSpPr>
          <p:nvPr/>
        </p:nvCxnSpPr>
        <p:spPr>
          <a:xfrm>
            <a:off x="4328161" y="1722923"/>
            <a:ext cx="0" cy="428929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6995127-AD0C-4807-A836-280692FC8A30}"/>
              </a:ext>
            </a:extLst>
          </p:cNvPr>
          <p:cNvGrpSpPr/>
          <p:nvPr/>
        </p:nvGrpSpPr>
        <p:grpSpPr>
          <a:xfrm>
            <a:off x="7497644" y="123112"/>
            <a:ext cx="1116967" cy="1407305"/>
            <a:chOff x="204186" y="2752534"/>
            <a:chExt cx="1252445" cy="64253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97A2F2-6240-4BFD-8A17-29BBFDB6FBB6}"/>
                </a:ext>
              </a:extLst>
            </p:cNvPr>
            <p:cNvGrpSpPr/>
            <p:nvPr/>
          </p:nvGrpSpPr>
          <p:grpSpPr>
            <a:xfrm>
              <a:off x="204186" y="2752534"/>
              <a:ext cx="1252445" cy="642535"/>
              <a:chOff x="10306059" y="1087853"/>
              <a:chExt cx="1637212" cy="2113642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75EEC2D-7684-4F66-BE95-4B0B70593C40}"/>
                  </a:ext>
                </a:extLst>
              </p:cNvPr>
              <p:cNvSpPr/>
              <p:nvPr/>
            </p:nvSpPr>
            <p:spPr>
              <a:xfrm>
                <a:off x="10306059" y="1087853"/>
                <a:ext cx="1637212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6FB798B-BAA9-4532-94A7-EE0CC1C19CB8}"/>
                  </a:ext>
                </a:extLst>
              </p:cNvPr>
              <p:cNvSpPr txBox="1"/>
              <p:nvPr/>
            </p:nvSpPr>
            <p:spPr>
              <a:xfrm>
                <a:off x="10419269" y="1147956"/>
                <a:ext cx="1436914" cy="86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Budget</a:t>
                </a: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8E0847-2F7D-4F83-BB64-2E2152E7831F}"/>
                </a:ext>
              </a:extLst>
            </p:cNvPr>
            <p:cNvSpPr txBox="1"/>
            <p:nvPr/>
          </p:nvSpPr>
          <p:spPr>
            <a:xfrm>
              <a:off x="397711" y="3038795"/>
              <a:ext cx="881667" cy="30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$X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E3771F-7FB5-4426-8D05-4C3A9AB629F6}"/>
              </a:ext>
            </a:extLst>
          </p:cNvPr>
          <p:cNvGrpSpPr/>
          <p:nvPr/>
        </p:nvGrpSpPr>
        <p:grpSpPr>
          <a:xfrm>
            <a:off x="9883009" y="736119"/>
            <a:ext cx="1116967" cy="794298"/>
            <a:chOff x="204186" y="2752534"/>
            <a:chExt cx="1252445" cy="642535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46169DF-CDE6-4921-A34E-FA8D630264E8}"/>
                </a:ext>
              </a:extLst>
            </p:cNvPr>
            <p:cNvGrpSpPr/>
            <p:nvPr/>
          </p:nvGrpSpPr>
          <p:grpSpPr>
            <a:xfrm>
              <a:off x="204186" y="2752534"/>
              <a:ext cx="1252445" cy="642535"/>
              <a:chOff x="10306059" y="1087853"/>
              <a:chExt cx="1637212" cy="2113642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1567513F-2914-4EF9-AFD1-F317D0670889}"/>
                  </a:ext>
                </a:extLst>
              </p:cNvPr>
              <p:cNvSpPr/>
              <p:nvPr/>
            </p:nvSpPr>
            <p:spPr>
              <a:xfrm>
                <a:off x="10306059" y="1087853"/>
                <a:ext cx="1637212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138EAD5-1AE5-4CFE-83AC-34E6400020BC}"/>
                  </a:ext>
                </a:extLst>
              </p:cNvPr>
              <p:cNvSpPr txBox="1"/>
              <p:nvPr/>
            </p:nvSpPr>
            <p:spPr>
              <a:xfrm>
                <a:off x="10419269" y="1147958"/>
                <a:ext cx="1436914" cy="101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dirty="0">
                    <a:solidFill>
                      <a:srgbClr val="000000"/>
                    </a:solidFill>
                    <a:latin typeface="Univers for BP"/>
                  </a:rPr>
                  <a:t>Resources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8CF4F73-C433-4B01-8359-2D387AF7D038}"/>
                </a:ext>
              </a:extLst>
            </p:cNvPr>
            <p:cNvSpPr txBox="1"/>
            <p:nvPr/>
          </p:nvSpPr>
          <p:spPr>
            <a:xfrm>
              <a:off x="224167" y="2901839"/>
              <a:ext cx="1165841" cy="242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rPr>
                <a:t>1 PM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800" dirty="0">
                  <a:solidFill>
                    <a:srgbClr val="000000"/>
                  </a:solidFill>
                  <a:latin typeface="Univers for BP"/>
                </a:rPr>
                <a:t>2 Bus. Analyst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800" dirty="0">
                  <a:solidFill>
                    <a:srgbClr val="000000"/>
                  </a:solidFill>
                  <a:latin typeface="Univers for BP"/>
                </a:rPr>
                <a:t>K. Koontz (20%)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327DAA3-877F-4EE1-A2BE-5D4625229B36}"/>
              </a:ext>
            </a:extLst>
          </p:cNvPr>
          <p:cNvGrpSpPr/>
          <p:nvPr/>
        </p:nvGrpSpPr>
        <p:grpSpPr>
          <a:xfrm>
            <a:off x="8690326" y="139266"/>
            <a:ext cx="1116967" cy="1391151"/>
            <a:chOff x="204186" y="2752534"/>
            <a:chExt cx="1252445" cy="64253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3FDED7C-ACD9-46AE-98C5-BBC9A31D548E}"/>
                </a:ext>
              </a:extLst>
            </p:cNvPr>
            <p:cNvGrpSpPr/>
            <p:nvPr/>
          </p:nvGrpSpPr>
          <p:grpSpPr>
            <a:xfrm>
              <a:off x="204186" y="2752534"/>
              <a:ext cx="1252445" cy="642535"/>
              <a:chOff x="10306059" y="1087853"/>
              <a:chExt cx="1637212" cy="2113642"/>
            </a:xfrm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C5679850-5C4D-4ACF-8794-3988661857EC}"/>
                  </a:ext>
                </a:extLst>
              </p:cNvPr>
              <p:cNvSpPr/>
              <p:nvPr/>
            </p:nvSpPr>
            <p:spPr>
              <a:xfrm>
                <a:off x="10306059" y="1087853"/>
                <a:ext cx="1637212" cy="2113642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for BP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E68E986-367E-42E2-B2A2-8537D99A5BD8}"/>
                  </a:ext>
                </a:extLst>
              </p:cNvPr>
              <p:cNvSpPr txBox="1"/>
              <p:nvPr/>
            </p:nvSpPr>
            <p:spPr>
              <a:xfrm>
                <a:off x="10419269" y="1147958"/>
                <a:ext cx="1436914" cy="39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Univers for BP"/>
                    <a:ea typeface="+mn-ea"/>
                    <a:cs typeface="+mn-cs"/>
                  </a:rPr>
                  <a:t>Timeline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34E0923-7E80-4D34-9D61-E51EA75AB994}"/>
                </a:ext>
              </a:extLst>
            </p:cNvPr>
            <p:cNvSpPr txBox="1"/>
            <p:nvPr/>
          </p:nvSpPr>
          <p:spPr>
            <a:xfrm>
              <a:off x="397711" y="3038795"/>
              <a:ext cx="88166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rgbClr val="000000"/>
                  </a:solidFill>
                  <a:latin typeface="Univers for BP"/>
                </a:rPr>
                <a:t>dd/mm/yy – dd/mm/yy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for BP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5F98F8-0C2C-4257-ABD1-B4192E1D29D4}"/>
              </a:ext>
            </a:extLst>
          </p:cNvPr>
          <p:cNvSpPr txBox="1"/>
          <p:nvPr/>
        </p:nvSpPr>
        <p:spPr>
          <a:xfrm>
            <a:off x="404261" y="1722923"/>
            <a:ext cx="37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Problem: 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1 sentence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DF788CE-A51F-41BB-B80B-1D94B5EAA097}"/>
              </a:ext>
            </a:extLst>
          </p:cNvPr>
          <p:cNvSpPr txBox="1"/>
          <p:nvPr/>
        </p:nvSpPr>
        <p:spPr>
          <a:xfrm>
            <a:off x="404261" y="3074387"/>
            <a:ext cx="37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Solution: 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1 sentence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A461AE3-7DDF-4893-9941-1727E1499307}"/>
              </a:ext>
            </a:extLst>
          </p:cNvPr>
          <p:cNvSpPr txBox="1"/>
          <p:nvPr/>
        </p:nvSpPr>
        <p:spPr>
          <a:xfrm>
            <a:off x="404261" y="4425851"/>
            <a:ext cx="378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Impact: 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1 sentence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9035-61B3-4332-9023-088867D65683}"/>
              </a:ext>
            </a:extLst>
          </p:cNvPr>
          <p:cNvSpPr txBox="1"/>
          <p:nvPr/>
        </p:nvSpPr>
        <p:spPr>
          <a:xfrm>
            <a:off x="4677878" y="1907589"/>
            <a:ext cx="7007189" cy="3939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/>
              <a:t>VISUALS</a:t>
            </a:r>
          </a:p>
          <a:p>
            <a:r>
              <a:rPr lang="en-US" sz="5000" dirty="0"/>
              <a:t>(ARCH DIAGRAM, CHARTS, PROCESS MAPS, SCREEN SHOTS, ETC.)</a:t>
            </a:r>
          </a:p>
          <a:p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66260771"/>
      </p:ext>
    </p:extLst>
  </p:cSld>
  <p:clrMapOvr>
    <a:masterClrMapping/>
  </p:clrMapOvr>
</p:sld>
</file>

<file path=ppt/theme/theme1.xml><?xml version="1.0" encoding="utf-8"?>
<a:theme xmlns:a="http://schemas.openxmlformats.org/drawingml/2006/main" name="BPX16@9">
  <a:themeElements>
    <a:clrScheme name="BP colours">
      <a:dk1>
        <a:srgbClr val="000000"/>
      </a:dk1>
      <a:lt1>
        <a:srgbClr val="FFFFFF"/>
      </a:lt1>
      <a:dk2>
        <a:srgbClr val="009900"/>
      </a:dk2>
      <a:lt2>
        <a:srgbClr val="99CC00"/>
      </a:lt2>
      <a:accent1>
        <a:srgbClr val="009900"/>
      </a:accent1>
      <a:accent2>
        <a:srgbClr val="99CC00"/>
      </a:accent2>
      <a:accent3>
        <a:srgbClr val="FFE600"/>
      </a:accent3>
      <a:accent4>
        <a:srgbClr val="999999"/>
      </a:accent4>
      <a:accent5>
        <a:srgbClr val="FF9900"/>
      </a:accent5>
      <a:accent6>
        <a:srgbClr val="FF6600"/>
      </a:accent6>
      <a:hlink>
        <a:srgbClr val="009EF4"/>
      </a:hlink>
      <a:folHlink>
        <a:srgbClr val="660099"/>
      </a:folHlink>
    </a:clrScheme>
    <a:fontScheme name="Custom 1">
      <a:majorFont>
        <a:latin typeface="Univers for BP Light"/>
        <a:ea typeface=""/>
        <a:cs typeface=""/>
      </a:majorFont>
      <a:minorFont>
        <a:latin typeface="Univers for BP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47E359D-0131-40EA-AC25-ECA371B27A3C}" vid="{73B5024D-7753-498C-BBC0-2FEAF4AF76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FA126EC913E4E847DB2E9E6DBA326" ma:contentTypeVersion="11" ma:contentTypeDescription="Create a new document." ma:contentTypeScope="" ma:versionID="2397d025734a608a7255c3e211c1fa91">
  <xsd:schema xmlns:xsd="http://www.w3.org/2001/XMLSchema" xmlns:xs="http://www.w3.org/2001/XMLSchema" xmlns:p="http://schemas.microsoft.com/office/2006/metadata/properties" xmlns:ns2="aafff4de-204f-4a65-87ff-0203c1c452e9" xmlns:ns3="55755519-e2fa-4a10-9e19-69bbf6844d78" targetNamespace="http://schemas.microsoft.com/office/2006/metadata/properties" ma:root="true" ma:fieldsID="22a07f43d4871f254a44f3decf33c56f" ns2:_="" ns3:_="">
    <xsd:import namespace="aafff4de-204f-4a65-87ff-0203c1c452e9"/>
    <xsd:import namespace="55755519-e2fa-4a10-9e19-69bbf6844d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ff4de-204f-4a65-87ff-0203c1c45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55519-e2fa-4a10-9e19-69bbf6844d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5D0ECC-F6C8-4200-BCCB-255BB5280453}">
  <ds:schemaRefs>
    <ds:schemaRef ds:uri="http://schemas.microsoft.com/office/2006/documentManagement/types"/>
    <ds:schemaRef ds:uri="aafff4de-204f-4a65-87ff-0203c1c452e9"/>
    <ds:schemaRef ds:uri="55755519-e2fa-4a10-9e19-69bbf6844d78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394BE0-005D-4899-B961-898ED95440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4FC5D7-6F78-4601-8B73-7A90B58D77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ff4de-204f-4a65-87ff-0203c1c452e9"/>
    <ds:schemaRef ds:uri="55755519-e2fa-4a10-9e19-69bbf6844d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15177</TotalTime>
  <Words>248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Univers for BP</vt:lpstr>
      <vt:lpstr>Univers for BP Light</vt:lpstr>
      <vt:lpstr>BPX16@9</vt:lpstr>
      <vt:lpstr>&lt;Project Name&gt; | Project Intake</vt:lpstr>
      <vt:lpstr>&lt;Project Name&gt; | Project Intake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it Mean?</dc:title>
  <dc:creator>Jason Koenig</dc:creator>
  <cp:lastModifiedBy>Jason Koenig</cp:lastModifiedBy>
  <cp:revision>4</cp:revision>
  <dcterms:created xsi:type="dcterms:W3CDTF">2021-10-08T18:28:28Z</dcterms:created>
  <dcterms:modified xsi:type="dcterms:W3CDTF">2021-10-21T19:52:47Z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a4c8ea-268e-413a-bb87-d16cfa6cd899_Enabled">
    <vt:lpwstr>true</vt:lpwstr>
  </property>
  <property fmtid="{D5CDD505-2E9C-101B-9397-08002B2CF9AE}" pid="3" name="MSIP_Label_b5a4c8ea-268e-413a-bb87-d16cfa6cd899_SetDate">
    <vt:lpwstr>2021-10-12T17:48:38Z</vt:lpwstr>
  </property>
  <property fmtid="{D5CDD505-2E9C-101B-9397-08002B2CF9AE}" pid="4" name="MSIP_Label_b5a4c8ea-268e-413a-bb87-d16cfa6cd899_Method">
    <vt:lpwstr>Privileged</vt:lpwstr>
  </property>
  <property fmtid="{D5CDD505-2E9C-101B-9397-08002B2CF9AE}" pid="5" name="MSIP_Label_b5a4c8ea-268e-413a-bb87-d16cfa6cd899_Name">
    <vt:lpwstr>b5a4c8ea-268e-413a-bb87-d16cfa6cd899</vt:lpwstr>
  </property>
  <property fmtid="{D5CDD505-2E9C-101B-9397-08002B2CF9AE}" pid="6" name="MSIP_Label_b5a4c8ea-268e-413a-bb87-d16cfa6cd899_SiteId">
    <vt:lpwstr>79c3fa05-64e6-40a0-882c-2cb7fb4923c0</vt:lpwstr>
  </property>
  <property fmtid="{D5CDD505-2E9C-101B-9397-08002B2CF9AE}" pid="7" name="MSIP_Label_b5a4c8ea-268e-413a-bb87-d16cfa6cd899_ActionId">
    <vt:lpwstr>111ab9fa-0708-49d2-b9da-e45638dda310</vt:lpwstr>
  </property>
  <property fmtid="{D5CDD505-2E9C-101B-9397-08002B2CF9AE}" pid="8" name="MSIP_Label_b5a4c8ea-268e-413a-bb87-d16cfa6cd899_ContentBits">
    <vt:lpwstr>0</vt:lpwstr>
  </property>
  <property fmtid="{D5CDD505-2E9C-101B-9397-08002B2CF9AE}" pid="9" name="ContentTypeId">
    <vt:lpwstr>0x010100765FA126EC913E4E847DB2E9E6DBA326</vt:lpwstr>
  </property>
</Properties>
</file>