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67" r:id="rId3"/>
    <p:sldId id="316" r:id="rId4"/>
    <p:sldId id="326" r:id="rId6"/>
    <p:sldId id="320" r:id="rId7"/>
    <p:sldId id="322" r:id="rId8"/>
    <p:sldId id="273" r:id="rId9"/>
  </p:sldIdLst>
  <p:sldSz cx="11880850" cy="6840855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F5F5F"/>
    <a:srgbClr val="C9271E"/>
    <a:srgbClr val="D28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348" y="-90"/>
      </p:cViewPr>
      <p:guideLst>
        <p:guide orient="horz" pos="2154"/>
        <p:guide pos="37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SHARD CATALOG</a:t>
            </a:r>
            <a:r>
              <a:rPr lang="zh-CN" altLang="en-US"/>
              <a:t>和</a:t>
            </a:r>
            <a:r>
              <a:rPr lang="en-US" altLang="zh-CN"/>
              <a:t>SHARD DIRECTOR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SHARD CATALOG</a:t>
            </a:r>
            <a:r>
              <a:rPr lang="zh-CN" altLang="en-US"/>
              <a:t>和</a:t>
            </a:r>
            <a:r>
              <a:rPr lang="en-US" altLang="zh-CN"/>
              <a:t>SHARD DIRECTOR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2017</a:t>
            </a:r>
            <a:r>
              <a:rPr lang="zh-CN" altLang="en-US"/>
              <a:t>年双</a:t>
            </a:r>
            <a:r>
              <a:rPr lang="en-US" altLang="zh-CN"/>
              <a:t>11</a:t>
            </a:r>
            <a:r>
              <a:rPr lang="zh-CN" altLang="en-US"/>
              <a:t>秒级并发</a:t>
            </a:r>
            <a:r>
              <a:rPr lang="en-US" altLang="zh-CN"/>
              <a:t>25.6</a:t>
            </a:r>
            <a:r>
              <a:rPr lang="zh-CN" altLang="en-US"/>
              <a:t>万笔，</a:t>
            </a:r>
            <a:r>
              <a:rPr lang="en-US" altLang="zh-CN"/>
              <a:t>Informix/SinoDB</a:t>
            </a:r>
            <a:r>
              <a:rPr lang="zh-CN" altLang="en-US"/>
              <a:t>与之相比差一个数量级左右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2017</a:t>
            </a:r>
            <a:r>
              <a:rPr lang="zh-CN" altLang="en-US"/>
              <a:t>年双</a:t>
            </a:r>
            <a:r>
              <a:rPr lang="en-US" altLang="zh-CN"/>
              <a:t>11</a:t>
            </a:r>
            <a:r>
              <a:rPr lang="zh-CN" altLang="en-US"/>
              <a:t>秒级并发</a:t>
            </a:r>
            <a:r>
              <a:rPr lang="en-US" altLang="zh-CN"/>
              <a:t>25.6</a:t>
            </a:r>
            <a:r>
              <a:rPr lang="zh-CN" altLang="en-US"/>
              <a:t>万笔，</a:t>
            </a:r>
            <a:r>
              <a:rPr lang="en-US" altLang="zh-CN"/>
              <a:t>Informix/SinoDB</a:t>
            </a:r>
            <a:r>
              <a:rPr lang="zh-CN" altLang="en-US"/>
              <a:t>与之相比差一个数量级左右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0"/>
            <a:ext cx="11879262" cy="684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日期占位符 1"/>
          <p:cNvSpPr>
            <a:spLocks noGrp="1"/>
          </p:cNvSpPr>
          <p:nvPr>
            <p:ph type="dt" sz="half" idx="2"/>
          </p:nvPr>
        </p:nvSpPr>
        <p:spPr>
          <a:xfrm>
            <a:off x="593725" y="6340475"/>
            <a:ext cx="2771775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59238" y="6340475"/>
            <a:ext cx="3762375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0" y="6340475"/>
            <a:ext cx="2771775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0"/>
            <a:ext cx="11879262" cy="684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15350" y="6340475"/>
            <a:ext cx="2771775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15350" y="6340475"/>
            <a:ext cx="2771775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0"/>
            <a:ext cx="11879262" cy="684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15350" y="6340475"/>
            <a:ext cx="2771775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88" y="0"/>
            <a:ext cx="11879262" cy="684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5350" y="6340475"/>
            <a:ext cx="2771775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1"/>
          <p:cNvSpPr>
            <a:spLocks noGrp="1"/>
          </p:cNvSpPr>
          <p:nvPr>
            <p:ph type="body" sz="quarter"/>
          </p:nvPr>
        </p:nvSpPr>
        <p:spPr>
          <a:xfrm>
            <a:off x="828675" y="3060700"/>
            <a:ext cx="7197090" cy="717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 eaLnBrk="1" hangingPunct="1">
              <a:buNone/>
            </a:pPr>
            <a:r>
              <a:rPr lang="en-US" altLang="zh-CN" sz="4700" b="1" dirty="0">
                <a:solidFill>
                  <a:srgbClr val="C9271E"/>
                </a:solidFill>
              </a:rPr>
              <a:t>Sino DB</a:t>
            </a:r>
            <a:r>
              <a:rPr lang="zh-CN" altLang="en-US" sz="4700" b="1" dirty="0">
                <a:solidFill>
                  <a:srgbClr val="C9271E"/>
                </a:solidFill>
                <a:latin typeface="Microsoft YaHei UI" panose="020B0503020204020204" charset="-122"/>
                <a:ea typeface="Microsoft YaHei UI" panose="020B0503020204020204" charset="-122"/>
              </a:rPr>
              <a:t>分布式课题</a:t>
            </a:r>
            <a:endParaRPr lang="zh-CN" altLang="en-US" sz="4700" b="1" dirty="0">
              <a:solidFill>
                <a:srgbClr val="C9271E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lvl="0" indent="-342900" eaLnBrk="1" hangingPunct="1">
              <a:buNone/>
            </a:pPr>
            <a:endParaRPr lang="en-US" altLang="zh-CN" sz="2000" b="1" i="1" dirty="0">
              <a:solidFill>
                <a:srgbClr val="C9271E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lvl="0" indent="-342900" eaLnBrk="1" hangingPunct="1">
              <a:buNone/>
            </a:pPr>
            <a:endParaRPr lang="en-US" altLang="zh-CN" sz="2000" b="1" i="1" dirty="0">
              <a:solidFill>
                <a:srgbClr val="C9271E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lvl="0" indent="-342900" eaLnBrk="1" hangingPunct="1">
              <a:buNone/>
            </a:pPr>
            <a:r>
              <a:rPr lang="en-US" altLang="zh-CN" sz="2000" b="1" i="1" dirty="0">
                <a:solidFill>
                  <a:srgbClr val="C9271E"/>
                </a:solidFill>
                <a:latin typeface="Microsoft YaHei UI" panose="020B0503020204020204" charset="-122"/>
                <a:ea typeface="Microsoft YaHei UI" panose="020B0503020204020204" charset="-122"/>
              </a:rPr>
              <a:t>Done is better than Perfect!</a:t>
            </a:r>
            <a:endParaRPr lang="en-US" altLang="zh-CN" sz="2000" b="1" i="1" dirty="0">
              <a:solidFill>
                <a:srgbClr val="C9271E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6005195" y="4885690"/>
            <a:ext cx="5761038" cy="5524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20180815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39750" y="576580"/>
            <a:ext cx="11325225" cy="6464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9271E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我们</a:t>
            </a:r>
            <a:r>
              <a:rPr kumimoji="0" lang="en-US" altLang="zh-CN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9271E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: SinoDB Sharding</a:t>
            </a:r>
            <a:endParaRPr kumimoji="0" lang="en-US" altLang="zh-CN" sz="3700" b="1" i="0" u="none" strike="noStrike" kern="1200" cap="none" spc="0" normalizeH="0" baseline="0" noProof="0" dirty="0" smtClean="0">
              <a:ln>
                <a:noFill/>
              </a:ln>
              <a:solidFill>
                <a:srgbClr val="C9271E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5010" y="1755140"/>
            <a:ext cx="5642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Microsoft YaHei UI" panose="020B0503020204020204" charset="-122"/>
                <a:ea typeface="Microsoft YaHei UI" panose="020B0503020204020204" charset="-122"/>
              </a:rPr>
              <a:t>在</a:t>
            </a:r>
            <a:r>
              <a:rPr lang="en-US" altLang="zh-CN">
                <a:latin typeface="Microsoft YaHei UI" panose="020B0503020204020204" charset="-122"/>
                <a:ea typeface="Microsoft YaHei UI" panose="020B0503020204020204" charset="-122"/>
              </a:rPr>
              <a:t>12.10xc1</a:t>
            </a:r>
            <a:r>
              <a:rPr lang="zh-CN" altLang="en-US">
                <a:latin typeface="Microsoft YaHei UI" panose="020B0503020204020204" charset="-122"/>
                <a:ea typeface="Microsoft YaHei UI" panose="020B0503020204020204" charset="-122"/>
              </a:rPr>
              <a:t>实现</a:t>
            </a:r>
            <a:r>
              <a:rPr lang="en-US" altLang="zh-CN">
                <a:latin typeface="Microsoft YaHei UI" panose="020B0503020204020204" charset="-122"/>
                <a:ea typeface="Microsoft YaHei UI" panose="020B0503020204020204" charset="-122"/>
              </a:rPr>
              <a:t>Shared-Nothing</a:t>
            </a:r>
            <a:r>
              <a:rPr lang="zh-CN" altLang="en-US">
                <a:latin typeface="Microsoft YaHei UI" panose="020B0503020204020204" charset="-122"/>
                <a:ea typeface="Microsoft YaHei UI" panose="020B0503020204020204" charset="-122"/>
              </a:rPr>
              <a:t>架构的水平扩展方案</a:t>
            </a:r>
            <a:endParaRPr lang="zh-CN" altLang="en-US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02810" y="3208020"/>
            <a:ext cx="319722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优点：</a:t>
            </a: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应用层无感知</a:t>
            </a:r>
            <a:endParaRPr lang="en-US" altLang="zh-CN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结合</a:t>
            </a:r>
            <a:r>
              <a:rPr lang="en-US" altLang="zh-CN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SDS</a:t>
            </a: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或</a:t>
            </a:r>
            <a:r>
              <a:rPr lang="en-US" altLang="zh-CN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HDR</a:t>
            </a: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可实现水平扩展和高可用</a:t>
            </a: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支持</a:t>
            </a:r>
            <a:r>
              <a:rPr lang="en-US" altLang="zh-CN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ACID</a:t>
            </a: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和压缩</a:t>
            </a: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支持范围、哈希和表达式类型的</a:t>
            </a:r>
            <a:r>
              <a:rPr lang="en-US" altLang="zh-CN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ShardKey</a:t>
            </a:r>
            <a:endParaRPr lang="en-US" altLang="zh-CN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110220" y="3208020"/>
            <a:ext cx="31972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缺点：</a:t>
            </a: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endParaRPr lang="en-US" altLang="zh-CN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迁移、备份和维护更加复杂</a:t>
            </a: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JOIN</a:t>
            </a: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表数量限制</a:t>
            </a: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优化器没有考虑本地和远程的差别</a:t>
            </a:r>
            <a:r>
              <a:rPr lang="en-US" altLang="zh-CN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(*)</a:t>
            </a:r>
            <a:endParaRPr lang="en-US" altLang="zh-CN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通过</a:t>
            </a:r>
            <a:r>
              <a:rPr lang="en-US" altLang="zh-CN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Replication</a:t>
            </a: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实现</a:t>
            </a:r>
            <a:r>
              <a:rPr lang="en-US" altLang="zh-CN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Shard</a:t>
            </a:r>
            <a:r>
              <a:rPr lang="zh-CN" altLang="en-US" sz="12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，效率较低</a:t>
            </a: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2785110"/>
            <a:ext cx="3622675" cy="2891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39750" y="576580"/>
            <a:ext cx="11325225" cy="6464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9271E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工程实现相关问题</a:t>
            </a:r>
            <a:endParaRPr kumimoji="0" lang="zh-CN" altLang="en-US" sz="3700" b="1" i="0" u="none" strike="noStrike" kern="1200" cap="none" spc="0" normalizeH="0" baseline="0" noProof="0" dirty="0" smtClean="0">
              <a:ln>
                <a:noFill/>
              </a:ln>
              <a:solidFill>
                <a:srgbClr val="C9271E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9750" y="1898015"/>
            <a:ext cx="499427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优点：</a:t>
            </a: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关键技术有经过规模商用验证</a:t>
            </a:r>
            <a:endParaRPr lang="en-US" altLang="zh-CN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replication, remote query, fragment, PDQ</a:t>
            </a: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已实现</a:t>
            </a: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在</a:t>
            </a:r>
            <a:r>
              <a:rPr lang="en-US" altLang="zh-CN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&lt;10</a:t>
            </a: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节点数基本已经验证可用和线性扩展</a:t>
            </a: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支持复杂查询和存储过程</a:t>
            </a:r>
            <a:endParaRPr lang="en-US" altLang="zh-CN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88050" y="1898015"/>
            <a:ext cx="499427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缺点：</a:t>
            </a: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endParaRPr lang="en-US" altLang="zh-CN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编码风格改变 </a:t>
            </a:r>
            <a:r>
              <a:rPr lang="en-US" altLang="zh-CN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CDR</a:t>
            </a: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内的很多模块由</a:t>
            </a:r>
            <a:r>
              <a:rPr lang="en-US" altLang="zh-CN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IBM</a:t>
            </a: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自主实现</a:t>
            </a: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模块和功能交织，改动可能影响其他功能</a:t>
            </a: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事务范围还是单机，没有实现</a:t>
            </a:r>
            <a:r>
              <a:rPr lang="en-US" altLang="zh-CN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3</a:t>
            </a: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阶段提交协议</a:t>
            </a: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优化器没有考虑本地和远程的差别</a:t>
            </a:r>
            <a:r>
              <a:rPr lang="en-US" altLang="zh-CN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(*)</a:t>
            </a:r>
            <a:endParaRPr lang="en-US" altLang="zh-CN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通过</a:t>
            </a:r>
            <a:r>
              <a:rPr lang="en-US" altLang="zh-CN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Replication</a:t>
            </a: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实现</a:t>
            </a:r>
            <a:r>
              <a:rPr lang="en-US" altLang="zh-CN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Shard</a:t>
            </a:r>
            <a:r>
              <a:rPr lang="zh-CN" altLang="en-US" sz="16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，效率较低</a:t>
            </a: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5316855"/>
            <a:ext cx="3650615" cy="13855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26565" y="118745"/>
            <a:ext cx="79197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replication/grid</a:t>
            </a:r>
            <a:r>
              <a:rPr lang="zh-CN" altLang="en-US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、</a:t>
            </a:r>
            <a:r>
              <a:rPr lang="en-US" altLang="zh-CN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remote query</a:t>
            </a:r>
            <a:r>
              <a:rPr lang="zh-CN" altLang="en-US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和</a:t>
            </a:r>
            <a:r>
              <a:rPr lang="en-US" altLang="zh-CN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fragment/partition</a:t>
            </a:r>
            <a:r>
              <a:rPr lang="zh-CN" altLang="en-US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等</a:t>
            </a:r>
            <a:r>
              <a:rPr lang="en-US" altLang="zh-CN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Informix</a:t>
            </a:r>
            <a:r>
              <a:rPr lang="zh-CN" altLang="en-US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原有特性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39750" y="576580"/>
            <a:ext cx="11325225" cy="6464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9271E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推进自有的分布式需要解决的问题</a:t>
            </a:r>
            <a:endParaRPr kumimoji="0" lang="zh-CN" altLang="en-US" sz="3700" b="1" i="0" u="none" strike="noStrike" kern="1200" cap="none" spc="0" normalizeH="0" baseline="0" noProof="0" dirty="0" smtClean="0">
              <a:ln>
                <a:noFill/>
              </a:ln>
              <a:solidFill>
                <a:srgbClr val="C9271E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9750" y="1745615"/>
            <a:ext cx="107219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业务场景：银行、保险等高可用强一致，还是互联网的高并发</a:t>
            </a: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整体思路：基于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SHARD</a:t>
            </a: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扩展和改进还是另起炉灶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(</a:t>
            </a: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类似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TiDB</a:t>
            </a: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和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OceanBase)</a:t>
            </a:r>
            <a:endParaRPr lang="en-US" altLang="zh-CN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硬件环境：初期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5-10</a:t>
            </a: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节点</a:t>
            </a: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测试用例：是否有客户联合实验室，可用非核心业务测试</a:t>
            </a: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>
              <a:buFont typeface="Arial" panose="020B0604020202020204" pitchFamily="34" charset="0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文本占位符 2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39750" y="576580"/>
            <a:ext cx="11325225" cy="6464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9271E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方案调研：基于</a:t>
            </a:r>
            <a:r>
              <a:rPr kumimoji="0" lang="en-US" altLang="zh-CN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9271E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SHARD</a:t>
            </a:r>
            <a:r>
              <a:rPr kumimoji="0" lang="zh-CN" alt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9271E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改进</a:t>
            </a:r>
            <a:endParaRPr kumimoji="0" lang="zh-CN" altLang="en-US" sz="3700" b="1" i="0" u="none" strike="noStrike" kern="1200" cap="none" spc="0" normalizeH="0" baseline="0" noProof="0" dirty="0" smtClean="0">
              <a:ln>
                <a:noFill/>
              </a:ln>
              <a:solidFill>
                <a:srgbClr val="C9271E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9750" y="1745615"/>
            <a:ext cx="107219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业务场景：银行、保险等高可用强一致，还是互联网的高并发</a:t>
            </a: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整体思路：基于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SHARD</a:t>
            </a: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扩展和改进还是另起炉灶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(</a:t>
            </a: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类似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TiDB</a:t>
            </a: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和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OceanBase)</a:t>
            </a:r>
            <a:endParaRPr lang="en-US" altLang="zh-CN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硬件环境：初期</a:t>
            </a:r>
            <a:r>
              <a:rPr lang="en-US" altLang="zh-CN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5-10</a:t>
            </a: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节点</a:t>
            </a: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测试用例：是否有客户联合实验室，可用非核心业务测试</a:t>
            </a: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>
              <a:buFont typeface="Arial" panose="020B0604020202020204" pitchFamily="34" charset="0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240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封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Presentation</Application>
  <PresentationFormat>自定义</PresentationFormat>
  <Paragraphs>107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Microsoft YaHei UI</vt:lpstr>
      <vt:lpstr>黑体</vt:lpstr>
      <vt:lpstr>微软雅黑</vt:lpstr>
      <vt:lpstr>Arial Unicode MS</vt:lpstr>
      <vt:lpstr>封底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bruce_lin</cp:lastModifiedBy>
  <cp:revision>175</cp:revision>
  <dcterms:created xsi:type="dcterms:W3CDTF">2016-07-26T15:30:00Z</dcterms:created>
  <dcterms:modified xsi:type="dcterms:W3CDTF">2018-08-16T08:54:55Z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