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285" r:id="rId10"/>
    <p:sldId id="1286" r:id="rId11"/>
    <p:sldId id="1304" r:id="rId12"/>
    <p:sldId id="1292" r:id="rId13"/>
    <p:sldId id="1293" r:id="rId14"/>
    <p:sldId id="1307" r:id="rId15"/>
    <p:sldId id="1308" r:id="rId16"/>
    <p:sldId id="1294" r:id="rId17"/>
    <p:sldId id="1295" r:id="rId18"/>
    <p:sldId id="1296" r:id="rId19"/>
    <p:sldId id="1306" r:id="rId20"/>
    <p:sldId id="1297" r:id="rId21"/>
    <p:sldId id="1288" r:id="rId22"/>
    <p:sldId id="1249" r:id="rId23"/>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9" d="100"/>
          <a:sy n="109" d="100"/>
        </p:scale>
        <p:origin x="86" y="259"/>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9.xml" /><Relationship Id="rId4" Type="http://schemas.openxmlformats.org/officeDocument/2006/relationships/image" Target="../media/image13.png"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406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85934" y="1209028"/>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:Ajay </a:t>
            </a:r>
            <a:r>
              <a:rPr lang="en-US" sz="1100" b="0" i="0" u="none" strike="noStrike" cap="none" dirty="0" err="1">
                <a:solidFill>
                  <a:schemeClr val="tx1"/>
                </a:solidFill>
                <a:latin typeface="Arial"/>
                <a:ea typeface="Arial"/>
                <a:cs typeface="Arial"/>
                <a:sym typeface="Arial"/>
              </a:rPr>
              <a:t>avibhas</a:t>
            </a:r>
            <a:r>
              <a:rPr lang="en-US" sz="1100" dirty="0">
                <a:solidFill>
                  <a:schemeClr val="tx1"/>
                </a:solidFill>
              </a:rPr>
              <a:t>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au814721104003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SRM TRP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Student-</a:t>
            </a:r>
            <a:r>
              <a:rPr lang="en-US" b="1" dirty="0" err="1"/>
              <a:t>signuo</a:t>
            </a:r>
            <a:endParaRPr lang="en-US" b="1" dirty="0"/>
          </a:p>
        </p:txBody>
      </p:sp>
      <p:pic>
        <p:nvPicPr>
          <p:cNvPr id="5" name="Picture 4" descr="A screenshot of a computer&#10;&#10;Description automatically generated">
            <a:extLst>
              <a:ext uri="{FF2B5EF4-FFF2-40B4-BE49-F238E27FC236}">
                <a16:creationId xmlns:a16="http://schemas.microsoft.com/office/drawing/2014/main" id="{51E26B7D-21B8-0433-C7DE-180B1871ED2E}"/>
              </a:ext>
            </a:extLst>
          </p:cNvPr>
          <p:cNvPicPr>
            <a:picLocks noChangeAspect="1"/>
          </p:cNvPicPr>
          <p:nvPr/>
        </p:nvPicPr>
        <p:blipFill>
          <a:blip r:embed="rId2"/>
          <a:stretch>
            <a:fillRect/>
          </a:stretch>
        </p:blipFill>
        <p:spPr>
          <a:xfrm>
            <a:off x="766689" y="1267649"/>
            <a:ext cx="8136679" cy="348723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Student-page</a:t>
            </a:r>
          </a:p>
        </p:txBody>
      </p:sp>
      <p:pic>
        <p:nvPicPr>
          <p:cNvPr id="5" name="Picture 4" descr="A screenshot of a computer&#10;&#10;Description automatically generated">
            <a:extLst>
              <a:ext uri="{FF2B5EF4-FFF2-40B4-BE49-F238E27FC236}">
                <a16:creationId xmlns:a16="http://schemas.microsoft.com/office/drawing/2014/main" id="{D2D57878-CB19-A5FB-3496-B889B0B61F36}"/>
              </a:ext>
            </a:extLst>
          </p:cNvPr>
          <p:cNvPicPr>
            <a:picLocks noChangeAspect="1"/>
          </p:cNvPicPr>
          <p:nvPr/>
        </p:nvPicPr>
        <p:blipFill>
          <a:blip r:embed="rId2"/>
          <a:stretch>
            <a:fillRect/>
          </a:stretch>
        </p:blipFill>
        <p:spPr>
          <a:xfrm>
            <a:off x="325036" y="1267649"/>
            <a:ext cx="8662737" cy="3274720"/>
          </a:xfrm>
          <a:prstGeom prst="rect">
            <a:avLst/>
          </a:prstGeom>
        </p:spPr>
      </p:pic>
    </p:spTree>
    <p:extLst>
      <p:ext uri="{BB962C8B-B14F-4D97-AF65-F5344CB8AC3E}">
        <p14:creationId xmlns:p14="http://schemas.microsoft.com/office/powerpoint/2010/main" val="404244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785" y="312744"/>
            <a:ext cx="7886430" cy="666517"/>
          </a:xfrm>
        </p:spPr>
        <p:txBody>
          <a:bodyPr/>
          <a:lstStyle/>
          <a:p>
            <a:pPr algn="ctr"/>
            <a:r>
              <a:rPr lang="en-US" b="1" dirty="0"/>
              <a:t>signup</a:t>
            </a:r>
          </a:p>
        </p:txBody>
      </p:sp>
      <p:pic>
        <p:nvPicPr>
          <p:cNvPr id="4" name="Picture 3" descr="A screenshot of a computer&#10;&#10;Description automatically generated">
            <a:extLst>
              <a:ext uri="{FF2B5EF4-FFF2-40B4-BE49-F238E27FC236}">
                <a16:creationId xmlns:a16="http://schemas.microsoft.com/office/drawing/2014/main" id="{4AD45590-F7FC-348B-2E9B-00F77B4739A3}"/>
              </a:ext>
            </a:extLst>
          </p:cNvPr>
          <p:cNvPicPr>
            <a:picLocks noChangeAspect="1"/>
          </p:cNvPicPr>
          <p:nvPr/>
        </p:nvPicPr>
        <p:blipFill>
          <a:blip r:embed="rId2"/>
          <a:stretch>
            <a:fillRect/>
          </a:stretch>
        </p:blipFill>
        <p:spPr>
          <a:xfrm>
            <a:off x="663400" y="878138"/>
            <a:ext cx="3606883" cy="214158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153E0CD-8BA2-EEEF-79DB-4852409267BA}"/>
              </a:ext>
            </a:extLst>
          </p:cNvPr>
          <p:cNvPicPr>
            <a:picLocks noChangeAspect="1"/>
          </p:cNvPicPr>
          <p:nvPr/>
        </p:nvPicPr>
        <p:blipFill>
          <a:blip r:embed="rId3"/>
          <a:stretch>
            <a:fillRect/>
          </a:stretch>
        </p:blipFill>
        <p:spPr>
          <a:xfrm>
            <a:off x="5307777" y="878139"/>
            <a:ext cx="3606883" cy="214158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0565679F-4BC7-9860-4335-E77D8A131F52}"/>
              </a:ext>
            </a:extLst>
          </p:cNvPr>
          <p:cNvPicPr>
            <a:picLocks noChangeAspect="1"/>
          </p:cNvPicPr>
          <p:nvPr/>
        </p:nvPicPr>
        <p:blipFill>
          <a:blip r:embed="rId4"/>
          <a:stretch>
            <a:fillRect/>
          </a:stretch>
        </p:blipFill>
        <p:spPr>
          <a:xfrm>
            <a:off x="2153836" y="3019727"/>
            <a:ext cx="4232895" cy="2034539"/>
          </a:xfrm>
          <a:prstGeom prst="rect">
            <a:avLst/>
          </a:prstGeom>
        </p:spPr>
      </p:pic>
    </p:spTree>
    <p:extLst>
      <p:ext uri="{BB962C8B-B14F-4D97-AF65-F5344CB8AC3E}">
        <p14:creationId xmlns:p14="http://schemas.microsoft.com/office/powerpoint/2010/main" val="3163249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student-login</a:t>
            </a:r>
          </a:p>
        </p:txBody>
      </p:sp>
      <p:pic>
        <p:nvPicPr>
          <p:cNvPr id="5" name="Picture 4" descr="A screenshot of a computer&#10;&#10;Description automatically generated">
            <a:extLst>
              <a:ext uri="{FF2B5EF4-FFF2-40B4-BE49-F238E27FC236}">
                <a16:creationId xmlns:a16="http://schemas.microsoft.com/office/drawing/2014/main" id="{F392DA89-7EF8-837D-F1E2-B79254B517C6}"/>
              </a:ext>
            </a:extLst>
          </p:cNvPr>
          <p:cNvPicPr>
            <a:picLocks noChangeAspect="1"/>
          </p:cNvPicPr>
          <p:nvPr/>
        </p:nvPicPr>
        <p:blipFill>
          <a:blip r:embed="rId2"/>
          <a:stretch>
            <a:fillRect/>
          </a:stretch>
        </p:blipFill>
        <p:spPr>
          <a:xfrm>
            <a:off x="628560" y="1216855"/>
            <a:ext cx="8274808" cy="334811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Teacher-page</a:t>
            </a:r>
          </a:p>
        </p:txBody>
      </p:sp>
      <p:pic>
        <p:nvPicPr>
          <p:cNvPr id="5" name="Picture 4" descr="A screenshot of a computer&#10;&#10;Description automatically generated">
            <a:extLst>
              <a:ext uri="{FF2B5EF4-FFF2-40B4-BE49-F238E27FC236}">
                <a16:creationId xmlns:a16="http://schemas.microsoft.com/office/drawing/2014/main" id="{768A2F9E-0838-C93B-968E-FDADCC42FC47}"/>
              </a:ext>
            </a:extLst>
          </p:cNvPr>
          <p:cNvPicPr>
            <a:picLocks noChangeAspect="1"/>
          </p:cNvPicPr>
          <p:nvPr/>
        </p:nvPicPr>
        <p:blipFill>
          <a:blip r:embed="rId2"/>
          <a:stretch>
            <a:fillRect/>
          </a:stretch>
        </p:blipFill>
        <p:spPr>
          <a:xfrm>
            <a:off x="724486" y="1406768"/>
            <a:ext cx="7886430" cy="373673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No-access</a:t>
            </a:r>
          </a:p>
        </p:txBody>
      </p:sp>
      <p:pic>
        <p:nvPicPr>
          <p:cNvPr id="5" name="Picture 4">
            <a:extLst>
              <a:ext uri="{FF2B5EF4-FFF2-40B4-BE49-F238E27FC236}">
                <a16:creationId xmlns:a16="http://schemas.microsoft.com/office/drawing/2014/main" id="{8F980F01-5FF7-76B8-1931-3E92BD02049E}"/>
              </a:ext>
            </a:extLst>
          </p:cNvPr>
          <p:cNvPicPr>
            <a:picLocks noChangeAspect="1"/>
          </p:cNvPicPr>
          <p:nvPr/>
        </p:nvPicPr>
        <p:blipFill>
          <a:blip r:embed="rId2"/>
          <a:stretch>
            <a:fillRect/>
          </a:stretch>
        </p:blipFill>
        <p:spPr>
          <a:xfrm>
            <a:off x="928468" y="1498208"/>
            <a:ext cx="7364437" cy="331997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404-error</a:t>
            </a:r>
          </a:p>
        </p:txBody>
      </p:sp>
      <p:pic>
        <p:nvPicPr>
          <p:cNvPr id="5" name="Picture 4">
            <a:extLst>
              <a:ext uri="{FF2B5EF4-FFF2-40B4-BE49-F238E27FC236}">
                <a16:creationId xmlns:a16="http://schemas.microsoft.com/office/drawing/2014/main" id="{4A9179E8-21C7-D64C-5764-80CC69C50551}"/>
              </a:ext>
            </a:extLst>
          </p:cNvPr>
          <p:cNvPicPr>
            <a:picLocks noChangeAspect="1"/>
          </p:cNvPicPr>
          <p:nvPr/>
        </p:nvPicPr>
        <p:blipFill>
          <a:blip r:embed="rId2"/>
          <a:stretch>
            <a:fillRect/>
          </a:stretch>
        </p:blipFill>
        <p:spPr>
          <a:xfrm>
            <a:off x="872197" y="1533378"/>
            <a:ext cx="7441809" cy="2966656"/>
          </a:xfrm>
          <a:prstGeom prst="rect">
            <a:avLst/>
          </a:prstGeom>
        </p:spPr>
      </p:pic>
    </p:spTree>
    <p:extLst>
      <p:ext uri="{BB962C8B-B14F-4D97-AF65-F5344CB8AC3E}">
        <p14:creationId xmlns:p14="http://schemas.microsoft.com/office/powerpoint/2010/main" val="1459636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0FD0EF2-A213-098D-D950-6134E7A3D183}"/>
              </a:ext>
            </a:extLst>
          </p:cNvPr>
          <p:cNvSpPr txBox="1"/>
          <p:nvPr/>
        </p:nvSpPr>
        <p:spPr>
          <a:xfrm>
            <a:off x="2275449" y="1562242"/>
            <a:ext cx="4579034" cy="2031325"/>
          </a:xfrm>
          <a:prstGeom prst="rect">
            <a:avLst/>
          </a:prstGeom>
          <a:noFill/>
        </p:spPr>
        <p:txBody>
          <a:bodyPr wrap="square">
            <a:spAutoFit/>
          </a:bodyPr>
          <a:lstStyle/>
          <a:p>
            <a:pPr marL="285750" indent="-285750">
              <a:buFont typeface="Arial" panose="020B0604020202020204" pitchFamily="34" charset="0"/>
              <a:buChar char="•"/>
            </a:pPr>
            <a:r>
              <a:rPr lang="en-US" dirty="0"/>
              <a:t>Advanced Collaboration Features</a:t>
            </a:r>
          </a:p>
          <a:p>
            <a:pPr marL="285750" indent="-285750">
              <a:buFont typeface="Arial" panose="020B0604020202020204" pitchFamily="34" charset="0"/>
              <a:buChar char="•"/>
            </a:pPr>
            <a:r>
              <a:rPr lang="en-US" dirty="0"/>
              <a:t>Integration with External Tools</a:t>
            </a:r>
          </a:p>
          <a:p>
            <a:pPr marL="285750" indent="-285750">
              <a:buFont typeface="Arial" panose="020B0604020202020204" pitchFamily="34" charset="0"/>
              <a:buChar char="•"/>
            </a:pPr>
            <a:r>
              <a:rPr lang="en-US" dirty="0"/>
              <a:t>Enhanced Security Measures</a:t>
            </a:r>
          </a:p>
          <a:p>
            <a:pPr marL="285750" indent="-285750">
              <a:buFont typeface="Arial" panose="020B0604020202020204" pitchFamily="34" charset="0"/>
              <a:buChar char="•"/>
            </a:pPr>
            <a:r>
              <a:rPr lang="en-US" dirty="0"/>
              <a:t>Mobile Application Support</a:t>
            </a:r>
          </a:p>
          <a:p>
            <a:pPr marL="285750" indent="-285750">
              <a:buFont typeface="Arial" panose="020B0604020202020204" pitchFamily="34" charset="0"/>
              <a:buChar char="•"/>
            </a:pPr>
            <a:r>
              <a:rPr lang="en-US" dirty="0"/>
              <a:t>Offline Access and Synchronization</a:t>
            </a:r>
          </a:p>
          <a:p>
            <a:pPr marL="285750" indent="-285750">
              <a:buFont typeface="Arial" panose="020B0604020202020204" pitchFamily="34" charset="0"/>
              <a:buChar char="•"/>
            </a:pPr>
            <a:r>
              <a:rPr lang="en-US" dirty="0"/>
              <a:t>Customizable Templates and Workflows</a:t>
            </a:r>
          </a:p>
          <a:p>
            <a:pPr marL="285750" indent="-285750">
              <a:buFont typeface="Arial" panose="020B0604020202020204" pitchFamily="34" charset="0"/>
              <a:buChar char="•"/>
            </a:pPr>
            <a:r>
              <a:rPr lang="en-US" dirty="0"/>
              <a:t>Analytics and Insights</a:t>
            </a:r>
          </a:p>
          <a:p>
            <a:pPr marL="285750" indent="-285750">
              <a:buFont typeface="Arial" panose="020B0604020202020204" pitchFamily="34" charset="0"/>
              <a:buChar char="•"/>
            </a:pPr>
            <a:r>
              <a:rPr lang="en-US" dirty="0"/>
              <a:t>Accessibility Features</a:t>
            </a:r>
          </a:p>
          <a:p>
            <a:pPr marL="285750" indent="-285750">
              <a:buFont typeface="Arial" panose="020B0604020202020204" pitchFamily="34" charset="0"/>
              <a:buChar char="•"/>
            </a:pPr>
            <a:r>
              <a:rPr lang="en-US" dirty="0"/>
              <a:t>Community and User Feedback Integration</a:t>
            </a:r>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E3C86A-D3D9-8A25-7C30-AEFC6152606D}"/>
              </a:ext>
            </a:extLst>
          </p:cNvPr>
          <p:cNvSpPr txBox="1"/>
          <p:nvPr/>
        </p:nvSpPr>
        <p:spPr>
          <a:xfrm>
            <a:off x="1599073" y="1197656"/>
            <a:ext cx="5839850" cy="3108543"/>
          </a:xfrm>
          <a:prstGeom prst="rect">
            <a:avLst/>
          </a:prstGeom>
          <a:noFill/>
        </p:spPr>
        <p:txBody>
          <a:bodyPr wrap="square">
            <a:spAutoFit/>
          </a:bodyPr>
          <a:lstStyle/>
          <a:p>
            <a:pPr algn="just"/>
            <a:r>
              <a:rPr lang="en-US" dirty="0"/>
              <a:t>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p>
          <a:p>
            <a:pPr algn="just"/>
            <a:endParaRPr lang="en-US" dirty="0"/>
          </a:p>
          <a:p>
            <a:pPr algn="just"/>
            <a:r>
              <a:rPr lang="en-US" dirty="0"/>
              <a:t>Overall,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CCF36C70-2B6E-43EC-E44A-5985331045B2}"/>
              </a:ext>
            </a:extLst>
          </p:cNvPr>
          <p:cNvSpPr txBox="1"/>
          <p:nvPr/>
        </p:nvSpPr>
        <p:spPr>
          <a:xfrm>
            <a:off x="1378634" y="1252034"/>
            <a:ext cx="6464104" cy="2893100"/>
          </a:xfrm>
          <a:prstGeom prst="rect">
            <a:avLst/>
          </a:prstGeom>
          <a:noFill/>
        </p:spPr>
        <p:txBody>
          <a:bodyPr wrap="square">
            <a:spAutoFit/>
          </a:bodyPr>
          <a:lstStyle/>
          <a:p>
            <a:pPr algn="just"/>
            <a:r>
              <a:rPr lang="en-US" dirty="0"/>
              <a:t>This project aims to develop a web application for sharing notes, built on the Django framework. The application will provide a platform where users can create, upload, view, and share notes with others. Users will be able to register for an account, log in securely, and manage their notes within the platform.</a:t>
            </a:r>
          </a:p>
          <a:p>
            <a:pPr algn="just"/>
            <a:endParaRPr lang="en-US" dirty="0"/>
          </a:p>
          <a:p>
            <a:pPr algn="just"/>
            <a:r>
              <a:rPr lang="en-US" dirty="0"/>
              <a:t>Additionally, the application will prioritize security measures to protect user data and ensure privacy. This includes implementing secure user authentication mechanisms, data encryption, and permission management to control access to notes.</a:t>
            </a:r>
          </a:p>
          <a:p>
            <a:pPr algn="just"/>
            <a:endParaRPr lang="en-US" dirty="0"/>
          </a:p>
          <a:p>
            <a:pPr algn="just"/>
            <a:r>
              <a:rPr lang="en-US" dirty="0"/>
              <a:t>Overall, the Notes Sharing Web Application will provide a convenient and secure platform for users to collaborate, exchange knowledge, and manage their notes effectively.</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36474C5-AF1A-C522-10FA-256D22E15BC2}"/>
              </a:ext>
            </a:extLst>
          </p:cNvPr>
          <p:cNvSpPr txBox="1"/>
          <p:nvPr/>
        </p:nvSpPr>
        <p:spPr>
          <a:xfrm>
            <a:off x="1751428" y="1462337"/>
            <a:ext cx="6084277" cy="3108543"/>
          </a:xfrm>
          <a:prstGeom prst="rect">
            <a:avLst/>
          </a:prstGeom>
          <a:noFill/>
        </p:spPr>
        <p:txBody>
          <a:bodyPr wrap="square">
            <a:spAutoFit/>
          </a:bodyPr>
          <a:lstStyle/>
          <a:p>
            <a:pPr algn="just"/>
            <a:r>
              <a:rPr lang="en-US" dirty="0"/>
              <a:t>In today's fast-paced digital environment, individuals often encounter challenges when it comes to managing and sharing notes effectively. Whether it's students collaborating on group projects, professionals sharing insights from meetings, or hobbyists exchanging information, there's a need for a centralized platform that simplifies the process of note creation, organization, and sharing.</a:t>
            </a:r>
          </a:p>
          <a:p>
            <a:pPr algn="just"/>
            <a:endParaRPr lang="en-US" dirty="0"/>
          </a:p>
          <a:p>
            <a:pPr algn="just"/>
            <a:r>
              <a:rPr lang="en-US" b="1" dirty="0"/>
              <a:t>Lack of Centralization: </a:t>
            </a:r>
            <a:r>
              <a:rPr lang="en-US" dirty="0"/>
              <a:t>Users face difficulties in finding a single platform that offers all the necessary features for creating, organizing, and sharing notes efficiently.</a:t>
            </a:r>
          </a:p>
          <a:p>
            <a:pPr algn="just"/>
            <a:endParaRPr lang="en-US" dirty="0"/>
          </a:p>
          <a:p>
            <a:pPr algn="just"/>
            <a:r>
              <a:rPr lang="en-US" b="1" dirty="0"/>
              <a:t>Inadequate Security</a:t>
            </a:r>
            <a:r>
              <a:rPr lang="en-US" dirty="0"/>
              <a:t>: Existing solutions may lack sufficient security measures to protect user data, leading to concerns about privacy and confidentiality</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E2BCFBDD-6A58-3A54-3343-546EF96A42DC}"/>
              </a:ext>
            </a:extLst>
          </p:cNvPr>
          <p:cNvSpPr txBox="1"/>
          <p:nvPr/>
        </p:nvSpPr>
        <p:spPr>
          <a:xfrm>
            <a:off x="1427871" y="1533378"/>
            <a:ext cx="5880295" cy="3108543"/>
          </a:xfrm>
          <a:prstGeom prst="rect">
            <a:avLst/>
          </a:prstGeom>
          <a:noFill/>
        </p:spPr>
        <p:txBody>
          <a:bodyPr wrap="square">
            <a:spAutoFit/>
          </a:bodyPr>
          <a:lstStyle/>
          <a:p>
            <a:r>
              <a:rPr lang="en-US" dirty="0"/>
              <a:t>In the realm of note-taking and sharing, users encounter several challenges that impede their productivity and collaboration efforts. These challenges include:</a:t>
            </a:r>
          </a:p>
          <a:p>
            <a:endParaRPr lang="en-US" dirty="0"/>
          </a:p>
          <a:p>
            <a:r>
              <a:rPr lang="en-US" b="1" dirty="0"/>
              <a:t>Fragmented Tools</a:t>
            </a:r>
            <a:r>
              <a:rPr lang="en-US" dirty="0"/>
              <a:t>: Users often resort to using multiple applications or tools for note-taking, organization, and sharing. This fragmentation can lead to inefficiencies, as users must navigate between different platforms, each with its own interface and features.</a:t>
            </a:r>
          </a:p>
          <a:p>
            <a:endParaRPr lang="en-US" dirty="0"/>
          </a:p>
          <a:p>
            <a:r>
              <a:rPr lang="en-US" b="1" dirty="0"/>
              <a:t>Security Concerns</a:t>
            </a:r>
            <a:r>
              <a:rPr lang="en-US" dirty="0"/>
              <a:t>: Many existing note-sharing platforms may lack robust security measures, leaving user data vulnerable to breaches or unauthorized access. Without proper encryption and authentication mechanisms, users may hesitate to share sensitive information via these platforms.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F8EFF790-1BBE-913D-AE4D-ADFFC1196F34}"/>
              </a:ext>
            </a:extLst>
          </p:cNvPr>
          <p:cNvSpPr txBox="1"/>
          <p:nvPr/>
        </p:nvSpPr>
        <p:spPr>
          <a:xfrm>
            <a:off x="668216" y="1102220"/>
            <a:ext cx="8124092" cy="3608488"/>
          </a:xfrm>
          <a:prstGeom prst="rect">
            <a:avLst/>
          </a:prstGeom>
          <a:noFill/>
        </p:spPr>
        <p:txBody>
          <a:bodyPr wrap="square">
            <a:spAutoFit/>
          </a:bodyPr>
          <a:lstStyle/>
          <a:p>
            <a:pPr algn="just">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The Notes Sharing Web Application built on the Django framework offers a robust solution to the challenges encountered in note-taking, organization, and sharing. Here's how the application addresses each problem:</a:t>
            </a:r>
          </a:p>
          <a:p>
            <a:pPr algn="just">
              <a:lnSpc>
                <a:spcPct val="150000"/>
              </a:lnSpc>
            </a:pPr>
            <a:endParaRPr lang="en-US" b="1"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Centralized Platform:</a:t>
            </a:r>
          </a:p>
          <a:p>
            <a:pPr algn="just">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Security Measures:</a:t>
            </a:r>
          </a:p>
          <a:p>
            <a:pPr algn="just">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498663"/>
          </a:xfrm>
          <a:prstGeom prst="rect">
            <a:avLst/>
          </a:prstGeom>
          <a:noFill/>
        </p:spPr>
        <p:txBody>
          <a:bodyPr wrap="square">
            <a:spAutoFit/>
          </a:bodyPr>
          <a:lstStyle/>
          <a:p>
            <a:pPr marL="457200" lvl="1" algn="ctr">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MODELLING AND RESULTS</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03616" y="4713111"/>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7" name="TextBox 6">
            <a:extLst>
              <a:ext uri="{FF2B5EF4-FFF2-40B4-BE49-F238E27FC236}">
                <a16:creationId xmlns:a16="http://schemas.microsoft.com/office/drawing/2014/main" id="{9FB32B4D-C771-BCCA-3BBF-2E2AEAF1C8D1}"/>
              </a:ext>
            </a:extLst>
          </p:cNvPr>
          <p:cNvSpPr txBox="1"/>
          <p:nvPr/>
        </p:nvSpPr>
        <p:spPr>
          <a:xfrm>
            <a:off x="1343465" y="1452832"/>
            <a:ext cx="6499273" cy="2893100"/>
          </a:xfrm>
          <a:prstGeom prst="rect">
            <a:avLst/>
          </a:prstGeom>
          <a:noFill/>
        </p:spPr>
        <p:txBody>
          <a:bodyPr wrap="square">
            <a:spAutoFit/>
          </a:bodyPr>
          <a:lstStyle/>
          <a:p>
            <a:r>
              <a:rPr lang="en-US" b="1" dirty="0"/>
              <a:t>Modeling:</a:t>
            </a:r>
          </a:p>
          <a:p>
            <a:r>
              <a:rPr lang="en-US" b="1" dirty="0"/>
              <a:t>Database Modeling:</a:t>
            </a:r>
          </a:p>
          <a:p>
            <a:r>
              <a:rPr lang="en-US" dirty="0"/>
              <a:t>The application's data model is designed using Django's built-in ORM (Object-Relational Mapping) to define the structure of the database tables.</a:t>
            </a:r>
          </a:p>
          <a:p>
            <a:pPr algn="just"/>
            <a:r>
              <a:rPr lang="en-US" b="1" dirty="0"/>
              <a:t>Search and Organization:</a:t>
            </a:r>
          </a:p>
          <a:p>
            <a:pPr algn="just"/>
            <a:r>
              <a:rPr lang="en-US" dirty="0"/>
              <a:t>A powerful search functionality allows users to search for notes based on keywords, titles, categories, tags, or other criteria.</a:t>
            </a:r>
          </a:p>
          <a:p>
            <a:pPr algn="just"/>
            <a:endParaRPr lang="en-US" dirty="0"/>
          </a:p>
          <a:p>
            <a:pPr algn="just"/>
            <a:r>
              <a:rPr lang="en-US" b="1" dirty="0"/>
              <a:t>Results:</a:t>
            </a:r>
          </a:p>
          <a:p>
            <a:pPr algn="just"/>
            <a:r>
              <a:rPr lang="en-US" dirty="0"/>
              <a:t>The Notes Sharing Web Application built on the Django framework provides users with a centralized platform for creating, organizing, and sharing notes </a:t>
            </a:r>
            <a:r>
              <a:rPr lang="en-US" dirty="0" err="1"/>
              <a:t>efficiently.Users</a:t>
            </a:r>
            <a:r>
              <a:rPr lang="en-US" dirty="0"/>
              <a:t> can collaborate seamlessly on notes, track changes, and communicate with collaborators in real-time</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login_-page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descr="A screenshot of a computer&#10;&#10;Description automatically generated">
            <a:extLst>
              <a:ext uri="{FF2B5EF4-FFF2-40B4-BE49-F238E27FC236}">
                <a16:creationId xmlns:a16="http://schemas.microsoft.com/office/drawing/2014/main" id="{2A5EA56F-D4CB-3B71-153F-520FACC4B894}"/>
              </a:ext>
            </a:extLst>
          </p:cNvPr>
          <p:cNvPicPr>
            <a:picLocks noChangeAspect="1"/>
          </p:cNvPicPr>
          <p:nvPr/>
        </p:nvPicPr>
        <p:blipFill>
          <a:blip r:embed="rId2"/>
          <a:stretch>
            <a:fillRect/>
          </a:stretch>
        </p:blipFill>
        <p:spPr>
          <a:xfrm>
            <a:off x="240631" y="1160585"/>
            <a:ext cx="8662737" cy="3770142"/>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264</TotalTime>
  <Words>822</Words>
  <Application>Microsoft Office PowerPoint</Application>
  <PresentationFormat>On-screen Show (16:9)</PresentationFormat>
  <Paragraphs>77</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Simple Light</vt:lpstr>
      <vt:lpstr>PowerPoint Presentation</vt:lpstr>
      <vt:lpstr>PowerPoint Presentation</vt:lpstr>
      <vt:lpstr>Abstract</vt:lpstr>
      <vt:lpstr>Problem Statement</vt:lpstr>
      <vt:lpstr>Project Overview</vt:lpstr>
      <vt:lpstr>Proposed Solution</vt:lpstr>
      <vt:lpstr>Technology Used</vt:lpstr>
      <vt:lpstr>PowerPoint Presentation</vt:lpstr>
      <vt:lpstr>login_-page</vt:lpstr>
      <vt:lpstr>Student-signuo</vt:lpstr>
      <vt:lpstr>Student-page</vt:lpstr>
      <vt:lpstr>signup</vt:lpstr>
      <vt:lpstr>student-login</vt:lpstr>
      <vt:lpstr>Teacher-page</vt:lpstr>
      <vt:lpstr>No-access</vt:lpstr>
      <vt:lpstr>404-error</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Ajay Vibhas</cp:lastModifiedBy>
  <cp:revision>12</cp:revision>
  <dcterms:modified xsi:type="dcterms:W3CDTF">2024-04-28T04:41:08Z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