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9" r:id="rId5"/>
    <p:sldId id="259" r:id="rId6"/>
    <p:sldId id="284" r:id="rId7"/>
    <p:sldId id="285" r:id="rId8"/>
    <p:sldId id="283" r:id="rId9"/>
    <p:sldId id="260" r:id="rId10"/>
    <p:sldId id="288" r:id="rId11"/>
    <p:sldId id="287" r:id="rId12"/>
    <p:sldId id="286" r:id="rId13"/>
    <p:sldId id="277" r:id="rId14"/>
    <p:sldId id="280" r:id="rId15"/>
    <p:sldId id="271" r:id="rId16"/>
    <p:sldId id="266" r:id="rId17"/>
    <p:sldId id="267" r:id="rId18"/>
    <p:sldId id="272" r:id="rId19"/>
    <p:sldId id="273" r:id="rId20"/>
    <p:sldId id="274" r:id="rId21"/>
    <p:sldId id="275" r:id="rId22"/>
    <p:sldId id="270" r:id="rId23"/>
    <p:sldId id="268" r:id="rId24"/>
    <p:sldId id="269" r:id="rId25"/>
    <p:sldId id="278" r:id="rId26"/>
    <p:sldId id="261" r:id="rId27"/>
    <p:sldId id="289" r:id="rId28"/>
    <p:sldId id="290" r:id="rId29"/>
    <p:sldId id="291" r:id="rId30"/>
    <p:sldId id="263"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p:scale>
          <a:sx n="75" d="100"/>
          <a:sy n="75" d="100"/>
        </p:scale>
        <p:origin x="1123"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C13F-203B-4C6B-A396-69B1579C0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44A48-24D3-43D6-9A80-D7017C9FA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8D61AF-4D76-4097-AAFE-76C23B48BED2}"/>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5" name="Footer Placeholder 4">
            <a:extLst>
              <a:ext uri="{FF2B5EF4-FFF2-40B4-BE49-F238E27FC236}">
                <a16:creationId xmlns:a16="http://schemas.microsoft.com/office/drawing/2014/main" id="{FA0EA6A5-8BF8-49D3-9296-699329566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FE92C-A716-4CB0-AA4E-9CA44AA10C1D}"/>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24963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A4E4-B29C-4AF9-B756-EE479AD16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4F53C-2D66-4E7C-B2FA-18FA1D46F8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99E9B-E44A-433E-8652-B91E19019D2C}"/>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5" name="Footer Placeholder 4">
            <a:extLst>
              <a:ext uri="{FF2B5EF4-FFF2-40B4-BE49-F238E27FC236}">
                <a16:creationId xmlns:a16="http://schemas.microsoft.com/office/drawing/2014/main" id="{BB62CBF4-C5CF-4EB4-8748-3F41AC3D5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0FE88-2A0D-45D6-8D4F-EB77DE6EE5AD}"/>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5666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5C4585-D52C-4C8E-AB4D-095EC68D81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EE4868-2CDF-493F-95C2-6E8DE6975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9DF0C-4269-4433-B752-B0BAD72528C2}"/>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5" name="Footer Placeholder 4">
            <a:extLst>
              <a:ext uri="{FF2B5EF4-FFF2-40B4-BE49-F238E27FC236}">
                <a16:creationId xmlns:a16="http://schemas.microsoft.com/office/drawing/2014/main" id="{6F830E31-62C4-4E88-B0B1-E25C03D2E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E3BE9-4E81-4702-8676-0B9375B44D6A}"/>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297867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2ABE-7D35-4C63-A9C2-1C07BF07F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1364B3-A0B5-4829-94B1-A7AF338D6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5C577-444A-4B16-931A-68A4BE0ECBF6}"/>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5" name="Footer Placeholder 4">
            <a:extLst>
              <a:ext uri="{FF2B5EF4-FFF2-40B4-BE49-F238E27FC236}">
                <a16:creationId xmlns:a16="http://schemas.microsoft.com/office/drawing/2014/main" id="{764CEB0D-0CB2-40AE-BCBF-FEBEE47AA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8B80E-DFAD-4FCB-BC12-0AA9E061F83A}"/>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396514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BDE3-74A6-49B4-9839-1FA9AC7DC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C70F8-1E51-4673-AAE6-BF76EED38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26288-3B3D-48E2-B235-889DD25443F0}"/>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5" name="Footer Placeholder 4">
            <a:extLst>
              <a:ext uri="{FF2B5EF4-FFF2-40B4-BE49-F238E27FC236}">
                <a16:creationId xmlns:a16="http://schemas.microsoft.com/office/drawing/2014/main" id="{7185EF1C-30B6-4C16-A617-F989D6B44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CCA9-AB2F-4CE7-AE32-4AB7D17164F8}"/>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419834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5ED-5288-48B5-AFB8-6B92242B6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2A2A6-4AAD-4085-A0EF-BE952F74E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703101-F65A-4F83-B169-CA9F6D3D0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C095CD-B0F0-4BC3-B914-146FA9A58A66}"/>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6" name="Footer Placeholder 5">
            <a:extLst>
              <a:ext uri="{FF2B5EF4-FFF2-40B4-BE49-F238E27FC236}">
                <a16:creationId xmlns:a16="http://schemas.microsoft.com/office/drawing/2014/main" id="{E4BDE382-9838-492B-B463-DEFE37F2B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85F70-96B2-46F0-B1AF-8F4D500A1214}"/>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313626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7B32-DDCB-4A85-B640-9E997D580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8AFC2-E9F7-4E18-A671-5BB3FA5E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AB428-1BFB-416A-8264-A46254C64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4F6E68-57F0-481C-8DDF-DA501CD53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ACA8A-3A9B-4581-AE87-329CE548D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348B36-DA58-416F-BD10-825E3C6544E4}"/>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8" name="Footer Placeholder 7">
            <a:extLst>
              <a:ext uri="{FF2B5EF4-FFF2-40B4-BE49-F238E27FC236}">
                <a16:creationId xmlns:a16="http://schemas.microsoft.com/office/drawing/2014/main" id="{E1C958F4-39B8-4451-84E4-2A880CFCDB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EF6EE-6340-4305-9D6C-5605DF358920}"/>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216348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3294-E305-40FE-BC21-8E2CEB1C3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34F6E-83AA-4038-9252-4D4877BBF2F7}"/>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4" name="Footer Placeholder 3">
            <a:extLst>
              <a:ext uri="{FF2B5EF4-FFF2-40B4-BE49-F238E27FC236}">
                <a16:creationId xmlns:a16="http://schemas.microsoft.com/office/drawing/2014/main" id="{908F5383-3930-4D4C-BA40-5C0DC4A88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A5A25-27D8-4359-B33C-9A8DA23929F7}"/>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93121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F8B1C-0041-4A6B-B0FD-34B4406FEF27}"/>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3" name="Footer Placeholder 2">
            <a:extLst>
              <a:ext uri="{FF2B5EF4-FFF2-40B4-BE49-F238E27FC236}">
                <a16:creationId xmlns:a16="http://schemas.microsoft.com/office/drawing/2014/main" id="{D6FC68B3-D9C0-46A0-9C9A-B4EA25720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57828-4D9F-407A-B776-DDAD7B67E442}"/>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93824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4266-1DDA-4A81-BFAB-21AA95DB7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D0C4C8-90B4-4B3B-A3BE-0898597CB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AE7789-9781-4A07-8BDF-BC454171A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F32FA-816B-4A83-A9AD-DFF80AAB7E75}"/>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6" name="Footer Placeholder 5">
            <a:extLst>
              <a:ext uri="{FF2B5EF4-FFF2-40B4-BE49-F238E27FC236}">
                <a16:creationId xmlns:a16="http://schemas.microsoft.com/office/drawing/2014/main" id="{F9608A6C-0060-4C9E-BF44-B60E7DB12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F5444-E18A-42BF-A67B-EB12A313BF73}"/>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5451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43BE-DF1A-4694-95D7-D2E7748EA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64BD3-CF64-44FD-BF2D-58BA24B5E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E3AE19-6DB4-4C63-956C-486E5467B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E0DB8-8853-4CF0-82D5-34515963AC0C}"/>
              </a:ext>
            </a:extLst>
          </p:cNvPr>
          <p:cNvSpPr>
            <a:spLocks noGrp="1"/>
          </p:cNvSpPr>
          <p:nvPr>
            <p:ph type="dt" sz="half" idx="10"/>
          </p:nvPr>
        </p:nvSpPr>
        <p:spPr/>
        <p:txBody>
          <a:bodyPr/>
          <a:lstStyle/>
          <a:p>
            <a:fld id="{51161012-8E8E-4501-A108-00252663B3EE}" type="datetimeFigureOut">
              <a:rPr lang="en-US" smtClean="0"/>
              <a:t>3/30/2019</a:t>
            </a:fld>
            <a:endParaRPr lang="en-US"/>
          </a:p>
        </p:txBody>
      </p:sp>
      <p:sp>
        <p:nvSpPr>
          <p:cNvPr id="6" name="Footer Placeholder 5">
            <a:extLst>
              <a:ext uri="{FF2B5EF4-FFF2-40B4-BE49-F238E27FC236}">
                <a16:creationId xmlns:a16="http://schemas.microsoft.com/office/drawing/2014/main" id="{1067953C-4280-4744-ACB8-F9F1D18C0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04B2-9CCF-4583-B964-29C33061FF6E}"/>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48085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0A6F2-019A-46BB-9C91-EFCAC7A2B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406E5-27CE-4900-8507-A2B926341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B088B-48E6-4E5D-BC2B-3D20B1E0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61012-8E8E-4501-A108-00252663B3EE}" type="datetimeFigureOut">
              <a:rPr lang="en-US" smtClean="0"/>
              <a:t>3/30/2019</a:t>
            </a:fld>
            <a:endParaRPr lang="en-US"/>
          </a:p>
        </p:txBody>
      </p:sp>
      <p:sp>
        <p:nvSpPr>
          <p:cNvPr id="5" name="Footer Placeholder 4">
            <a:extLst>
              <a:ext uri="{FF2B5EF4-FFF2-40B4-BE49-F238E27FC236}">
                <a16:creationId xmlns:a16="http://schemas.microsoft.com/office/drawing/2014/main" id="{DA6A2DBF-2857-42A2-942A-D8CDC77D2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0C8242-ED92-4DB6-B454-23D1EC1DE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02854-B9C0-4AD2-95C1-1E41494E4255}" type="slidenum">
              <a:rPr lang="en-US" smtClean="0"/>
              <a:t>‹#›</a:t>
            </a:fld>
            <a:endParaRPr lang="en-US"/>
          </a:p>
        </p:txBody>
      </p:sp>
    </p:spTree>
    <p:extLst>
      <p:ext uri="{BB962C8B-B14F-4D97-AF65-F5344CB8AC3E}">
        <p14:creationId xmlns:p14="http://schemas.microsoft.com/office/powerpoint/2010/main" val="51432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HO" TargetMode="External"/><Relationship Id="rId2" Type="http://schemas.openxmlformats.org/officeDocument/2006/relationships/hyperlink" Target="http://apps.who.int/gho/data/view.main.MHSUICIDEASDRREGv?lang=en" TargetMode="External"/><Relationship Id="rId1" Type="http://schemas.openxmlformats.org/officeDocument/2006/relationships/slideLayout" Target="../slideLayouts/slideLayout2.xml"/><Relationship Id="rId4" Type="http://schemas.openxmlformats.org/officeDocument/2006/relationships/hyperlink" Target="https://web.archive.org/web/20180117104117/http:/apps.who.int/gho/data/view.main.MHSUICIDEASDRREGv?lang=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708C-0AE9-4906-8F0F-91F4F0C1302B}"/>
              </a:ext>
            </a:extLst>
          </p:cNvPr>
          <p:cNvSpPr>
            <a:spLocks noGrp="1"/>
          </p:cNvSpPr>
          <p:nvPr>
            <p:ph type="ctrTitle"/>
          </p:nvPr>
        </p:nvSpPr>
        <p:spPr>
          <a:xfrm>
            <a:off x="381741" y="1122363"/>
            <a:ext cx="11434438" cy="2387600"/>
          </a:xfrm>
          <a:effectLst>
            <a:outerShdw blurRad="50800" dist="38100" dir="5400000" algn="t" rotWithShape="0">
              <a:prstClr val="black">
                <a:alpha val="40000"/>
              </a:prstClr>
            </a:outerShdw>
          </a:effectLst>
        </p:spPr>
        <p:txBody>
          <a:bodyPr>
            <a:normAutofit/>
          </a:bodyPr>
          <a:lstStyle/>
          <a:p>
            <a:r>
              <a:rPr lang="en-US" sz="8000" dirty="0">
                <a:solidFill>
                  <a:srgbClr val="CC66FF"/>
                </a:solidFill>
                <a:latin typeface="Bahnschrift SemiBold" panose="020B0502040204020203" pitchFamily="34" charset="0"/>
              </a:rPr>
              <a:t>The Secret to Happiness</a:t>
            </a:r>
          </a:p>
        </p:txBody>
      </p:sp>
    </p:spTree>
    <p:extLst>
      <p:ext uri="{BB962C8B-B14F-4D97-AF65-F5344CB8AC3E}">
        <p14:creationId xmlns:p14="http://schemas.microsoft.com/office/powerpoint/2010/main" val="374799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335F-CAEB-45C0-BE9F-2EEF2616EB24}"/>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Data Cleanup &amp; Exploration </a:t>
            </a:r>
            <a:endParaRPr lang="en-US" dirty="0"/>
          </a:p>
        </p:txBody>
      </p:sp>
      <p:sp>
        <p:nvSpPr>
          <p:cNvPr id="3" name="Content Placeholder 2">
            <a:extLst>
              <a:ext uri="{FF2B5EF4-FFF2-40B4-BE49-F238E27FC236}">
                <a16:creationId xmlns:a16="http://schemas.microsoft.com/office/drawing/2014/main" id="{9E27B840-33C5-4D26-914F-7F459FAB5AD4}"/>
              </a:ext>
            </a:extLst>
          </p:cNvPr>
          <p:cNvSpPr>
            <a:spLocks noGrp="1"/>
          </p:cNvSpPr>
          <p:nvPr>
            <p:ph idx="1"/>
          </p:nvPr>
        </p:nvSpPr>
        <p:spPr/>
        <p:txBody>
          <a:bodyPr>
            <a:normAutofit/>
          </a:bodyPr>
          <a:lstStyle/>
          <a:p>
            <a:r>
              <a:rPr lang="en-US" dirty="0"/>
              <a:t>Global Health Expenditure Database (World Health Organization)</a:t>
            </a:r>
          </a:p>
          <a:p>
            <a:pPr lvl="1"/>
            <a:r>
              <a:rPr lang="en-US" dirty="0"/>
              <a:t>There was not much cleaning needed for these data files as the source allowed one to choose the factors they wanted to look at. Government Health, Private Health, and Out of Pocket expenditure per capita (PPP Intl$) were chosen for the years of 2015 and 2016. </a:t>
            </a:r>
          </a:p>
          <a:p>
            <a:pPr lvl="1"/>
            <a:r>
              <a:rPr lang="en-US" dirty="0"/>
              <a:t>“Purchasing power parity (PPP) is an economic theory that compares different countries' currencies through a "basket of goods" approach. According to this concept, two currencies are in equilibrium or at par when a basket of goods (taking into account the exchange rate) is priced the same in both countries” Investopedia</a:t>
            </a:r>
          </a:p>
          <a:p>
            <a:pPr lvl="1"/>
            <a:r>
              <a:rPr lang="en-US" dirty="0"/>
              <a:t>After read the csv files into the notebook, the files were merged with the Happiness files to create the final data frame. </a:t>
            </a:r>
          </a:p>
          <a:p>
            <a:endParaRPr lang="en-US" dirty="0"/>
          </a:p>
        </p:txBody>
      </p:sp>
    </p:spTree>
    <p:extLst>
      <p:ext uri="{BB962C8B-B14F-4D97-AF65-F5344CB8AC3E}">
        <p14:creationId xmlns:p14="http://schemas.microsoft.com/office/powerpoint/2010/main" val="64519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0CD7-8AF2-4C5E-B6E9-05EB091B06B0}"/>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Data Cleanup &amp; Exploration </a:t>
            </a:r>
            <a:endParaRPr lang="en-US" dirty="0"/>
          </a:p>
        </p:txBody>
      </p:sp>
      <p:sp>
        <p:nvSpPr>
          <p:cNvPr id="3" name="Content Placeholder 2">
            <a:extLst>
              <a:ext uri="{FF2B5EF4-FFF2-40B4-BE49-F238E27FC236}">
                <a16:creationId xmlns:a16="http://schemas.microsoft.com/office/drawing/2014/main" id="{29881CBD-F36A-49D8-8D3D-2FB4F9A38984}"/>
              </a:ext>
            </a:extLst>
          </p:cNvPr>
          <p:cNvSpPr>
            <a:spLocks noGrp="1"/>
          </p:cNvSpPr>
          <p:nvPr>
            <p:ph idx="1"/>
          </p:nvPr>
        </p:nvSpPr>
        <p:spPr/>
        <p:txBody>
          <a:bodyPr/>
          <a:lstStyle/>
          <a:p>
            <a:pPr lvl="0"/>
            <a:r>
              <a:rPr lang="en-US" dirty="0"/>
              <a:t>World Population Review, 2015; World Population, 2016; Review World Population Review, 2019</a:t>
            </a:r>
          </a:p>
          <a:p>
            <a:pPr lvl="0"/>
            <a:r>
              <a:rPr lang="en-US" dirty="0"/>
              <a:t>List of countries by suicide rate – Wikipedia, 2016</a:t>
            </a:r>
          </a:p>
          <a:p>
            <a:pPr lvl="0"/>
            <a:r>
              <a:rPr lang="en-US" dirty="0">
                <a:hlinkClick r:id="rId2">
                  <a:extLst>
                    <a:ext uri="{A12FA001-AC4F-418D-AE19-62706E023703}">
                      <ahyp:hlinkClr xmlns:ahyp="http://schemas.microsoft.com/office/drawing/2018/hyperlinkcolor" val="tx"/>
                    </a:ext>
                  </a:extLst>
                </a:hlinkClick>
              </a:rPr>
              <a:t>"Suicide rates, age standardized - Data by WHO Region"</a:t>
            </a:r>
            <a:r>
              <a:rPr lang="en-US" dirty="0"/>
              <a:t>. </a:t>
            </a:r>
            <a:r>
              <a:rPr lang="en-US" dirty="0">
                <a:hlinkClick r:id="rId3" tooltip="WHO">
                  <a:extLst>
                    <a:ext uri="{A12FA001-AC4F-418D-AE19-62706E023703}">
                      <ahyp:hlinkClr xmlns:ahyp="http://schemas.microsoft.com/office/drawing/2018/hyperlinkcolor" val="tx"/>
                    </a:ext>
                  </a:extLst>
                </a:hlinkClick>
              </a:rPr>
              <a:t>WHO</a:t>
            </a:r>
            <a:r>
              <a:rPr lang="en-US" dirty="0"/>
              <a:t> (archived on 17 Jan 2018). 2015. </a:t>
            </a:r>
            <a:r>
              <a:rPr lang="en-US" dirty="0">
                <a:hlinkClick r:id="rId4">
                  <a:extLst>
                    <a:ext uri="{A12FA001-AC4F-418D-AE19-62706E023703}">
                      <ahyp:hlinkClr xmlns:ahyp="http://schemas.microsoft.com/office/drawing/2018/hyperlinkcolor" val="tx"/>
                    </a:ext>
                  </a:extLst>
                </a:hlinkClick>
              </a:rPr>
              <a:t>Archived</a:t>
            </a:r>
            <a:r>
              <a:rPr lang="en-US" dirty="0"/>
              <a:t> from the original on 17 January 2018. Retrieved 13 April 2017.</a:t>
            </a:r>
          </a:p>
          <a:p>
            <a:endParaRPr lang="en-US" dirty="0"/>
          </a:p>
        </p:txBody>
      </p:sp>
    </p:spTree>
    <p:extLst>
      <p:ext uri="{BB962C8B-B14F-4D97-AF65-F5344CB8AC3E}">
        <p14:creationId xmlns:p14="http://schemas.microsoft.com/office/powerpoint/2010/main" val="50493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4D34-BF7B-4154-A987-85A49B4141D2}"/>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Data Cleanup &amp; Exploration </a:t>
            </a:r>
            <a:endParaRPr lang="en-US" b="1" dirty="0"/>
          </a:p>
        </p:txBody>
      </p:sp>
      <p:sp>
        <p:nvSpPr>
          <p:cNvPr id="3" name="Content Placeholder 2">
            <a:extLst>
              <a:ext uri="{FF2B5EF4-FFF2-40B4-BE49-F238E27FC236}">
                <a16:creationId xmlns:a16="http://schemas.microsoft.com/office/drawing/2014/main" id="{CA2F5CA6-1C35-43DF-9E0C-EC0798D7D322}"/>
              </a:ext>
            </a:extLst>
          </p:cNvPr>
          <p:cNvSpPr>
            <a:spLocks noGrp="1"/>
          </p:cNvSpPr>
          <p:nvPr>
            <p:ph idx="1"/>
          </p:nvPr>
        </p:nvSpPr>
        <p:spPr/>
        <p:txBody>
          <a:bodyPr>
            <a:normAutofit/>
          </a:bodyPr>
          <a:lstStyle/>
          <a:p>
            <a:r>
              <a:rPr lang="en-US" dirty="0"/>
              <a:t>Country names were not always consistent </a:t>
            </a:r>
          </a:p>
          <a:p>
            <a:r>
              <a:rPr lang="en-US" dirty="0"/>
              <a:t>There was not data available for every country that we were interested in; some datasets were so sparse as to be essentially meaningless</a:t>
            </a:r>
          </a:p>
          <a:p>
            <a:r>
              <a:rPr lang="en-US" dirty="0"/>
              <a:t>Some datasets only provided data to 2016</a:t>
            </a:r>
          </a:p>
          <a:p>
            <a:r>
              <a:rPr lang="en-US" dirty="0"/>
              <a:t>The code wasn’t reading values from the expenditure files as integers. The chart created showed a downward trend with each point having its own tick on the x-axis. </a:t>
            </a:r>
            <a:endParaRPr lang="en-US" b="1" dirty="0"/>
          </a:p>
          <a:p>
            <a:endParaRPr lang="en-US" dirty="0"/>
          </a:p>
        </p:txBody>
      </p:sp>
    </p:spTree>
    <p:extLst>
      <p:ext uri="{BB962C8B-B14F-4D97-AF65-F5344CB8AC3E}">
        <p14:creationId xmlns:p14="http://schemas.microsoft.com/office/powerpoint/2010/main" val="28814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000F-E0F5-4EBB-A386-92CBE622D32C}"/>
              </a:ext>
            </a:extLst>
          </p:cNvPr>
          <p:cNvSpPr>
            <a:spLocks noGrp="1"/>
          </p:cNvSpPr>
          <p:nvPr>
            <p:ph type="title"/>
          </p:nvPr>
        </p:nvSpPr>
        <p:spPr>
          <a:xfrm>
            <a:off x="1" y="0"/>
            <a:ext cx="3098800" cy="989012"/>
          </a:xfrm>
        </p:spPr>
        <p:txBody>
          <a:bodyPr anchor="ctr"/>
          <a:lstStyle/>
          <a:p>
            <a:pPr algn="ctr"/>
            <a:r>
              <a:rPr lang="en-US" dirty="0">
                <a:solidFill>
                  <a:srgbClr val="9900CC"/>
                </a:solidFill>
                <a:latin typeface="Bahnschrift SemiBold" panose="020B0502040204020203" pitchFamily="34" charset="0"/>
              </a:rPr>
              <a:t>Data Analysis</a:t>
            </a:r>
          </a:p>
        </p:txBody>
      </p:sp>
      <p:pic>
        <p:nvPicPr>
          <p:cNvPr id="6" name="Content Placeholder 5">
            <a:extLst>
              <a:ext uri="{FF2B5EF4-FFF2-40B4-BE49-F238E27FC236}">
                <a16:creationId xmlns:a16="http://schemas.microsoft.com/office/drawing/2014/main" id="{421B327D-009D-42B4-B90F-793C6272B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2626" y="1645832"/>
            <a:ext cx="5373324" cy="3556810"/>
          </a:xfrm>
        </p:spPr>
      </p:pic>
      <p:sp>
        <p:nvSpPr>
          <p:cNvPr id="4" name="Text Placeholder 3">
            <a:extLst>
              <a:ext uri="{FF2B5EF4-FFF2-40B4-BE49-F238E27FC236}">
                <a16:creationId xmlns:a16="http://schemas.microsoft.com/office/drawing/2014/main" id="{5544F025-24D6-436B-B645-AD0FA7A76639}"/>
              </a:ext>
            </a:extLst>
          </p:cNvPr>
          <p:cNvSpPr>
            <a:spLocks noGrp="1"/>
          </p:cNvSpPr>
          <p:nvPr>
            <p:ph type="body" sz="half" idx="2"/>
          </p:nvPr>
        </p:nvSpPr>
        <p:spPr/>
        <p:txBody>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box plot was created to visualize the relative happiness of each continent.</a:t>
            </a:r>
          </a:p>
          <a:p>
            <a:pPr marL="285750" indent="-285750">
              <a:buFont typeface="Arial" panose="020B0604020202020204" pitchFamily="34" charset="0"/>
              <a:buChar char="•"/>
            </a:pPr>
            <a:r>
              <a:rPr lang="en-US" sz="2000" dirty="0"/>
              <a:t>Western Europe has the highest level of happiness and Sub-Saharan Africa has the lowest. </a:t>
            </a:r>
          </a:p>
          <a:p>
            <a:endParaRPr lang="en-US" dirty="0"/>
          </a:p>
        </p:txBody>
      </p:sp>
    </p:spTree>
    <p:extLst>
      <p:ext uri="{BB962C8B-B14F-4D97-AF65-F5344CB8AC3E}">
        <p14:creationId xmlns:p14="http://schemas.microsoft.com/office/powerpoint/2010/main" val="4259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3FB5-74CD-4B1A-85AB-08E3517B51EE}"/>
              </a:ext>
            </a:extLst>
          </p:cNvPr>
          <p:cNvSpPr>
            <a:spLocks noGrp="1"/>
          </p:cNvSpPr>
          <p:nvPr>
            <p:ph type="title"/>
          </p:nvPr>
        </p:nvSpPr>
        <p:spPr>
          <a:xfrm>
            <a:off x="1" y="0"/>
            <a:ext cx="2794000" cy="731520"/>
          </a:xfrm>
        </p:spPr>
        <p:txBody>
          <a:bodyPr/>
          <a:lstStyle/>
          <a:p>
            <a:r>
              <a:rPr lang="en-US" dirty="0">
                <a:solidFill>
                  <a:srgbClr val="9900CC"/>
                </a:solidFill>
                <a:latin typeface="Bahnschrift SemiBold" panose="020B0502040204020203" pitchFamily="34" charset="0"/>
              </a:rPr>
              <a:t>Data Analysis</a:t>
            </a:r>
            <a:endParaRPr lang="en-US" dirty="0"/>
          </a:p>
        </p:txBody>
      </p:sp>
      <p:sp>
        <p:nvSpPr>
          <p:cNvPr id="4" name="Text Placeholder 3">
            <a:extLst>
              <a:ext uri="{FF2B5EF4-FFF2-40B4-BE49-F238E27FC236}">
                <a16:creationId xmlns:a16="http://schemas.microsoft.com/office/drawing/2014/main" id="{0FFE626E-EDF0-4222-829B-3DF81C2F05EF}"/>
              </a:ext>
            </a:extLst>
          </p:cNvPr>
          <p:cNvSpPr>
            <a:spLocks noGrp="1"/>
          </p:cNvSpPr>
          <p:nvPr>
            <p:ph type="body" sz="half" idx="2"/>
          </p:nvPr>
        </p:nvSpPr>
        <p:spPr>
          <a:xfrm>
            <a:off x="839788" y="989012"/>
            <a:ext cx="10825470" cy="1603268"/>
          </a:xfrm>
        </p:spPr>
        <p:txBody>
          <a:bodyPr>
            <a:normAutofit/>
          </a:bodyPr>
          <a:lstStyle/>
          <a:p>
            <a:r>
              <a:rPr lang="en-US" sz="2000" dirty="0"/>
              <a:t>There is a large difference in happiness index across twenty of the most developed countries in the world. </a:t>
            </a:r>
          </a:p>
          <a:p>
            <a:r>
              <a:rPr lang="en-US" sz="2000" dirty="0"/>
              <a:t>Nordic countries have the highest ranking: Finland, Iceland, Netherlands, the Norway and Denmark have the highest scores (all with average above 7).</a:t>
            </a:r>
          </a:p>
          <a:p>
            <a:endParaRPr lang="en-US" dirty="0"/>
          </a:p>
        </p:txBody>
      </p:sp>
      <p:pic>
        <p:nvPicPr>
          <p:cNvPr id="5" name="Content Placeholder 4">
            <a:extLst>
              <a:ext uri="{FF2B5EF4-FFF2-40B4-BE49-F238E27FC236}">
                <a16:creationId xmlns:a16="http://schemas.microsoft.com/office/drawing/2014/main" id="{E0342DA0-35CA-4934-8FED-0E6E221DC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794" y="2592280"/>
            <a:ext cx="10928411" cy="3642804"/>
          </a:xfrm>
          <a:prstGeom prst="rect">
            <a:avLst/>
          </a:prstGeom>
        </p:spPr>
      </p:pic>
    </p:spTree>
    <p:extLst>
      <p:ext uri="{BB962C8B-B14F-4D97-AF65-F5344CB8AC3E}">
        <p14:creationId xmlns:p14="http://schemas.microsoft.com/office/powerpoint/2010/main" val="58862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0C53-3E28-4E99-8BED-665163770FB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A66C192-F611-46B5-990A-596BDE2084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52" t="17199" r="11752" b="23011"/>
          <a:stretch/>
        </p:blipFill>
        <p:spPr>
          <a:xfrm>
            <a:off x="414979" y="159544"/>
            <a:ext cx="11172501" cy="6538911"/>
          </a:xfrm>
        </p:spPr>
      </p:pic>
      <p:sp>
        <p:nvSpPr>
          <p:cNvPr id="7" name="Title 1">
            <a:extLst>
              <a:ext uri="{FF2B5EF4-FFF2-40B4-BE49-F238E27FC236}">
                <a16:creationId xmlns:a16="http://schemas.microsoft.com/office/drawing/2014/main" id="{67F3245A-C5E6-40E9-B1A4-BCCD96C7D018}"/>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Tree>
    <p:extLst>
      <p:ext uri="{BB962C8B-B14F-4D97-AF65-F5344CB8AC3E}">
        <p14:creationId xmlns:p14="http://schemas.microsoft.com/office/powerpoint/2010/main" val="102736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483397C-7D72-4A00-8B92-19306537E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151" y="1124671"/>
            <a:ext cx="6172200" cy="4474845"/>
          </a:xfrm>
        </p:spPr>
      </p:pic>
      <p:sp>
        <p:nvSpPr>
          <p:cNvPr id="4" name="Text Placeholder 3">
            <a:extLst>
              <a:ext uri="{FF2B5EF4-FFF2-40B4-BE49-F238E27FC236}">
                <a16:creationId xmlns:a16="http://schemas.microsoft.com/office/drawing/2014/main" id="{DC9AF4E2-6F7B-41DF-9E3D-88E077E18B68}"/>
              </a:ext>
            </a:extLst>
          </p:cNvPr>
          <p:cNvSpPr>
            <a:spLocks noGrp="1"/>
          </p:cNvSpPr>
          <p:nvPr>
            <p:ph type="body" sz="half" idx="2"/>
          </p:nvPr>
        </p:nvSpPr>
        <p:spPr>
          <a:xfrm>
            <a:off x="7713668" y="1456299"/>
            <a:ext cx="3932237" cy="3811588"/>
          </a:xfrm>
        </p:spPr>
        <p:txBody>
          <a:bodyPr/>
          <a:lstStyle/>
          <a:p>
            <a:pPr marL="342900" indent="-342900">
              <a:buFont typeface="Arial" panose="020B0604020202020204" pitchFamily="34" charset="0"/>
              <a:buChar char="•"/>
            </a:pPr>
            <a:r>
              <a:rPr lang="en-US" sz="2000" dirty="0"/>
              <a:t>This illustrates the relationship between three variables: average medical expenses (x), average happiness (y), and average life expectancy (bubble size). </a:t>
            </a:r>
          </a:p>
          <a:p>
            <a:pPr marL="342900" indent="-342900">
              <a:buFont typeface="Arial" panose="020B0604020202020204" pitchFamily="34" charset="0"/>
              <a:buChar char="•"/>
            </a:pPr>
            <a:r>
              <a:rPr lang="en-US" sz="2000" dirty="0"/>
              <a:t>Life expectancy and happiness seem to correlate positively with average medical expense</a:t>
            </a:r>
          </a:p>
          <a:p>
            <a:pPr marL="342900" indent="-342900">
              <a:buFont typeface="Arial" panose="020B0604020202020204" pitchFamily="34" charset="0"/>
              <a:buChar char="•"/>
            </a:pPr>
            <a:r>
              <a:rPr lang="en-US" sz="2000" dirty="0"/>
              <a:t>The USA is a clear outlier</a:t>
            </a:r>
          </a:p>
          <a:p>
            <a:pPr marL="342900" indent="-342900">
              <a:buFont typeface="Arial" panose="020B0604020202020204" pitchFamily="34" charset="0"/>
              <a:buChar char="•"/>
            </a:pPr>
            <a:endParaRPr lang="en-US" sz="2000" dirty="0"/>
          </a:p>
          <a:p>
            <a:endParaRPr lang="en-US" dirty="0"/>
          </a:p>
        </p:txBody>
      </p:sp>
      <p:sp>
        <p:nvSpPr>
          <p:cNvPr id="7" name="Title 1">
            <a:extLst>
              <a:ext uri="{FF2B5EF4-FFF2-40B4-BE49-F238E27FC236}">
                <a16:creationId xmlns:a16="http://schemas.microsoft.com/office/drawing/2014/main" id="{E33A2C1C-957B-4458-B0CC-7E3F500420BA}"/>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223334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3E7B8E-112E-473B-A3BB-81A005EEA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69056"/>
            <a:ext cx="6172200" cy="4710363"/>
          </a:xfrm>
        </p:spPr>
      </p:pic>
      <p:sp>
        <p:nvSpPr>
          <p:cNvPr id="4" name="Text Placeholder 3">
            <a:extLst>
              <a:ext uri="{FF2B5EF4-FFF2-40B4-BE49-F238E27FC236}">
                <a16:creationId xmlns:a16="http://schemas.microsoft.com/office/drawing/2014/main" id="{C2A597F5-F567-4F29-9452-20185968F2BF}"/>
              </a:ext>
            </a:extLst>
          </p:cNvPr>
          <p:cNvSpPr>
            <a:spLocks noGrp="1"/>
          </p:cNvSpPr>
          <p:nvPr>
            <p:ph type="body" sz="half" idx="2"/>
          </p:nvPr>
        </p:nvSpPr>
        <p:spPr/>
        <p:txBody>
          <a:bodyPr/>
          <a:lstStyle/>
          <a:p>
            <a:pPr marL="342900" indent="-342900">
              <a:buFont typeface="Arial" panose="020B0604020202020204" pitchFamily="34" charset="0"/>
              <a:buChar char="•"/>
            </a:pPr>
            <a:r>
              <a:rPr lang="en-US" sz="2000" dirty="0"/>
              <a:t>A correlation heatmap was created to provide a broad overview of which aspects / indication of health care quality has the strongest correlation with happiness level. </a:t>
            </a:r>
          </a:p>
          <a:p>
            <a:endParaRPr lang="en-US" dirty="0"/>
          </a:p>
        </p:txBody>
      </p:sp>
      <p:sp>
        <p:nvSpPr>
          <p:cNvPr id="7" name="Title 1">
            <a:extLst>
              <a:ext uri="{FF2B5EF4-FFF2-40B4-BE49-F238E27FC236}">
                <a16:creationId xmlns:a16="http://schemas.microsoft.com/office/drawing/2014/main" id="{61E8A6DC-E388-4B1F-8F92-22F319D3AB44}"/>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195578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8E6975-6574-440C-95C3-67798CB9E8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10399" y="0"/>
            <a:ext cx="5181600" cy="3454399"/>
          </a:xfrm>
        </p:spPr>
      </p:pic>
      <p:pic>
        <p:nvPicPr>
          <p:cNvPr id="8" name="Content Placeholder 7">
            <a:extLst>
              <a:ext uri="{FF2B5EF4-FFF2-40B4-BE49-F238E27FC236}">
                <a16:creationId xmlns:a16="http://schemas.microsoft.com/office/drawing/2014/main" id="{45329F9F-8796-4113-8340-3F1B9B5A8E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0400" y="3454399"/>
            <a:ext cx="5181600" cy="3454399"/>
          </a:xfrm>
        </p:spPr>
      </p:pic>
      <p:sp>
        <p:nvSpPr>
          <p:cNvPr id="9" name="Title 1">
            <a:extLst>
              <a:ext uri="{FF2B5EF4-FFF2-40B4-BE49-F238E27FC236}">
                <a16:creationId xmlns:a16="http://schemas.microsoft.com/office/drawing/2014/main" id="{DA9AB3BA-DC85-46CB-B7A4-84A1C5F93126}"/>
              </a:ext>
            </a:extLst>
          </p:cNvPr>
          <p:cNvSpPr txBox="1">
            <a:spLocks/>
          </p:cNvSpPr>
          <p:nvPr/>
        </p:nvSpPr>
        <p:spPr>
          <a:xfrm>
            <a:off x="1" y="-1016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
        <p:nvSpPr>
          <p:cNvPr id="12" name="TextBox 11">
            <a:extLst>
              <a:ext uri="{FF2B5EF4-FFF2-40B4-BE49-F238E27FC236}">
                <a16:creationId xmlns:a16="http://schemas.microsoft.com/office/drawing/2014/main" id="{6F79B7F5-C060-44A2-BF4B-DC4C3882C7CA}"/>
              </a:ext>
            </a:extLst>
          </p:cNvPr>
          <p:cNvSpPr txBox="1"/>
          <p:nvPr/>
        </p:nvSpPr>
        <p:spPr>
          <a:xfrm>
            <a:off x="904240" y="1280160"/>
            <a:ext cx="552704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Scatterplots were created comparing out-of-pocket healthcare expenditure with happiness for 2015 and 2016 data.</a:t>
            </a:r>
          </a:p>
        </p:txBody>
      </p:sp>
    </p:spTree>
    <p:extLst>
      <p:ext uri="{BB962C8B-B14F-4D97-AF65-F5344CB8AC3E}">
        <p14:creationId xmlns:p14="http://schemas.microsoft.com/office/powerpoint/2010/main" val="110249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3F92-0A14-477B-BA5C-DD0E362265BF}"/>
              </a:ext>
            </a:extLst>
          </p:cNvPr>
          <p:cNvSpPr>
            <a:spLocks noGrp="1"/>
          </p:cNvSpPr>
          <p:nvPr>
            <p:ph type="title"/>
          </p:nvPr>
        </p:nvSpPr>
        <p:spPr>
          <a:xfrm>
            <a:off x="838200" y="365125"/>
            <a:ext cx="5257800" cy="6044553"/>
          </a:xfrm>
        </p:spPr>
        <p:txBody>
          <a:bodyPr>
            <a:normAutofit/>
          </a:bodyPr>
          <a:lstStyle/>
          <a:p>
            <a:pPr marL="571500" indent="-571500">
              <a:buFont typeface="Arial" panose="020B0604020202020204" pitchFamily="34" charset="0"/>
              <a:buChar char="•"/>
            </a:pPr>
            <a:r>
              <a:rPr lang="en-US" sz="2000" dirty="0">
                <a:latin typeface="+mn-lt"/>
              </a:rPr>
              <a:t>Scatterplots were created comparing happiness and private healthcare expenditure and happiness for 2015 and 2016 data.</a:t>
            </a:r>
          </a:p>
        </p:txBody>
      </p:sp>
      <p:pic>
        <p:nvPicPr>
          <p:cNvPr id="6" name="Content Placeholder 5">
            <a:extLst>
              <a:ext uri="{FF2B5EF4-FFF2-40B4-BE49-F238E27FC236}">
                <a16:creationId xmlns:a16="http://schemas.microsoft.com/office/drawing/2014/main" id="{27D59D42-18C6-43E8-A099-C9515E69DA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9090" y="-36512"/>
            <a:ext cx="5181600" cy="3454399"/>
          </a:xfrm>
        </p:spPr>
      </p:pic>
      <p:pic>
        <p:nvPicPr>
          <p:cNvPr id="8" name="Content Placeholder 7">
            <a:extLst>
              <a:ext uri="{FF2B5EF4-FFF2-40B4-BE49-F238E27FC236}">
                <a16:creationId xmlns:a16="http://schemas.microsoft.com/office/drawing/2014/main" id="{F60A11C0-9362-4F15-B4A5-1C2CF1A352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5267" y="3429000"/>
            <a:ext cx="5181600" cy="3454399"/>
          </a:xfrm>
        </p:spPr>
      </p:pic>
      <p:sp>
        <p:nvSpPr>
          <p:cNvPr id="9" name="Title 1">
            <a:extLst>
              <a:ext uri="{FF2B5EF4-FFF2-40B4-BE49-F238E27FC236}">
                <a16:creationId xmlns:a16="http://schemas.microsoft.com/office/drawing/2014/main" id="{73543B3A-ED6D-4D92-88F2-9DAB18BC4999}"/>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Tree>
    <p:extLst>
      <p:ext uri="{BB962C8B-B14F-4D97-AF65-F5344CB8AC3E}">
        <p14:creationId xmlns:p14="http://schemas.microsoft.com/office/powerpoint/2010/main" val="410830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28FC-0A5B-4FC1-B9CD-89A49099E863}"/>
              </a:ext>
            </a:extLst>
          </p:cNvPr>
          <p:cNvSpPr>
            <a:spLocks noGrp="1"/>
          </p:cNvSpPr>
          <p:nvPr>
            <p:ph type="ctrTitle"/>
          </p:nvPr>
        </p:nvSpPr>
        <p:spPr>
          <a:xfrm>
            <a:off x="177553" y="1122363"/>
            <a:ext cx="11913834" cy="2387600"/>
          </a:xfrm>
        </p:spPr>
        <p:txBody>
          <a:bodyPr/>
          <a:lstStyle/>
          <a:p>
            <a:r>
              <a:rPr lang="en-US" dirty="0">
                <a:solidFill>
                  <a:srgbClr val="9900CC"/>
                </a:solidFill>
                <a:latin typeface="Bahnschrift SemiBold" panose="020B0502040204020203" pitchFamily="34" charset="0"/>
              </a:rPr>
              <a:t>Healthcare Quality &amp; Happiness</a:t>
            </a:r>
          </a:p>
        </p:txBody>
      </p:sp>
      <p:sp>
        <p:nvSpPr>
          <p:cNvPr id="3" name="Subtitle 2">
            <a:extLst>
              <a:ext uri="{FF2B5EF4-FFF2-40B4-BE49-F238E27FC236}">
                <a16:creationId xmlns:a16="http://schemas.microsoft.com/office/drawing/2014/main" id="{3AE169FD-E50D-493D-A62F-BFB1C1E93151}"/>
              </a:ext>
            </a:extLst>
          </p:cNvPr>
          <p:cNvSpPr>
            <a:spLocks noGrp="1"/>
          </p:cNvSpPr>
          <p:nvPr>
            <p:ph type="subTitle" idx="1"/>
          </p:nvPr>
        </p:nvSpPr>
        <p:spPr>
          <a:xfrm>
            <a:off x="1083076" y="3602038"/>
            <a:ext cx="9584924" cy="1655762"/>
          </a:xfrm>
        </p:spPr>
        <p:txBody>
          <a:bodyPr>
            <a:normAutofit/>
          </a:bodyPr>
          <a:lstStyle/>
          <a:p>
            <a:r>
              <a:rPr lang="en-US" dirty="0"/>
              <a:t>Group 1: Neelam Patel, Tina Huang, Victoria Grose, &amp; </a:t>
            </a:r>
            <a:r>
              <a:rPr lang="en-US" dirty="0" err="1"/>
              <a:t>Vadym</a:t>
            </a:r>
            <a:r>
              <a:rPr lang="en-US" dirty="0"/>
              <a:t> </a:t>
            </a:r>
            <a:r>
              <a:rPr lang="en-US" dirty="0" err="1"/>
              <a:t>Zhukhovytskyy</a:t>
            </a:r>
            <a:endParaRPr lang="en-US" dirty="0"/>
          </a:p>
          <a:p>
            <a:endParaRPr lang="en-US" dirty="0"/>
          </a:p>
        </p:txBody>
      </p:sp>
    </p:spTree>
    <p:extLst>
      <p:ext uri="{BB962C8B-B14F-4D97-AF65-F5344CB8AC3E}">
        <p14:creationId xmlns:p14="http://schemas.microsoft.com/office/powerpoint/2010/main" val="17816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B7F5-BAC0-4EF5-9C5E-BE3ADB52B486}"/>
              </a:ext>
            </a:extLst>
          </p:cNvPr>
          <p:cNvSpPr>
            <a:spLocks noGrp="1"/>
          </p:cNvSpPr>
          <p:nvPr>
            <p:ph type="title"/>
          </p:nvPr>
        </p:nvSpPr>
        <p:spPr>
          <a:xfrm>
            <a:off x="542402" y="598805"/>
            <a:ext cx="5112798" cy="6080063"/>
          </a:xfrm>
        </p:spPr>
        <p:txBody>
          <a:bodyPr>
            <a:normAutofit/>
          </a:bodyPr>
          <a:lstStyle/>
          <a:p>
            <a:pPr marL="342900" indent="-342900">
              <a:buFont typeface="Arial" panose="020B0604020202020204" pitchFamily="34" charset="0"/>
              <a:buChar char="•"/>
            </a:pPr>
            <a:r>
              <a:rPr lang="en-US" sz="2000" dirty="0">
                <a:latin typeface="+mn-lt"/>
              </a:rPr>
              <a:t>Scatterplots were created comparing happiness and government healthcare expenditure and happiness for 2015 and 2016 data.</a:t>
            </a:r>
          </a:p>
        </p:txBody>
      </p:sp>
      <p:pic>
        <p:nvPicPr>
          <p:cNvPr id="6" name="Content Placeholder 5">
            <a:extLst>
              <a:ext uri="{FF2B5EF4-FFF2-40B4-BE49-F238E27FC236}">
                <a16:creationId xmlns:a16="http://schemas.microsoft.com/office/drawing/2014/main" id="{78B12852-6AD1-4BCC-A143-1CDDD8008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56535" y="139824"/>
            <a:ext cx="4781365" cy="3187576"/>
          </a:xfrm>
        </p:spPr>
      </p:pic>
      <p:pic>
        <p:nvPicPr>
          <p:cNvPr id="8" name="Content Placeholder 7">
            <a:extLst>
              <a:ext uri="{FF2B5EF4-FFF2-40B4-BE49-F238E27FC236}">
                <a16:creationId xmlns:a16="http://schemas.microsoft.com/office/drawing/2014/main" id="{4F77FAA3-2E83-45A9-A279-F27FA6E91D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56534" y="3327400"/>
            <a:ext cx="4781365" cy="3187576"/>
          </a:xfrm>
        </p:spPr>
      </p:pic>
      <p:sp>
        <p:nvSpPr>
          <p:cNvPr id="9" name="Title 1">
            <a:extLst>
              <a:ext uri="{FF2B5EF4-FFF2-40B4-BE49-F238E27FC236}">
                <a16:creationId xmlns:a16="http://schemas.microsoft.com/office/drawing/2014/main" id="{37D2AB77-B26A-4C14-9715-4C908D49A66A}"/>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Tree>
    <p:extLst>
      <p:ext uri="{BB962C8B-B14F-4D97-AF65-F5344CB8AC3E}">
        <p14:creationId xmlns:p14="http://schemas.microsoft.com/office/powerpoint/2010/main" val="230124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983CDC0-2834-4D82-BFF2-1A16A53206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03991"/>
            <a:ext cx="5181600" cy="3794606"/>
          </a:xfrm>
        </p:spPr>
      </p:pic>
      <p:pic>
        <p:nvPicPr>
          <p:cNvPr id="8" name="Content Placeholder 7">
            <a:extLst>
              <a:ext uri="{FF2B5EF4-FFF2-40B4-BE49-F238E27FC236}">
                <a16:creationId xmlns:a16="http://schemas.microsoft.com/office/drawing/2014/main" id="{CA671D91-9555-4C99-8BCD-8CA3EF8276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03991"/>
            <a:ext cx="5181600" cy="3794606"/>
          </a:xfrm>
        </p:spPr>
      </p:pic>
      <p:sp>
        <p:nvSpPr>
          <p:cNvPr id="9" name="Title 1">
            <a:extLst>
              <a:ext uri="{FF2B5EF4-FFF2-40B4-BE49-F238E27FC236}">
                <a16:creationId xmlns:a16="http://schemas.microsoft.com/office/drawing/2014/main" id="{3C79851F-F04F-4551-9998-CF1DB60BCF62}"/>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
        <p:nvSpPr>
          <p:cNvPr id="10" name="TextBox 9">
            <a:extLst>
              <a:ext uri="{FF2B5EF4-FFF2-40B4-BE49-F238E27FC236}">
                <a16:creationId xmlns:a16="http://schemas.microsoft.com/office/drawing/2014/main" id="{59D67336-5D9E-4036-AECC-122F5E0D57C8}"/>
              </a:ext>
            </a:extLst>
          </p:cNvPr>
          <p:cNvSpPr txBox="1"/>
          <p:nvPr/>
        </p:nvSpPr>
        <p:spPr>
          <a:xfrm>
            <a:off x="609600" y="863600"/>
            <a:ext cx="107442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Scatterplots were created comparing number of hospital beds and number of community health workers per 1,000 people and happiness, color-coded by region</a:t>
            </a:r>
          </a:p>
          <a:p>
            <a:pPr marL="285750" indent="-285750">
              <a:buFont typeface="Arial" panose="020B0604020202020204" pitchFamily="34" charset="0"/>
              <a:buChar char="•"/>
            </a:pPr>
            <a:r>
              <a:rPr lang="en-US" sz="2000" dirty="0"/>
              <a:t>Unfortunately, there are a lot of missing values here and this comparison is inconclusive as a result.</a:t>
            </a:r>
          </a:p>
        </p:txBody>
      </p:sp>
    </p:spTree>
    <p:extLst>
      <p:ext uri="{BB962C8B-B14F-4D97-AF65-F5344CB8AC3E}">
        <p14:creationId xmlns:p14="http://schemas.microsoft.com/office/powerpoint/2010/main" val="245969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347A2EC7-D981-4112-8F40-BBB7C135C59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77954"/>
            <a:ext cx="5181600" cy="3846679"/>
          </a:xfrm>
        </p:spPr>
      </p:pic>
      <p:pic>
        <p:nvPicPr>
          <p:cNvPr id="16" name="Content Placeholder 15">
            <a:extLst>
              <a:ext uri="{FF2B5EF4-FFF2-40B4-BE49-F238E27FC236}">
                <a16:creationId xmlns:a16="http://schemas.microsoft.com/office/drawing/2014/main" id="{7D2B3C10-9C67-48BE-910C-83C54A2165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77954"/>
            <a:ext cx="5181600" cy="3846679"/>
          </a:xfrm>
        </p:spPr>
      </p:pic>
      <p:sp>
        <p:nvSpPr>
          <p:cNvPr id="17" name="Title 1">
            <a:extLst>
              <a:ext uri="{FF2B5EF4-FFF2-40B4-BE49-F238E27FC236}">
                <a16:creationId xmlns:a16="http://schemas.microsoft.com/office/drawing/2014/main" id="{D81533F5-7EE4-4102-A048-5A43E7A23B98}"/>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a:t>
            </a:r>
            <a:r>
              <a:rPr lang="en-US" dirty="0">
                <a:solidFill>
                  <a:srgbClr val="9900CC"/>
                </a:solidFill>
                <a:latin typeface="Bahnschrift SemiBold" panose="020B0502040204020203" pitchFamily="34" charset="0"/>
              </a:rPr>
              <a:t> </a:t>
            </a:r>
            <a:r>
              <a:rPr lang="en-US" sz="3200" dirty="0">
                <a:solidFill>
                  <a:srgbClr val="9900CC"/>
                </a:solidFill>
                <a:latin typeface="Bahnschrift SemiBold" panose="020B0502040204020203" pitchFamily="34" charset="0"/>
              </a:rPr>
              <a:t>Analysis</a:t>
            </a:r>
            <a:endParaRPr lang="en-US" dirty="0">
              <a:solidFill>
                <a:srgbClr val="9900CC"/>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C12B7C40-B8D0-4BFA-887B-9A0CE34142B4}"/>
              </a:ext>
            </a:extLst>
          </p:cNvPr>
          <p:cNvSpPr txBox="1"/>
          <p:nvPr/>
        </p:nvSpPr>
        <p:spPr>
          <a:xfrm>
            <a:off x="609600" y="863600"/>
            <a:ext cx="107442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Scatterplots were created comparing the number of nurses/midwives and the number of physicians per 1,000 people and happiness, color-coded by region</a:t>
            </a:r>
          </a:p>
          <a:p>
            <a:pPr marL="285750" indent="-285750">
              <a:buFont typeface="Arial" panose="020B0604020202020204" pitchFamily="34" charset="0"/>
              <a:buChar char="•"/>
            </a:pPr>
            <a:r>
              <a:rPr lang="en-US" sz="2000" dirty="0"/>
              <a:t>There is a visible correlation between the amount of healthcare workers and happiness score.</a:t>
            </a:r>
          </a:p>
        </p:txBody>
      </p:sp>
    </p:spTree>
    <p:extLst>
      <p:ext uri="{BB962C8B-B14F-4D97-AF65-F5344CB8AC3E}">
        <p14:creationId xmlns:p14="http://schemas.microsoft.com/office/powerpoint/2010/main" val="1557588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639230-C3EC-4C8E-AA60-037E9A1FE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33" y="716282"/>
            <a:ext cx="12252958" cy="4084319"/>
          </a:xfrm>
        </p:spPr>
      </p:pic>
      <p:sp>
        <p:nvSpPr>
          <p:cNvPr id="4" name="Text Placeholder 3">
            <a:extLst>
              <a:ext uri="{FF2B5EF4-FFF2-40B4-BE49-F238E27FC236}">
                <a16:creationId xmlns:a16="http://schemas.microsoft.com/office/drawing/2014/main" id="{72338113-28BC-4280-9BC8-4283115E476D}"/>
              </a:ext>
            </a:extLst>
          </p:cNvPr>
          <p:cNvSpPr>
            <a:spLocks noGrp="1"/>
          </p:cNvSpPr>
          <p:nvPr>
            <p:ph type="body" sz="half" idx="2"/>
          </p:nvPr>
        </p:nvSpPr>
        <p:spPr>
          <a:xfrm>
            <a:off x="1219200" y="4958080"/>
            <a:ext cx="10088880" cy="1056640"/>
          </a:xfrm>
        </p:spPr>
        <p:txBody>
          <a:bodyPr>
            <a:normAutofit/>
          </a:bodyPr>
          <a:lstStyle/>
          <a:p>
            <a:pPr marL="342900" indent="-342900">
              <a:buFont typeface="Arial" panose="020B0604020202020204" pitchFamily="34" charset="0"/>
              <a:buChar char="•"/>
            </a:pPr>
            <a:r>
              <a:rPr lang="en-US" sz="2000" dirty="0"/>
              <a:t>The twenty countries with the highest happiness scores show less similarity in suicide rates.</a:t>
            </a:r>
          </a:p>
        </p:txBody>
      </p:sp>
      <p:sp>
        <p:nvSpPr>
          <p:cNvPr id="9" name="Title 1">
            <a:extLst>
              <a:ext uri="{FF2B5EF4-FFF2-40B4-BE49-F238E27FC236}">
                <a16:creationId xmlns:a16="http://schemas.microsoft.com/office/drawing/2014/main" id="{68A580B5-1E45-431C-8738-E75903E422C6}"/>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387490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792889-673D-43BC-86A4-D4AFA8A0A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5463" y="1595021"/>
            <a:ext cx="5487650" cy="3658433"/>
          </a:xfrm>
        </p:spPr>
      </p:pic>
      <p:sp>
        <p:nvSpPr>
          <p:cNvPr id="4" name="Text Placeholder 3">
            <a:extLst>
              <a:ext uri="{FF2B5EF4-FFF2-40B4-BE49-F238E27FC236}">
                <a16:creationId xmlns:a16="http://schemas.microsoft.com/office/drawing/2014/main" id="{BB7569D2-BAD3-4A34-A23A-608A4B9B211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Suicide is more strongly  correlated with alcohol consumption than with happiness scores</a:t>
            </a:r>
          </a:p>
        </p:txBody>
      </p:sp>
      <p:sp>
        <p:nvSpPr>
          <p:cNvPr id="7" name="Title 1">
            <a:extLst>
              <a:ext uri="{FF2B5EF4-FFF2-40B4-BE49-F238E27FC236}">
                <a16:creationId xmlns:a16="http://schemas.microsoft.com/office/drawing/2014/main" id="{AF7FA150-DD4F-4CFE-AAD7-DD319A317899}"/>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408653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225B-F133-43B5-BD3A-1A1C3B16B581}"/>
              </a:ext>
            </a:extLst>
          </p:cNvPr>
          <p:cNvSpPr>
            <a:spLocks noGrp="1"/>
          </p:cNvSpPr>
          <p:nvPr>
            <p:ph type="title"/>
          </p:nvPr>
        </p:nvSpPr>
        <p:spPr>
          <a:xfrm>
            <a:off x="1368108" y="4187634"/>
            <a:ext cx="9807892" cy="1600200"/>
          </a:xfrm>
        </p:spPr>
        <p:txBody>
          <a:bodyPr>
            <a:normAutofit/>
          </a:bodyPr>
          <a:lstStyle/>
          <a:p>
            <a:pPr marL="342900" indent="-342900">
              <a:buFont typeface="Arial" panose="020B0604020202020204" pitchFamily="34" charset="0"/>
              <a:buChar char="•"/>
            </a:pPr>
            <a:r>
              <a:rPr lang="en-US" sz="2000" dirty="0">
                <a:latin typeface="+mn-lt"/>
              </a:rPr>
              <a:t>Richer countries tend to have higher average happiness levels; and across time, most countries that have experienced sustained economic growth have seen increasing happiness level.</a:t>
            </a:r>
            <a:br>
              <a:rPr lang="en-US" dirty="0"/>
            </a:br>
            <a:endParaRPr lang="en-US" dirty="0"/>
          </a:p>
        </p:txBody>
      </p:sp>
      <p:pic>
        <p:nvPicPr>
          <p:cNvPr id="6" name="Content Placeholder 5">
            <a:extLst>
              <a:ext uri="{FF2B5EF4-FFF2-40B4-BE49-F238E27FC236}">
                <a16:creationId xmlns:a16="http://schemas.microsoft.com/office/drawing/2014/main" id="{FC999512-280A-4C84-977A-1D6620BE2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680" y="814421"/>
            <a:ext cx="14651672" cy="2930334"/>
          </a:xfrm>
        </p:spPr>
      </p:pic>
      <p:sp>
        <p:nvSpPr>
          <p:cNvPr id="7" name="Title 1">
            <a:extLst>
              <a:ext uri="{FF2B5EF4-FFF2-40B4-BE49-F238E27FC236}">
                <a16:creationId xmlns:a16="http://schemas.microsoft.com/office/drawing/2014/main" id="{3CC1975B-1243-4510-93C8-A3F40DF10B6B}"/>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1128243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F95D-1138-48D2-9E66-0AB422AECCEC}"/>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p>
        </p:txBody>
      </p:sp>
      <p:sp>
        <p:nvSpPr>
          <p:cNvPr id="3" name="Content Placeholder 2">
            <a:extLst>
              <a:ext uri="{FF2B5EF4-FFF2-40B4-BE49-F238E27FC236}">
                <a16:creationId xmlns:a16="http://schemas.microsoft.com/office/drawing/2014/main" id="{340D195D-440E-4847-B905-833BB9E6F476}"/>
              </a:ext>
            </a:extLst>
          </p:cNvPr>
          <p:cNvSpPr>
            <a:spLocks noGrp="1"/>
          </p:cNvSpPr>
          <p:nvPr>
            <p:ph idx="1"/>
          </p:nvPr>
        </p:nvSpPr>
        <p:spPr/>
        <p:txBody>
          <a:bodyPr>
            <a:normAutofit fontScale="85000" lnSpcReduction="20000"/>
          </a:bodyPr>
          <a:lstStyle/>
          <a:p>
            <a:pPr lvl="0"/>
            <a:r>
              <a:rPr lang="en-US" dirty="0"/>
              <a:t>Happiness is highest correlated with life expectancy (r=0.77). Both measures are highest in Western Europe and lowest in Sub-Saharan Africa.</a:t>
            </a:r>
          </a:p>
          <a:p>
            <a:pPr lvl="0"/>
            <a:r>
              <a:rPr lang="en-US" dirty="0"/>
              <a:t>Availability of medical care is the second highest correlate with overall happiness. Of the 4 aspects of healthcare quality we examined, number of physicians and nurses/midwives per capita correlated positively with happiness (r=0.48). This suggests that availability and accessibility of medical resources contributes to overall happiness. High medical expense does not necessarily leads to lower happiness (r=0.3) or longer life expectancy (r=0.3).</a:t>
            </a:r>
          </a:p>
          <a:p>
            <a:pPr lvl="0"/>
            <a:r>
              <a:rPr lang="en-US" dirty="0"/>
              <a:t>Lowest happiness level is observed in a Sub-Saharan country with low life expectancy and relatively high medical expenditure (~9.5% GDP). Additionally, the health care expenditure in the United States (far right orange bubble) is not proportional to the happiness and life expectancy. High medical expenditure does not necessarily lead to higher medical quality, higher life expectancy, or higher overall happiness.</a:t>
            </a:r>
          </a:p>
          <a:p>
            <a:endParaRPr lang="en-US" dirty="0"/>
          </a:p>
        </p:txBody>
      </p:sp>
    </p:spTree>
    <p:extLst>
      <p:ext uri="{BB962C8B-B14F-4D97-AF65-F5344CB8AC3E}">
        <p14:creationId xmlns:p14="http://schemas.microsoft.com/office/powerpoint/2010/main" val="221037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5F59-4F14-4C73-AD9F-236B34C4544C}"/>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p>
        </p:txBody>
      </p:sp>
      <p:sp>
        <p:nvSpPr>
          <p:cNvPr id="3" name="Content Placeholder 2">
            <a:extLst>
              <a:ext uri="{FF2B5EF4-FFF2-40B4-BE49-F238E27FC236}">
                <a16:creationId xmlns:a16="http://schemas.microsoft.com/office/drawing/2014/main" id="{3DF2CA0F-64CA-453A-9F4D-AA8A6D598EAE}"/>
              </a:ext>
            </a:extLst>
          </p:cNvPr>
          <p:cNvSpPr>
            <a:spLocks noGrp="1"/>
          </p:cNvSpPr>
          <p:nvPr>
            <p:ph idx="1"/>
          </p:nvPr>
        </p:nvSpPr>
        <p:spPr>
          <a:xfrm>
            <a:off x="838200" y="1442720"/>
            <a:ext cx="10515600" cy="5050155"/>
          </a:xfrm>
        </p:spPr>
        <p:txBody>
          <a:bodyPr>
            <a:normAutofit fontScale="92500" lnSpcReduction="20000"/>
          </a:bodyPr>
          <a:lstStyle/>
          <a:p>
            <a:r>
              <a:rPr lang="en-US" dirty="0"/>
              <a:t>The results do not demonstrate clear relationship between happiness and suicide. At the same time we can see that most countries listed below report a higher male suicide rate, there are about 3 male suicides out of 4, or a factor of 3:1 (for example, in the United States was 3.36 in 2015, and 3.53 in 2016). </a:t>
            </a:r>
          </a:p>
          <a:p>
            <a:r>
              <a:rPr lang="en-US" dirty="0"/>
              <a:t>Per the World Health Organization (WHO), approximately 2.5 million deaths are caused by alcohol every year. ... As of 2014, the global average of alcohol consumption is approximately 6.2 liters per person per year. Each of the top twenty countries for per capita alcohol consumption surpass the global average. </a:t>
            </a:r>
          </a:p>
          <a:p>
            <a:r>
              <a:rPr lang="en-US" dirty="0"/>
              <a:t>Our results do not establish any relationship between happiness and alcohol consumption among twenty developed countries. At the same time we can make a clear conclusion that alcohol consumption is a cause of increasing number of suicide in men (coefficient of determination (r-squared) equals 0.863732829587204).</a:t>
            </a:r>
          </a:p>
          <a:p>
            <a:endParaRPr lang="en-US" dirty="0"/>
          </a:p>
        </p:txBody>
      </p:sp>
    </p:spTree>
    <p:extLst>
      <p:ext uri="{BB962C8B-B14F-4D97-AF65-F5344CB8AC3E}">
        <p14:creationId xmlns:p14="http://schemas.microsoft.com/office/powerpoint/2010/main" val="1792658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70F2-FB00-440B-A081-E969BD2DAA9E}"/>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p>
        </p:txBody>
      </p:sp>
      <p:sp>
        <p:nvSpPr>
          <p:cNvPr id="3" name="Content Placeholder 2">
            <a:extLst>
              <a:ext uri="{FF2B5EF4-FFF2-40B4-BE49-F238E27FC236}">
                <a16:creationId xmlns:a16="http://schemas.microsoft.com/office/drawing/2014/main" id="{D8CB9236-2468-4EF4-9C2A-CBFBA84682FC}"/>
              </a:ext>
            </a:extLst>
          </p:cNvPr>
          <p:cNvSpPr>
            <a:spLocks noGrp="1"/>
          </p:cNvSpPr>
          <p:nvPr>
            <p:ph idx="1"/>
          </p:nvPr>
        </p:nvSpPr>
        <p:spPr>
          <a:xfrm>
            <a:off x="838200" y="1503680"/>
            <a:ext cx="10515600" cy="4673283"/>
          </a:xfrm>
        </p:spPr>
        <p:txBody>
          <a:bodyPr>
            <a:normAutofit lnSpcReduction="10000"/>
          </a:bodyPr>
          <a:lstStyle/>
          <a:p>
            <a:pPr lvl="0"/>
            <a:r>
              <a:rPr lang="en-US" dirty="0"/>
              <a:t>Countries that spend more on health per capita, are happier. However, many countries that spend less on health are also very happy. </a:t>
            </a:r>
          </a:p>
          <a:p>
            <a:pPr lvl="0"/>
            <a:r>
              <a:rPr lang="en-US" dirty="0"/>
              <a:t>We can infer that more money spent on health could lead to better health which in turn could potentially lead to more happiness, but this data is not conclusive of that theory. </a:t>
            </a:r>
          </a:p>
          <a:p>
            <a:pPr lvl="0"/>
            <a:r>
              <a:rPr lang="en-US" dirty="0"/>
              <a:t>There are outlying countries that spend far more on health than the others. Their happiness scores are fairly high; however, based on the other points on the plot, the amount they are spending on their health is not a defining factor of their happiness.</a:t>
            </a:r>
          </a:p>
          <a:p>
            <a:pPr lvl="0"/>
            <a:r>
              <a:rPr lang="en-US" dirty="0"/>
              <a:t>Switzerland spent the most on private health and out of pocket in 2015 and 2016; they also have the highest happiness score</a:t>
            </a:r>
          </a:p>
          <a:p>
            <a:endParaRPr lang="en-US" dirty="0"/>
          </a:p>
        </p:txBody>
      </p:sp>
    </p:spTree>
    <p:extLst>
      <p:ext uri="{BB962C8B-B14F-4D97-AF65-F5344CB8AC3E}">
        <p14:creationId xmlns:p14="http://schemas.microsoft.com/office/powerpoint/2010/main" val="385420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AB63-468D-4EFF-AF56-4D6AF555E249}"/>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endParaRPr lang="en-US" dirty="0"/>
          </a:p>
        </p:txBody>
      </p:sp>
      <p:sp>
        <p:nvSpPr>
          <p:cNvPr id="3" name="Content Placeholder 2">
            <a:extLst>
              <a:ext uri="{FF2B5EF4-FFF2-40B4-BE49-F238E27FC236}">
                <a16:creationId xmlns:a16="http://schemas.microsoft.com/office/drawing/2014/main" id="{1DB532DC-77EA-4ADB-A23F-C304C35867E1}"/>
              </a:ext>
            </a:extLst>
          </p:cNvPr>
          <p:cNvSpPr>
            <a:spLocks noGrp="1"/>
          </p:cNvSpPr>
          <p:nvPr>
            <p:ph idx="1"/>
          </p:nvPr>
        </p:nvSpPr>
        <p:spPr/>
        <p:txBody>
          <a:bodyPr/>
          <a:lstStyle/>
          <a:p>
            <a:r>
              <a:rPr lang="en-US" dirty="0"/>
              <a:t>There were trends that our data eluded to, but did not completely demonstrate.</a:t>
            </a:r>
          </a:p>
          <a:p>
            <a:pPr lvl="1"/>
            <a:r>
              <a:rPr lang="en-US" dirty="0"/>
              <a:t>The correlation between private expenditure on healthcare and happiness scores is likely more indicative of an underlying correlation between income and happiness</a:t>
            </a:r>
          </a:p>
          <a:p>
            <a:pPr lvl="1"/>
            <a:endParaRPr lang="en-US" dirty="0"/>
          </a:p>
        </p:txBody>
      </p:sp>
    </p:spTree>
    <p:extLst>
      <p:ext uri="{BB962C8B-B14F-4D97-AF65-F5344CB8AC3E}">
        <p14:creationId xmlns:p14="http://schemas.microsoft.com/office/powerpoint/2010/main" val="418073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5912-B551-490A-B7AB-AF314A6BB693}"/>
              </a:ext>
            </a:extLst>
          </p:cNvPr>
          <p:cNvSpPr>
            <a:spLocks noGrp="1"/>
          </p:cNvSpPr>
          <p:nvPr>
            <p:ph type="title"/>
          </p:nvPr>
        </p:nvSpPr>
        <p:spPr>
          <a:xfrm>
            <a:off x="838200" y="338492"/>
            <a:ext cx="10515600" cy="1325563"/>
          </a:xfrm>
        </p:spPr>
        <p:txBody>
          <a:bodyPr/>
          <a:lstStyle/>
          <a:p>
            <a:pPr algn="ctr"/>
            <a:r>
              <a:rPr lang="en-US" dirty="0">
                <a:solidFill>
                  <a:srgbClr val="9900CC"/>
                </a:solidFill>
                <a:latin typeface="Bahnschrift SemiBold" panose="020B0502040204020203" pitchFamily="34" charset="0"/>
              </a:rPr>
              <a:t>The Happiness Report</a:t>
            </a:r>
          </a:p>
        </p:txBody>
      </p:sp>
      <p:sp>
        <p:nvSpPr>
          <p:cNvPr id="3" name="Content Placeholder 2">
            <a:extLst>
              <a:ext uri="{FF2B5EF4-FFF2-40B4-BE49-F238E27FC236}">
                <a16:creationId xmlns:a16="http://schemas.microsoft.com/office/drawing/2014/main" id="{B31DBCF6-23F6-40ED-BD57-6CF8D65955E1}"/>
              </a:ext>
            </a:extLst>
          </p:cNvPr>
          <p:cNvSpPr>
            <a:spLocks noGrp="1"/>
          </p:cNvSpPr>
          <p:nvPr>
            <p:ph idx="1"/>
          </p:nvPr>
        </p:nvSpPr>
        <p:spPr/>
        <p:txBody>
          <a:bodyPr>
            <a:normAutofit/>
          </a:bodyPr>
          <a:lstStyle/>
          <a:p>
            <a:pPr fontAlgn="base"/>
            <a:r>
              <a:rPr lang="en-US" dirty="0"/>
              <a:t>The World Happiness Report calculates a “happiness score” based on surveys in 156 different countries</a:t>
            </a:r>
          </a:p>
          <a:p>
            <a:pPr fontAlgn="base"/>
            <a:r>
              <a:rPr lang="en-US" dirty="0"/>
              <a:t>This report is increasingly used to inform policy decisions and assess the progress of nations</a:t>
            </a:r>
          </a:p>
          <a:p>
            <a:pPr fontAlgn="base"/>
            <a:r>
              <a:rPr lang="en-US" dirty="0"/>
              <a:t>We sought to investigate these happiness scores and how they might correlate with factors traditionally seen as related to happiness </a:t>
            </a:r>
          </a:p>
          <a:p>
            <a:endParaRPr lang="en-US" dirty="0"/>
          </a:p>
        </p:txBody>
      </p:sp>
    </p:spTree>
    <p:extLst>
      <p:ext uri="{BB962C8B-B14F-4D97-AF65-F5344CB8AC3E}">
        <p14:creationId xmlns:p14="http://schemas.microsoft.com/office/powerpoint/2010/main" val="4161128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F6F3-7752-4C16-9814-B153A08169F7}"/>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Post Mortem </a:t>
            </a:r>
          </a:p>
        </p:txBody>
      </p:sp>
      <p:sp>
        <p:nvSpPr>
          <p:cNvPr id="3" name="Content Placeholder 2">
            <a:extLst>
              <a:ext uri="{FF2B5EF4-FFF2-40B4-BE49-F238E27FC236}">
                <a16:creationId xmlns:a16="http://schemas.microsoft.com/office/drawing/2014/main" id="{D27AFF12-E55D-4F05-98F3-37BC9C6BCDFE}"/>
              </a:ext>
            </a:extLst>
          </p:cNvPr>
          <p:cNvSpPr>
            <a:spLocks noGrp="1"/>
          </p:cNvSpPr>
          <p:nvPr>
            <p:ph idx="1"/>
          </p:nvPr>
        </p:nvSpPr>
        <p:spPr/>
        <p:txBody>
          <a:bodyPr/>
          <a:lstStyle/>
          <a:p>
            <a:r>
              <a:rPr lang="en-US" dirty="0"/>
              <a:t>We would love to find data specifically for access to healthcare, or look more closely at countries for which there is data to better examine the effects of higher health care costs.</a:t>
            </a:r>
          </a:p>
          <a:p>
            <a:r>
              <a:rPr lang="en-US" dirty="0"/>
              <a:t>Taking the data analyzed about healthcare expenditure and suicide rate and further break it down by region.</a:t>
            </a:r>
          </a:p>
          <a:p>
            <a:r>
              <a:rPr lang="en-US" dirty="0"/>
              <a:t>We looked at lie expectancy, but it would be also interesting to look at compare disease rates and happiness scores (i.e. are happier people healthier?)</a:t>
            </a:r>
          </a:p>
          <a:p>
            <a:endParaRPr lang="en-US" dirty="0"/>
          </a:p>
        </p:txBody>
      </p:sp>
    </p:spTree>
    <p:extLst>
      <p:ext uri="{BB962C8B-B14F-4D97-AF65-F5344CB8AC3E}">
        <p14:creationId xmlns:p14="http://schemas.microsoft.com/office/powerpoint/2010/main" val="3235700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90A3-D616-427F-AF84-C1466BEAFBC6}"/>
              </a:ext>
            </a:extLst>
          </p:cNvPr>
          <p:cNvSpPr>
            <a:spLocks noGrp="1"/>
          </p:cNvSpPr>
          <p:nvPr>
            <p:ph type="ctrTitle"/>
          </p:nvPr>
        </p:nvSpPr>
        <p:spPr/>
        <p:txBody>
          <a:bodyPr>
            <a:normAutofit/>
          </a:bodyPr>
          <a:lstStyle/>
          <a:p>
            <a:r>
              <a:rPr lang="en-US" sz="11500" dirty="0">
                <a:solidFill>
                  <a:srgbClr val="9900CC"/>
                </a:solidFill>
                <a:latin typeface="Bahnschrift SemiBold" panose="020B0502040204020203" pitchFamily="34" charset="0"/>
              </a:rPr>
              <a:t>Questions?</a:t>
            </a:r>
          </a:p>
        </p:txBody>
      </p:sp>
    </p:spTree>
    <p:extLst>
      <p:ext uri="{BB962C8B-B14F-4D97-AF65-F5344CB8AC3E}">
        <p14:creationId xmlns:p14="http://schemas.microsoft.com/office/powerpoint/2010/main" val="272172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ACC0-BB0B-47C7-9BFD-7E208D81DA42}"/>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Our Project</a:t>
            </a:r>
          </a:p>
        </p:txBody>
      </p:sp>
      <p:sp>
        <p:nvSpPr>
          <p:cNvPr id="3" name="Content Placeholder 2">
            <a:extLst>
              <a:ext uri="{FF2B5EF4-FFF2-40B4-BE49-F238E27FC236}">
                <a16:creationId xmlns:a16="http://schemas.microsoft.com/office/drawing/2014/main" id="{DE4752A1-B1F8-460D-9423-5E22AE78890C}"/>
              </a:ext>
            </a:extLst>
          </p:cNvPr>
          <p:cNvSpPr>
            <a:spLocks noGrp="1"/>
          </p:cNvSpPr>
          <p:nvPr>
            <p:ph idx="1"/>
          </p:nvPr>
        </p:nvSpPr>
        <p:spPr/>
        <p:txBody>
          <a:bodyPr/>
          <a:lstStyle/>
          <a:p>
            <a:r>
              <a:rPr lang="en-US" dirty="0"/>
              <a:t> The link between health and happiness is one of the best-documented in the study of well-being.</a:t>
            </a:r>
          </a:p>
          <a:p>
            <a:r>
              <a:rPr lang="en-US" dirty="0"/>
              <a:t>In this study we want to examine how much a country’s healthcare system, including access to care, affordability, and quality of care affects the country’s overall level of happiness.</a:t>
            </a:r>
          </a:p>
          <a:p>
            <a:r>
              <a:rPr lang="en-US" dirty="0"/>
              <a:t>What is the relationship/correlation (if any) between healthcare quality and happiness?</a:t>
            </a:r>
          </a:p>
        </p:txBody>
      </p:sp>
    </p:spTree>
    <p:extLst>
      <p:ext uri="{BB962C8B-B14F-4D97-AF65-F5344CB8AC3E}">
        <p14:creationId xmlns:p14="http://schemas.microsoft.com/office/powerpoint/2010/main" val="201136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40DC-9E90-4127-AF7E-74AB60A236FA}"/>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Questions</a:t>
            </a:r>
          </a:p>
        </p:txBody>
      </p:sp>
      <p:sp>
        <p:nvSpPr>
          <p:cNvPr id="3" name="Content Placeholder 2">
            <a:extLst>
              <a:ext uri="{FF2B5EF4-FFF2-40B4-BE49-F238E27FC236}">
                <a16:creationId xmlns:a16="http://schemas.microsoft.com/office/drawing/2014/main" id="{5BC6CE52-456F-42C7-A37C-9AE541A24DA0}"/>
              </a:ext>
            </a:extLst>
          </p:cNvPr>
          <p:cNvSpPr>
            <a:spLocks noGrp="1"/>
          </p:cNvSpPr>
          <p:nvPr>
            <p:ph idx="1"/>
          </p:nvPr>
        </p:nvSpPr>
        <p:spPr/>
        <p:txBody>
          <a:bodyPr/>
          <a:lstStyle/>
          <a:p>
            <a:r>
              <a:rPr lang="en-US" dirty="0"/>
              <a:t>Where are people happiest?</a:t>
            </a:r>
          </a:p>
          <a:p>
            <a:endParaRPr lang="en-US" dirty="0"/>
          </a:p>
          <a:p>
            <a:r>
              <a:rPr lang="en-US" dirty="0"/>
              <a:t>Do happier people have better access to healthcare resources?</a:t>
            </a:r>
          </a:p>
          <a:p>
            <a:endParaRPr lang="en-US" dirty="0"/>
          </a:p>
          <a:p>
            <a:r>
              <a:rPr lang="en-US" dirty="0"/>
              <a:t>Do happier people spend more or less on healthcare?</a:t>
            </a:r>
          </a:p>
          <a:p>
            <a:endParaRPr lang="en-US" dirty="0"/>
          </a:p>
          <a:p>
            <a:r>
              <a:rPr lang="en-US" dirty="0"/>
              <a:t>Do happier people have lower rates of suicide?</a:t>
            </a:r>
          </a:p>
          <a:p>
            <a:endParaRPr lang="en-US" dirty="0"/>
          </a:p>
        </p:txBody>
      </p:sp>
    </p:spTree>
    <p:extLst>
      <p:ext uri="{BB962C8B-B14F-4D97-AF65-F5344CB8AC3E}">
        <p14:creationId xmlns:p14="http://schemas.microsoft.com/office/powerpoint/2010/main" val="78222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40DC-9E90-4127-AF7E-74AB60A236FA}"/>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Questions</a:t>
            </a:r>
          </a:p>
        </p:txBody>
      </p:sp>
      <p:sp>
        <p:nvSpPr>
          <p:cNvPr id="3" name="Content Placeholder 2">
            <a:extLst>
              <a:ext uri="{FF2B5EF4-FFF2-40B4-BE49-F238E27FC236}">
                <a16:creationId xmlns:a16="http://schemas.microsoft.com/office/drawing/2014/main" id="{5BC6CE52-456F-42C7-A37C-9AE541A24DA0}"/>
              </a:ext>
            </a:extLst>
          </p:cNvPr>
          <p:cNvSpPr>
            <a:spLocks noGrp="1"/>
          </p:cNvSpPr>
          <p:nvPr>
            <p:ph idx="1"/>
          </p:nvPr>
        </p:nvSpPr>
        <p:spPr/>
        <p:txBody>
          <a:bodyPr/>
          <a:lstStyle/>
          <a:p>
            <a:r>
              <a:rPr lang="en-US" dirty="0"/>
              <a:t>Where are people happiest?</a:t>
            </a:r>
          </a:p>
          <a:p>
            <a:r>
              <a:rPr lang="en-US" dirty="0">
                <a:solidFill>
                  <a:srgbClr val="9900CC"/>
                </a:solidFill>
              </a:rPr>
              <a:t>Western Europe</a:t>
            </a:r>
          </a:p>
          <a:p>
            <a:r>
              <a:rPr lang="en-US" dirty="0"/>
              <a:t>Do happier people have better access to healthcare resources?</a:t>
            </a:r>
          </a:p>
          <a:p>
            <a:r>
              <a:rPr lang="en-US" dirty="0">
                <a:solidFill>
                  <a:srgbClr val="9900CC"/>
                </a:solidFill>
              </a:rPr>
              <a:t>Yes</a:t>
            </a:r>
          </a:p>
          <a:p>
            <a:r>
              <a:rPr lang="en-US" dirty="0"/>
              <a:t>Do happier people spend more or less on healthcare?</a:t>
            </a:r>
          </a:p>
          <a:p>
            <a:r>
              <a:rPr lang="en-US" dirty="0">
                <a:solidFill>
                  <a:srgbClr val="9900CC"/>
                </a:solidFill>
              </a:rPr>
              <a:t>More</a:t>
            </a:r>
          </a:p>
          <a:p>
            <a:r>
              <a:rPr lang="en-US" dirty="0"/>
              <a:t>Do happier people have lower rates of suicide?</a:t>
            </a:r>
          </a:p>
          <a:p>
            <a:r>
              <a:rPr lang="en-US" dirty="0">
                <a:solidFill>
                  <a:srgbClr val="9900CC"/>
                </a:solidFill>
              </a:rPr>
              <a:t>No</a:t>
            </a:r>
          </a:p>
        </p:txBody>
      </p:sp>
    </p:spTree>
    <p:extLst>
      <p:ext uri="{BB962C8B-B14F-4D97-AF65-F5344CB8AC3E}">
        <p14:creationId xmlns:p14="http://schemas.microsoft.com/office/powerpoint/2010/main" val="101505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8BC0-8C78-4D5E-8976-60051F328511}"/>
              </a:ext>
            </a:extLst>
          </p:cNvPr>
          <p:cNvSpPr>
            <a:spLocks noGrp="1"/>
          </p:cNvSpPr>
          <p:nvPr>
            <p:ph type="title"/>
          </p:nvPr>
        </p:nvSpPr>
        <p:spPr>
          <a:xfrm>
            <a:off x="838200" y="96837"/>
            <a:ext cx="10515600" cy="1325563"/>
          </a:xfrm>
        </p:spPr>
        <p:txBody>
          <a:bodyPr/>
          <a:lstStyle/>
          <a:p>
            <a:pPr algn="ctr"/>
            <a:r>
              <a:rPr lang="en-US" dirty="0">
                <a:solidFill>
                  <a:srgbClr val="9900CC"/>
                </a:solidFill>
                <a:latin typeface="Bahnschrift SemiBold" panose="020B0502040204020203" pitchFamily="34" charset="0"/>
              </a:rPr>
              <a:t>Questions</a:t>
            </a:r>
          </a:p>
        </p:txBody>
      </p:sp>
      <p:sp>
        <p:nvSpPr>
          <p:cNvPr id="3" name="Content Placeholder 2">
            <a:extLst>
              <a:ext uri="{FF2B5EF4-FFF2-40B4-BE49-F238E27FC236}">
                <a16:creationId xmlns:a16="http://schemas.microsoft.com/office/drawing/2014/main" id="{A33133C3-ABE9-4D8B-8AED-FBBABA27FD47}"/>
              </a:ext>
            </a:extLst>
          </p:cNvPr>
          <p:cNvSpPr>
            <a:spLocks noGrp="1"/>
          </p:cNvSpPr>
          <p:nvPr>
            <p:ph idx="1"/>
          </p:nvPr>
        </p:nvSpPr>
        <p:spPr>
          <a:xfrm>
            <a:off x="838200" y="1422400"/>
            <a:ext cx="10515600" cy="5161280"/>
          </a:xfrm>
        </p:spPr>
        <p:txBody>
          <a:bodyPr>
            <a:normAutofit/>
          </a:bodyPr>
          <a:lstStyle/>
          <a:p>
            <a:r>
              <a:rPr lang="en-US" dirty="0"/>
              <a:t>Essentially, we aimed to examine the potential relationships between healthcare expenses, access to healthcare resources, suicide, and happiness</a:t>
            </a:r>
          </a:p>
          <a:p>
            <a:r>
              <a:rPr lang="en-US" dirty="0"/>
              <a:t>Healthcare expenses include private healthcare expenditure, government healthcare expenditure, out of pocket healthcare expenses, and average healthcare expense.</a:t>
            </a:r>
          </a:p>
          <a:p>
            <a:r>
              <a:rPr lang="en-US" dirty="0"/>
              <a:t>Healthcare resources include physicians, nurses, hospital beds, and community health workers.</a:t>
            </a:r>
          </a:p>
          <a:p>
            <a:r>
              <a:rPr lang="en-US" dirty="0"/>
              <a:t>Suicide factors include female, male, and overall suicide rate</a:t>
            </a:r>
          </a:p>
          <a:p>
            <a:r>
              <a:rPr lang="en-US" dirty="0"/>
              <a:t>Other residual factors analyzed include life expectancy and alcohol consumption</a:t>
            </a:r>
          </a:p>
          <a:p>
            <a:endParaRPr lang="en-US" dirty="0"/>
          </a:p>
        </p:txBody>
      </p:sp>
    </p:spTree>
    <p:extLst>
      <p:ext uri="{BB962C8B-B14F-4D97-AF65-F5344CB8AC3E}">
        <p14:creationId xmlns:p14="http://schemas.microsoft.com/office/powerpoint/2010/main" val="88909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F1A9C-1468-44A0-BF98-D64C244BC579}"/>
              </a:ext>
            </a:extLst>
          </p:cNvPr>
          <p:cNvSpPr>
            <a:spLocks noGrp="1"/>
          </p:cNvSpPr>
          <p:nvPr>
            <p:ph idx="1"/>
          </p:nvPr>
        </p:nvSpPr>
        <p:spPr>
          <a:xfrm>
            <a:off x="838200" y="1361439"/>
            <a:ext cx="10515600" cy="4815523"/>
          </a:xfrm>
        </p:spPr>
        <p:txBody>
          <a:bodyPr/>
          <a:lstStyle/>
          <a:p>
            <a:r>
              <a:rPr lang="en-US" dirty="0"/>
              <a:t>We were able to answer these questions mostly to our satisfaction</a:t>
            </a:r>
          </a:p>
          <a:p>
            <a:endParaRPr lang="en-US" dirty="0"/>
          </a:p>
          <a:p>
            <a:r>
              <a:rPr lang="en-US" dirty="0"/>
              <a:t>All happiness data was found in the World Happiness Report</a:t>
            </a:r>
          </a:p>
          <a:p>
            <a:endParaRPr lang="en-US" dirty="0"/>
          </a:p>
          <a:p>
            <a:r>
              <a:rPr lang="en-US" dirty="0"/>
              <a:t>We needed information on healthcare resources and expenditures</a:t>
            </a:r>
          </a:p>
          <a:p>
            <a:endParaRPr lang="en-US" dirty="0"/>
          </a:p>
          <a:p>
            <a:r>
              <a:rPr lang="en-US" dirty="0"/>
              <a:t>This was found via the World Bank and World Health Organization</a:t>
            </a:r>
          </a:p>
          <a:p>
            <a:endParaRPr lang="en-US" dirty="0"/>
          </a:p>
        </p:txBody>
      </p:sp>
      <p:sp>
        <p:nvSpPr>
          <p:cNvPr id="4" name="Title 1">
            <a:extLst>
              <a:ext uri="{FF2B5EF4-FFF2-40B4-BE49-F238E27FC236}">
                <a16:creationId xmlns:a16="http://schemas.microsoft.com/office/drawing/2014/main" id="{1606F9EE-F91C-477A-B837-129B5C459F18}"/>
              </a:ext>
            </a:extLst>
          </p:cNvPr>
          <p:cNvSpPr>
            <a:spLocks noGrp="1"/>
          </p:cNvSpPr>
          <p:nvPr>
            <p:ph type="title"/>
          </p:nvPr>
        </p:nvSpPr>
        <p:spPr>
          <a:xfrm>
            <a:off x="838200" y="96837"/>
            <a:ext cx="10515600" cy="1325563"/>
          </a:xfrm>
        </p:spPr>
        <p:txBody>
          <a:bodyPr/>
          <a:lstStyle/>
          <a:p>
            <a:pPr algn="ctr"/>
            <a:r>
              <a:rPr lang="en-US" dirty="0">
                <a:solidFill>
                  <a:srgbClr val="9900CC"/>
                </a:solidFill>
                <a:latin typeface="Bahnschrift SemiBold" panose="020B0502040204020203" pitchFamily="34" charset="0"/>
              </a:rPr>
              <a:t>Questions</a:t>
            </a:r>
          </a:p>
        </p:txBody>
      </p:sp>
    </p:spTree>
    <p:extLst>
      <p:ext uri="{BB962C8B-B14F-4D97-AF65-F5344CB8AC3E}">
        <p14:creationId xmlns:p14="http://schemas.microsoft.com/office/powerpoint/2010/main" val="248212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ED6A-E22C-4C9A-B41B-F1853DAC6011}"/>
              </a:ext>
            </a:extLst>
          </p:cNvPr>
          <p:cNvSpPr>
            <a:spLocks noGrp="1"/>
          </p:cNvSpPr>
          <p:nvPr>
            <p:ph type="title"/>
          </p:nvPr>
        </p:nvSpPr>
        <p:spPr>
          <a:xfrm>
            <a:off x="838200" y="121285"/>
            <a:ext cx="10515600" cy="1325563"/>
          </a:xfrm>
        </p:spPr>
        <p:txBody>
          <a:bodyPr/>
          <a:lstStyle/>
          <a:p>
            <a:pPr algn="ctr"/>
            <a:r>
              <a:rPr lang="en-US" dirty="0">
                <a:solidFill>
                  <a:srgbClr val="9900CC"/>
                </a:solidFill>
                <a:latin typeface="Bahnschrift SemiBold" panose="020B0502040204020203" pitchFamily="34" charset="0"/>
              </a:rPr>
              <a:t>Data Cleanup &amp; Exploration </a:t>
            </a:r>
          </a:p>
        </p:txBody>
      </p:sp>
      <p:sp>
        <p:nvSpPr>
          <p:cNvPr id="3" name="Content Placeholder 2">
            <a:extLst>
              <a:ext uri="{FF2B5EF4-FFF2-40B4-BE49-F238E27FC236}">
                <a16:creationId xmlns:a16="http://schemas.microsoft.com/office/drawing/2014/main" id="{9EC19EAF-A510-4D0A-8D73-FC64A67E91A0}"/>
              </a:ext>
            </a:extLst>
          </p:cNvPr>
          <p:cNvSpPr>
            <a:spLocks noGrp="1"/>
          </p:cNvSpPr>
          <p:nvPr>
            <p:ph idx="1"/>
          </p:nvPr>
        </p:nvSpPr>
        <p:spPr>
          <a:xfrm>
            <a:off x="838200" y="1371600"/>
            <a:ext cx="10515600" cy="5121275"/>
          </a:xfrm>
        </p:spPr>
        <p:txBody>
          <a:bodyPr>
            <a:normAutofit fontScale="77500" lnSpcReduction="20000"/>
          </a:bodyPr>
          <a:lstStyle/>
          <a:p>
            <a:pPr marL="0" indent="0">
              <a:buNone/>
            </a:pPr>
            <a:r>
              <a:rPr lang="en-US" dirty="0"/>
              <a:t>World Happiness Index, The World Happiness Report, 2015-17. </a:t>
            </a:r>
          </a:p>
          <a:p>
            <a:pPr lvl="0"/>
            <a:r>
              <a:rPr lang="en-US" dirty="0"/>
              <a:t>From the raw csv data, columns of interest were selected (happiness rank, score, economy, and life expectancy). Datasets from all three years were merged, and average happiness, GDP, and life expectancy over 2015-17 were calculated. </a:t>
            </a:r>
            <a:r>
              <a:rPr lang="en-US" dirty="0" err="1"/>
              <a:t>Dropna</a:t>
            </a:r>
            <a:r>
              <a:rPr lang="en-US" dirty="0"/>
              <a:t> was used to get rid of entries that don’t contain complete datasets. Final cleaned up data represents average happiness score, economy, and life expectancy for each country in 2015-17. </a:t>
            </a:r>
          </a:p>
          <a:p>
            <a:pPr marL="0" indent="0">
              <a:buNone/>
            </a:pPr>
            <a:r>
              <a:rPr lang="en-US" dirty="0"/>
              <a:t>World Medical Expense, Global Health Expenditure Database from the World Bank</a:t>
            </a:r>
          </a:p>
          <a:p>
            <a:pPr lvl="0"/>
            <a:r>
              <a:rPr lang="en-US" dirty="0"/>
              <a:t>We want to examine the effect of long-term medical expenditure on happiness level. The raw data file contains healthcare expenditure from years 2005-15.  Average medical expenditure over these 10 years (in %GDP) was computed and merged to the happiness index data frame. </a:t>
            </a:r>
            <a:r>
              <a:rPr lang="en-US" dirty="0" err="1"/>
              <a:t>Dropna</a:t>
            </a:r>
            <a:r>
              <a:rPr lang="en-US" dirty="0"/>
              <a:t> was used to get rid of entries that don’t contain complete datasets</a:t>
            </a:r>
          </a:p>
          <a:p>
            <a:pPr marL="0" indent="0">
              <a:buNone/>
            </a:pPr>
            <a:r>
              <a:rPr lang="en-US" dirty="0"/>
              <a:t>Healthcare Resources, World Development Indicators from the World Bank.</a:t>
            </a:r>
          </a:p>
          <a:p>
            <a:pPr lvl="0"/>
            <a:r>
              <a:rPr lang="en-US" dirty="0"/>
              <a:t>From the raw datafile, data from years 2015-17 were selected to match the timeframe of happiness index data. Sum of data was calculated and indicators of interest was selected (number of physicians, nurses/midwives, </a:t>
            </a:r>
            <a:r>
              <a:rPr lang="en-US" dirty="0" err="1"/>
              <a:t>healthworkers</a:t>
            </a:r>
            <a:r>
              <a:rPr lang="en-US" dirty="0"/>
              <a:t>, and hospital beds per 1000 people). Cleaned data was merged to main </a:t>
            </a:r>
            <a:r>
              <a:rPr lang="en-US" dirty="0" err="1"/>
              <a:t>dataframe</a:t>
            </a:r>
            <a:r>
              <a:rPr lang="en-US" dirty="0"/>
              <a:t>.</a:t>
            </a:r>
          </a:p>
          <a:p>
            <a:endParaRPr lang="en-US" dirty="0"/>
          </a:p>
        </p:txBody>
      </p:sp>
    </p:spTree>
    <p:extLst>
      <p:ext uri="{BB962C8B-B14F-4D97-AF65-F5344CB8AC3E}">
        <p14:creationId xmlns:p14="http://schemas.microsoft.com/office/powerpoint/2010/main" val="122349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4884</TotalTime>
  <Words>1642</Words>
  <Application>Microsoft Office PowerPoint</Application>
  <PresentationFormat>Widescreen</PresentationFormat>
  <Paragraphs>116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Bahnschrift SemiBold</vt:lpstr>
      <vt:lpstr>Calibri</vt:lpstr>
      <vt:lpstr>Calibri Light</vt:lpstr>
      <vt:lpstr>Office Theme</vt:lpstr>
      <vt:lpstr>The Secret to Happiness</vt:lpstr>
      <vt:lpstr>Healthcare Quality &amp; Happiness</vt:lpstr>
      <vt:lpstr>The Happiness Report</vt:lpstr>
      <vt:lpstr>Our Project</vt:lpstr>
      <vt:lpstr>Questions</vt:lpstr>
      <vt:lpstr>Questions</vt:lpstr>
      <vt:lpstr>Questions</vt:lpstr>
      <vt:lpstr>Questions</vt:lpstr>
      <vt:lpstr>Data Cleanup &amp; Exploration </vt:lpstr>
      <vt:lpstr>Data Cleanup &amp; Exploration </vt:lpstr>
      <vt:lpstr>Data Cleanup &amp; Exploration </vt:lpstr>
      <vt:lpstr>Data Cleanup &amp; Exploration </vt:lpstr>
      <vt:lpstr>Data Analysis</vt:lpstr>
      <vt:lpstr>Data Analysis</vt:lpstr>
      <vt:lpstr>PowerPoint Presentation</vt:lpstr>
      <vt:lpstr>PowerPoint Presentation</vt:lpstr>
      <vt:lpstr>PowerPoint Presentation</vt:lpstr>
      <vt:lpstr>PowerPoint Presentation</vt:lpstr>
      <vt:lpstr>Scatterplots were created comparing happiness and private healthcare expenditure and happiness for 2015 and 2016 data.</vt:lpstr>
      <vt:lpstr>Scatterplots were created comparing happiness and government healthcare expenditure and happiness for 2015 and 2016 data.</vt:lpstr>
      <vt:lpstr>PowerPoint Presentation</vt:lpstr>
      <vt:lpstr>PowerPoint Presentation</vt:lpstr>
      <vt:lpstr>PowerPoint Presentation</vt:lpstr>
      <vt:lpstr>PowerPoint Presentation</vt:lpstr>
      <vt:lpstr>Richer countries tend to have higher average happiness levels; and across time, most countries that have experienced sustained economic growth have seen increasing happiness level. </vt:lpstr>
      <vt:lpstr>Discussion</vt:lpstr>
      <vt:lpstr>Discussion</vt:lpstr>
      <vt:lpstr>Discussion</vt:lpstr>
      <vt:lpstr>Discussion</vt:lpstr>
      <vt:lpstr>Post Mortem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 to Happiness</dc:title>
  <dc:creator>Victoria Grose</dc:creator>
  <cp:lastModifiedBy>Victoria Grose</cp:lastModifiedBy>
  <cp:revision>29</cp:revision>
  <dcterms:created xsi:type="dcterms:W3CDTF">2019-03-30T15:44:49Z</dcterms:created>
  <dcterms:modified xsi:type="dcterms:W3CDTF">2019-04-03T01:09:43Z</dcterms:modified>
</cp:coreProperties>
</file>