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6" r:id="rId3"/>
    <p:sldId id="257" r:id="rId4"/>
    <p:sldId id="301" r:id="rId5"/>
    <p:sldId id="295" r:id="rId6"/>
    <p:sldId id="294" r:id="rId7"/>
    <p:sldId id="340" r:id="rId8"/>
    <p:sldId id="291" r:id="rId9"/>
    <p:sldId id="339" r:id="rId10"/>
    <p:sldId id="334" r:id="rId11"/>
    <p:sldId id="275" r:id="rId12"/>
    <p:sldId id="280" r:id="rId13"/>
    <p:sldId id="278" r:id="rId14"/>
    <p:sldId id="281" r:id="rId15"/>
    <p:sldId id="302" r:id="rId16"/>
    <p:sldId id="303" r:id="rId17"/>
    <p:sldId id="282" r:id="rId18"/>
    <p:sldId id="285" r:id="rId19"/>
    <p:sldId id="306" r:id="rId20"/>
    <p:sldId id="307" r:id="rId21"/>
    <p:sldId id="323" r:id="rId22"/>
    <p:sldId id="337" r:id="rId23"/>
    <p:sldId id="325" r:id="rId24"/>
    <p:sldId id="335" r:id="rId25"/>
    <p:sldId id="338" r:id="rId26"/>
    <p:sldId id="344" r:id="rId27"/>
    <p:sldId id="324" r:id="rId28"/>
    <p:sldId id="342" r:id="rId29"/>
    <p:sldId id="330" r:id="rId30"/>
    <p:sldId id="327" r:id="rId31"/>
    <p:sldId id="318" r:id="rId32"/>
    <p:sldId id="321" r:id="rId33"/>
    <p:sldId id="316" r:id="rId34"/>
    <p:sldId id="329" r:id="rId35"/>
    <p:sldId id="331" r:id="rId36"/>
    <p:sldId id="326" r:id="rId37"/>
    <p:sldId id="322" r:id="rId38"/>
    <p:sldId id="333" r:id="rId39"/>
    <p:sldId id="341" r:id="rId40"/>
    <p:sldId id="27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EB4E3"/>
    <a:srgbClr val="D3DD95"/>
    <a:srgbClr val="FFA3FF"/>
    <a:srgbClr val="C3D69B"/>
    <a:srgbClr val="993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5" autoAdjust="0"/>
  </p:normalViewPr>
  <p:slideViewPr>
    <p:cSldViewPr>
      <p:cViewPr>
        <p:scale>
          <a:sx n="100" d="100"/>
          <a:sy n="100" d="100"/>
        </p:scale>
        <p:origin x="-9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02C5-757C-B949-9743-EA7E78C278FC}" type="datetimeFigureOut">
              <a:rPr lang="en-US" smtClean="0"/>
              <a:t>6/22/12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F358-8131-7C41-B888-D5BD6FD5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4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BC80-C2DE-47BA-AA4F-8939467C680C}" type="datetimeFigureOut">
              <a:rPr lang="en-US" smtClean="0"/>
              <a:pPr/>
              <a:t>6/22/12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D59F-8E04-40BE-A6F4-D4CEC210C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7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data model for information representation and interchange on the Internet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represented as an ordered, labeled tree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3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two signatures have a similarity p, there is at least one team which gossips both signatures with probability 1 – (1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p^l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)^k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is the probability that there is at least one team that gossips two given signatures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fixed the LSH parameter l at 10 so that α = 0 when two signatures have similarity less than 0.5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divisibility test is equivalent to testing the superset relationship between a document and a query signature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 to events through callbacks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2 Datasets (message size)</a:t>
            </a:r>
          </a:p>
          <a:p>
            <a:r>
              <a:rPr lang="en-US" dirty="0" smtClean="0"/>
              <a:t>Multiple data structures</a:t>
            </a:r>
          </a:p>
          <a:p>
            <a:r>
              <a:rPr lang="en-US" dirty="0" err="1" smtClean="0"/>
              <a:t>Async</a:t>
            </a:r>
            <a:r>
              <a:rPr lang="en-US" baseline="0" dirty="0" smtClean="0"/>
              <a:t> programming lib</a:t>
            </a:r>
          </a:p>
          <a:p>
            <a:r>
              <a:rPr lang="en-US" baseline="0" dirty="0" smtClean="0"/>
              <a:t>Distributed environment: managing, debugging</a:t>
            </a:r>
          </a:p>
          <a:p>
            <a:r>
              <a:rPr lang="en-US" baseline="0" dirty="0" smtClean="0"/>
              <a:t>Large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9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3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similarity between a proxy signature and a signature in R (set of distinct document signatures that are divisible by a query signature (or result set of a query))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3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is the probability that there is at least one team that gossips two given signatures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fixed the LSH parameter l at 10 so that α = 0 when two signatures have similarity less than 0.5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1 - (1 - </a:t>
            </a:r>
            <a:r>
              <a:rPr lang="en-US" b="1" dirty="0" smtClean="0"/>
              <a:t>p</a:t>
            </a:r>
            <a:r>
              <a:rPr lang="en-US" baseline="30000" dirty="0" smtClean="0"/>
              <a:t>ℓ</a:t>
            </a:r>
            <a:r>
              <a:rPr lang="en-US" dirty="0" smtClean="0"/>
              <a:t>)</a:t>
            </a:r>
            <a:r>
              <a:rPr lang="en-US" i="1" baseline="30000" dirty="0" smtClean="0"/>
              <a:t>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1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peer-to-peer (P2P) computing model has been very successful in the last decade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3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6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56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expression (or query)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 the total number of XML documents in the network that contain a match for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provable guarantee on the quality of the estimate.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the above estimate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provide the size of the result 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endParaRPr lang="en-US" dirty="0" smtClean="0"/>
          </a:p>
          <a:p>
            <a:r>
              <a:rPr lang="en-US" dirty="0" smtClean="0"/>
              <a:t>To select a particular join ordering, to determine if sufficient number of samples available to conduct a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Satisfy requirements on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estimate of the average is the ratio of the sum and the weight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baseline="0" dirty="0" smtClean="0"/>
              <a:t>Epsilon: accuracy</a:t>
            </a:r>
          </a:p>
          <a:p>
            <a:r>
              <a:rPr lang="en-US" baseline="0" dirty="0" smtClean="0"/>
              <a:t>Delta: confidence</a:t>
            </a:r>
            <a:endParaRPr lang="en-US" dirty="0" smtClean="0"/>
          </a:p>
          <a:p>
            <a:r>
              <a:rPr lang="en-US" dirty="0" smtClean="0"/>
              <a:t>mass conservation: the average of all sums </a:t>
            </a:r>
            <a:r>
              <a:rPr lang="en-US" dirty="0" err="1" smtClean="0"/>
              <a:t>st,i</a:t>
            </a:r>
            <a:r>
              <a:rPr lang="en-US" dirty="0" smtClean="0"/>
              <a:t> is always the correct average, and the sum of all weights </a:t>
            </a:r>
            <a:r>
              <a:rPr lang="en-US" dirty="0" err="1" smtClean="0"/>
              <a:t>wt,i</a:t>
            </a:r>
            <a:r>
              <a:rPr lang="en-US" dirty="0" smtClean="0"/>
              <a:t> is always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the performance evaluation is to find if the results we obtain are consistent with the theoretical analysis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VanillaXGossip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XGossip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Divisibility test: If Q is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subgraph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T, then sig(Q,S) divides sig(T,S)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at</a:t>
            </a:r>
            <a:r>
              <a:rPr lang="en-US" baseline="0" dirty="0" smtClean="0"/>
              <a:t> least prob. 1 – Delta, t</a:t>
            </a:r>
            <a:r>
              <a:rPr lang="en-US" dirty="0" smtClean="0"/>
              <a:t>here is a round </a:t>
            </a:r>
            <a:r>
              <a:rPr lang="en-US" dirty="0" err="1" smtClean="0"/>
              <a:t>t_i</a:t>
            </a:r>
            <a:r>
              <a:rPr lang="en-US" dirty="0" smtClean="0"/>
              <a:t> = O(…) such that in all the following rounds (t &gt; </a:t>
            </a:r>
            <a:r>
              <a:rPr lang="en-US" dirty="0" err="1" smtClean="0"/>
              <a:t>t_i</a:t>
            </a:r>
            <a:r>
              <a:rPr lang="en-US" dirty="0" smtClean="0"/>
              <a:t>), the relative error of the estimate of </a:t>
            </a:r>
            <a:r>
              <a:rPr lang="en-US" dirty="0" err="1" smtClean="0"/>
              <a:t>avg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</a:t>
            </a:r>
            <a:r>
              <a:rPr lang="en-US" baseline="0" dirty="0" smtClean="0"/>
              <a:t> is at most Epsilon</a:t>
            </a:r>
          </a:p>
          <a:p>
            <a:r>
              <a:rPr lang="en-US" baseline="0" dirty="0" smtClean="0"/>
              <a:t>Epsilon: accuracy</a:t>
            </a:r>
          </a:p>
          <a:p>
            <a:r>
              <a:rPr lang="en-US" baseline="0" dirty="0" smtClean="0"/>
              <a:t>Delta: 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map similar items to the same buckets with high probability by hashing the input items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probability that the output hash values of two different sets is equal, is equivalent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of the sets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2B79-A96B-A540-B468-E316935F69D8}" type="datetime1">
              <a:rPr lang="en-US" smtClean="0"/>
              <a:t>6/22/12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2F6B-E5A0-3D4A-B925-FC59D815F754}" type="datetime1">
              <a:rPr lang="en-US" smtClean="0"/>
              <a:t>6/22/12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39F2-48E4-3D4F-AE5F-147F0957AA21}" type="datetime1">
              <a:rPr lang="en-US" smtClean="0"/>
              <a:t>6/22/12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1pPr>
            <a:lvl2pPr marL="45720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3pPr>
            <a:lvl4pPr marL="100584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4pPr>
            <a:lvl5pPr marL="1188720" indent="-13716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619C-543B-8B48-B1BF-87AABB13C328}" type="datetime1">
              <a:rPr lang="en-US" smtClean="0"/>
              <a:t>6/22/12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F2BD-3D68-5042-B925-E7D9DBD1F814}" type="datetime1">
              <a:rPr lang="en-US" smtClean="0"/>
              <a:t>6/22/12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6C4A-2E96-8B42-A23C-B6440A838FCC}" type="datetime1">
              <a:rPr lang="en-US" smtClean="0"/>
              <a:t>6/22/12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19AF-0D21-974C-9293-302CB90F662C}" type="datetime1">
              <a:rPr lang="en-US" smtClean="0"/>
              <a:t>6/22/12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F9D1-FF99-8740-BC4F-F3FA0F06338A}" type="datetime1">
              <a:rPr lang="en-US" smtClean="0"/>
              <a:t>6/22/12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337A-070F-CD44-9ECF-4F81A5E1EDB3}" type="datetime1">
              <a:rPr lang="en-US" smtClean="0"/>
              <a:t>6/22/12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3A4D-A95D-BD48-B985-EF85696961DD}" type="datetime1">
              <a:rPr lang="en-US" smtClean="0"/>
              <a:t>6/22/12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3B57-93FF-A44C-A4AC-CE99C8F6AC42}" type="datetime1">
              <a:rPr lang="en-US" smtClean="0"/>
              <a:t>6/22/12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6CBAD4-021F-3D44-80A3-25A3CBD9B17E}" type="datetime1">
              <a:rPr lang="en-US" smtClean="0"/>
              <a:t>6/22/12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A STUDY OF GOSSIP ALGORITHMS FOR Internet-Scale </a:t>
            </a:r>
            <a:r>
              <a:rPr lang="en-US" sz="3200" b="1" dirty="0"/>
              <a:t>Cardinality Estimation of </a:t>
            </a:r>
            <a:r>
              <a:rPr lang="en-US" sz="3200" b="1" dirty="0" smtClean="0"/>
              <a:t>Distributed </a:t>
            </a:r>
            <a:r>
              <a:rPr lang="en-US" sz="3200" b="1" dirty="0"/>
              <a:t>XML 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3820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Vasil G. </a:t>
            </a:r>
            <a:r>
              <a:rPr lang="en-US" b="1" dirty="0" err="1" smtClean="0"/>
              <a:t>Slavov</a:t>
            </a:r>
            <a:endParaRPr lang="en-US" b="1" dirty="0"/>
          </a:p>
          <a:p>
            <a:r>
              <a:rPr lang="en-US" dirty="0" smtClean="0"/>
              <a:t>Computer </a:t>
            </a:r>
            <a:r>
              <a:rPr lang="en-US" dirty="0"/>
              <a:t>Science &amp; Electrical Engineering</a:t>
            </a:r>
          </a:p>
          <a:p>
            <a:r>
              <a:rPr lang="en-US" dirty="0"/>
              <a:t>University of Missouri-Kansas </a:t>
            </a:r>
            <a:r>
              <a:rPr lang="en-US" dirty="0" smtClean="0"/>
              <a:t>City</a:t>
            </a:r>
          </a:p>
          <a:p>
            <a:endParaRPr lang="en-US" dirty="0"/>
          </a:p>
          <a:p>
            <a:r>
              <a:rPr lang="en-US" dirty="0" smtClean="0"/>
              <a:t>June 22</a:t>
            </a:r>
            <a:r>
              <a:rPr lang="en-US" baseline="30000" dirty="0" smtClean="0"/>
              <a:t>nd</a:t>
            </a:r>
            <a:r>
              <a:rPr lang="en-US" dirty="0" smtClean="0"/>
              <a:t>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Thesis Defense of Vasil Slavov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5638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mic Sans MS" pitchFamily="66" charset="0"/>
              </a:rPr>
              <a:t>Acknowledgements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mic Sans MS" pitchFamily="66" charset="0"/>
              </a:rPr>
              <a:t>National Science Foundation (IIS-1115871)</a:t>
            </a:r>
            <a:endParaRPr lang="en-US" sz="16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7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Thesis 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Implementing gossip in an Internet-scale environment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Conducting a comprehensive evaluation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Analyzing the experimental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649949" y="3417332"/>
            <a:ext cx="2588551" cy="242960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</a:t>
            </a:r>
            <a:r>
              <a:rPr lang="en-US" dirty="0" err="1" smtClean="0"/>
              <a:t>VanillaXGossip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35090"/>
              </p:ext>
            </p:extLst>
          </p:nvPr>
        </p:nvGraphicFramePr>
        <p:xfrm>
          <a:off x="6588369" y="3764280"/>
          <a:ext cx="1126134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40334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,1)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┴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828800" y="3276600"/>
            <a:ext cx="228600" cy="228600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9466" y="5706208"/>
            <a:ext cx="228600" cy="228600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4533900"/>
            <a:ext cx="228600" cy="228600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4563208"/>
            <a:ext cx="228600" cy="228600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3631" y="35052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42247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532520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448700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4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35255" y="4038600"/>
            <a:ext cx="1698745" cy="794266"/>
            <a:chOff x="4038600" y="3960614"/>
            <a:chExt cx="1698745" cy="794266"/>
          </a:xfrm>
        </p:grpSpPr>
        <p:sp>
          <p:nvSpPr>
            <p:cNvPr id="12" name="Isosceles Triangle 11"/>
            <p:cNvSpPr/>
            <p:nvPr/>
          </p:nvSpPr>
          <p:spPr>
            <a:xfrm>
              <a:off x="4038600" y="3960614"/>
              <a:ext cx="419100" cy="381000"/>
            </a:xfrm>
            <a:prstGeom prst="triangle">
              <a:avLst/>
            </a:prstGeom>
            <a:ln w="31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686300" y="3960614"/>
              <a:ext cx="419100" cy="381000"/>
            </a:xfrm>
            <a:prstGeom prst="triangle">
              <a:avLst/>
            </a:prstGeom>
            <a:ln w="31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295900" y="3960614"/>
              <a:ext cx="419100" cy="381000"/>
            </a:xfrm>
            <a:prstGeom prst="triangle">
              <a:avLst/>
            </a:prstGeom>
            <a:ln w="31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2861" y="437388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2303" y="437388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438554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52503" y="3276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5" name="Left Arrow 24"/>
          <p:cNvSpPr/>
          <p:nvPr/>
        </p:nvSpPr>
        <p:spPr>
          <a:xfrm rot="10800000">
            <a:off x="5715001" y="4221479"/>
            <a:ext cx="516534" cy="152400"/>
          </a:xfrm>
          <a:prstGeom prst="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♦"/>
            </a:pPr>
            <a:r>
              <a:rPr lang="en-US" sz="2400" dirty="0" smtClean="0"/>
              <a:t>Builds on Push-Sum</a:t>
            </a:r>
            <a:endParaRPr lang="en-US" sz="2400" dirty="0"/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♦"/>
            </a:pPr>
            <a:r>
              <a:rPr lang="en-US" sz="2400" dirty="0" smtClean="0"/>
              <a:t>XML documents are mapped to their signatures 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♦"/>
            </a:pPr>
            <a:r>
              <a:rPr lang="en-US" sz="2000" i="1" dirty="0" err="1" smtClean="0"/>
              <a:t>psi</a:t>
            </a:r>
            <a:r>
              <a:rPr lang="en-US" sz="2000" dirty="0" err="1" smtClean="0"/>
              <a:t>X</a:t>
            </a:r>
            <a:r>
              <a:rPr lang="en-US" sz="2000" dirty="0" smtClean="0"/>
              <a:t> [</a:t>
            </a:r>
            <a:r>
              <a:rPr lang="en-US" sz="2000" dirty="0" err="1" smtClean="0">
                <a:solidFill>
                  <a:srgbClr val="0070C0"/>
                </a:solidFill>
              </a:rPr>
              <a:t>Rao</a:t>
            </a:r>
            <a:r>
              <a:rPr lang="en-US" sz="2000" dirty="0" smtClean="0">
                <a:solidFill>
                  <a:srgbClr val="0070C0"/>
                </a:solidFill>
              </a:rPr>
              <a:t> et.al. TKDE ‘09, ICDE ‘09</a:t>
            </a:r>
            <a:r>
              <a:rPr lang="en-US" sz="2000" dirty="0" smtClean="0"/>
              <a:t>]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♦"/>
            </a:pPr>
            <a:r>
              <a:rPr lang="en-US" sz="2000" dirty="0" smtClean="0"/>
              <a:t>XML doc. </a:t>
            </a:r>
            <a:r>
              <a:rPr lang="en-US" sz="2000" dirty="0" smtClean="0">
                <a:sym typeface="Wingdings" pitchFamily="2" charset="2"/>
              </a:rPr>
              <a:t> data signature; </a:t>
            </a:r>
            <a:r>
              <a:rPr lang="en-US" sz="2000" dirty="0" err="1" smtClean="0">
                <a:sym typeface="Wingdings" pitchFamily="2" charset="2"/>
              </a:rPr>
              <a:t>XPath</a:t>
            </a:r>
            <a:r>
              <a:rPr lang="en-US" sz="2000" dirty="0" smtClean="0">
                <a:sym typeface="Wingdings" pitchFamily="2" charset="2"/>
              </a:rPr>
              <a:t> query  query signature</a:t>
            </a:r>
            <a:endParaRPr 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5715000"/>
            <a:ext cx="4724400" cy="56263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peer creates a sorted </a:t>
            </a:r>
            <a:r>
              <a:rPr lang="en-US" sz="2000" dirty="0" err="1" smtClean="0"/>
              <a:t>tuple</a:t>
            </a:r>
            <a:r>
              <a:rPr lang="en-US" sz="2000" dirty="0" smtClean="0"/>
              <a:t>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10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peer receives 3 tuple lists during a gossip round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3160"/>
            <a:ext cx="705783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62000" y="3124200"/>
            <a:ext cx="2895600" cy="2438400"/>
            <a:chOff x="762000" y="3124200"/>
            <a:chExt cx="2895600" cy="2438400"/>
          </a:xfrm>
        </p:grpSpPr>
        <p:sp>
          <p:nvSpPr>
            <p:cNvPr id="20" name="Left Arrow 19"/>
            <p:cNvSpPr/>
            <p:nvPr/>
          </p:nvSpPr>
          <p:spPr>
            <a:xfrm rot="10800000">
              <a:off x="2057400" y="3124200"/>
              <a:ext cx="304800" cy="152400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 rot="10800000">
              <a:off x="3352800" y="3124200"/>
              <a:ext cx="304800" cy="152400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0800000">
              <a:off x="762000" y="3124200"/>
              <a:ext cx="304800" cy="152400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4800600"/>
              <a:ext cx="2209800" cy="762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1999" y="3471670"/>
            <a:ext cx="2895600" cy="2819401"/>
            <a:chOff x="762000" y="3505199"/>
            <a:chExt cx="2895600" cy="2819401"/>
          </a:xfrm>
        </p:grpSpPr>
        <p:sp>
          <p:nvSpPr>
            <p:cNvPr id="28" name="Left Arrow 27"/>
            <p:cNvSpPr/>
            <p:nvPr/>
          </p:nvSpPr>
          <p:spPr>
            <a:xfrm rot="10800000">
              <a:off x="762000" y="3505200"/>
              <a:ext cx="304800" cy="152400"/>
            </a:xfrm>
            <a:prstGeom prst="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 rot="10800000">
              <a:off x="2057400" y="3919729"/>
              <a:ext cx="304800" cy="152400"/>
            </a:xfrm>
            <a:prstGeom prst="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 rot="10800000">
              <a:off x="3352800" y="3505199"/>
              <a:ext cx="304800" cy="152400"/>
            </a:xfrm>
            <a:prstGeom prst="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0600" y="5562600"/>
              <a:ext cx="22098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7000" y="5486400"/>
            <a:ext cx="1981200" cy="815102"/>
          </a:xfrm>
          <a:prstGeom prst="roundRect">
            <a:avLst>
              <a:gd name="adj" fmla="val 36203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randomly selected peer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1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VanillaXGossip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</a:t>
            </a:r>
            <a:r>
              <a:rPr lang="en-US" dirty="0" err="1" smtClean="0"/>
              <a:t>multiset</a:t>
            </a:r>
            <a:r>
              <a:rPr lang="en-US" dirty="0" smtClean="0"/>
              <a:t> ┴</a:t>
            </a:r>
          </a:p>
          <a:p>
            <a:pPr lvl="1"/>
            <a:r>
              <a:rPr lang="en-US" dirty="0" smtClean="0"/>
              <a:t>Placeholder for signatures not </a:t>
            </a:r>
            <a:r>
              <a:rPr lang="en-US" dirty="0"/>
              <a:t>yet known to </a:t>
            </a:r>
            <a:r>
              <a:rPr lang="en-US" dirty="0" smtClean="0"/>
              <a:t>a peer </a:t>
            </a:r>
            <a:r>
              <a:rPr lang="en-US" dirty="0"/>
              <a:t>during a gossip </a:t>
            </a:r>
            <a:r>
              <a:rPr lang="en-US" dirty="0" smtClean="0"/>
              <a:t>round </a:t>
            </a:r>
          </a:p>
          <a:p>
            <a:pPr lvl="1"/>
            <a:r>
              <a:rPr lang="en-US" dirty="0" smtClean="0"/>
              <a:t>Preserves the property of “mass conservation”</a:t>
            </a:r>
            <a:endParaRPr lang="en-US" dirty="0"/>
          </a:p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Rounds: </a:t>
            </a:r>
            <a:r>
              <a:rPr lang="en-US" dirty="0"/>
              <a:t>O(log(</a:t>
            </a:r>
            <a:r>
              <a:rPr lang="en-US" i="1" dirty="0"/>
              <a:t>n</a:t>
            </a:r>
            <a:r>
              <a:rPr lang="en-US" dirty="0"/>
              <a:t>) + log(1/</a:t>
            </a:r>
            <a:r>
              <a:rPr lang="az-Cyrl-AZ" dirty="0"/>
              <a:t>ε</a:t>
            </a:r>
            <a:r>
              <a:rPr lang="en-US" dirty="0"/>
              <a:t>) + log(1/</a:t>
            </a:r>
            <a:r>
              <a:rPr lang="el-GR" dirty="0"/>
              <a:t>δ</a:t>
            </a:r>
            <a:r>
              <a:rPr lang="en-US" dirty="0" smtClean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6400" y="5029200"/>
            <a:ext cx="6248400" cy="990600"/>
          </a:xfrm>
          <a:prstGeom prst="roundRect">
            <a:avLst>
              <a:gd name="adj" fmla="val 38096"/>
            </a:avLst>
          </a:prstGeom>
          <a:solidFill>
            <a:srgbClr val="FFFFCC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smtClean="0">
                <a:solidFill>
                  <a:schemeClr val="tx1"/>
                </a:solidFill>
              </a:rPr>
              <a:t>Problem 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peer will end up with all the distinct signatures</a:t>
            </a:r>
            <a:endParaRPr lang="en-US" sz="28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More memory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more bandwidth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1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XGossip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Divide-and-conquer </a:t>
            </a:r>
            <a:r>
              <a:rPr lang="en-US" dirty="0" smtClean="0"/>
              <a:t>approach using Locality Sensitive Hashing (LSH)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subset of peers </a:t>
            </a:r>
            <a:r>
              <a:rPr lang="en-US" dirty="0" smtClean="0"/>
              <a:t>are responsible for gossiping a </a:t>
            </a:r>
            <a:r>
              <a:rPr lang="en-US" dirty="0" smtClean="0">
                <a:solidFill>
                  <a:srgbClr val="0070C0"/>
                </a:solidFill>
              </a:rPr>
              <a:t>subset of distinct signatures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0" y="4572000"/>
            <a:ext cx="6172200" cy="885885"/>
          </a:xfrm>
          <a:prstGeom prst="roundRect">
            <a:avLst>
              <a:gd name="adj" fmla="val 35315"/>
            </a:avLst>
          </a:prstGeom>
          <a:solidFill>
            <a:srgbClr val="FFFFCC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Benefits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Less memory, less bandwidth, faster convergence</a:t>
            </a:r>
          </a:p>
        </p:txBody>
      </p:sp>
    </p:spTree>
    <p:extLst>
      <p:ext uri="{BB962C8B-B14F-4D97-AF65-F5344CB8AC3E}">
        <p14:creationId xmlns:p14="http://schemas.microsoft.com/office/powerpoint/2010/main" val="98873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Hashing (LSH)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/>
            <a:r>
              <a:rPr lang="en-US" sz="2400" dirty="0" smtClean="0"/>
              <a:t>Introduced by </a:t>
            </a:r>
            <a:r>
              <a:rPr lang="en-US" sz="2400" dirty="0" err="1" smtClean="0"/>
              <a:t>Indyk</a:t>
            </a:r>
            <a:r>
              <a:rPr lang="en-US" sz="2400" dirty="0" smtClean="0"/>
              <a:t> and </a:t>
            </a:r>
            <a:r>
              <a:rPr lang="en-US" sz="2400" dirty="0" err="1" smtClean="0"/>
              <a:t>Motwani</a:t>
            </a:r>
            <a:r>
              <a:rPr lang="en-US" sz="2400" dirty="0" smtClean="0"/>
              <a:t> [</a:t>
            </a:r>
            <a:r>
              <a:rPr lang="en-US" sz="2400" dirty="0" smtClean="0">
                <a:solidFill>
                  <a:srgbClr val="0070C0"/>
                </a:solidFill>
              </a:rPr>
              <a:t>STOC ‘98</a:t>
            </a:r>
            <a:r>
              <a:rPr lang="en-US" sz="2400" dirty="0" smtClean="0"/>
              <a:t>]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Web clustering, computer vision, computational biology, etc.</a:t>
            </a:r>
          </a:p>
          <a:p>
            <a:r>
              <a:rPr lang="en-US" dirty="0" smtClean="0"/>
              <a:t>Idea</a:t>
            </a:r>
          </a:p>
          <a:p>
            <a:pPr marL="457200" lvl="2"/>
            <a:r>
              <a:rPr lang="en-US" sz="2000" dirty="0" smtClean="0"/>
              <a:t>Use many hash functions</a:t>
            </a:r>
          </a:p>
          <a:p>
            <a:pPr lvl="1"/>
            <a:r>
              <a:rPr lang="en-US" dirty="0" smtClean="0"/>
              <a:t>Probability of collision is higher for inputs that are more similar </a:t>
            </a:r>
          </a:p>
          <a:p>
            <a:r>
              <a:rPr lang="en-US" dirty="0" smtClean="0"/>
              <a:t>LSH on sets using </a:t>
            </a:r>
            <a:r>
              <a:rPr lang="en-US" dirty="0" err="1" smtClean="0"/>
              <a:t>Jaccard</a:t>
            </a:r>
            <a:r>
              <a:rPr lang="en-US" dirty="0" smtClean="0"/>
              <a:t> index [</a:t>
            </a:r>
            <a:r>
              <a:rPr lang="en-US" dirty="0" smtClean="0">
                <a:solidFill>
                  <a:srgbClr val="0070C0"/>
                </a:solidFill>
              </a:rPr>
              <a:t>WWW ‘02, WWW ‘05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P[</a:t>
            </a:r>
            <a:r>
              <a:rPr lang="en-US" i="1" dirty="0" smtClean="0"/>
              <a:t>h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i="1" dirty="0" smtClean="0"/>
              <a:t>h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)] = |s</a:t>
            </a:r>
            <a:r>
              <a:rPr lang="en-US" baseline="-25000" dirty="0" smtClean="0"/>
              <a:t>1</a:t>
            </a:r>
            <a:r>
              <a:rPr lang="en-US" dirty="0" smtClean="0"/>
              <a:t> ∩ s</a:t>
            </a:r>
            <a:r>
              <a:rPr lang="en-US" baseline="-25000" dirty="0" smtClean="0"/>
              <a:t>2</a:t>
            </a:r>
            <a:r>
              <a:rPr lang="en-US" dirty="0" smtClean="0"/>
              <a:t>|/|s</a:t>
            </a:r>
            <a:r>
              <a:rPr lang="en-US" baseline="-25000" dirty="0" smtClean="0"/>
              <a:t>1</a:t>
            </a:r>
            <a:r>
              <a:rPr lang="en-US" dirty="0" smtClean="0"/>
              <a:t> U s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min-hashing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on Sets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b="1" dirty="0" smtClean="0"/>
              <a:t>p</a:t>
            </a:r>
            <a:r>
              <a:rPr lang="en-US" dirty="0" smtClean="0"/>
              <a:t> = |s</a:t>
            </a:r>
            <a:r>
              <a:rPr lang="en-US" baseline="-25000" dirty="0" smtClean="0"/>
              <a:t>1</a:t>
            </a:r>
            <a:r>
              <a:rPr lang="en-US" dirty="0" smtClean="0"/>
              <a:t> ∩ s</a:t>
            </a:r>
            <a:r>
              <a:rPr lang="en-US" baseline="-25000" dirty="0" smtClean="0"/>
              <a:t>2</a:t>
            </a:r>
            <a:r>
              <a:rPr lang="en-US" dirty="0" smtClean="0"/>
              <a:t>|/|s</a:t>
            </a:r>
            <a:r>
              <a:rPr lang="en-US" baseline="-25000" dirty="0" smtClean="0"/>
              <a:t>1</a:t>
            </a:r>
            <a:r>
              <a:rPr lang="en-US" dirty="0" smtClean="0"/>
              <a:t> U s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</a:p>
          <a:p>
            <a:r>
              <a:rPr lang="en-US" dirty="0" smtClean="0"/>
              <a:t>Pick </a:t>
            </a:r>
            <a:r>
              <a:rPr lang="en-US" i="1" dirty="0" smtClean="0"/>
              <a:t>k</a:t>
            </a:r>
            <a:r>
              <a:rPr lang="en-US" dirty="0" smtClean="0"/>
              <a:t> x ℓ random linear hash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2895600"/>
            <a:ext cx="838200" cy="30480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895600"/>
            <a:ext cx="838200" cy="30480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895600"/>
            <a:ext cx="838200" cy="30480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733800"/>
            <a:ext cx="838200" cy="30480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3733800"/>
            <a:ext cx="838200" cy="30480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3733800"/>
            <a:ext cx="838200" cy="30480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4431268"/>
            <a:ext cx="293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of ℓ hash functions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28194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36576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152900" y="4305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33400" y="2743200"/>
            <a:ext cx="7620000" cy="2843570"/>
            <a:chOff x="533400" y="2590800"/>
            <a:chExt cx="7620000" cy="2843570"/>
          </a:xfrm>
        </p:grpSpPr>
        <p:sp>
          <p:nvSpPr>
            <p:cNvPr id="24" name="Rounded Rectangle 23"/>
            <p:cNvSpPr/>
            <p:nvPr/>
          </p:nvSpPr>
          <p:spPr>
            <a:xfrm>
              <a:off x="533400" y="4953000"/>
              <a:ext cx="7620000" cy="481370"/>
            </a:xfrm>
            <a:prstGeom prst="roundRect">
              <a:avLst>
                <a:gd name="adj" fmla="val 29099"/>
              </a:avLst>
            </a:prstGeom>
            <a:solidFill>
              <a:srgbClr val="FFFFCC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P[</a:t>
              </a:r>
              <a:r>
                <a:rPr lang="en-US" sz="2000" dirty="0" smtClean="0">
                  <a:solidFill>
                    <a:srgbClr val="0070C0"/>
                  </a:solidFill>
                </a:rPr>
                <a:t>at least one pair of yellow and green is identical</a:t>
              </a:r>
              <a:r>
                <a:rPr lang="en-US" sz="2000" dirty="0" smtClean="0"/>
                <a:t>] = 1 - (1 - </a:t>
              </a:r>
              <a:r>
                <a:rPr lang="en-US" sz="2000" b="1" dirty="0" err="1" smtClean="0"/>
                <a:t>p</a:t>
              </a:r>
              <a:r>
                <a:rPr lang="en-US" sz="2000" baseline="30000" dirty="0" err="1" smtClean="0"/>
                <a:t>ℓ</a:t>
              </a:r>
              <a:r>
                <a:rPr lang="en-US" sz="2000" dirty="0" smtClean="0"/>
                <a:t>)</a:t>
              </a:r>
              <a:r>
                <a:rPr lang="en-US" sz="2000" i="1" baseline="30000" dirty="0" smtClean="0"/>
                <a:t>k</a:t>
              </a:r>
              <a:endParaRPr lang="en-US" sz="2000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000" y="2590800"/>
              <a:ext cx="1143000" cy="1447800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23302" y="2831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3669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514600" y="5102662"/>
            <a:ext cx="4038600" cy="1221938"/>
          </a:xfrm>
          <a:prstGeom prst="roundRect">
            <a:avLst>
              <a:gd name="adj" fmla="val 29099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Can pick </a:t>
            </a:r>
            <a:r>
              <a:rPr lang="en-US" sz="2000" i="1" dirty="0" smtClean="0"/>
              <a:t>k</a:t>
            </a:r>
            <a:r>
              <a:rPr lang="en-US" sz="2000" dirty="0" smtClean="0"/>
              <a:t> and ℓ </a:t>
            </a:r>
            <a:r>
              <a:rPr lang="en-US" sz="2000" dirty="0" err="1" smtClean="0"/>
              <a:t>s.t</a:t>
            </a:r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High probability if similarity ≥ </a:t>
            </a:r>
            <a:r>
              <a:rPr lang="en-US" sz="2000" b="1" dirty="0" smtClean="0"/>
              <a:t>p</a:t>
            </a:r>
          </a:p>
          <a:p>
            <a:pPr algn="ctr"/>
            <a:r>
              <a:rPr lang="en-US" sz="2000" dirty="0" smtClean="0"/>
              <a:t>Low probability if similarity &lt; </a:t>
            </a:r>
            <a:r>
              <a:rPr lang="en-US" sz="2000" b="1" dirty="0" smtClean="0"/>
              <a:t>p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XGossip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Define 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 teams for a signature </a:t>
            </a:r>
            <a:r>
              <a:rPr lang="en-US" b="1" dirty="0" smtClean="0">
                <a:sym typeface="Wingdings" pitchFamily="2" charset="2"/>
              </a:rPr>
              <a:t>s</a:t>
            </a:r>
          </a:p>
          <a:p>
            <a:pPr lvl="1"/>
            <a:r>
              <a:rPr lang="en-US" dirty="0"/>
              <a:t>LSH(</a:t>
            </a:r>
            <a:r>
              <a:rPr lang="en-US" b="1" dirty="0"/>
              <a:t>s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{h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…, </a:t>
            </a:r>
            <a:r>
              <a:rPr lang="en-US" dirty="0" err="1">
                <a:sym typeface="Wingdings" pitchFamily="2" charset="2"/>
              </a:rPr>
              <a:t>h</a:t>
            </a:r>
            <a:r>
              <a:rPr lang="en-US" i="1" baseline="-25000" dirty="0" err="1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} 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Each team has id h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, 1≤ i ≤ </a:t>
            </a:r>
            <a:r>
              <a:rPr lang="en-US" i="1" dirty="0" smtClean="0">
                <a:sym typeface="Wingdings" pitchFamily="2" charset="2"/>
              </a:rPr>
              <a:t>k; </a:t>
            </a:r>
            <a:r>
              <a:rPr lang="en-US" dirty="0" smtClean="0">
                <a:sym typeface="Wingdings" pitchFamily="2" charset="2"/>
              </a:rPr>
              <a:t>∆ denotes team size</a:t>
            </a:r>
          </a:p>
          <a:p>
            <a:pPr lvl="1"/>
            <a:r>
              <a:rPr lang="en-US" dirty="0"/>
              <a:t>α </a:t>
            </a:r>
            <a:r>
              <a:rPr lang="en-US" dirty="0" smtClean="0"/>
              <a:t>= 1 </a:t>
            </a:r>
            <a:r>
              <a:rPr lang="en-US" dirty="0"/>
              <a:t>- (1 - </a:t>
            </a:r>
            <a:r>
              <a:rPr lang="en-US" b="1" dirty="0"/>
              <a:t>p</a:t>
            </a:r>
            <a:r>
              <a:rPr lang="en-US" baseline="30000" dirty="0"/>
              <a:t>ℓ</a:t>
            </a:r>
            <a:r>
              <a:rPr lang="en-US" dirty="0"/>
              <a:t>)</a:t>
            </a:r>
            <a:r>
              <a:rPr lang="en-US" i="1" baseline="30000" dirty="0" smtClean="0"/>
              <a:t>k</a:t>
            </a:r>
            <a:r>
              <a:rPr lang="en-US" i="1" dirty="0" smtClean="0">
                <a:sym typeface="Wingdings" pitchFamily="2" charset="2"/>
              </a:rPr>
              <a:t> 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066800" y="3232666"/>
            <a:ext cx="2514600" cy="2438400"/>
            <a:chOff x="3352800" y="3962400"/>
            <a:chExt cx="2514600" cy="2438400"/>
          </a:xfrm>
        </p:grpSpPr>
        <p:sp>
          <p:nvSpPr>
            <p:cNvPr id="7" name="TextBox 6"/>
            <p:cNvSpPr txBox="1"/>
            <p:nvPr/>
          </p:nvSpPr>
          <p:spPr>
            <a:xfrm>
              <a:off x="4343400" y="4996934"/>
              <a:ext cx="6527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∆= 4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352800" y="3962400"/>
              <a:ext cx="2514600" cy="24384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3000" y="3124200"/>
            <a:ext cx="2784970" cy="2470666"/>
            <a:chOff x="3429000" y="3853934"/>
            <a:chExt cx="2784970" cy="247066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429000" y="4038600"/>
              <a:ext cx="609600" cy="5334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257800" y="4038600"/>
              <a:ext cx="533400" cy="5334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181600" y="5791200"/>
              <a:ext cx="533400" cy="5334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429000" y="5791200"/>
              <a:ext cx="609600" cy="5334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67400" y="3853934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" pitchFamily="2" charset="2"/>
                </a:rPr>
                <a:t>h</a:t>
              </a:r>
              <a:r>
                <a:rPr lang="en-US" baseline="-25000" dirty="0">
                  <a:sym typeface="Wingdings" pitchFamily="2" charset="2"/>
                </a:rPr>
                <a:t>i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43000" y="3385066"/>
            <a:ext cx="2286000" cy="2927866"/>
            <a:chOff x="3429000" y="4114800"/>
            <a:chExt cx="2286000" cy="2927866"/>
          </a:xfrm>
        </p:grpSpPr>
        <p:sp>
          <p:nvSpPr>
            <p:cNvPr id="55" name="Oval 54"/>
            <p:cNvSpPr/>
            <p:nvPr/>
          </p:nvSpPr>
          <p:spPr>
            <a:xfrm>
              <a:off x="5562600" y="4407932"/>
              <a:ext cx="152400" cy="1640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6160532"/>
              <a:ext cx="152400" cy="1640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29000" y="5638800"/>
              <a:ext cx="152400" cy="1640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4114800"/>
              <a:ext cx="152400" cy="1640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86651" y="6825734"/>
              <a:ext cx="152400" cy="1640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39051" y="667333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enotes a peer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0" y="3853041"/>
            <a:ext cx="3886200" cy="871359"/>
          </a:xfrm>
          <a:prstGeom prst="roundRect">
            <a:avLst>
              <a:gd name="adj" fmla="val 45083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peers of a team exchange messages during gossip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4038600"/>
            <a:ext cx="4038600" cy="519351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Signature </a:t>
            </a:r>
            <a:r>
              <a:rPr lang="en-US" b="1" dirty="0" smtClean="0"/>
              <a:t>s</a:t>
            </a:r>
            <a:r>
              <a:rPr lang="en-US" dirty="0" smtClean="0"/>
              <a:t> is gossiped by </a:t>
            </a:r>
            <a:r>
              <a:rPr lang="en-US" i="1" dirty="0" smtClean="0"/>
              <a:t>k</a:t>
            </a:r>
            <a:r>
              <a:rPr lang="en-US" dirty="0" smtClean="0"/>
              <a:t> teams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3886200"/>
            <a:ext cx="4038600" cy="908864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Similar signatures are gossiped by a team </a:t>
            </a:r>
            <a:r>
              <a:rPr lang="en-US" dirty="0" smtClean="0">
                <a:sym typeface="Wingdings" pitchFamily="2" charset="2"/>
              </a:rPr>
              <a:t> high probability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3806428"/>
            <a:ext cx="3505200" cy="1146572"/>
          </a:xfrm>
          <a:prstGeom prst="roundRect">
            <a:avLst>
              <a:gd name="adj" fmla="val 34350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Cardinality estimation</a:t>
            </a:r>
            <a:r>
              <a:rPr lang="en-US" dirty="0" smtClean="0"/>
              <a:t>: more likely to find all the required signatures in the same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3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XGossip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and execution phases</a:t>
            </a:r>
          </a:p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Rounds: </a:t>
            </a:r>
            <a:r>
              <a:rPr lang="en-US" dirty="0">
                <a:solidFill>
                  <a:srgbClr val="C00000"/>
                </a:solidFill>
              </a:rPr>
              <a:t>O(log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i="1" dirty="0" smtClean="0">
                <a:solidFill>
                  <a:srgbClr val="C00000"/>
                </a:solidFill>
              </a:rPr>
              <a:t>∆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</a:rPr>
              <a:t>+ log(1/</a:t>
            </a:r>
            <a:r>
              <a:rPr lang="az-Cyrl-AZ" dirty="0">
                <a:solidFill>
                  <a:srgbClr val="C00000"/>
                </a:solidFill>
              </a:rPr>
              <a:t>ε</a:t>
            </a:r>
            <a:r>
              <a:rPr lang="en-US" dirty="0">
                <a:solidFill>
                  <a:srgbClr val="C00000"/>
                </a:solidFill>
              </a:rPr>
              <a:t>) + log(1/</a:t>
            </a:r>
            <a:r>
              <a:rPr lang="el-GR" dirty="0" smtClean="0">
                <a:solidFill>
                  <a:srgbClr val="C00000"/>
                </a:solidFill>
              </a:rPr>
              <a:t>δ</a:t>
            </a:r>
            <a:r>
              <a:rPr lang="en-US" dirty="0" smtClean="0">
                <a:solidFill>
                  <a:srgbClr val="C00000"/>
                </a:solidFill>
              </a:rPr>
              <a:t>))</a:t>
            </a:r>
          </a:p>
          <a:p>
            <a:r>
              <a:rPr lang="en-US" dirty="0" smtClean="0"/>
              <a:t>Bandwidth reduction </a:t>
            </a:r>
          </a:p>
          <a:p>
            <a:pPr lvl="1"/>
            <a:r>
              <a:rPr lang="en-US" dirty="0" smtClean="0"/>
              <a:t>Compress signatures when sending a gossip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VanillaXGossip</a:t>
            </a:r>
            <a:r>
              <a:rPr lang="en-US" dirty="0" smtClean="0"/>
              <a:t>: Cardinality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peer wants to compute card(</a:t>
            </a:r>
            <a:r>
              <a:rPr lang="en-US" dirty="0" smtClean="0">
                <a:solidFill>
                  <a:srgbClr val="C00000"/>
                </a:solidFill>
              </a:rPr>
              <a:t>/Gene//</a:t>
            </a:r>
            <a:r>
              <a:rPr lang="en-US" dirty="0" err="1" smtClean="0">
                <a:solidFill>
                  <a:srgbClr val="C00000"/>
                </a:solidFill>
              </a:rPr>
              <a:t>goAcc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4646" y="2438400"/>
            <a:ext cx="2905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Tuple</a:t>
            </a:r>
            <a:r>
              <a:rPr lang="en-US" sz="2000" b="1" dirty="0" smtClean="0"/>
              <a:t> list T @ the peer</a:t>
            </a:r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2514600" y="2946400"/>
          <a:ext cx="41148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2474"/>
                <a:gridCol w="2392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Signature</a:t>
                      </a:r>
                      <a:endParaRPr lang="en-US" dirty="0"/>
                    </a:p>
                  </a:txBody>
                  <a:tcPr marL="229663" marR="229663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sum,weight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229663" marR="229663"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9663" marR="22966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9663" marR="22966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 marL="229663" marR="229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dirty="0" err="1" smtClean="0"/>
                        <a:t>,w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229663" marR="229663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9663" marR="22966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9663" marR="229663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9663" marR="22966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9663" marR="22966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257800"/>
            <a:ext cx="6248400" cy="940653"/>
          </a:xfrm>
          <a:prstGeom prst="roundRect">
            <a:avLst>
              <a:gd name="adj" fmla="val 42612"/>
            </a:avLst>
          </a:prstGeom>
          <a:solidFill>
            <a:srgbClr val="FFFFCC"/>
          </a:solidFill>
          <a:ln>
            <a:solidFill>
              <a:srgbClr val="8EB4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the frequency estimates of signatures that are supersets of the query signature; multiply by 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Praveen R. </a:t>
            </a:r>
            <a:r>
              <a:rPr lang="en-US" dirty="0" err="1"/>
              <a:t>Rao</a:t>
            </a:r>
            <a:r>
              <a:rPr lang="en-US" dirty="0"/>
              <a:t>, Ph.D., Committee </a:t>
            </a:r>
            <a:r>
              <a:rPr lang="en-US" dirty="0" smtClean="0"/>
              <a:t>Chair</a:t>
            </a:r>
          </a:p>
          <a:p>
            <a:r>
              <a:rPr lang="en-US" dirty="0" err="1"/>
              <a:t>Yugyung</a:t>
            </a:r>
            <a:r>
              <a:rPr lang="en-US" dirty="0"/>
              <a:t> Lee, Ph.D</a:t>
            </a:r>
            <a:r>
              <a:rPr lang="en-US" dirty="0" smtClean="0"/>
              <a:t>.</a:t>
            </a:r>
          </a:p>
          <a:p>
            <a:r>
              <a:rPr lang="en-US" dirty="0"/>
              <a:t>Deep </a:t>
            </a:r>
            <a:r>
              <a:rPr lang="en-US" dirty="0" err="1"/>
              <a:t>Medhi</a:t>
            </a:r>
            <a:r>
              <a:rPr lang="en-US" dirty="0"/>
              <a:t>, Ph.D.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XGossip</a:t>
            </a:r>
            <a:r>
              <a:rPr lang="en-US" sz="3600" dirty="0" smtClean="0"/>
              <a:t>: Cardinality Estimation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peer wants to compute card(</a:t>
            </a:r>
            <a:r>
              <a:rPr lang="en-US" dirty="0" smtClean="0">
                <a:solidFill>
                  <a:srgbClr val="C00000"/>
                </a:solidFill>
              </a:rPr>
              <a:t>/Gene//</a:t>
            </a:r>
            <a:r>
              <a:rPr lang="en-US" dirty="0" err="1" smtClean="0">
                <a:solidFill>
                  <a:srgbClr val="C00000"/>
                </a:solidFill>
              </a:rPr>
              <a:t>goAcc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76400" y="2209800"/>
            <a:ext cx="5562600" cy="531674"/>
          </a:xfrm>
          <a:prstGeom prst="roundRect">
            <a:avLst>
              <a:gd name="adj" fmla="val 42612"/>
            </a:avLst>
          </a:prstGeom>
          <a:solidFill>
            <a:srgbClr val="FFFFCC"/>
          </a:solidFill>
          <a:ln>
            <a:solidFill>
              <a:srgbClr val="8EB4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Apply LSH on the query signature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i="1" dirty="0" smtClean="0">
                <a:sym typeface="Wingdings" pitchFamily="2" charset="2"/>
              </a:rPr>
              <a:t>k</a:t>
            </a:r>
            <a:r>
              <a:rPr lang="en-US" sz="2000" dirty="0" smtClean="0">
                <a:sym typeface="Wingdings" pitchFamily="2" charset="2"/>
              </a:rPr>
              <a:t> teams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536347"/>
            <a:ext cx="6172200" cy="940653"/>
          </a:xfrm>
          <a:prstGeom prst="roundRect">
            <a:avLst>
              <a:gd name="adj" fmla="val 42612"/>
            </a:avLst>
          </a:prstGeom>
          <a:solidFill>
            <a:srgbClr val="FFFFCC"/>
          </a:solidFill>
          <a:ln>
            <a:solidFill>
              <a:srgbClr val="8EB4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Merge the frequency estimates of signatures that are supersets of the query signature; multiply by ∆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66800" y="2743199"/>
            <a:ext cx="6400800" cy="2775347"/>
            <a:chOff x="1066800" y="2743199"/>
            <a:chExt cx="6400800" cy="2775347"/>
          </a:xfrm>
        </p:grpSpPr>
        <p:grpSp>
          <p:nvGrpSpPr>
            <p:cNvPr id="36" name="Group 35"/>
            <p:cNvGrpSpPr/>
            <p:nvPr/>
          </p:nvGrpSpPr>
          <p:grpSpPr>
            <a:xfrm>
              <a:off x="1066800" y="3200400"/>
              <a:ext cx="984565" cy="2318146"/>
              <a:chOff x="1066800" y="2286000"/>
              <a:chExt cx="984565" cy="228444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66800" y="2286000"/>
                <a:ext cx="984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 @ p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graphicFrame>
            <p:nvGraphicFramePr>
              <p:cNvPr id="7" name="Content Placeholder 6"/>
              <p:cNvGraphicFramePr>
                <a:graphicFrameLocks/>
              </p:cNvGraphicFramePr>
              <p:nvPr/>
            </p:nvGraphicFramePr>
            <p:xfrm>
              <a:off x="1143000" y="2743200"/>
              <a:ext cx="861237" cy="1827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123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229663" marR="229663">
                        <a:solidFill>
                          <a:srgbClr val="FFFFC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229663" marR="2296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aseline="-25000" dirty="0"/>
                        </a:p>
                      </a:txBody>
                      <a:tcPr marL="229663" marR="2296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marL="229663" marR="2296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229663" marR="229663"/>
                    </a:tc>
                  </a:tr>
                </a:tbl>
              </a:graphicData>
            </a:graphic>
          </p:graphicFrame>
        </p:grpSp>
        <p:grpSp>
          <p:nvGrpSpPr>
            <p:cNvPr id="37" name="Group 36"/>
            <p:cNvGrpSpPr/>
            <p:nvPr/>
          </p:nvGrpSpPr>
          <p:grpSpPr>
            <a:xfrm>
              <a:off x="2590800" y="3200400"/>
              <a:ext cx="1013637" cy="2016760"/>
              <a:chOff x="2895600" y="2286000"/>
              <a:chExt cx="1013637" cy="201676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95600" y="2286000"/>
                <a:ext cx="984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 @ p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graphicFrame>
            <p:nvGraphicFramePr>
              <p:cNvPr id="11" name="Content Placeholder 6"/>
              <p:cNvGraphicFramePr>
                <a:graphicFrameLocks/>
              </p:cNvGraphicFramePr>
              <p:nvPr/>
            </p:nvGraphicFramePr>
            <p:xfrm>
              <a:off x="3048000" y="2819400"/>
              <a:ext cx="861237" cy="148336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123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229663" marR="229663">
                        <a:solidFill>
                          <a:srgbClr val="FFFFC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229663" marR="2296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aseline="-25000" dirty="0"/>
                        </a:p>
                      </a:txBody>
                      <a:tcPr marL="229663" marR="2296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229663" marR="229663"/>
                    </a:tc>
                  </a:tr>
                </a:tbl>
              </a:graphicData>
            </a:graphic>
          </p:graphicFrame>
        </p:grpSp>
        <p:grpSp>
          <p:nvGrpSpPr>
            <p:cNvPr id="38" name="Group 37"/>
            <p:cNvGrpSpPr/>
            <p:nvPr/>
          </p:nvGrpSpPr>
          <p:grpSpPr>
            <a:xfrm>
              <a:off x="6483035" y="3230880"/>
              <a:ext cx="984565" cy="1645920"/>
              <a:chOff x="6553200" y="2286000"/>
              <a:chExt cx="984565" cy="164592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2286000"/>
                <a:ext cx="984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 @ </a:t>
                </a:r>
                <a:r>
                  <a:rPr lang="en-US" sz="2000" b="1" dirty="0" err="1" smtClean="0"/>
                  <a:t>p</a:t>
                </a:r>
                <a:r>
                  <a:rPr lang="en-US" sz="2000" b="1" i="1" baseline="-25000" dirty="0" err="1" smtClean="0"/>
                  <a:t>k</a:t>
                </a:r>
                <a:endParaRPr lang="en-US" sz="2000" b="1" i="1" baseline="-25000" dirty="0"/>
              </a:p>
            </p:txBody>
          </p:sp>
          <p:graphicFrame>
            <p:nvGraphicFramePr>
              <p:cNvPr id="12" name="Content Placeholder 6"/>
              <p:cNvGraphicFramePr>
                <a:graphicFrameLocks/>
              </p:cNvGraphicFramePr>
              <p:nvPr/>
            </p:nvGraphicFramePr>
            <p:xfrm>
              <a:off x="6629400" y="2819400"/>
              <a:ext cx="861237" cy="11125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123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229663" marR="229663">
                        <a:solidFill>
                          <a:srgbClr val="FFFFC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229663" marR="2296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229663" marR="229663"/>
                    </a:tc>
                  </a:tr>
                </a:tbl>
              </a:graphicData>
            </a:graphic>
          </p:graphicFrame>
        </p:grpSp>
        <p:grpSp>
          <p:nvGrpSpPr>
            <p:cNvPr id="35" name="Group 34"/>
            <p:cNvGrpSpPr/>
            <p:nvPr/>
          </p:nvGrpSpPr>
          <p:grpSpPr>
            <a:xfrm flipV="1">
              <a:off x="1981200" y="2743199"/>
              <a:ext cx="4876800" cy="533399"/>
              <a:chOff x="1979951" y="4124882"/>
              <a:chExt cx="4903449" cy="128610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rot="10800000">
                <a:off x="1979951" y="4124882"/>
                <a:ext cx="2515849" cy="1285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0800000">
                <a:off x="3394322" y="4179439"/>
                <a:ext cx="1100685" cy="12315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495800" y="4241800"/>
                <a:ext cx="2387600" cy="1168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4572000" y="397406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……….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top of the Chord DHT [</a:t>
            </a:r>
            <a:r>
              <a:rPr lang="en-US" dirty="0" smtClean="0">
                <a:solidFill>
                  <a:srgbClr val="0070C0"/>
                </a:solidFill>
              </a:rPr>
              <a:t>SIGCOMM ‘01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Use Chord for routing (key-value pairs)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processes per peer: Chord (</a:t>
            </a:r>
            <a:r>
              <a:rPr lang="en-US" dirty="0" err="1" smtClean="0"/>
              <a:t>lsd</a:t>
            </a:r>
            <a:r>
              <a:rPr lang="en-US" dirty="0" smtClean="0"/>
              <a:t>, </a:t>
            </a:r>
            <a:r>
              <a:rPr lang="en-US" dirty="0" err="1" smtClean="0"/>
              <a:t>syncd</a:t>
            </a:r>
            <a:r>
              <a:rPr lang="en-US" dirty="0" smtClean="0"/>
              <a:t>, </a:t>
            </a:r>
            <a:r>
              <a:rPr lang="en-US" dirty="0" err="1" smtClean="0"/>
              <a:t>adbd</a:t>
            </a:r>
            <a:r>
              <a:rPr lang="en-US" dirty="0" smtClean="0"/>
              <a:t>), Gossip (</a:t>
            </a:r>
            <a:r>
              <a:rPr lang="en-US" dirty="0" err="1" smtClean="0"/>
              <a:t>gpsi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Communicate over UNIX sockets</a:t>
            </a:r>
          </a:p>
          <a:p>
            <a:pPr lvl="1"/>
            <a:r>
              <a:rPr lang="en-US" dirty="0" smtClean="0"/>
              <a:t>Read signatures from files, store in main memory</a:t>
            </a:r>
          </a:p>
          <a:p>
            <a:r>
              <a:rPr lang="en-US" dirty="0"/>
              <a:t>Implemented in C++</a:t>
            </a:r>
          </a:p>
          <a:p>
            <a:pPr lvl="1"/>
            <a:r>
              <a:rPr lang="en-US" dirty="0"/>
              <a:t>Data structures from </a:t>
            </a:r>
            <a:r>
              <a:rPr lang="en-US" dirty="0" smtClean="0"/>
              <a:t>STL</a:t>
            </a:r>
          </a:p>
          <a:p>
            <a:pPr lvl="2"/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::map&lt;</a:t>
            </a:r>
            <a:r>
              <a:rPr lang="en-US" sz="1400" dirty="0" err="1"/>
              <a:t>std</a:t>
            </a:r>
            <a:r>
              <a:rPr lang="en-US" sz="1400" dirty="0"/>
              <a:t>::vector&lt;POLY&gt;, </a:t>
            </a:r>
            <a:r>
              <a:rPr lang="en-US" sz="1400" dirty="0" err="1"/>
              <a:t>std</a:t>
            </a:r>
            <a:r>
              <a:rPr lang="en-US" sz="1400" dirty="0"/>
              <a:t>::vector&lt;double&gt;, </a:t>
            </a:r>
            <a:r>
              <a:rPr lang="en-US" sz="1400" dirty="0" err="1"/>
              <a:t>CompareSig</a:t>
            </a:r>
            <a:r>
              <a:rPr lang="en-US" sz="1400" dirty="0"/>
              <a:t>&gt; </a:t>
            </a:r>
            <a:r>
              <a:rPr lang="en-US" sz="1400" dirty="0" err="1"/>
              <a:t>mapType</a:t>
            </a:r>
            <a:r>
              <a:rPr lang="en-US" sz="1400" dirty="0" smtClean="0"/>
              <a:t>;</a:t>
            </a:r>
          </a:p>
          <a:p>
            <a:pPr lvl="2"/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::map&lt;</a:t>
            </a:r>
            <a:r>
              <a:rPr lang="en-US" sz="1400" dirty="0" err="1"/>
              <a:t>chordID</a:t>
            </a:r>
            <a:r>
              <a:rPr lang="en-US" sz="1400" dirty="0"/>
              <a:t>,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int</a:t>
            </a:r>
            <a:r>
              <a:rPr lang="en-US" sz="1400" dirty="0"/>
              <a:t>&gt; &gt; teamid2totalT;</a:t>
            </a:r>
          </a:p>
          <a:p>
            <a:pPr lvl="1"/>
            <a:r>
              <a:rPr lang="en-US" dirty="0" err="1" smtClean="0"/>
              <a:t>SFSlite</a:t>
            </a:r>
            <a:r>
              <a:rPr lang="en-US" dirty="0" smtClean="0"/>
              <a:t> asynchronous library</a:t>
            </a:r>
          </a:p>
          <a:p>
            <a:r>
              <a:rPr lang="en-US" dirty="0" smtClean="0"/>
              <a:t>Challenges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Content Placeholder 6" descr="fig-gossip-sysarch-defense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" b="177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Datasets</a:t>
            </a:r>
          </a:p>
          <a:p>
            <a:pPr lvl="1"/>
            <a:r>
              <a:rPr lang="en-US" sz="1800" dirty="0" smtClean="0"/>
              <a:t>Generated </a:t>
            </a:r>
            <a:r>
              <a:rPr lang="en-US" sz="1800" dirty="0"/>
              <a:t>by the IBM Synthetic XML generator using well-known DTDs (Treebank, DBLP, etc.)</a:t>
            </a:r>
          </a:p>
          <a:p>
            <a:pPr lvl="1"/>
            <a:r>
              <a:rPr lang="en-US" sz="1800" dirty="0"/>
              <a:t>Uniformly distributed among all </a:t>
            </a:r>
            <a:r>
              <a:rPr lang="en-US" sz="1800" dirty="0" smtClean="0"/>
              <a:t>peers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69071"/>
              </p:ext>
            </p:extLst>
          </p:nvPr>
        </p:nvGraphicFramePr>
        <p:xfrm>
          <a:off x="1447800" y="3505200"/>
          <a:ext cx="5869641" cy="20579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6970"/>
                <a:gridCol w="818030"/>
                <a:gridCol w="1295400"/>
                <a:gridCol w="1371600"/>
                <a:gridCol w="1297641"/>
              </a:tblGrid>
              <a:tr h="807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DTDs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# of</a:t>
                      </a:r>
                      <a:r>
                        <a:rPr lang="en-US" baseline="0" dirty="0" smtClean="0"/>
                        <a:t> docs per DTD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# of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</a:t>
                      </a:r>
                      <a:r>
                        <a:rPr lang="en-US" baseline="0" dirty="0" smtClean="0"/>
                        <a:t>. document signature size</a:t>
                      </a:r>
                      <a:endParaRPr lang="en-US" dirty="0"/>
                    </a:p>
                  </a:txBody>
                  <a:tcPr/>
                </a:tc>
              </a:tr>
              <a:tr h="434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190,809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2,098,900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 bytes</a:t>
                      </a:r>
                    </a:p>
                  </a:txBody>
                  <a:tcPr/>
                </a:tc>
              </a:tr>
              <a:tr h="434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192,223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2,498,900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0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Query sets</a:t>
            </a:r>
          </a:p>
          <a:p>
            <a:pPr lvl="1"/>
            <a:r>
              <a:rPr lang="en-US" sz="1600" dirty="0" err="1" smtClean="0"/>
              <a:t>XPath</a:t>
            </a:r>
            <a:r>
              <a:rPr lang="en-US" sz="1600" dirty="0" smtClean="0"/>
              <a:t> </a:t>
            </a:r>
            <a:r>
              <a:rPr lang="en-US" sz="1600" dirty="0"/>
              <a:t>queries generated by </a:t>
            </a:r>
            <a:r>
              <a:rPr lang="en-US" sz="1600" dirty="0" err="1"/>
              <a:t>YFilter</a:t>
            </a:r>
            <a:r>
              <a:rPr lang="en-US" sz="1600" dirty="0"/>
              <a:t> [</a:t>
            </a:r>
            <a:r>
              <a:rPr lang="en-US" sz="1600" dirty="0">
                <a:solidFill>
                  <a:srgbClr val="0070C0"/>
                </a:solidFill>
              </a:rPr>
              <a:t>TODS ‘03</a:t>
            </a:r>
            <a:r>
              <a:rPr lang="en-US" sz="1600" dirty="0"/>
              <a:t>]</a:t>
            </a:r>
          </a:p>
          <a:p>
            <a:pPr lvl="1"/>
            <a:r>
              <a:rPr lang="en-US" sz="1600" dirty="0"/>
              <a:t>A total of 753 </a:t>
            </a:r>
            <a:r>
              <a:rPr lang="en-US" sz="1600" dirty="0" smtClean="0"/>
              <a:t>queries</a:t>
            </a:r>
          </a:p>
          <a:p>
            <a:pPr lvl="1"/>
            <a:r>
              <a:rPr lang="en-US" sz="1600" dirty="0" smtClean="0"/>
              <a:t>2 query approaches</a:t>
            </a:r>
            <a:endParaRPr lang="en-US" sz="1600" dirty="0"/>
          </a:p>
          <a:p>
            <a:pPr lvl="2"/>
            <a:r>
              <a:rPr lang="en-US" sz="1600" dirty="0"/>
              <a:t>LSH(</a:t>
            </a:r>
            <a:r>
              <a:rPr lang="en-US" sz="1600" dirty="0" err="1" smtClean="0"/>
              <a:t>XPath</a:t>
            </a:r>
            <a:r>
              <a:rPr lang="en-US" sz="1600" dirty="0" smtClean="0"/>
              <a:t> sig)</a:t>
            </a:r>
            <a:endParaRPr lang="en-US" sz="1600" dirty="0"/>
          </a:p>
          <a:p>
            <a:pPr lvl="2"/>
            <a:r>
              <a:rPr lang="en-US" sz="1600" dirty="0"/>
              <a:t>LSH(</a:t>
            </a:r>
            <a:r>
              <a:rPr lang="en-US" sz="1600" dirty="0" smtClean="0"/>
              <a:t>proxy </a:t>
            </a:r>
            <a:r>
              <a:rPr lang="en-US" sz="1600" dirty="0"/>
              <a:t>sig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Query subsets based on </a:t>
            </a:r>
            <a:r>
              <a:rPr lang="en-US" sz="1600" dirty="0" err="1"/>
              <a:t>p</a:t>
            </a:r>
            <a:r>
              <a:rPr lang="en-US" sz="1600" baseline="-25000" dirty="0" err="1"/>
              <a:t>min</a:t>
            </a:r>
            <a:r>
              <a:rPr lang="en-US" sz="1600" dirty="0"/>
              <a:t> </a:t>
            </a:r>
            <a:r>
              <a:rPr lang="en-US" sz="1600" dirty="0" smtClean="0"/>
              <a:t>value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52783"/>
              </p:ext>
            </p:extLst>
          </p:nvPr>
        </p:nvGraphicFramePr>
        <p:xfrm>
          <a:off x="1447800" y="3886200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</a:t>
                      </a:r>
                      <a:r>
                        <a:rPr lang="en-US" dirty="0" err="1" smtClean="0"/>
                        <a:t>p</a:t>
                      </a:r>
                      <a:r>
                        <a:rPr lang="en-US" baseline="-25000" dirty="0" err="1" smtClean="0"/>
                        <a:t>min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</a:t>
                      </a:r>
                      <a:r>
                        <a:rPr lang="en-US" baseline="0" dirty="0" smtClean="0"/>
                        <a:t> 0.5)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[0.5,</a:t>
                      </a:r>
                      <a:r>
                        <a:rPr lang="en-US" baseline="0" dirty="0" smtClean="0"/>
                        <a:t> 1]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[0.6,</a:t>
                      </a:r>
                      <a:r>
                        <a:rPr lang="en-US" baseline="0" dirty="0" smtClean="0"/>
                        <a:t> 1]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[0.7,</a:t>
                      </a:r>
                      <a:r>
                        <a:rPr lang="en-US" baseline="0" dirty="0" smtClean="0"/>
                        <a:t> 1]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[0.8,</a:t>
                      </a:r>
                      <a:r>
                        <a:rPr lang="en-US" baseline="0" dirty="0" smtClean="0"/>
                        <a:t> 1]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[0.9,</a:t>
                      </a:r>
                      <a:r>
                        <a:rPr lang="en-US" baseline="0" dirty="0" smtClean="0"/>
                        <a:t> 1]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03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Network Setup and Distribution of Documents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89970"/>
              </p:ext>
            </p:extLst>
          </p:nvPr>
        </p:nvGraphicFramePr>
        <p:xfrm>
          <a:off x="457200" y="4876800"/>
          <a:ext cx="82296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584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# of peers</a:t>
                      </a:r>
                      <a:r>
                        <a:rPr lang="en-US" baseline="0" dirty="0" smtClean="0"/>
                        <a:t> in the network (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peers per EC2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peers picked</a:t>
                      </a:r>
                      <a:r>
                        <a:rPr lang="en-US" baseline="0" dirty="0" smtClean="0"/>
                        <a:t> per DTD (</a:t>
                      </a:r>
                      <a:r>
                        <a:rPr lang="en-US" i="1" baseline="0" dirty="0" smtClean="0"/>
                        <a:t>z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7400"/>
            <a:ext cx="1989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1400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Amazon EC2</a:t>
            </a:r>
          </a:p>
          <a:p>
            <a:pPr lvl="1"/>
            <a:r>
              <a:rPr lang="en-US" sz="1400" dirty="0" smtClean="0"/>
              <a:t>20 medium instances (2 cores, 1.7GB memory)</a:t>
            </a:r>
          </a:p>
          <a:p>
            <a:pPr lvl="1"/>
            <a:r>
              <a:rPr lang="en-US" sz="1400" dirty="0" smtClean="0"/>
              <a:t>US East availability zone</a:t>
            </a:r>
          </a:p>
          <a:p>
            <a:r>
              <a:rPr lang="en-US" sz="1800" dirty="0" smtClean="0"/>
              <a:t>Peers use local clock</a:t>
            </a:r>
          </a:p>
          <a:p>
            <a:r>
              <a:rPr lang="en-US" sz="1800" dirty="0" smtClean="0"/>
              <a:t>120s long rounds</a:t>
            </a:r>
          </a:p>
          <a:p>
            <a:r>
              <a:rPr lang="en-US" sz="1800" dirty="0" smtClean="0"/>
              <a:t>Variables</a:t>
            </a:r>
          </a:p>
          <a:p>
            <a:pPr lvl="1"/>
            <a:r>
              <a:rPr lang="en-US" sz="1400" dirty="0" smtClean="0"/>
              <a:t>team </a:t>
            </a:r>
            <a:r>
              <a:rPr lang="en-US" sz="1400" dirty="0"/>
              <a:t>size (</a:t>
            </a:r>
            <a:r>
              <a:rPr lang="en-US" sz="1400" dirty="0" err="1" smtClean="0"/>
              <a:t>Δ</a:t>
            </a:r>
            <a:r>
              <a:rPr lang="en-US" sz="1400" dirty="0" smtClean="0"/>
              <a:t>): 8, 16</a:t>
            </a:r>
          </a:p>
          <a:p>
            <a:pPr lvl="1"/>
            <a:r>
              <a:rPr lang="en-US" sz="1400" dirty="0" smtClean="0"/>
              <a:t>LSH parameter k: 4, 8</a:t>
            </a:r>
            <a:endParaRPr lang="en-US" sz="1400" dirty="0"/>
          </a:p>
          <a:p>
            <a:pPr lvl="1"/>
            <a:r>
              <a:rPr lang="en-US" sz="1400" dirty="0" smtClean="0"/>
              <a:t>LSH parameter l: 10 (fixed): α </a:t>
            </a:r>
            <a:r>
              <a:rPr lang="en-US" sz="1400" dirty="0"/>
              <a:t>= </a:t>
            </a:r>
            <a:r>
              <a:rPr lang="en-US" sz="1400" dirty="0" smtClean="0"/>
              <a:t>0, when p &lt; 0.5</a:t>
            </a:r>
          </a:p>
          <a:p>
            <a:pPr lvl="1"/>
            <a:r>
              <a:rPr lang="en-US" sz="1400" dirty="0" smtClean="0"/>
              <a:t>compression</a:t>
            </a:r>
          </a:p>
          <a:p>
            <a:pPr lvl="1"/>
            <a:r>
              <a:rPr lang="en-US" sz="1400" dirty="0" smtClean="0"/>
              <a:t># of peers: 500, 1000, 2000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Convergence speed of the frequency of signatures</a:t>
            </a:r>
          </a:p>
          <a:p>
            <a:pPr lvl="1"/>
            <a:r>
              <a:rPr lang="en-US" dirty="0"/>
              <a:t>Mean absolute relative error </a:t>
            </a:r>
            <a:r>
              <a:rPr lang="en-US" dirty="0" smtClean="0"/>
              <a:t>(MARE) of the frequency estimate of the document signatures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Where</a:t>
            </a:r>
          </a:p>
          <a:p>
            <a:pPr lvl="2"/>
            <a:r>
              <a:rPr lang="en-US" dirty="0" smtClean="0"/>
              <a:t>M: tuple list size</a:t>
            </a:r>
          </a:p>
          <a:p>
            <a:pPr lvl="2"/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: true signature frequency</a:t>
            </a:r>
          </a:p>
          <a:p>
            <a:pPr lvl="2"/>
            <a:r>
              <a:rPr lang="en-US" dirty="0" err="1" smtClean="0"/>
              <a:t>ef</a:t>
            </a:r>
            <a:r>
              <a:rPr lang="en-US" baseline="-25000" dirty="0" err="1" smtClean="0"/>
              <a:t>i</a:t>
            </a:r>
            <a:r>
              <a:rPr lang="en-US" dirty="0" smtClean="0"/>
              <a:t>: estimated signature frequency</a:t>
            </a:r>
          </a:p>
          <a:p>
            <a:pPr lvl="3"/>
            <a:r>
              <a:rPr lang="en-US" dirty="0" err="1" smtClean="0"/>
              <a:t>VanillaXGossip</a:t>
            </a:r>
            <a:r>
              <a:rPr lang="en-US" dirty="0" smtClean="0"/>
              <a:t>: </a:t>
            </a:r>
            <a:r>
              <a:rPr lang="en-US" dirty="0" err="1" smtClean="0"/>
              <a:t>freq</a:t>
            </a:r>
            <a:r>
              <a:rPr lang="en-US" dirty="0" smtClean="0"/>
              <a:t> / weight * n</a:t>
            </a:r>
          </a:p>
          <a:p>
            <a:pPr lvl="3"/>
            <a:r>
              <a:rPr lang="en-US" dirty="0" err="1" smtClean="0"/>
              <a:t>XGossip</a:t>
            </a:r>
            <a:r>
              <a:rPr lang="en-US" dirty="0" smtClean="0"/>
              <a:t>: </a:t>
            </a:r>
            <a:r>
              <a:rPr lang="en-US" dirty="0" err="1" smtClean="0"/>
              <a:t>freq</a:t>
            </a:r>
            <a:r>
              <a:rPr lang="en-US" dirty="0" smtClean="0"/>
              <a:t> / weight * </a:t>
            </a:r>
            <a:r>
              <a:rPr lang="en-US" dirty="0" err="1" smtClean="0"/>
              <a:t>Δ</a:t>
            </a:r>
            <a:endParaRPr lang="en-US" dirty="0" smtClean="0"/>
          </a:p>
          <a:p>
            <a:r>
              <a:rPr lang="en-US" dirty="0" smtClean="0"/>
              <a:t>Accuracy of cardinality estimation</a:t>
            </a:r>
          </a:p>
          <a:p>
            <a:pPr lvl="1"/>
            <a:r>
              <a:rPr lang="en-US" dirty="0" smtClean="0"/>
              <a:t>MARE </a:t>
            </a:r>
            <a:r>
              <a:rPr lang="en-US" dirty="0"/>
              <a:t>of the cardinality estimate of the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Bandwidth consumption during gossip</a:t>
            </a:r>
          </a:p>
          <a:p>
            <a:pPr lvl="1"/>
            <a:r>
              <a:rPr lang="en-US" dirty="0" smtClean="0"/>
              <a:t>Amount of data transmitted per round by all peers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mean-abs-rel-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314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XGossip</a:t>
            </a:r>
            <a:r>
              <a:rPr lang="en-US" dirty="0" smtClean="0"/>
              <a:t>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2504795"/>
            <a:ext cx="7086600" cy="3667405"/>
            <a:chOff x="457200" y="1555871"/>
            <a:chExt cx="8458200" cy="4311529"/>
          </a:xfrm>
        </p:grpSpPr>
        <p:sp>
          <p:nvSpPr>
            <p:cNvPr id="19" name="Cloud 18"/>
            <p:cNvSpPr/>
            <p:nvPr/>
          </p:nvSpPr>
          <p:spPr>
            <a:xfrm>
              <a:off x="457200" y="2133600"/>
              <a:ext cx="7848600" cy="259080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kern="1200" dirty="0"/>
            </a:p>
          </p:txBody>
        </p:sp>
        <p:pic>
          <p:nvPicPr>
            <p:cNvPr id="20" name="Picture 19" descr="C:\Documents and Settings\raopr\Local Settings\Temporary Internet Files\Content.IE5\0D6VS9YJ\MC9004315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688" y="1860670"/>
              <a:ext cx="1677709" cy="149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C:\Documents and Settings\raopr\Local Settings\Temporary Internet Files\Content.IE5\0D6VS9YJ\MC9004315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887" y="1555871"/>
              <a:ext cx="1677709" cy="149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C:\Documents and Settings\raopr\Local Settings\Temporary Internet Files\Content.IE5\0D6VS9YJ\MC9004315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8" y="3232271"/>
              <a:ext cx="1677709" cy="149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C:\Documents and Settings\raopr\Local Settings\Temporary Internet Files\Content.IE5\0D6VS9YJ\MC9004315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8" y="1708270"/>
              <a:ext cx="1677709" cy="149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C:\Documents and Settings\raopr\Local Settings\Temporary Internet Files\Content.IE5\0D6VS9YJ\MC9004315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8" y="2851270"/>
              <a:ext cx="1677709" cy="149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548581" y="4613233"/>
              <a:ext cx="1753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kern="1200" dirty="0" smtClean="0"/>
                <a:t>Amazon EC2</a:t>
              </a:r>
              <a:endParaRPr lang="en-US" sz="2400" b="1" kern="1200" dirty="0"/>
            </a:p>
          </p:txBody>
        </p:sp>
        <p:pic>
          <p:nvPicPr>
            <p:cNvPr id="26" name="Picture 25" descr="C:\Documents and Settings\raopr\Local Settings\Temporary Internet Files\Content.IE5\0D6VS9YJ\MC9004315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689" y="3003671"/>
              <a:ext cx="1677709" cy="149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5275" y="4867275"/>
              <a:ext cx="1000125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Straight Arrow Connector 27"/>
            <p:cNvCxnSpPr/>
            <p:nvPr/>
          </p:nvCxnSpPr>
          <p:spPr>
            <a:xfrm rot="10800000">
              <a:off x="6781146" y="4419600"/>
              <a:ext cx="1219854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86516" y="5164450"/>
              <a:ext cx="2791831" cy="434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kern="1200" dirty="0" smtClean="0"/>
                <a:t>Card(</a:t>
              </a:r>
              <a:r>
                <a:rPr lang="en-US" b="1" kern="1200" dirty="0" smtClean="0">
                  <a:solidFill>
                    <a:srgbClr val="C00000"/>
                  </a:solidFill>
                </a:rPr>
                <a:t>/Gene//</a:t>
              </a:r>
              <a:r>
                <a:rPr lang="en-US" b="1" kern="1200" dirty="0" err="1" smtClean="0">
                  <a:solidFill>
                    <a:srgbClr val="C00000"/>
                  </a:solidFill>
                </a:rPr>
                <a:t>goAcc</a:t>
              </a:r>
              <a:r>
                <a:rPr lang="en-US" b="1" kern="1200" dirty="0" smtClean="0"/>
                <a:t>)</a:t>
              </a:r>
              <a:endParaRPr lang="en-US" b="1" kern="1200" dirty="0"/>
            </a:p>
          </p:txBody>
        </p:sp>
      </p:grpSp>
      <p:sp>
        <p:nvSpPr>
          <p:cNvPr id="30" name="Rounded Rectangular Callout 29"/>
          <p:cNvSpPr/>
          <p:nvPr/>
        </p:nvSpPr>
        <p:spPr>
          <a:xfrm>
            <a:off x="3657600" y="3420548"/>
            <a:ext cx="1385358" cy="465652"/>
          </a:xfrm>
          <a:prstGeom prst="wedgeRoundRectCallout">
            <a:avLst>
              <a:gd name="adj1" fmla="val -20833"/>
              <a:gd name="adj2" fmla="val 85577"/>
              <a:gd name="adj3" fmla="val 16667"/>
            </a:avLst>
          </a:prstGeom>
          <a:solidFill>
            <a:srgbClr val="FFFF00"/>
          </a:solidFill>
          <a:ln w="31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C00000"/>
                </a:solidFill>
              </a:rPr>
              <a:t>m peers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1586442" y="3039548"/>
            <a:ext cx="1385358" cy="465652"/>
          </a:xfrm>
          <a:prstGeom prst="wedgeRoundRectCallout">
            <a:avLst>
              <a:gd name="adj1" fmla="val -20833"/>
              <a:gd name="adj2" fmla="val 85577"/>
              <a:gd name="adj3" fmla="val 16667"/>
            </a:avLst>
          </a:prstGeom>
          <a:solidFill>
            <a:srgbClr val="FFFF00"/>
          </a:solidFill>
          <a:ln w="31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C00000"/>
                </a:solidFill>
              </a:rPr>
              <a:t>m peers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48842" y="3200400"/>
            <a:ext cx="1385358" cy="465652"/>
          </a:xfrm>
          <a:prstGeom prst="wedgeRoundRectCallout">
            <a:avLst>
              <a:gd name="adj1" fmla="val -20833"/>
              <a:gd name="adj2" fmla="val 85577"/>
              <a:gd name="adj3" fmla="val 16667"/>
            </a:avLst>
          </a:prstGeom>
          <a:solidFill>
            <a:srgbClr val="FFFF00"/>
          </a:solidFill>
          <a:ln w="31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C00000"/>
                </a:solidFill>
              </a:rPr>
              <a:t>m peers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4267201" y="1981200"/>
            <a:ext cx="1385358" cy="465652"/>
          </a:xfrm>
          <a:prstGeom prst="wedgeRoundRectCallout">
            <a:avLst>
              <a:gd name="adj1" fmla="val -20833"/>
              <a:gd name="adj2" fmla="val 85577"/>
              <a:gd name="adj3" fmla="val 16667"/>
            </a:avLst>
          </a:prstGeom>
          <a:solidFill>
            <a:srgbClr val="FFFF00"/>
          </a:solidFill>
          <a:ln w="31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C00000"/>
                </a:solidFill>
              </a:rPr>
              <a:t>m peers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6477001" y="2125148"/>
            <a:ext cx="1385358" cy="465652"/>
          </a:xfrm>
          <a:prstGeom prst="wedgeRoundRectCallout">
            <a:avLst>
              <a:gd name="adj1" fmla="val -20833"/>
              <a:gd name="adj2" fmla="val 85577"/>
              <a:gd name="adj3" fmla="val 16667"/>
            </a:avLst>
          </a:prstGeom>
          <a:solidFill>
            <a:srgbClr val="FFFF00"/>
          </a:solidFill>
          <a:ln w="31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C00000"/>
                </a:solidFill>
              </a:rPr>
              <a:t>m peers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2667000" y="2209800"/>
            <a:ext cx="1385358" cy="465652"/>
          </a:xfrm>
          <a:prstGeom prst="wedgeRoundRectCallout">
            <a:avLst>
              <a:gd name="adj1" fmla="val -20833"/>
              <a:gd name="adj2" fmla="val 85577"/>
              <a:gd name="adj3" fmla="val 16667"/>
            </a:avLst>
          </a:prstGeom>
          <a:solidFill>
            <a:srgbClr val="FFFF00"/>
          </a:solidFill>
          <a:ln w="31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C00000"/>
                </a:solidFill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</a:rPr>
              <a:t> peers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Speed of Signatures</a:t>
            </a:r>
            <a:endParaRPr lang="en-US" dirty="0"/>
          </a:p>
        </p:txBody>
      </p:sp>
      <p:pic>
        <p:nvPicPr>
          <p:cNvPr id="6" name="Content Placeholder 5" descr="fig-gossip-vanillac-r20-sprea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99" r="-1519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186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VanillaXGossip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0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Convergence of Frequencies of Signatures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3931920" cy="639762"/>
          </a:xfrm>
        </p:spPr>
        <p:txBody>
          <a:bodyPr/>
          <a:lstStyle/>
          <a:p>
            <a:r>
              <a:rPr lang="en-US" b="1" dirty="0" err="1" smtClean="0"/>
              <a:t>VanillaXGossip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Dataset D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n = 1000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828800"/>
            <a:ext cx="3931920" cy="639762"/>
          </a:xfrm>
        </p:spPr>
        <p:txBody>
          <a:bodyPr/>
          <a:lstStyle/>
          <a:p>
            <a:r>
              <a:rPr lang="en-US" b="1" dirty="0" err="1" smtClean="0"/>
              <a:t>XGossip</a:t>
            </a:r>
            <a:endParaRPr lang="en-US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7" y="2286000"/>
            <a:ext cx="4141692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6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29200" y="5486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n = </a:t>
            </a:r>
            <a:r>
              <a:rPr lang="en-US" dirty="0" smtClean="0"/>
              <a:t>1000</a:t>
            </a:r>
          </a:p>
          <a:p>
            <a:r>
              <a:rPr lang="en-US" dirty="0" err="1" smtClean="0"/>
              <a:t>Δ</a:t>
            </a:r>
            <a:r>
              <a:rPr lang="en-US" dirty="0" smtClean="0"/>
              <a:t> = 8, k = 8, l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3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Thesis objectives</a:t>
            </a:r>
            <a:endParaRPr lang="en-US" dirty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err="1" smtClean="0"/>
              <a:t>VanillaXGossip</a:t>
            </a:r>
            <a:endParaRPr lang="en-US" dirty="0"/>
          </a:p>
          <a:p>
            <a:pPr lvl="1"/>
            <a:r>
              <a:rPr lang="en-US" dirty="0" err="1" smtClean="0"/>
              <a:t>XGossip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Amazon Elastic Compute Cloud (EC2)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of Cardinality </a:t>
            </a:r>
            <a:r>
              <a:rPr lang="en-US" dirty="0"/>
              <a:t>E</a:t>
            </a:r>
            <a:r>
              <a:rPr lang="en-US" dirty="0" smtClean="0"/>
              <a:t>stimation (1/6)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3931920" cy="639762"/>
          </a:xfrm>
        </p:spPr>
        <p:txBody>
          <a:bodyPr/>
          <a:lstStyle/>
          <a:p>
            <a:r>
              <a:rPr lang="en-US" b="1" dirty="0" smtClean="0"/>
              <a:t>At different rounds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Relative error below 20%</a:t>
            </a:r>
          </a:p>
          <a:p>
            <a:pPr marL="0" indent="0">
              <a:buNone/>
            </a:pPr>
            <a:r>
              <a:rPr lang="en-US" sz="1800" dirty="0"/>
              <a:t>n = 1000, </a:t>
            </a:r>
            <a:r>
              <a:rPr lang="en-US" sz="1800" dirty="0" err="1"/>
              <a:t>Δ</a:t>
            </a:r>
            <a:r>
              <a:rPr lang="en-US" sz="1800" dirty="0"/>
              <a:t> = 8, k = 8, l = </a:t>
            </a:r>
            <a:r>
              <a:rPr lang="en-US" sz="1800" dirty="0" smtClean="0"/>
              <a:t>10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752600"/>
            <a:ext cx="3931920" cy="639762"/>
          </a:xfrm>
        </p:spPr>
        <p:txBody>
          <a:bodyPr/>
          <a:lstStyle/>
          <a:p>
            <a:r>
              <a:rPr lang="en-US" b="1" dirty="0" smtClean="0"/>
              <a:t>After 20 rounds</a:t>
            </a:r>
            <a:endParaRPr lang="en-US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7" y="2286000"/>
            <a:ext cx="4141692" cy="320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69" cy="304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95600" y="1295400"/>
            <a:ext cx="3577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VanillaXGossip</a:t>
            </a:r>
            <a:r>
              <a:rPr lang="en-US" sz="2000" b="1" dirty="0" smtClean="0">
                <a:solidFill>
                  <a:schemeClr val="tx2"/>
                </a:solidFill>
              </a:rPr>
              <a:t> vs. </a:t>
            </a:r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2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of Cardinality Estimation (2</a:t>
            </a:r>
            <a:r>
              <a:rPr lang="en-US" dirty="0" smtClean="0"/>
              <a:t>/6)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23" y="1524000"/>
            <a:ext cx="6311153" cy="4876800"/>
          </a:xfr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457200" y="1600200"/>
            <a:ext cx="3648029" cy="4001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r>
              <a:rPr lang="en-US" sz="2000" b="1" dirty="0" smtClean="0">
                <a:solidFill>
                  <a:schemeClr val="tx2"/>
                </a:solidFill>
              </a:rPr>
              <a:t>: LSH and team size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943600"/>
            <a:ext cx="35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30 rounds, n = 1000, l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of Cardinality Estimation (</a:t>
            </a:r>
            <a:r>
              <a:rPr lang="en-US" dirty="0" smtClean="0"/>
              <a:t>3/6)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3931920" cy="639762"/>
          </a:xfrm>
        </p:spPr>
        <p:txBody>
          <a:bodyPr/>
          <a:lstStyle/>
          <a:p>
            <a:r>
              <a:rPr lang="en-US" b="1" dirty="0" err="1" smtClean="0"/>
              <a:t>Δ</a:t>
            </a:r>
            <a:r>
              <a:rPr lang="en-US" b="1" dirty="0" smtClean="0"/>
              <a:t> = 8, k = 4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n = 1000, after 30 rounds</a:t>
            </a:r>
          </a:p>
          <a:p>
            <a:pPr marL="0" indent="0">
              <a:buNone/>
            </a:pPr>
            <a:r>
              <a:rPr lang="en-US" sz="1800" dirty="0" err="1"/>
              <a:t>Δ</a:t>
            </a:r>
            <a:r>
              <a:rPr lang="en-US" sz="1800" dirty="0"/>
              <a:t> = </a:t>
            </a:r>
            <a:r>
              <a:rPr lang="en-US" sz="1800" dirty="0" smtClean="0"/>
              <a:t>16, </a:t>
            </a:r>
            <a:r>
              <a:rPr lang="en-US" sz="1800" dirty="0"/>
              <a:t>k = 4</a:t>
            </a:r>
            <a:r>
              <a:rPr lang="en-US" sz="1800" dirty="0" smtClean="0"/>
              <a:t> is almost identical</a:t>
            </a:r>
          </a:p>
          <a:p>
            <a:endParaRPr lang="en-US" sz="1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828800"/>
            <a:ext cx="3931920" cy="639762"/>
          </a:xfrm>
        </p:spPr>
        <p:txBody>
          <a:bodyPr/>
          <a:lstStyle/>
          <a:p>
            <a:r>
              <a:rPr lang="en-US" b="1" dirty="0" err="1" smtClean="0"/>
              <a:t>Δ</a:t>
            </a:r>
            <a:r>
              <a:rPr lang="en-US" b="1" dirty="0" smtClean="0"/>
              <a:t> </a:t>
            </a:r>
            <a:r>
              <a:rPr lang="en-US" b="1" dirty="0"/>
              <a:t>= 8, k = 8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7" y="2286000"/>
            <a:ext cx="4141692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6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81600" y="5486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1000, after </a:t>
            </a:r>
            <a:r>
              <a:rPr lang="en-US" dirty="0"/>
              <a:t>30 rounds</a:t>
            </a:r>
          </a:p>
          <a:p>
            <a:r>
              <a:rPr lang="en-US" dirty="0" err="1"/>
              <a:t>Δ</a:t>
            </a:r>
            <a:r>
              <a:rPr lang="en-US" dirty="0"/>
              <a:t> = 16, k = </a:t>
            </a:r>
            <a:r>
              <a:rPr lang="en-US" dirty="0" smtClean="0"/>
              <a:t>8 </a:t>
            </a:r>
            <a:r>
              <a:rPr lang="en-US" dirty="0"/>
              <a:t>is almost identical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1219200"/>
            <a:ext cx="122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8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of Cardinality Estimation (4</a:t>
            </a:r>
            <a:r>
              <a:rPr lang="en-US" dirty="0" smtClean="0"/>
              <a:t>/6)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53" y="1600200"/>
            <a:ext cx="6097494" cy="471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601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85000"/>
            </a:pPr>
            <a:r>
              <a:rPr lang="en-US" dirty="0" smtClean="0"/>
              <a:t>n </a:t>
            </a:r>
            <a:r>
              <a:rPr lang="en-US" dirty="0"/>
              <a:t>= 1000, </a:t>
            </a:r>
            <a:r>
              <a:rPr lang="en-US" dirty="0" err="1"/>
              <a:t>Δ</a:t>
            </a:r>
            <a:r>
              <a:rPr lang="en-US" dirty="0"/>
              <a:t> = 8, k = 8, l =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132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r>
              <a:rPr lang="en-US" sz="2000" b="1" dirty="0" smtClean="0">
                <a:solidFill>
                  <a:schemeClr val="tx2"/>
                </a:solidFill>
              </a:rPr>
              <a:t>: increasing # of rounds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of Cardinality Estimation (</a:t>
            </a:r>
            <a:r>
              <a:rPr lang="en-US" dirty="0" smtClean="0"/>
              <a:t>5/6)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3931920" cy="639762"/>
          </a:xfrm>
        </p:spPr>
        <p:txBody>
          <a:bodyPr>
            <a:norm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arying # of peers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Relative error below 20%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= 8, k = 8, l = 10</a:t>
            </a:r>
            <a:endParaRPr lang="en-US" sz="1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676400"/>
            <a:ext cx="3931920" cy="639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arying </a:t>
            </a:r>
            <a:r>
              <a:rPr lang="en-US" b="1" dirty="0"/>
              <a:t># of peers</a:t>
            </a:r>
          </a:p>
          <a:p>
            <a:r>
              <a:rPr lang="en-US" b="1" dirty="0" smtClean="0"/>
              <a:t>(query set Q</a:t>
            </a:r>
            <a:r>
              <a:rPr lang="en-US" b="1" baseline="-25000" dirty="0" smtClean="0"/>
              <a:t>3</a:t>
            </a:r>
            <a:r>
              <a:rPr lang="en-US" b="1" dirty="0" smtClean="0"/>
              <a:t>: </a:t>
            </a:r>
            <a:r>
              <a:rPr lang="en-US" dirty="0" smtClean="0"/>
              <a:t>[</a:t>
            </a:r>
            <a:r>
              <a:rPr lang="en-US" dirty="0"/>
              <a:t>0.7, 1</a:t>
            </a:r>
            <a:r>
              <a:rPr lang="en-US" dirty="0" smtClean="0"/>
              <a:t>]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7" y="2286000"/>
            <a:ext cx="4141692" cy="320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69" cy="304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29200" y="5486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error below 10%</a:t>
            </a:r>
            <a:endParaRPr lang="en-US" dirty="0"/>
          </a:p>
          <a:p>
            <a:r>
              <a:rPr lang="en-US" dirty="0" smtClean="0"/>
              <a:t>n = 1000, </a:t>
            </a:r>
            <a:r>
              <a:rPr lang="en-US" dirty="0" err="1" smtClean="0"/>
              <a:t>Δ</a:t>
            </a:r>
            <a:r>
              <a:rPr lang="en-US" dirty="0" smtClean="0"/>
              <a:t> = 8, k = 8, l = 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1219200"/>
            <a:ext cx="122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of Cardinality Estimation (</a:t>
            </a:r>
            <a:r>
              <a:rPr lang="en-US" dirty="0" smtClean="0"/>
              <a:t>6/6)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3931920" cy="639762"/>
          </a:xfrm>
        </p:spPr>
        <p:txBody>
          <a:bodyPr>
            <a:normAutofit/>
          </a:bodyPr>
          <a:lstStyle/>
          <a:p>
            <a:r>
              <a:rPr lang="en-US" b="1" dirty="0" smtClean="0"/>
              <a:t>500 peers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After 5 rounds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= 8, k = 8, l = 10</a:t>
            </a:r>
            <a:endParaRPr lang="en-US" sz="1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676400"/>
            <a:ext cx="3931920" cy="639762"/>
          </a:xfrm>
        </p:spPr>
        <p:txBody>
          <a:bodyPr>
            <a:normAutofit/>
          </a:bodyPr>
          <a:lstStyle/>
          <a:p>
            <a:r>
              <a:rPr lang="en-US" b="1" dirty="0" smtClean="0"/>
              <a:t>1000 peers</a:t>
            </a:r>
            <a:endParaRPr lang="en-US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7" y="2286000"/>
            <a:ext cx="4141691" cy="320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68" cy="304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86200" y="1219200"/>
            <a:ext cx="122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2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Bandwidth Consumption </a:t>
            </a:r>
            <a:r>
              <a:rPr lang="en-US" dirty="0" smtClean="0"/>
              <a:t>(1/</a:t>
            </a:r>
            <a:r>
              <a:rPr lang="en-US" dirty="0"/>
              <a:t>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3931920" cy="639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VanillaXGossip</a:t>
            </a:r>
            <a:r>
              <a:rPr lang="en-US" b="1" dirty="0"/>
              <a:t> vs. </a:t>
            </a:r>
            <a:r>
              <a:rPr lang="en-US" b="1" dirty="0" err="1" smtClean="0"/>
              <a:t>XGossip</a:t>
            </a:r>
            <a:endParaRPr lang="en-US" b="1" dirty="0" smtClean="0"/>
          </a:p>
          <a:p>
            <a:r>
              <a:rPr lang="en-US" b="1" dirty="0" smtClean="0"/>
              <a:t>(Dataset D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VanillaXGossip</a:t>
            </a:r>
            <a:r>
              <a:rPr lang="en-US" sz="1800" dirty="0" smtClean="0"/>
              <a:t>: 10,309 MB </a:t>
            </a:r>
          </a:p>
          <a:p>
            <a:pPr marL="0" indent="0">
              <a:buNone/>
            </a:pPr>
            <a:r>
              <a:rPr lang="en-US" sz="1800" dirty="0" err="1" smtClean="0"/>
              <a:t>XGossip</a:t>
            </a:r>
            <a:r>
              <a:rPr lang="en-US" sz="1800" dirty="0" smtClean="0"/>
              <a:t>: 484 MB</a:t>
            </a: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752600"/>
            <a:ext cx="3931920" cy="639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XGossip</a:t>
            </a:r>
            <a:r>
              <a:rPr lang="en-US" b="1" dirty="0"/>
              <a:t> </a:t>
            </a:r>
            <a:r>
              <a:rPr lang="en-US" b="1" dirty="0" smtClean="0"/>
              <a:t>compression</a:t>
            </a:r>
          </a:p>
          <a:p>
            <a:r>
              <a:rPr lang="en-US" b="1" dirty="0" smtClean="0"/>
              <a:t>(Dataset D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8" y="2362200"/>
            <a:ext cx="4141692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6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0812" y="5562600"/>
            <a:ext cx="4213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XGossip</a:t>
            </a:r>
            <a:r>
              <a:rPr lang="en-US" dirty="0" smtClean="0"/>
              <a:t> (no compression): 9,874.2 MB</a:t>
            </a:r>
          </a:p>
          <a:p>
            <a:r>
              <a:rPr lang="en-US" dirty="0" err="1" smtClean="0"/>
              <a:t>XGossip</a:t>
            </a:r>
            <a:r>
              <a:rPr lang="en-US" dirty="0" smtClean="0"/>
              <a:t>: 1,805.9 MB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6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Bandwidth Consumption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3931920" cy="639762"/>
          </a:xfrm>
        </p:spPr>
        <p:txBody>
          <a:bodyPr/>
          <a:lstStyle/>
          <a:p>
            <a:r>
              <a:rPr lang="en-US" b="1" dirty="0" smtClean="0"/>
              <a:t>Different values of k and </a:t>
            </a:r>
            <a:r>
              <a:rPr lang="en-US" b="1" dirty="0" err="1" smtClean="0"/>
              <a:t>Δ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n = 1000</a:t>
            </a: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1828800"/>
            <a:ext cx="3931920" cy="639762"/>
          </a:xfrm>
        </p:spPr>
        <p:txBody>
          <a:bodyPr/>
          <a:lstStyle/>
          <a:p>
            <a:r>
              <a:rPr lang="en-US" b="1" dirty="0" smtClean="0"/>
              <a:t>Varying the # of peers</a:t>
            </a:r>
            <a:endParaRPr lang="en-US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306" y="2362200"/>
            <a:ext cx="4141694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28" y="2362200"/>
            <a:ext cx="3944470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2449512"/>
            <a:ext cx="393192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1295400"/>
            <a:ext cx="122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XGossip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58674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Analysis: Results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167356"/>
              </p:ext>
            </p:extLst>
          </p:nvPr>
        </p:nvGraphicFramePr>
        <p:xfrm>
          <a:off x="533400" y="4038600"/>
          <a:ext cx="8229600" cy="20269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447800"/>
                <a:gridCol w="12954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# of teams/peer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# of sigs/peer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# of sigs/team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msg</a:t>
                      </a:r>
                      <a:r>
                        <a:rPr lang="en-US" baseline="0" dirty="0" smtClean="0"/>
                        <a:t> size/peer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# of </a:t>
                      </a:r>
                      <a:r>
                        <a:rPr lang="en-US" dirty="0" err="1" smtClean="0"/>
                        <a:t>msgs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4,024.25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1,160.18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440,240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2,040.81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1,265.64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440,240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1,244.91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441,750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♦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LSH: tune k and l</a:t>
            </a:r>
          </a:p>
          <a:p>
            <a:r>
              <a:rPr lang="en-US" dirty="0" smtClean="0"/>
              <a:t>Compression works</a:t>
            </a:r>
          </a:p>
          <a:p>
            <a:r>
              <a:rPr lang="en-US" dirty="0" err="1" smtClean="0"/>
              <a:t>XGossip</a:t>
            </a:r>
            <a:r>
              <a:rPr lang="en-US" dirty="0" smtClean="0"/>
              <a:t> scales, </a:t>
            </a:r>
            <a:r>
              <a:rPr lang="en-US" dirty="0" err="1" smtClean="0"/>
              <a:t>VanillaXGossip</a:t>
            </a:r>
            <a:r>
              <a:rPr lang="en-US" dirty="0" smtClean="0"/>
              <a:t> does not</a:t>
            </a:r>
          </a:p>
          <a:p>
            <a:r>
              <a:rPr lang="en-US" dirty="0" err="1" smtClean="0"/>
              <a:t>XGossip</a:t>
            </a:r>
            <a:r>
              <a:rPr lang="en-US" dirty="0" smtClean="0"/>
              <a:t> converges faster than </a:t>
            </a:r>
            <a:r>
              <a:rPr lang="en-US" dirty="0" err="1" smtClean="0"/>
              <a:t>VanillaXGossip</a:t>
            </a:r>
            <a:endParaRPr lang="en-US" dirty="0" smtClean="0"/>
          </a:p>
          <a:p>
            <a:r>
              <a:rPr lang="en-US" dirty="0" err="1" smtClean="0"/>
              <a:t>XGossip</a:t>
            </a:r>
            <a:r>
              <a:rPr lang="en-US" dirty="0" smtClean="0"/>
              <a:t> transmits less data than </a:t>
            </a:r>
            <a:r>
              <a:rPr lang="en-US" dirty="0" err="1" smtClean="0"/>
              <a:t>VanillaXGossip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55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objectives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Implementing gossip in an Internet-scale environment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Conducting a comprehensive evaluation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Analyzing the experimental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The </a:t>
            </a:r>
            <a:r>
              <a:rPr lang="en-US" dirty="0"/>
              <a:t>results we </a:t>
            </a:r>
            <a:r>
              <a:rPr lang="en-US" dirty="0" smtClean="0"/>
              <a:t>obtained were consistent </a:t>
            </a:r>
            <a:r>
              <a:rPr lang="en-US" dirty="0"/>
              <a:t>with the theoretical analysis of </a:t>
            </a:r>
            <a:r>
              <a:rPr lang="en-US" dirty="0" err="1"/>
              <a:t>VanillaXGossip</a:t>
            </a:r>
            <a:r>
              <a:rPr lang="en-US" dirty="0"/>
              <a:t> and </a:t>
            </a:r>
            <a:r>
              <a:rPr lang="en-US" dirty="0" err="1"/>
              <a:t>XGossip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and </a:t>
            </a:r>
            <a:r>
              <a:rPr lang="en-US" dirty="0" err="1" smtClean="0"/>
              <a:t>XPath</a:t>
            </a:r>
            <a:r>
              <a:rPr lang="en-US" dirty="0" smtClean="0"/>
              <a:t> – W3C standards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creenshot at 2012-03-29 10^%02^%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075" y="2133600"/>
            <a:ext cx="7934125" cy="3780842"/>
          </a:xfrm>
          <a:prstGeom prst="rect">
            <a:avLst/>
          </a:prstGeom>
        </p:spPr>
      </p:pic>
      <p:grpSp>
        <p:nvGrpSpPr>
          <p:cNvPr id="7" name="Group 10"/>
          <p:cNvGrpSpPr/>
          <p:nvPr/>
        </p:nvGrpSpPr>
        <p:grpSpPr>
          <a:xfrm>
            <a:off x="666750" y="3505200"/>
            <a:ext cx="7791450" cy="838200"/>
            <a:chOff x="685800" y="2362200"/>
            <a:chExt cx="7791450" cy="838200"/>
          </a:xfrm>
          <a:solidFill>
            <a:srgbClr val="FFFFCC"/>
          </a:solidFill>
        </p:grpSpPr>
        <p:pic>
          <p:nvPicPr>
            <p:cNvPr id="8" name="Picture 7" descr="Screenshot at 2012-03-29 10^%10^%38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2895600"/>
              <a:ext cx="7791450" cy="304800"/>
            </a:xfrm>
            <a:prstGeom prst="rect">
              <a:avLst/>
            </a:prstGeom>
            <a:grpFill/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4191000" y="2362200"/>
              <a:ext cx="838691" cy="369332"/>
            </a:xfrm>
            <a:prstGeom prst="rect">
              <a:avLst/>
            </a:prstGeom>
            <a:grp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XPath</a:t>
              </a:r>
              <a:endParaRPr lang="en-US" b="1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 err="1" smtClean="0"/>
              <a:t>Vasil</a:t>
            </a:r>
            <a:r>
              <a:rPr lang="en-US" dirty="0" smtClean="0"/>
              <a:t> G. </a:t>
            </a:r>
            <a:r>
              <a:rPr lang="en-US" dirty="0" err="1" smtClean="0"/>
              <a:t>Slavov</a:t>
            </a:r>
            <a:r>
              <a:rPr lang="en-US" dirty="0" smtClean="0"/>
              <a:t>, Praveen R. </a:t>
            </a:r>
            <a:r>
              <a:rPr lang="en-US" dirty="0" err="1" smtClean="0"/>
              <a:t>Rao</a:t>
            </a:r>
            <a:r>
              <a:rPr lang="en-US" dirty="0" smtClean="0"/>
              <a:t> - </a:t>
            </a:r>
            <a:r>
              <a:rPr lang="en-US" b="1" dirty="0" smtClean="0"/>
              <a:t>Towards Internet-Scale Cardinality Estimation of </a:t>
            </a:r>
            <a:r>
              <a:rPr lang="en-US" b="1" dirty="0" err="1" smtClean="0"/>
              <a:t>XPath</a:t>
            </a:r>
            <a:r>
              <a:rPr lang="en-US" b="1" dirty="0" smtClean="0"/>
              <a:t> Queries over Distributed XML Data.</a:t>
            </a:r>
            <a:r>
              <a:rPr lang="en-US" dirty="0" smtClean="0"/>
              <a:t> </a:t>
            </a:r>
            <a:r>
              <a:rPr lang="en-US" i="1" dirty="0" smtClean="0"/>
              <a:t>Proceedings of 6th International Workshop on Networking Meets Databases </a:t>
            </a:r>
            <a:r>
              <a:rPr lang="en-US" dirty="0" smtClean="0"/>
              <a:t>(</a:t>
            </a:r>
            <a:r>
              <a:rPr lang="en-US" dirty="0" err="1" smtClean="0"/>
              <a:t>NetDB</a:t>
            </a:r>
            <a:r>
              <a:rPr lang="en-US" dirty="0" smtClean="0"/>
              <a:t> 2011), Athens, Greece.</a:t>
            </a:r>
          </a:p>
          <a:p>
            <a:pPr lvl="1"/>
            <a:r>
              <a:rPr lang="en-US" dirty="0"/>
              <a:t>Praveen </a:t>
            </a:r>
            <a:r>
              <a:rPr lang="en-US" dirty="0" err="1"/>
              <a:t>Rao</a:t>
            </a:r>
            <a:r>
              <a:rPr lang="en-US" dirty="0"/>
              <a:t> and Vasil </a:t>
            </a:r>
            <a:r>
              <a:rPr lang="en-US" dirty="0" smtClean="0"/>
              <a:t>Slavov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Towards </a:t>
            </a:r>
            <a:r>
              <a:rPr lang="en-US" b="1" dirty="0"/>
              <a:t>Internet-Scale Cardinality Estimation of </a:t>
            </a:r>
            <a:r>
              <a:rPr lang="en-US" b="1" dirty="0" err="1"/>
              <a:t>XPath</a:t>
            </a:r>
            <a:r>
              <a:rPr lang="en-US" b="1" dirty="0"/>
              <a:t> Queries over Distributed XML </a:t>
            </a:r>
            <a:r>
              <a:rPr lang="en-US" b="1" dirty="0" smtClean="0"/>
              <a:t>Data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University of Missouri-Kansas City, Kansas City, MO 64110</a:t>
            </a:r>
            <a:r>
              <a:rPr lang="en-US" dirty="0" smtClean="0"/>
              <a:t>, Tech</a:t>
            </a:r>
            <a:r>
              <a:rPr lang="en-US" dirty="0"/>
              <a:t>. Rep. TR-DB-2011-01, Jun. 2011</a:t>
            </a:r>
            <a:r>
              <a:rPr lang="en-US" dirty="0" smtClean="0"/>
              <a:t>, http</a:t>
            </a:r>
            <a:r>
              <a:rPr lang="en-US" dirty="0"/>
              <a:t>://</a:t>
            </a:r>
            <a:r>
              <a:rPr lang="en-US" dirty="0" err="1"/>
              <a:t>r.faculty.umkc.edu</a:t>
            </a:r>
            <a:r>
              <a:rPr lang="en-US" dirty="0"/>
              <a:t>/</a:t>
            </a:r>
            <a:r>
              <a:rPr lang="en-US" dirty="0" err="1"/>
              <a:t>raopr</a:t>
            </a:r>
            <a:r>
              <a:rPr lang="en-US" dirty="0"/>
              <a:t>/TR-DB-2011-01.pdf.</a:t>
            </a:r>
            <a:endParaRPr lang="en-US" dirty="0" smtClean="0"/>
          </a:p>
          <a:p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National Science Foundation (IIS-1115871), 2011-2014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1905000"/>
            <a:ext cx="2438400" cy="2286000"/>
          </a:xfrm>
          <a:prstGeom prst="ellipse">
            <a:avLst/>
          </a:prstGeom>
          <a:solidFill>
            <a:schemeClr val="tx2">
              <a:lumMod val="20000"/>
              <a:lumOff val="80000"/>
              <a:alpha val="47843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Peer-to-peer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Computing (</a:t>
            </a:r>
            <a:r>
              <a:rPr lang="en-US" sz="1100" b="1" dirty="0" smtClean="0">
                <a:solidFill>
                  <a:schemeClr val="tx1"/>
                </a:solidFill>
              </a:rPr>
              <a:t>Distributed Hash Tables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3505200"/>
            <a:ext cx="2362200" cy="2209800"/>
          </a:xfrm>
          <a:prstGeom prst="ellipse">
            <a:avLst/>
          </a:prstGeom>
          <a:solidFill>
            <a:srgbClr val="D3DD95">
              <a:alpha val="54118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Gossip (or epidemic)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2895600"/>
            <a:ext cx="2286000" cy="2057400"/>
          </a:xfrm>
          <a:prstGeom prst="ellipse">
            <a:avLst/>
          </a:prstGeom>
          <a:solidFill>
            <a:srgbClr val="FFA3FF">
              <a:alpha val="50196"/>
            </a:srgbClr>
          </a:solidFill>
          <a:ln>
            <a:solidFill>
              <a:srgbClr val="FFA3FF">
                <a:alpha val="4902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XML/</a:t>
            </a:r>
            <a:r>
              <a:rPr lang="en-US" dirty="0" err="1" smtClean="0">
                <a:solidFill>
                  <a:schemeClr val="tx1"/>
                </a:solidFill>
              </a:rPr>
              <a:t>XPath</a:t>
            </a:r>
            <a:r>
              <a:rPr lang="en-US" dirty="0" smtClean="0">
                <a:solidFill>
                  <a:schemeClr val="tx1"/>
                </a:solidFill>
              </a:rPr>
              <a:t>/ </a:t>
            </a:r>
            <a:r>
              <a:rPr lang="en-US" dirty="0" err="1" smtClean="0">
                <a:solidFill>
                  <a:schemeClr val="tx1"/>
                </a:solidFill>
              </a:rPr>
              <a:t>XQuery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1626275"/>
            <a:ext cx="2667000" cy="203132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Galanis</a:t>
            </a:r>
            <a:r>
              <a:rPr lang="en-US" sz="1400" dirty="0" smtClean="0"/>
              <a:t> et.al. [</a:t>
            </a:r>
            <a:r>
              <a:rPr lang="en-US" sz="1400" dirty="0" smtClean="0">
                <a:solidFill>
                  <a:srgbClr val="0070C0"/>
                </a:solidFill>
              </a:rPr>
              <a:t>VLDB ‘03</a:t>
            </a:r>
            <a:r>
              <a:rPr lang="en-US" sz="1400" dirty="0" smtClean="0"/>
              <a:t>], </a:t>
            </a:r>
          </a:p>
          <a:p>
            <a:pPr marL="0" lvl="1"/>
            <a:r>
              <a:rPr lang="en-US" sz="1400" dirty="0" err="1" smtClean="0"/>
              <a:t>XPeer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P2P&amp;DB ‘04</a:t>
            </a:r>
            <a:r>
              <a:rPr lang="en-US" sz="1400" dirty="0" smtClean="0"/>
              <a:t>], </a:t>
            </a:r>
          </a:p>
          <a:p>
            <a:pPr marL="0" lvl="1"/>
            <a:r>
              <a:rPr lang="en-US" sz="1400" dirty="0" smtClean="0"/>
              <a:t>XP2P [</a:t>
            </a:r>
            <a:r>
              <a:rPr lang="en-US" sz="1400" dirty="0" smtClean="0">
                <a:solidFill>
                  <a:srgbClr val="0070C0"/>
                </a:solidFill>
              </a:rPr>
              <a:t>WIDM ‘04</a:t>
            </a:r>
            <a:r>
              <a:rPr lang="en-US" sz="1400" dirty="0" smtClean="0"/>
              <a:t>], </a:t>
            </a:r>
          </a:p>
          <a:p>
            <a:pPr marL="0" lvl="1"/>
            <a:r>
              <a:rPr lang="en-US" sz="1400" dirty="0" err="1" smtClean="0"/>
              <a:t>Garces</a:t>
            </a:r>
            <a:r>
              <a:rPr lang="en-US" sz="1400" dirty="0" smtClean="0"/>
              <a:t> et al. [</a:t>
            </a:r>
            <a:r>
              <a:rPr lang="en-US" sz="1400" dirty="0" smtClean="0">
                <a:solidFill>
                  <a:srgbClr val="0070C0"/>
                </a:solidFill>
              </a:rPr>
              <a:t>ICDCS ‘04</a:t>
            </a:r>
            <a:r>
              <a:rPr lang="en-US" sz="1400" dirty="0" smtClean="0"/>
              <a:t>], </a:t>
            </a:r>
            <a:r>
              <a:rPr lang="en-US" sz="1400" dirty="0" err="1" smtClean="0"/>
              <a:t>Skobeltsyn</a:t>
            </a:r>
            <a:r>
              <a:rPr lang="en-US" sz="1400" dirty="0" smtClean="0"/>
              <a:t> et.al. [</a:t>
            </a:r>
            <a:r>
              <a:rPr lang="en-US" sz="1400" dirty="0" smtClean="0">
                <a:solidFill>
                  <a:srgbClr val="0070C0"/>
                </a:solidFill>
              </a:rPr>
              <a:t>ODBASE‘05</a:t>
            </a:r>
            <a:r>
              <a:rPr lang="en-US" sz="1400" dirty="0" smtClean="0"/>
              <a:t>], </a:t>
            </a:r>
            <a:r>
              <a:rPr lang="en-US" sz="1400" dirty="0" err="1" smtClean="0"/>
              <a:t>KadoP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ICDE ‘08</a:t>
            </a:r>
            <a:r>
              <a:rPr lang="en-US" sz="1400" dirty="0" smtClean="0"/>
              <a:t>], </a:t>
            </a:r>
          </a:p>
          <a:p>
            <a:pPr marL="0" lvl="1"/>
            <a:r>
              <a:rPr lang="en-US" sz="1400" dirty="0" err="1" smtClean="0"/>
              <a:t>XTreeNet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VLDB ‘08</a:t>
            </a:r>
            <a:r>
              <a:rPr lang="en-US" sz="1400" dirty="0" smtClean="0"/>
              <a:t>], </a:t>
            </a:r>
          </a:p>
          <a:p>
            <a:pPr marL="0" lvl="1"/>
            <a:r>
              <a:rPr lang="en-US" sz="1400" i="1" dirty="0" err="1" smtClean="0"/>
              <a:t>psi</a:t>
            </a:r>
            <a:r>
              <a:rPr lang="en-US" sz="1400" dirty="0" err="1" smtClean="0"/>
              <a:t>X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TKDE ‘09, ICDE ‘09</a:t>
            </a:r>
            <a:r>
              <a:rPr lang="en-US" sz="1400" dirty="0" smtClean="0"/>
              <a:t>], </a:t>
            </a:r>
          </a:p>
          <a:p>
            <a:pPr marL="0" lvl="1"/>
            <a:r>
              <a:rPr lang="en-US" sz="1400" dirty="0" smtClean="0"/>
              <a:t>...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08318"/>
            <a:ext cx="2362200" cy="20313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/>
            <a:r>
              <a:rPr lang="en-US" sz="1400" dirty="0" smtClean="0"/>
              <a:t>Chord [</a:t>
            </a:r>
            <a:r>
              <a:rPr lang="en-US" sz="1400" dirty="0" smtClean="0">
                <a:solidFill>
                  <a:srgbClr val="0070C0"/>
                </a:solidFill>
              </a:rPr>
              <a:t>SIGCOMM ‘01</a:t>
            </a:r>
            <a:r>
              <a:rPr lang="en-US" sz="1400" dirty="0" smtClean="0"/>
              <a:t>], </a:t>
            </a:r>
          </a:p>
          <a:p>
            <a:pPr marL="0" lvl="2"/>
            <a:r>
              <a:rPr lang="en-US" sz="1400" dirty="0" smtClean="0"/>
              <a:t>CAN [</a:t>
            </a:r>
            <a:r>
              <a:rPr lang="en-US" sz="1400" dirty="0" smtClean="0">
                <a:solidFill>
                  <a:srgbClr val="0070C0"/>
                </a:solidFill>
              </a:rPr>
              <a:t>SIGCOMM ‘01</a:t>
            </a:r>
            <a:r>
              <a:rPr lang="en-US" sz="1400" dirty="0" smtClean="0"/>
              <a:t>], </a:t>
            </a:r>
          </a:p>
          <a:p>
            <a:pPr marL="0" lvl="2"/>
            <a:r>
              <a:rPr lang="en-US" sz="1400" dirty="0" smtClean="0"/>
              <a:t>Pastry [</a:t>
            </a:r>
            <a:r>
              <a:rPr lang="en-US" sz="1400" dirty="0" smtClean="0">
                <a:solidFill>
                  <a:srgbClr val="0070C0"/>
                </a:solidFill>
              </a:rPr>
              <a:t>Middleware ‘01</a:t>
            </a:r>
            <a:r>
              <a:rPr lang="en-US" sz="1400" dirty="0" smtClean="0"/>
              <a:t>], </a:t>
            </a:r>
          </a:p>
          <a:p>
            <a:pPr marL="0" lvl="2"/>
            <a:r>
              <a:rPr lang="en-US" sz="1400" dirty="0" smtClean="0"/>
              <a:t>Tapestry [</a:t>
            </a:r>
            <a:r>
              <a:rPr lang="en-US" sz="1400" dirty="0" smtClean="0">
                <a:solidFill>
                  <a:srgbClr val="0070C0"/>
                </a:solidFill>
              </a:rPr>
              <a:t>JSAC ‘04</a:t>
            </a:r>
            <a:r>
              <a:rPr lang="en-US" sz="1400" dirty="0" smtClean="0"/>
              <a:t>], </a:t>
            </a:r>
          </a:p>
          <a:p>
            <a:pPr marL="0" lvl="2"/>
            <a:r>
              <a:rPr lang="en-US" sz="1400" dirty="0" err="1" smtClean="0"/>
              <a:t>Kademlia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IPTPS ‘02</a:t>
            </a:r>
            <a:r>
              <a:rPr lang="en-US" sz="1400" dirty="0" smtClean="0"/>
              <a:t>]</a:t>
            </a:r>
            <a:endParaRPr lang="en-US" sz="1600" dirty="0" smtClean="0"/>
          </a:p>
          <a:p>
            <a:r>
              <a:rPr lang="en-US" sz="1400" dirty="0" smtClean="0"/>
              <a:t>Dynamo [</a:t>
            </a:r>
            <a:r>
              <a:rPr lang="en-US" sz="1400" dirty="0" smtClean="0">
                <a:solidFill>
                  <a:srgbClr val="0070C0"/>
                </a:solidFill>
              </a:rPr>
              <a:t>SOSP ‘07</a:t>
            </a:r>
            <a:r>
              <a:rPr lang="en-US" sz="1400" dirty="0" smtClean="0"/>
              <a:t>], </a:t>
            </a:r>
          </a:p>
          <a:p>
            <a:r>
              <a:rPr lang="en-US" sz="1400" dirty="0" smtClean="0"/>
              <a:t>Cassandra [</a:t>
            </a:r>
            <a:r>
              <a:rPr lang="en-US" sz="1400" dirty="0" smtClean="0">
                <a:solidFill>
                  <a:srgbClr val="0070C0"/>
                </a:solidFill>
              </a:rPr>
              <a:t>SIGMOD ‘08</a:t>
            </a:r>
            <a:r>
              <a:rPr lang="en-US" sz="1400" dirty="0" smtClean="0"/>
              <a:t>], </a:t>
            </a:r>
          </a:p>
          <a:p>
            <a:r>
              <a:rPr lang="en-US" sz="1400" dirty="0" err="1" smtClean="0"/>
              <a:t>Voldemort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ICDE ‘11</a:t>
            </a:r>
            <a:r>
              <a:rPr lang="en-US" sz="1400" dirty="0" smtClean="0"/>
              <a:t>], 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4038600"/>
            <a:ext cx="2895600" cy="24622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/>
            <a:r>
              <a:rPr lang="en-US" sz="1400" dirty="0" smtClean="0"/>
              <a:t>Demers et. al. [</a:t>
            </a:r>
            <a:r>
              <a:rPr lang="en-US" sz="1400" dirty="0" smtClean="0">
                <a:solidFill>
                  <a:srgbClr val="0070C0"/>
                </a:solidFill>
              </a:rPr>
              <a:t>PODC ‘87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smtClean="0"/>
              <a:t>Karp et. al. [</a:t>
            </a:r>
            <a:r>
              <a:rPr lang="en-US" sz="1400" dirty="0" smtClean="0">
                <a:solidFill>
                  <a:srgbClr val="0070C0"/>
                </a:solidFill>
              </a:rPr>
              <a:t>FOCS ’00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err="1" smtClean="0"/>
              <a:t>Kempe</a:t>
            </a:r>
            <a:r>
              <a:rPr lang="en-US" sz="1400" dirty="0" smtClean="0"/>
              <a:t> et.al. [</a:t>
            </a:r>
            <a:r>
              <a:rPr lang="en-US" sz="1400" dirty="0" smtClean="0">
                <a:solidFill>
                  <a:srgbClr val="0070C0"/>
                </a:solidFill>
              </a:rPr>
              <a:t>FOCS ‘03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smtClean="0"/>
              <a:t>Berger et.al. [</a:t>
            </a:r>
            <a:r>
              <a:rPr lang="en-US" sz="1400" dirty="0" smtClean="0">
                <a:solidFill>
                  <a:srgbClr val="0070C0"/>
                </a:solidFill>
              </a:rPr>
              <a:t>SODA ’05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err="1" smtClean="0"/>
              <a:t>Ganesh</a:t>
            </a:r>
            <a:r>
              <a:rPr lang="en-US" sz="1400" dirty="0" smtClean="0"/>
              <a:t> et. al. [</a:t>
            </a:r>
            <a:r>
              <a:rPr lang="en-US" sz="1400" dirty="0" smtClean="0">
                <a:solidFill>
                  <a:srgbClr val="0070C0"/>
                </a:solidFill>
              </a:rPr>
              <a:t>INFOCOMM ‘ 05</a:t>
            </a:r>
            <a:r>
              <a:rPr lang="en-US" sz="1400" dirty="0" smtClean="0"/>
              <a:t>], </a:t>
            </a:r>
          </a:p>
          <a:p>
            <a:pPr marL="0" lvl="2"/>
            <a:r>
              <a:rPr lang="en-US" sz="1400" dirty="0" smtClean="0"/>
              <a:t>Boyd et. al. [</a:t>
            </a:r>
            <a:r>
              <a:rPr lang="en-US" sz="1400" dirty="0" smtClean="0">
                <a:solidFill>
                  <a:srgbClr val="0070C0"/>
                </a:solidFill>
              </a:rPr>
              <a:t>INFOCOMM ’05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err="1" smtClean="0"/>
              <a:t>Jelasity</a:t>
            </a:r>
            <a:r>
              <a:rPr lang="en-US" sz="1400" dirty="0" smtClean="0"/>
              <a:t> et. al. [</a:t>
            </a:r>
            <a:r>
              <a:rPr lang="en-US" sz="1400" dirty="0" smtClean="0">
                <a:solidFill>
                  <a:srgbClr val="0070C0"/>
                </a:solidFill>
              </a:rPr>
              <a:t>TOCS ‘05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err="1" smtClean="0"/>
              <a:t>Kashyap</a:t>
            </a:r>
            <a:r>
              <a:rPr lang="en-US" sz="1400" dirty="0" smtClean="0"/>
              <a:t> et. al. [</a:t>
            </a:r>
            <a:r>
              <a:rPr lang="en-US" sz="1400" dirty="0" smtClean="0">
                <a:solidFill>
                  <a:srgbClr val="0070C0"/>
                </a:solidFill>
              </a:rPr>
              <a:t>PODS ‘06</a:t>
            </a:r>
            <a:r>
              <a:rPr lang="en-US" sz="1400" dirty="0" smtClean="0"/>
              <a:t>], </a:t>
            </a:r>
          </a:p>
          <a:p>
            <a:pPr marL="0" lvl="2"/>
            <a:r>
              <a:rPr lang="en-US" sz="1400" dirty="0" smtClean="0"/>
              <a:t>Georgiou et. al. [</a:t>
            </a:r>
            <a:r>
              <a:rPr lang="en-US" sz="1400" dirty="0" smtClean="0">
                <a:solidFill>
                  <a:srgbClr val="0070C0"/>
                </a:solidFill>
              </a:rPr>
              <a:t>PODC ‘08</a:t>
            </a:r>
            <a:r>
              <a:rPr lang="en-US" sz="1400" dirty="0" smtClean="0"/>
              <a:t>],</a:t>
            </a:r>
          </a:p>
          <a:p>
            <a:pPr marL="0" lvl="2"/>
            <a:r>
              <a:rPr lang="en-US" sz="1400" dirty="0" err="1" smtClean="0"/>
              <a:t>Mosk</a:t>
            </a:r>
            <a:r>
              <a:rPr lang="en-US" sz="1400" dirty="0" smtClean="0"/>
              <a:t>-Aoyama et. al. [</a:t>
            </a:r>
            <a:r>
              <a:rPr lang="en-US" sz="1400" dirty="0" smtClean="0">
                <a:solidFill>
                  <a:srgbClr val="0070C0"/>
                </a:solidFill>
              </a:rPr>
              <a:t>TOIT ’08</a:t>
            </a:r>
            <a:r>
              <a:rPr lang="en-US" sz="1400" dirty="0" smtClean="0"/>
              <a:t>],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3826" y="3581400"/>
            <a:ext cx="4944174" cy="769441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XML</a:t>
            </a:r>
            <a:r>
              <a:rPr lang="en-US" sz="3600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∩</a:t>
            </a:r>
            <a:r>
              <a:rPr lang="en-US" sz="44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P2P</a:t>
            </a:r>
            <a:r>
              <a:rPr lang="en-US" sz="3600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∩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Gossip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cut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0" grpId="0" animBg="1"/>
      <p:bldP spid="9" grpId="0" animBg="1"/>
      <p:bldP spid="16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∩ P2P =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43200" y="2362200"/>
            <a:ext cx="3733800" cy="838200"/>
          </a:xfrm>
          <a:prstGeom prst="roundRect">
            <a:avLst/>
          </a:prstGeom>
          <a:solidFill>
            <a:srgbClr val="FFFFCC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Large-scale sharing of biomedical and clinical data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57200" y="3200400"/>
            <a:ext cx="4152900" cy="1905001"/>
            <a:chOff x="457200" y="3200397"/>
            <a:chExt cx="4152900" cy="178593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457200" y="4038598"/>
              <a:ext cx="3810000" cy="947736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Scalable clinical data sharing systems via a P2P architecture [</a:t>
              </a:r>
              <a:r>
                <a:rPr lang="en-US" dirty="0" smtClean="0">
                  <a:solidFill>
                    <a:srgbClr val="0070C0"/>
                  </a:solidFill>
                </a:rPr>
                <a:t>Stead and Lin, 2009</a:t>
              </a:r>
              <a:r>
                <a:rPr lang="en-US" dirty="0" smtClean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2"/>
            </p:cNvCxnSpPr>
            <p:nvPr/>
          </p:nvCxnSpPr>
          <p:spPr>
            <a:xfrm rot="5400000">
              <a:off x="3181351" y="2533648"/>
              <a:ext cx="762000" cy="20954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10101" y="3200399"/>
            <a:ext cx="4229099" cy="1905002"/>
            <a:chOff x="4457701" y="3121658"/>
            <a:chExt cx="4229099" cy="1968502"/>
          </a:xfrm>
        </p:grpSpPr>
        <p:cxnSp>
          <p:nvCxnSpPr>
            <p:cNvPr id="18" name="Straight Arrow Connector 17"/>
            <p:cNvCxnSpPr>
              <a:stCxn id="11" idx="2"/>
            </p:cNvCxnSpPr>
            <p:nvPr/>
          </p:nvCxnSpPr>
          <p:spPr>
            <a:xfrm rot="16200000" flipH="1">
              <a:off x="5161281" y="2418078"/>
              <a:ext cx="840739" cy="22479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4572000" y="4038600"/>
              <a:ext cx="4114800" cy="1051560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HL7 version 3 standard; XML based; semantic interoperability; can model discharge summaries, lab reports, 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3701" y="6019800"/>
            <a:ext cx="869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Cancer Biomedical Informatics Grid (</a:t>
            </a:r>
            <a:r>
              <a:rPr lang="en-US" dirty="0" err="1"/>
              <a:t>caBIG</a:t>
            </a:r>
            <a:r>
              <a:rPr lang="en-US" dirty="0" smtClean="0"/>
              <a:t>): a real world data sharing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Problem: </a:t>
            </a:r>
            <a:r>
              <a:rPr lang="en-US" sz="3200" dirty="0" err="1"/>
              <a:t>XPath</a:t>
            </a:r>
            <a:r>
              <a:rPr lang="en-US" sz="3200" dirty="0"/>
              <a:t> Cardinality </a:t>
            </a:r>
            <a:r>
              <a:rPr lang="en-US" sz="3200" dirty="0" smtClean="0"/>
              <a:t>Estimation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number of documents in the network that contain a match for the expression </a:t>
            </a:r>
            <a:r>
              <a:rPr lang="en-US" dirty="0">
                <a:solidFill>
                  <a:srgbClr val="C00000"/>
                </a:solidFill>
              </a:rPr>
              <a:t>/Gene//</a:t>
            </a:r>
            <a:r>
              <a:rPr lang="en-US" dirty="0" err="1" smtClean="0">
                <a:solidFill>
                  <a:srgbClr val="C00000"/>
                </a:solidFill>
              </a:rPr>
              <a:t>goAcc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Useful for query optimization</a:t>
            </a:r>
          </a:p>
          <a:p>
            <a:r>
              <a:rPr lang="en-US" dirty="0" smtClean="0"/>
              <a:t>Desired </a:t>
            </a:r>
            <a:r>
              <a:rPr lang="en-US" dirty="0"/>
              <a:t>properties</a:t>
            </a:r>
          </a:p>
          <a:p>
            <a:pPr lvl="1"/>
            <a:r>
              <a:rPr lang="en-US" dirty="0" smtClean="0"/>
              <a:t>Scalability</a:t>
            </a:r>
            <a:endParaRPr lang="en-US" dirty="0"/>
          </a:p>
          <a:p>
            <a:pPr lvl="1"/>
            <a:r>
              <a:rPr lang="en-US" dirty="0" smtClean="0"/>
              <a:t>Decentralization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</a:t>
            </a:r>
            <a:r>
              <a:rPr lang="en-US" dirty="0"/>
              <a:t>-</a:t>
            </a:r>
            <a:r>
              <a:rPr lang="en-US" dirty="0" smtClean="0"/>
              <a:t>tolerance</a:t>
            </a:r>
            <a:endParaRPr lang="en-US" dirty="0"/>
          </a:p>
          <a:p>
            <a:pPr lvl="1"/>
            <a:r>
              <a:rPr lang="en-US" dirty="0" smtClean="0"/>
              <a:t>Efficient </a:t>
            </a:r>
            <a:r>
              <a:rPr lang="en-US" dirty="0"/>
              <a:t>usage of </a:t>
            </a:r>
            <a:r>
              <a:rPr lang="en-US" dirty="0" smtClean="0"/>
              <a:t>bandwidth</a:t>
            </a:r>
            <a:endParaRPr lang="en-US" dirty="0"/>
          </a:p>
          <a:p>
            <a:pPr lvl="1"/>
            <a:r>
              <a:rPr lang="en-US" dirty="0" smtClean="0"/>
              <a:t>Provable </a:t>
            </a:r>
            <a:r>
              <a:rPr lang="en-US" dirty="0"/>
              <a:t>guarantee on the quality of the estimate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257800" y="5257800"/>
            <a:ext cx="1600200" cy="533400"/>
          </a:xfrm>
          <a:prstGeom prst="roundRect">
            <a:avLst>
              <a:gd name="adj" fmla="val 26191"/>
            </a:avLst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Gossip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Communication, computation, and information spreading</a:t>
            </a:r>
          </a:p>
          <a:p>
            <a:r>
              <a:rPr lang="en-US" dirty="0" smtClean="0"/>
              <a:t>Attractive in large-scale, distributed systems</a:t>
            </a:r>
          </a:p>
          <a:p>
            <a:r>
              <a:rPr lang="en-US" dirty="0" smtClean="0"/>
              <a:t>Real world examples: Amazon S3, Dynamo, Cassandra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45613" y="3048000"/>
            <a:ext cx="6558706" cy="1436132"/>
            <a:chOff x="1269446" y="3048000"/>
            <a:chExt cx="6534873" cy="1436132"/>
          </a:xfrm>
        </p:grpSpPr>
        <p:sp>
          <p:nvSpPr>
            <p:cNvPr id="6" name="TextBox 5"/>
            <p:cNvSpPr txBox="1"/>
            <p:nvPr/>
          </p:nvSpPr>
          <p:spPr>
            <a:xfrm>
              <a:off x="3276600" y="30480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Gossip algorithms</a:t>
              </a:r>
              <a:endParaRPr lang="en-US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269446" y="3429000"/>
              <a:ext cx="6534873" cy="1055132"/>
              <a:chOff x="1269446" y="3429000"/>
              <a:chExt cx="6534873" cy="10551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69446" y="4114800"/>
                <a:ext cx="2403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Information exchange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29200" y="4114800"/>
                <a:ext cx="277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Aggregate computation</a:t>
                </a:r>
                <a:endParaRPr lang="en-US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971801" y="3429000"/>
                <a:ext cx="1219201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191000" y="3429000"/>
                <a:ext cx="1371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914400" y="4495800"/>
            <a:ext cx="7848600" cy="1207532"/>
            <a:chOff x="914400" y="4495800"/>
            <a:chExt cx="7848600" cy="1207532"/>
          </a:xfrm>
        </p:grpSpPr>
        <p:grpSp>
          <p:nvGrpSpPr>
            <p:cNvPr id="22" name="Group 21"/>
            <p:cNvGrpSpPr/>
            <p:nvPr/>
          </p:nvGrpSpPr>
          <p:grpSpPr>
            <a:xfrm>
              <a:off x="914400" y="4495800"/>
              <a:ext cx="3551605" cy="1207532"/>
              <a:chOff x="914400" y="4495800"/>
              <a:chExt cx="3551605" cy="12075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1676400" y="4495800"/>
                <a:ext cx="7620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914400" y="5334000"/>
                <a:ext cx="1531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Synchronous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9400" y="5334000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Asynchronous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6200000" flipH="1">
                <a:off x="2438400" y="4495800"/>
                <a:ext cx="7620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5211395" y="4495800"/>
              <a:ext cx="3551605" cy="1207532"/>
              <a:chOff x="914400" y="4495800"/>
              <a:chExt cx="3551605" cy="120753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1676400" y="4495800"/>
                <a:ext cx="7620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914400" y="5334000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Synchronous</a:t>
                </a:r>
                <a:endParaRPr 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19400" y="5334000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Asynchronous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rot="16200000" flipH="1">
                <a:off x="2438400" y="4495800"/>
                <a:ext cx="7620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1524000" y="6031468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further classify based on the topology of the network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Push-Sum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Kempe</a:t>
            </a:r>
            <a:r>
              <a:rPr lang="en-US" dirty="0"/>
              <a:t>, Dobra, and </a:t>
            </a:r>
            <a:r>
              <a:rPr lang="en-US" dirty="0" err="1"/>
              <a:t>Gehrke</a:t>
            </a:r>
            <a:r>
              <a:rPr lang="en-US" dirty="0"/>
              <a:t> [FOCS ‘03]</a:t>
            </a:r>
          </a:p>
          <a:p>
            <a:r>
              <a:rPr lang="en-US" dirty="0"/>
              <a:t>Each peer wishes to know the </a:t>
            </a:r>
            <a:r>
              <a:rPr lang="en-US" dirty="0" smtClean="0"/>
              <a:t>average</a:t>
            </a:r>
          </a:p>
          <a:p>
            <a:r>
              <a:rPr lang="en-US" dirty="0"/>
              <a:t>Each peer maintains a (sum, weight) pair during gossip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round </a:t>
            </a:r>
            <a:r>
              <a:rPr lang="en-US" dirty="0"/>
              <a:t>@ t = </a:t>
            </a:r>
            <a:r>
              <a:rPr lang="en-US" dirty="0" smtClean="0"/>
              <a:t>0: send (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,1</a:t>
            </a:r>
            <a:r>
              <a:rPr lang="en-US" dirty="0" smtClean="0"/>
              <a:t>) to itself</a:t>
            </a:r>
          </a:p>
          <a:p>
            <a:pPr lvl="1"/>
            <a:r>
              <a:rPr lang="en-US" dirty="0"/>
              <a:t>In any round @ t &gt; </a:t>
            </a:r>
            <a:r>
              <a:rPr lang="en-US" dirty="0" smtClean="0"/>
              <a:t>0: add up sums &amp; weights, send (s1, s2)/2, (w2, w2)/2 to itself and to random peer</a:t>
            </a:r>
            <a:endParaRPr lang="en-US" b="1" dirty="0" smtClean="0"/>
          </a:p>
          <a:p>
            <a:r>
              <a:rPr lang="en-US" dirty="0" smtClean="0"/>
              <a:t>Convergence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peers)</a:t>
            </a:r>
          </a:p>
          <a:p>
            <a:pPr lvl="1"/>
            <a:r>
              <a:rPr lang="en-US" dirty="0"/>
              <a:t>Rounds: </a:t>
            </a:r>
            <a:r>
              <a:rPr lang="en-US" dirty="0">
                <a:solidFill>
                  <a:srgbClr val="C00000"/>
                </a:solidFill>
              </a:rPr>
              <a:t>O(log(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+ log(1/</a:t>
            </a:r>
            <a:r>
              <a:rPr lang="az-Cyrl-AZ" dirty="0">
                <a:solidFill>
                  <a:srgbClr val="C00000"/>
                </a:solidFill>
              </a:rPr>
              <a:t>ε</a:t>
            </a:r>
            <a:r>
              <a:rPr lang="en-US" dirty="0">
                <a:solidFill>
                  <a:srgbClr val="C00000"/>
                </a:solidFill>
              </a:rPr>
              <a:t>) + log(1/</a:t>
            </a:r>
            <a:r>
              <a:rPr lang="el-GR" dirty="0">
                <a:solidFill>
                  <a:srgbClr val="C00000"/>
                </a:solidFill>
              </a:rPr>
              <a:t>δ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Messages</a:t>
            </a:r>
            <a:r>
              <a:rPr lang="en-US" dirty="0"/>
              <a:t>: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messages per </a:t>
            </a:r>
            <a:r>
              <a:rPr lang="en-US" dirty="0" smtClean="0">
                <a:solidFill>
                  <a:srgbClr val="C00000"/>
                </a:solidFill>
              </a:rPr>
              <a:t>round</a:t>
            </a:r>
            <a:endParaRPr lang="en-US" dirty="0" smtClean="0"/>
          </a:p>
          <a:p>
            <a:r>
              <a:rPr lang="en-US" dirty="0"/>
              <a:t>Proof is based on the property of “mass conservation”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Vasil Slavov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E19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12107</TotalTime>
  <Words>3150</Words>
  <Application>Microsoft Macintosh PowerPoint</Application>
  <PresentationFormat>On-screen Show (4:3)</PresentationFormat>
  <Paragraphs>655</Paragraphs>
  <Slides>40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A STUDY OF GOSSIP ALGORITHMS FOR Internet-Scale Cardinality Estimation of Distributed XML Data</vt:lpstr>
      <vt:lpstr>Thesis Committee</vt:lpstr>
      <vt:lpstr>Overview</vt:lpstr>
      <vt:lpstr>Introduction</vt:lpstr>
      <vt:lpstr>The Story So Far…</vt:lpstr>
      <vt:lpstr>XML ∩ P2P = ?</vt:lpstr>
      <vt:lpstr>The Problem: XPath Cardinality Estimation</vt:lpstr>
      <vt:lpstr>Gossip Algorithms</vt:lpstr>
      <vt:lpstr>Push-Sum Protocol</vt:lpstr>
      <vt:lpstr>Thesis Objectives</vt:lpstr>
      <vt:lpstr>Design of VanillaXGossip</vt:lpstr>
      <vt:lpstr>Merging Phase</vt:lpstr>
      <vt:lpstr>VanillaXGossip</vt:lpstr>
      <vt:lpstr>XGossip</vt:lpstr>
      <vt:lpstr>Locality Sensitive Hashing (LSH)</vt:lpstr>
      <vt:lpstr>LSH on Sets</vt:lpstr>
      <vt:lpstr>XGossip (1/2)</vt:lpstr>
      <vt:lpstr>XGossip (2/2)</vt:lpstr>
      <vt:lpstr>VanillaXGossip: Cardinality Estimation</vt:lpstr>
      <vt:lpstr>XGossip: Cardinality Estimation</vt:lpstr>
      <vt:lpstr>Implementation</vt:lpstr>
      <vt:lpstr>System Architecture</vt:lpstr>
      <vt:lpstr>Performance Evaluation</vt:lpstr>
      <vt:lpstr>Performance Evaluation</vt:lpstr>
      <vt:lpstr>Network Setup and Distribution of Documents</vt:lpstr>
      <vt:lpstr>Evaluation Metrics</vt:lpstr>
      <vt:lpstr>XGossip in the Cloud</vt:lpstr>
      <vt:lpstr>Diffusion Speed of Signatures</vt:lpstr>
      <vt:lpstr>Convergence of Frequencies of Signatures</vt:lpstr>
      <vt:lpstr>Accuracy of Cardinality Estimation (1/6)</vt:lpstr>
      <vt:lpstr>Accuracy of Cardinality Estimation (2/6)</vt:lpstr>
      <vt:lpstr>Accuracy of Cardinality Estimation (3/6)</vt:lpstr>
      <vt:lpstr>Accuracy of Cardinality Estimation (4/6)</vt:lpstr>
      <vt:lpstr>Accuracy of Cardinality Estimation (5/6)</vt:lpstr>
      <vt:lpstr>Accuracy of Cardinality Estimation (6/6)</vt:lpstr>
      <vt:lpstr>Bandwidth Consumption (1/2)</vt:lpstr>
      <vt:lpstr>Bandwidth Consumption (2/2)</vt:lpstr>
      <vt:lpstr>Performance Analysis: Results Summary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Internet-Scale Cardinality Estimation of XPath Queries over Distributed XML Data</dc:title>
  <dc:creator/>
  <cp:lastModifiedBy>Vasil Slavov</cp:lastModifiedBy>
  <cp:revision>1766</cp:revision>
  <dcterms:created xsi:type="dcterms:W3CDTF">2006-08-16T00:00:00Z</dcterms:created>
  <dcterms:modified xsi:type="dcterms:W3CDTF">2012-06-22T18:50:18Z</dcterms:modified>
</cp:coreProperties>
</file>