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7.xml"/><Relationship Id="rId22" Type="http://schemas.openxmlformats.org/officeDocument/2006/relationships/font" Target="fonts/OldStandardTT-italic.fntdata"/><Relationship Id="rId10" Type="http://schemas.openxmlformats.org/officeDocument/2006/relationships/slide" Target="slides/slide6.xml"/><Relationship Id="rId21" Type="http://schemas.openxmlformats.org/officeDocument/2006/relationships/font" Target="fonts/OldStandardTT-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4200"/>
              <a:buNone/>
              <a:defRPr sz="4200">
                <a:solidFill>
                  <a:schemeClr val="accent1"/>
                </a:solidFill>
              </a:defRPr>
            </a:lvl1pPr>
            <a:lvl2pPr lvl="1">
              <a:spcBef>
                <a:spcPts val="0"/>
              </a:spcBef>
              <a:buClr>
                <a:schemeClr val="accent1"/>
              </a:buClr>
              <a:buSzPts val="4200"/>
              <a:buNone/>
              <a:defRPr sz="4200">
                <a:solidFill>
                  <a:schemeClr val="accent1"/>
                </a:solidFill>
              </a:defRPr>
            </a:lvl2pPr>
            <a:lvl3pPr lvl="2">
              <a:spcBef>
                <a:spcPts val="0"/>
              </a:spcBef>
              <a:buClr>
                <a:schemeClr val="accent1"/>
              </a:buClr>
              <a:buSzPts val="4200"/>
              <a:buNone/>
              <a:defRPr sz="4200">
                <a:solidFill>
                  <a:schemeClr val="accent1"/>
                </a:solidFill>
              </a:defRPr>
            </a:lvl3pPr>
            <a:lvl4pPr lvl="3">
              <a:spcBef>
                <a:spcPts val="0"/>
              </a:spcBef>
              <a:buClr>
                <a:schemeClr val="accent1"/>
              </a:buClr>
              <a:buSzPts val="4200"/>
              <a:buNone/>
              <a:defRPr sz="4200">
                <a:solidFill>
                  <a:schemeClr val="accent1"/>
                </a:solidFill>
              </a:defRPr>
            </a:lvl4pPr>
            <a:lvl5pPr lvl="4">
              <a:spcBef>
                <a:spcPts val="0"/>
              </a:spcBef>
              <a:buClr>
                <a:schemeClr val="accent1"/>
              </a:buClr>
              <a:buSzPts val="4200"/>
              <a:buNone/>
              <a:defRPr sz="4200">
                <a:solidFill>
                  <a:schemeClr val="accent1"/>
                </a:solidFill>
              </a:defRPr>
            </a:lvl5pPr>
            <a:lvl6pPr lvl="5">
              <a:spcBef>
                <a:spcPts val="0"/>
              </a:spcBef>
              <a:buClr>
                <a:schemeClr val="accent1"/>
              </a:buClr>
              <a:buSzPts val="4200"/>
              <a:buNone/>
              <a:defRPr sz="4200">
                <a:solidFill>
                  <a:schemeClr val="accent1"/>
                </a:solidFill>
              </a:defRPr>
            </a:lvl6pPr>
            <a:lvl7pPr lvl="6">
              <a:spcBef>
                <a:spcPts val="0"/>
              </a:spcBef>
              <a:buClr>
                <a:schemeClr val="accent1"/>
              </a:buClr>
              <a:buSzPts val="4200"/>
              <a:buNone/>
              <a:defRPr sz="4200">
                <a:solidFill>
                  <a:schemeClr val="accent1"/>
                </a:solidFill>
              </a:defRPr>
            </a:lvl7pPr>
            <a:lvl8pPr lvl="7">
              <a:spcBef>
                <a:spcPts val="0"/>
              </a:spcBef>
              <a:buClr>
                <a:schemeClr val="accent1"/>
              </a:buClr>
              <a:buSzPts val="4200"/>
              <a:buNone/>
              <a:defRPr sz="4200">
                <a:solidFill>
                  <a:schemeClr val="accent1"/>
                </a:solidFill>
              </a:defRPr>
            </a:lvl8pPr>
            <a:lvl9pPr lvl="8">
              <a:spcBef>
                <a:spcPts val="0"/>
              </a:spcBef>
              <a:buClr>
                <a:schemeClr val="accent1"/>
              </a:buClr>
              <a:buSzPts val="4200"/>
              <a:buNone/>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ts val="14000"/>
              <a:buNone/>
              <a:defRPr b="1" sz="14000"/>
            </a:lvl1pPr>
            <a:lvl2pPr lvl="1" algn="ctr">
              <a:spcBef>
                <a:spcPts val="0"/>
              </a:spcBef>
              <a:buSzPts val="14000"/>
              <a:buNone/>
              <a:defRPr b="1" sz="14000"/>
            </a:lvl2pPr>
            <a:lvl3pPr lvl="2" algn="ctr">
              <a:spcBef>
                <a:spcPts val="0"/>
              </a:spcBef>
              <a:buSzPts val="14000"/>
              <a:buNone/>
              <a:defRPr b="1" sz="14000"/>
            </a:lvl3pPr>
            <a:lvl4pPr lvl="3" algn="ctr">
              <a:spcBef>
                <a:spcPts val="0"/>
              </a:spcBef>
              <a:buSzPts val="14000"/>
              <a:buNone/>
              <a:defRPr b="1" sz="14000"/>
            </a:lvl4pPr>
            <a:lvl5pPr lvl="4" algn="ctr">
              <a:spcBef>
                <a:spcPts val="0"/>
              </a:spcBef>
              <a:buSzPts val="14000"/>
              <a:buNone/>
              <a:defRPr b="1" sz="14000"/>
            </a:lvl5pPr>
            <a:lvl6pPr lvl="5" algn="ctr">
              <a:spcBef>
                <a:spcPts val="0"/>
              </a:spcBef>
              <a:buSzPts val="14000"/>
              <a:buNone/>
              <a:defRPr b="1" sz="14000"/>
            </a:lvl6pPr>
            <a:lvl7pPr lvl="6" algn="ctr">
              <a:spcBef>
                <a:spcPts val="0"/>
              </a:spcBef>
              <a:buSzPts val="14000"/>
              <a:buNone/>
              <a:defRPr b="1" sz="14000"/>
            </a:lvl7pPr>
            <a:lvl8pPr lvl="7" algn="ctr">
              <a:spcBef>
                <a:spcPts val="0"/>
              </a:spcBef>
              <a:buSzPts val="14000"/>
              <a:buNone/>
              <a:defRPr b="1" sz="14000"/>
            </a:lvl8pPr>
            <a:lvl9pPr lvl="8" algn="ctr">
              <a:spcBef>
                <a:spcPts val="0"/>
              </a:spcBef>
              <a:buSzPts val="14000"/>
              <a:buNone/>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ts val="6000"/>
              <a:buNone/>
              <a:defRPr sz="6000">
                <a:solidFill>
                  <a:schemeClr val="accent1"/>
                </a:solidFill>
              </a:defRPr>
            </a:lvl1pPr>
            <a:lvl2pPr lvl="1">
              <a:spcBef>
                <a:spcPts val="0"/>
              </a:spcBef>
              <a:buClr>
                <a:schemeClr val="accent1"/>
              </a:buClr>
              <a:buSzPts val="6000"/>
              <a:buNone/>
              <a:defRPr sz="6000">
                <a:solidFill>
                  <a:schemeClr val="accent1"/>
                </a:solidFill>
              </a:defRPr>
            </a:lvl2pPr>
            <a:lvl3pPr lvl="2">
              <a:spcBef>
                <a:spcPts val="0"/>
              </a:spcBef>
              <a:buClr>
                <a:schemeClr val="accent1"/>
              </a:buClr>
              <a:buSzPts val="6000"/>
              <a:buNone/>
              <a:defRPr sz="6000">
                <a:solidFill>
                  <a:schemeClr val="accent1"/>
                </a:solidFill>
              </a:defRPr>
            </a:lvl3pPr>
            <a:lvl4pPr lvl="3">
              <a:spcBef>
                <a:spcPts val="0"/>
              </a:spcBef>
              <a:buClr>
                <a:schemeClr val="accent1"/>
              </a:buClr>
              <a:buSzPts val="6000"/>
              <a:buNone/>
              <a:defRPr sz="6000">
                <a:solidFill>
                  <a:schemeClr val="accent1"/>
                </a:solidFill>
              </a:defRPr>
            </a:lvl4pPr>
            <a:lvl5pPr lvl="4">
              <a:spcBef>
                <a:spcPts val="0"/>
              </a:spcBef>
              <a:buClr>
                <a:schemeClr val="accent1"/>
              </a:buClr>
              <a:buSzPts val="6000"/>
              <a:buNone/>
              <a:defRPr sz="6000">
                <a:solidFill>
                  <a:schemeClr val="accent1"/>
                </a:solidFill>
              </a:defRPr>
            </a:lvl5pPr>
            <a:lvl6pPr lvl="5">
              <a:spcBef>
                <a:spcPts val="0"/>
              </a:spcBef>
              <a:buClr>
                <a:schemeClr val="accent1"/>
              </a:buClr>
              <a:buSzPts val="6000"/>
              <a:buNone/>
              <a:defRPr sz="6000">
                <a:solidFill>
                  <a:schemeClr val="accent1"/>
                </a:solidFill>
              </a:defRPr>
            </a:lvl6pPr>
            <a:lvl7pPr lvl="6">
              <a:spcBef>
                <a:spcPts val="0"/>
              </a:spcBef>
              <a:buClr>
                <a:schemeClr val="accent1"/>
              </a:buClr>
              <a:buSzPts val="6000"/>
              <a:buNone/>
              <a:defRPr sz="6000">
                <a:solidFill>
                  <a:schemeClr val="accent1"/>
                </a:solidFill>
              </a:defRPr>
            </a:lvl7pPr>
            <a:lvl8pPr lvl="7">
              <a:spcBef>
                <a:spcPts val="0"/>
              </a:spcBef>
              <a:buClr>
                <a:schemeClr val="accent1"/>
              </a:buClr>
              <a:buSzPts val="6000"/>
              <a:buNone/>
              <a:defRPr sz="6000">
                <a:solidFill>
                  <a:schemeClr val="accent1"/>
                </a:solidFill>
              </a:defRPr>
            </a:lvl8pPr>
            <a:lvl9pPr lvl="8">
              <a:spcBef>
                <a:spcPts val="0"/>
              </a:spcBef>
              <a:buClr>
                <a:schemeClr val="accent1"/>
              </a:buClr>
              <a:buSzPts val="6000"/>
              <a:buNone/>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ts val="5400"/>
              <a:buNone/>
              <a:defRPr sz="5400">
                <a:solidFill>
                  <a:schemeClr val="accent1"/>
                </a:solidFill>
              </a:defRPr>
            </a:lvl1pPr>
            <a:lvl2pPr lvl="1">
              <a:spcBef>
                <a:spcPts val="0"/>
              </a:spcBef>
              <a:buClr>
                <a:schemeClr val="accent1"/>
              </a:buClr>
              <a:buSzPts val="5400"/>
              <a:buNone/>
              <a:defRPr sz="5400">
                <a:solidFill>
                  <a:schemeClr val="accent1"/>
                </a:solidFill>
              </a:defRPr>
            </a:lvl2pPr>
            <a:lvl3pPr lvl="2">
              <a:spcBef>
                <a:spcPts val="0"/>
              </a:spcBef>
              <a:buClr>
                <a:schemeClr val="accent1"/>
              </a:buClr>
              <a:buSzPts val="5400"/>
              <a:buNone/>
              <a:defRPr sz="5400">
                <a:solidFill>
                  <a:schemeClr val="accent1"/>
                </a:solidFill>
              </a:defRPr>
            </a:lvl3pPr>
            <a:lvl4pPr lvl="3">
              <a:spcBef>
                <a:spcPts val="0"/>
              </a:spcBef>
              <a:buClr>
                <a:schemeClr val="accent1"/>
              </a:buClr>
              <a:buSzPts val="5400"/>
              <a:buNone/>
              <a:defRPr sz="5400">
                <a:solidFill>
                  <a:schemeClr val="accent1"/>
                </a:solidFill>
              </a:defRPr>
            </a:lvl4pPr>
            <a:lvl5pPr lvl="4">
              <a:spcBef>
                <a:spcPts val="0"/>
              </a:spcBef>
              <a:buClr>
                <a:schemeClr val="accent1"/>
              </a:buClr>
              <a:buSzPts val="5400"/>
              <a:buNone/>
              <a:defRPr sz="5400">
                <a:solidFill>
                  <a:schemeClr val="accent1"/>
                </a:solidFill>
              </a:defRPr>
            </a:lvl5pPr>
            <a:lvl6pPr lvl="5">
              <a:spcBef>
                <a:spcPts val="0"/>
              </a:spcBef>
              <a:buClr>
                <a:schemeClr val="accent1"/>
              </a:buClr>
              <a:buSzPts val="5400"/>
              <a:buNone/>
              <a:defRPr sz="5400">
                <a:solidFill>
                  <a:schemeClr val="accent1"/>
                </a:solidFill>
              </a:defRPr>
            </a:lvl6pPr>
            <a:lvl7pPr lvl="6">
              <a:spcBef>
                <a:spcPts val="0"/>
              </a:spcBef>
              <a:buClr>
                <a:schemeClr val="accent1"/>
              </a:buClr>
              <a:buSzPts val="5400"/>
              <a:buNone/>
              <a:defRPr sz="5400">
                <a:solidFill>
                  <a:schemeClr val="accent1"/>
                </a:solidFill>
              </a:defRPr>
            </a:lvl7pPr>
            <a:lvl8pPr lvl="7">
              <a:spcBef>
                <a:spcPts val="0"/>
              </a:spcBef>
              <a:buClr>
                <a:schemeClr val="accent1"/>
              </a:buClr>
              <a:buSzPts val="5400"/>
              <a:buNone/>
              <a:defRPr sz="5400">
                <a:solidFill>
                  <a:schemeClr val="accent1"/>
                </a:solidFill>
              </a:defRPr>
            </a:lvl8pPr>
            <a:lvl9pPr lvl="8">
              <a:spcBef>
                <a:spcPts val="0"/>
              </a:spcBef>
              <a:buClr>
                <a:schemeClr val="accent1"/>
              </a:buClr>
              <a:buSzPts val="5400"/>
              <a:buNone/>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ts val="4200"/>
              <a:buNone/>
              <a:defRPr sz="4200">
                <a:solidFill>
                  <a:schemeClr val="lt2"/>
                </a:solidFill>
              </a:defRPr>
            </a:lvl1pPr>
            <a:lvl2pPr lvl="1" algn="ctr">
              <a:spcBef>
                <a:spcPts val="0"/>
              </a:spcBef>
              <a:buClr>
                <a:schemeClr val="lt2"/>
              </a:buClr>
              <a:buSzPts val="4200"/>
              <a:buNone/>
              <a:defRPr sz="4200">
                <a:solidFill>
                  <a:schemeClr val="lt2"/>
                </a:solidFill>
              </a:defRPr>
            </a:lvl2pPr>
            <a:lvl3pPr lvl="2" algn="ctr">
              <a:spcBef>
                <a:spcPts val="0"/>
              </a:spcBef>
              <a:buClr>
                <a:schemeClr val="lt2"/>
              </a:buClr>
              <a:buSzPts val="4200"/>
              <a:buNone/>
              <a:defRPr sz="4200">
                <a:solidFill>
                  <a:schemeClr val="lt2"/>
                </a:solidFill>
              </a:defRPr>
            </a:lvl3pPr>
            <a:lvl4pPr lvl="3" algn="ctr">
              <a:spcBef>
                <a:spcPts val="0"/>
              </a:spcBef>
              <a:buClr>
                <a:schemeClr val="lt2"/>
              </a:buClr>
              <a:buSzPts val="4200"/>
              <a:buNone/>
              <a:defRPr sz="4200">
                <a:solidFill>
                  <a:schemeClr val="lt2"/>
                </a:solidFill>
              </a:defRPr>
            </a:lvl4pPr>
            <a:lvl5pPr lvl="4" algn="ctr">
              <a:spcBef>
                <a:spcPts val="0"/>
              </a:spcBef>
              <a:buClr>
                <a:schemeClr val="lt2"/>
              </a:buClr>
              <a:buSzPts val="4200"/>
              <a:buNone/>
              <a:defRPr sz="4200">
                <a:solidFill>
                  <a:schemeClr val="lt2"/>
                </a:solidFill>
              </a:defRPr>
            </a:lvl5pPr>
            <a:lvl6pPr lvl="5" algn="ctr">
              <a:spcBef>
                <a:spcPts val="0"/>
              </a:spcBef>
              <a:buClr>
                <a:schemeClr val="lt2"/>
              </a:buClr>
              <a:buSzPts val="4200"/>
              <a:buNone/>
              <a:defRPr sz="4200">
                <a:solidFill>
                  <a:schemeClr val="lt2"/>
                </a:solidFill>
              </a:defRPr>
            </a:lvl6pPr>
            <a:lvl7pPr lvl="6" algn="ctr">
              <a:spcBef>
                <a:spcPts val="0"/>
              </a:spcBef>
              <a:buClr>
                <a:schemeClr val="lt2"/>
              </a:buClr>
              <a:buSzPts val="4200"/>
              <a:buNone/>
              <a:defRPr sz="4200">
                <a:solidFill>
                  <a:schemeClr val="lt2"/>
                </a:solidFill>
              </a:defRPr>
            </a:lvl7pPr>
            <a:lvl8pPr lvl="7" algn="ctr">
              <a:spcBef>
                <a:spcPts val="0"/>
              </a:spcBef>
              <a:buClr>
                <a:schemeClr val="lt2"/>
              </a:buClr>
              <a:buSzPts val="4200"/>
              <a:buNone/>
              <a:defRPr sz="4200">
                <a:solidFill>
                  <a:schemeClr val="lt2"/>
                </a:solidFill>
              </a:defRPr>
            </a:lvl8pPr>
            <a:lvl9pPr lvl="8" algn="ctr">
              <a:spcBef>
                <a:spcPts val="0"/>
              </a:spcBef>
              <a:buClr>
                <a:schemeClr val="lt2"/>
              </a:buClr>
              <a:buSzPts val="4200"/>
              <a:buNone/>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robots.ox.ac.uk/~vgg/research/texclass/filters.html" TargetMode="External"/><Relationship Id="rId4" Type="http://schemas.openxmlformats.org/officeDocument/2006/relationships/hyperlink" Target="http://www.it.lut.fi/project/gab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indent="0" lvl="0" marL="0">
              <a:spcBef>
                <a:spcPts val="0"/>
              </a:spcBef>
              <a:buNone/>
            </a:pPr>
            <a:r>
              <a:rPr lang="en"/>
              <a:t>Gabor filters and its applications for emotion detection.</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indent="0" lvl="0" marL="0">
              <a:spcBef>
                <a:spcPts val="0"/>
              </a:spcBef>
              <a:buNone/>
            </a:pPr>
            <a:r>
              <a:rPr lang="en" sz="1800"/>
              <a:t>Mohneesh Khaneja -IIT2014041</a:t>
            </a:r>
          </a:p>
          <a:p>
            <a:pPr indent="0" lvl="0" marL="0">
              <a:spcBef>
                <a:spcPts val="0"/>
              </a:spcBef>
              <a:buNone/>
            </a:pPr>
            <a:r>
              <a:rPr lang="en" sz="1800"/>
              <a:t>Prateek Agarwal - IIT2014068</a:t>
            </a:r>
          </a:p>
          <a:p>
            <a:pPr indent="-69850" lvl="0" marL="0">
              <a:spcBef>
                <a:spcPts val="0"/>
              </a:spcBef>
              <a:buClr>
                <a:schemeClr val="dk1"/>
              </a:buClr>
              <a:buSzPts val="1100"/>
              <a:buFont typeface="Arial"/>
              <a:buNone/>
            </a:pPr>
            <a:r>
              <a:rPr lang="en" sz="1800"/>
              <a:t>Shivam - IIT2014077</a:t>
            </a:r>
          </a:p>
          <a:p>
            <a:pPr indent="0" lvl="0" marL="0">
              <a:spcBef>
                <a:spcPts val="0"/>
              </a:spcBef>
              <a:buNone/>
            </a:pPr>
            <a:r>
              <a:rPr lang="en" sz="1800"/>
              <a:t>Pratik Mangalore - IIT2014112</a:t>
            </a:r>
          </a:p>
          <a:p>
            <a:pPr indent="0" lvl="0" marL="0">
              <a:spcBef>
                <a:spcPts val="0"/>
              </a:spcBef>
              <a:buNone/>
            </a:pPr>
            <a:r>
              <a:t/>
            </a:r>
            <a:endParaRPr sz="1800"/>
          </a:p>
          <a:p>
            <a:pPr indent="0" lvl="0" marL="0">
              <a:spcBef>
                <a:spcPts val="0"/>
              </a:spcBef>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Dimensionality Reduction</a:t>
            </a:r>
          </a:p>
        </p:txBody>
      </p:sp>
      <p:sp>
        <p:nvSpPr>
          <p:cNvPr id="115" name="Shape 115"/>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254000" marR="48895" rtl="0" algn="just">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Since for every image 80 Responses were collected and every image was of the size 256 * 256 , the feature map was of huge size. Therefore dimensionality reduction was done by extracting only the face out of the images. This effectively sped up the process by approximately 4 times and also reduced the space complexity by about half.</a:t>
            </a:r>
          </a:p>
          <a:p>
            <a:pPr indent="0" lvl="0" mar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Classification</a:t>
            </a:r>
          </a:p>
        </p:txBody>
      </p:sp>
      <p:sp>
        <p:nvSpPr>
          <p:cNvPr id="121" name="Shape 121"/>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254000" marR="52070" rtl="0" algn="just">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Once the dimensionality reduced feature maps are obtained , these are used to train the model for all the emotions present in the images and map a label for every given face image.</a:t>
            </a:r>
          </a:p>
          <a:p>
            <a:pPr indent="-69850" lvl="0" marL="254000" marR="5207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Hardware and Software Requirements</a:t>
            </a:r>
          </a:p>
        </p:txBody>
      </p:sp>
      <p:sp>
        <p:nvSpPr>
          <p:cNvPr id="127" name="Shape 127"/>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1 GB RAM</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Python </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OpenCV</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Weka</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MatplotLib</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Scipy</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Scikit-Learn</a:t>
            </a:r>
          </a:p>
          <a:p>
            <a:pPr indent="-304800" lvl="0" marL="457200" marR="48895"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Numpy</a:t>
            </a:r>
          </a:p>
          <a:p>
            <a:pPr indent="0" lvl="0" mar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Result and Analysis</a:t>
            </a:r>
          </a:p>
        </p:txBody>
      </p:sp>
      <p:sp>
        <p:nvSpPr>
          <p:cNvPr id="133" name="Shape 133"/>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0" marR="52070" rtl="0" algn="just">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Performance Comparison</a:t>
            </a:r>
          </a:p>
          <a:p>
            <a:pPr indent="0" lvl="0" marL="0" marR="52070" rtl="0" algn="just">
              <a:lnSpc>
                <a:spcPct val="150000"/>
              </a:lnSpc>
              <a:spcBef>
                <a:spcPts val="0"/>
              </a:spcBef>
              <a:spcAft>
                <a:spcPts val="0"/>
              </a:spcAft>
              <a:buNone/>
            </a:pPr>
            <a:r>
              <a:rPr b="1" lang="en" sz="1600">
                <a:latin typeface="Times New Roman"/>
                <a:ea typeface="Times New Roman"/>
                <a:cs typeface="Times New Roman"/>
                <a:sym typeface="Times New Roman"/>
              </a:rPr>
              <a:t>K Nearest Neighbour</a:t>
            </a:r>
          </a:p>
          <a:p>
            <a:pPr indent="0" lvl="0" marL="0" marR="52070" rtl="0" algn="just">
              <a:lnSpc>
                <a:spcPct val="150000"/>
              </a:lnSpc>
              <a:spcBef>
                <a:spcPts val="0"/>
              </a:spcBef>
              <a:spcAft>
                <a:spcPts val="0"/>
              </a:spcAft>
              <a:buNone/>
            </a:pPr>
            <a:r>
              <a:rPr lang="en" sz="1400">
                <a:latin typeface="Times New Roman"/>
                <a:ea typeface="Times New Roman"/>
                <a:cs typeface="Times New Roman"/>
                <a:sym typeface="Times New Roman"/>
              </a:rPr>
              <a:t>Correctly Classified Instances          178              83.5681%</a:t>
            </a:r>
          </a:p>
          <a:p>
            <a:pPr indent="-69850" lvl="0" marL="0" marR="52070" rtl="0" algn="just">
              <a:lnSpc>
                <a:spcPct val="15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Incorrectly Classified Instances        35               16.4319%</a:t>
            </a:r>
          </a:p>
          <a:p>
            <a:pPr indent="-69850" lvl="0" marL="0" marR="52070" rtl="0" algn="just">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RandomForest</a:t>
            </a:r>
          </a:p>
          <a:p>
            <a:pPr indent="-69850" lvl="0" marL="0" marR="52070" rtl="0" algn="just">
              <a:lnSpc>
                <a:spcPct val="15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Correctly Classified Instances         150               70.4225 %</a:t>
            </a:r>
          </a:p>
          <a:p>
            <a:pPr indent="-69850" lvl="0" marL="0" marR="52070" rtl="0" algn="just">
              <a:lnSpc>
                <a:spcPct val="15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Incorrectly Classified Instances        63               29.5775 %</a:t>
            </a:r>
          </a:p>
          <a:p>
            <a:pPr indent="-69850" lvl="0" marL="0" marR="52070" rtl="0" algn="just">
              <a:lnSpc>
                <a:spcPct val="15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69850" lvl="0" marL="0" marR="52070" rtl="0" algn="just">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Support Vector Machine</a:t>
            </a:r>
          </a:p>
          <a:p>
            <a:pPr indent="-69850" lvl="0" marL="0" marR="52070" rtl="0" algn="just">
              <a:lnSpc>
                <a:spcPct val="15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Correctly Classified Instances         159               74.6479 %</a:t>
            </a:r>
          </a:p>
          <a:p>
            <a:pPr indent="-69850" lvl="0" marL="0" marR="52070" rtl="0" algn="just">
              <a:lnSpc>
                <a:spcPct val="15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Incorrectly Classified Instances        54               25.3521 %</a:t>
            </a:r>
          </a:p>
          <a:p>
            <a:pPr indent="-69850" lvl="0" marL="0" marR="52070" rtl="0" algn="just">
              <a:lnSpc>
                <a:spcPct val="15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a:spcBef>
                <a:spcPts val="0"/>
              </a:spcBef>
              <a:buNone/>
            </a:pPr>
            <a:r>
              <a:t/>
            </a:r>
            <a:endParaRPr/>
          </a:p>
        </p:txBody>
      </p:sp>
      <p:pic>
        <p:nvPicPr>
          <p:cNvPr id="134" name="Shape 134"/>
          <p:cNvPicPr preferRelativeResize="0"/>
          <p:nvPr/>
        </p:nvPicPr>
        <p:blipFill>
          <a:blip r:embed="rId3">
            <a:alphaModFix/>
          </a:blip>
          <a:stretch>
            <a:fillRect/>
          </a:stretch>
        </p:blipFill>
        <p:spPr>
          <a:xfrm>
            <a:off x="5182525" y="1262575"/>
            <a:ext cx="3392574" cy="309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Screenshots</a:t>
            </a:r>
          </a:p>
        </p:txBody>
      </p:sp>
      <p:sp>
        <p:nvSpPr>
          <p:cNvPr id="140" name="Shape 140"/>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descr="Screenshot from 2017-04-15 09-59-23.png" id="141" name="Shape 141"/>
          <p:cNvPicPr preferRelativeResize="0"/>
          <p:nvPr/>
        </p:nvPicPr>
        <p:blipFill>
          <a:blip r:embed="rId3">
            <a:alphaModFix/>
          </a:blip>
          <a:stretch>
            <a:fillRect/>
          </a:stretch>
        </p:blipFill>
        <p:spPr>
          <a:xfrm>
            <a:off x="261200" y="1163724"/>
            <a:ext cx="1861612" cy="1781025"/>
          </a:xfrm>
          <a:prstGeom prst="rect">
            <a:avLst/>
          </a:prstGeom>
          <a:noFill/>
          <a:ln>
            <a:noFill/>
          </a:ln>
        </p:spPr>
      </p:pic>
      <p:pic>
        <p:nvPicPr>
          <p:cNvPr descr="Screenshot from 2017-04-15 10-02-44.png" id="142" name="Shape 142"/>
          <p:cNvPicPr preferRelativeResize="0"/>
          <p:nvPr/>
        </p:nvPicPr>
        <p:blipFill>
          <a:blip r:embed="rId4">
            <a:alphaModFix/>
          </a:blip>
          <a:stretch>
            <a:fillRect/>
          </a:stretch>
        </p:blipFill>
        <p:spPr>
          <a:xfrm>
            <a:off x="2310675" y="1241350"/>
            <a:ext cx="2275700" cy="1668025"/>
          </a:xfrm>
          <a:prstGeom prst="rect">
            <a:avLst/>
          </a:prstGeom>
          <a:noFill/>
          <a:ln>
            <a:noFill/>
          </a:ln>
        </p:spPr>
      </p:pic>
      <p:pic>
        <p:nvPicPr>
          <p:cNvPr descr="Screenshot from 2017-04-15 10-04-07.png" id="143" name="Shape 143"/>
          <p:cNvPicPr preferRelativeResize="0"/>
          <p:nvPr/>
        </p:nvPicPr>
        <p:blipFill>
          <a:blip r:embed="rId5">
            <a:alphaModFix/>
          </a:blip>
          <a:stretch>
            <a:fillRect/>
          </a:stretch>
        </p:blipFill>
        <p:spPr>
          <a:xfrm>
            <a:off x="311699" y="3050250"/>
            <a:ext cx="3684400" cy="1737375"/>
          </a:xfrm>
          <a:prstGeom prst="rect">
            <a:avLst/>
          </a:prstGeom>
          <a:noFill/>
          <a:ln>
            <a:noFill/>
          </a:ln>
        </p:spPr>
      </p:pic>
      <p:pic>
        <p:nvPicPr>
          <p:cNvPr descr="Screenshot from 2017-04-15 10-07-47.png" id="144" name="Shape 144"/>
          <p:cNvPicPr preferRelativeResize="0"/>
          <p:nvPr/>
        </p:nvPicPr>
        <p:blipFill>
          <a:blip r:embed="rId6">
            <a:alphaModFix/>
          </a:blip>
          <a:stretch>
            <a:fillRect/>
          </a:stretch>
        </p:blipFill>
        <p:spPr>
          <a:xfrm>
            <a:off x="5093042" y="3050250"/>
            <a:ext cx="3287058" cy="1737375"/>
          </a:xfrm>
          <a:prstGeom prst="rect">
            <a:avLst/>
          </a:prstGeom>
          <a:noFill/>
          <a:ln>
            <a:noFill/>
          </a:ln>
        </p:spPr>
      </p:pic>
      <p:pic>
        <p:nvPicPr>
          <p:cNvPr descr="Screenshot from 2017-04-15 10-09-42.png" id="145" name="Shape 145"/>
          <p:cNvPicPr preferRelativeResize="0"/>
          <p:nvPr/>
        </p:nvPicPr>
        <p:blipFill>
          <a:blip r:embed="rId7">
            <a:alphaModFix/>
          </a:blip>
          <a:stretch>
            <a:fillRect/>
          </a:stretch>
        </p:blipFill>
        <p:spPr>
          <a:xfrm>
            <a:off x="4656125" y="1276725"/>
            <a:ext cx="1566316" cy="1668025"/>
          </a:xfrm>
          <a:prstGeom prst="rect">
            <a:avLst/>
          </a:prstGeom>
          <a:noFill/>
          <a:ln>
            <a:noFill/>
          </a:ln>
        </p:spPr>
      </p:pic>
      <p:pic>
        <p:nvPicPr>
          <p:cNvPr descr="Screenshot from 2017-04-15 10-10-49.png" id="146" name="Shape 146"/>
          <p:cNvPicPr preferRelativeResize="0"/>
          <p:nvPr/>
        </p:nvPicPr>
        <p:blipFill>
          <a:blip r:embed="rId8">
            <a:alphaModFix/>
          </a:blip>
          <a:stretch>
            <a:fillRect/>
          </a:stretch>
        </p:blipFill>
        <p:spPr>
          <a:xfrm>
            <a:off x="6292200" y="1427450"/>
            <a:ext cx="2656275" cy="136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References</a:t>
            </a:r>
          </a:p>
        </p:txBody>
      </p:sp>
      <p:sp>
        <p:nvSpPr>
          <p:cNvPr id="152" name="Shape 152"/>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0" rtl="0" algn="just">
              <a:lnSpc>
                <a:spcPct val="1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[1] Debishree Dagar, Abir Hudait,H. K. Tripathy,M. N. Das </a:t>
            </a:r>
            <a:r>
              <a:rPr i="1" lang="en" sz="1200">
                <a:latin typeface="Times New Roman"/>
                <a:ea typeface="Times New Roman"/>
                <a:cs typeface="Times New Roman"/>
                <a:sym typeface="Times New Roman"/>
              </a:rPr>
              <a:t>“Automatic Emotion Detection Model from Facial Expression</a:t>
            </a:r>
            <a:r>
              <a:rPr lang="en" sz="1200">
                <a:latin typeface="Times New Roman"/>
                <a:ea typeface="Times New Roman"/>
                <a:cs typeface="Times New Roman"/>
                <a:sym typeface="Times New Roman"/>
              </a:rPr>
              <a:t>” in International Conference on Advanced Communication Control and Computing Technologies 2016.</a:t>
            </a:r>
          </a:p>
          <a:p>
            <a:pPr indent="-6985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69850" lvl="0" marL="0" rtl="0" algn="just">
              <a:lnSpc>
                <a:spcPct val="1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[2 Shruti Karkra , Jagandeep Kaur  “</a:t>
            </a:r>
            <a:r>
              <a:rPr i="1" lang="en" sz="1200">
                <a:latin typeface="Times New Roman"/>
                <a:ea typeface="Times New Roman"/>
                <a:cs typeface="Times New Roman"/>
                <a:sym typeface="Times New Roman"/>
              </a:rPr>
              <a:t>Compound Facial Expression Recognition through Gabor Filter and RBF Network “</a:t>
            </a:r>
            <a:r>
              <a:rPr lang="en" sz="1200">
                <a:latin typeface="Times New Roman"/>
                <a:ea typeface="Times New Roman"/>
                <a:cs typeface="Times New Roman"/>
                <a:sym typeface="Times New Roman"/>
              </a:rPr>
              <a:t> in International Journal of Computer Science and Mobile Computing 2016.</a:t>
            </a:r>
          </a:p>
          <a:p>
            <a:pPr indent="-69850" lvl="0" marL="0" rtl="0" algn="just">
              <a:lnSpc>
                <a:spcPct val="10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a:spcBef>
                <a:spcPts val="0"/>
              </a:spcBef>
              <a:buNone/>
            </a:pPr>
            <a:r>
              <a:t/>
            </a:r>
            <a:endParaRPr/>
          </a:p>
        </p:txBody>
      </p:sp>
      <p:pic>
        <p:nvPicPr>
          <p:cNvPr descr="111.png" id="153" name="Shape 153"/>
          <p:cNvPicPr preferRelativeResize="0"/>
          <p:nvPr/>
        </p:nvPicPr>
        <p:blipFill>
          <a:blip r:embed="rId3">
            <a:alphaModFix/>
          </a:blip>
          <a:stretch>
            <a:fillRect/>
          </a:stretch>
        </p:blipFill>
        <p:spPr>
          <a:xfrm>
            <a:off x="1500050" y="2354650"/>
            <a:ext cx="5652825" cy="55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Introduction</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0" lvl="0" marL="0">
              <a:spcBef>
                <a:spcPts val="0"/>
              </a:spcBef>
              <a:buNone/>
            </a:pPr>
            <a:r>
              <a:rPr lang="en"/>
              <a:t>Initially we took a dataset Jaffe in which we have 213 images representing 7 different emotions. We applied gabor filter over each image in 16 different orientation and 5 different wavelength giving us 80 features per image.We then used K Nearest Neighbour Classifier to classify the test image into one of the seven class.Ten percent of the data present in the dataset was used as Test Image and remaining 90 percent was used as Training Data. The final objective of classifying the given face image to one of the seven emotion was achieved with 83 percent accuracy.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Challenges</a:t>
            </a:r>
          </a:p>
        </p:txBody>
      </p:sp>
      <p:sp>
        <p:nvSpPr>
          <p:cNvPr id="72" name="Shape 72"/>
          <p:cNvSpPr txBox="1"/>
          <p:nvPr>
            <p:ph idx="1" type="body"/>
          </p:nvPr>
        </p:nvSpPr>
        <p:spPr>
          <a:xfrm>
            <a:off x="228450" y="963475"/>
            <a:ext cx="8520600" cy="3397200"/>
          </a:xfrm>
          <a:prstGeom prst="rect">
            <a:avLst/>
          </a:prstGeom>
        </p:spPr>
        <p:txBody>
          <a:bodyPr anchorCtr="0" anchor="t" bIns="91425" lIns="91425" rIns="91425" wrap="square" tIns="91425">
            <a:noAutofit/>
          </a:bodyPr>
          <a:lstStyle/>
          <a:p>
            <a:pPr indent="-69850" lvl="0" marL="0" rtl="0" algn="just">
              <a:lnSpc>
                <a:spcPct val="100000"/>
              </a:lnSpc>
              <a:spcBef>
                <a:spcPts val="0"/>
              </a:spcBef>
              <a:spcAft>
                <a:spcPts val="0"/>
              </a:spcAft>
              <a:buClr>
                <a:schemeClr val="dk1"/>
              </a:buClr>
              <a:buSzPts val="1100"/>
              <a:buFont typeface="Arial"/>
              <a:buNone/>
            </a:pPr>
            <a:r>
              <a:t/>
            </a:r>
            <a:endParaRPr sz="950">
              <a:latin typeface="Times New Roman"/>
              <a:ea typeface="Times New Roman"/>
              <a:cs typeface="Times New Roman"/>
              <a:sym typeface="Times New Roman"/>
            </a:endParaRPr>
          </a:p>
          <a:p>
            <a:pPr indent="-69850" lvl="0" marL="0" rtl="0" algn="just">
              <a:lnSpc>
                <a:spcPct val="100000"/>
              </a:lnSpc>
              <a:spcBef>
                <a:spcPts val="0"/>
              </a:spcBef>
              <a:spcAft>
                <a:spcPts val="0"/>
              </a:spcAft>
              <a:buClr>
                <a:schemeClr val="dk1"/>
              </a:buClr>
              <a:buSzPts val="1100"/>
              <a:buFont typeface="Arial"/>
              <a:buNone/>
            </a:pPr>
            <a:r>
              <a:rPr lang="en" sz="1000">
                <a:latin typeface="Arial"/>
                <a:ea typeface="Arial"/>
                <a:cs typeface="Arial"/>
                <a:sym typeface="Arial"/>
              </a:rPr>
              <a:t> In emotional recognition of face a notable advancement has been observed in the field of neuroscience, cognitive and computational intelligence. It is also proved by Kharat and Dudul that about 55% effect of overall emotion expression is as facial expression which is contributed during social interactions. </a:t>
            </a:r>
          </a:p>
          <a:p>
            <a:pPr indent="0" lvl="0" marL="0" rtl="0" algn="just">
              <a:lnSpc>
                <a:spcPct val="100000"/>
              </a:lnSpc>
              <a:spcBef>
                <a:spcPts val="0"/>
              </a:spcBef>
              <a:spcAft>
                <a:spcPts val="0"/>
              </a:spcAft>
              <a:buNone/>
            </a:pPr>
            <a:r>
              <a:rPr lang="en" sz="1000">
                <a:latin typeface="Arial"/>
                <a:ea typeface="Arial"/>
                <a:cs typeface="Arial"/>
                <a:sym typeface="Arial"/>
              </a:rPr>
              <a:t> Actually, facial muscle generates monetary adaptation in facial appearance which can be recapitulated by incorporating Action Units. The six common emotions  have been considered as globally recognizable as the movements of muscle are very similar of these emotional expressions from the people from various region and society. Therefore, we have mainly concentrated on the automatic recognition of these six fundamental emotions. In general, emotion recognition is a two steps procedure which involves extraction of significant features and classification. Feature extraction determines a set of independent attributes, which together can portray an expression of facial emotion.  </a:t>
            </a:r>
          </a:p>
          <a:p>
            <a:pPr indent="-69850" lvl="0" marL="0" rtl="0" algn="just">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69850" lvl="0" marL="0" rtl="0" algn="just">
              <a:lnSpc>
                <a:spcPct val="100000"/>
              </a:lnSpc>
              <a:spcBef>
                <a:spcPts val="0"/>
              </a:spcBef>
              <a:spcAft>
                <a:spcPts val="0"/>
              </a:spcAft>
              <a:buClr>
                <a:schemeClr val="dk1"/>
              </a:buClr>
              <a:buSzPts val="1100"/>
              <a:buFont typeface="Arial"/>
              <a:buNone/>
            </a:pPr>
            <a:r>
              <a:rPr lang="en" sz="1000">
                <a:latin typeface="Arial"/>
                <a:ea typeface="Arial"/>
                <a:cs typeface="Arial"/>
                <a:sym typeface="Arial"/>
              </a:rPr>
              <a:t> For classification in emotion recognition the features are mapped into either of various emotion classes like anger, happy, sad, disgust, surprise, etc. </a:t>
            </a:r>
          </a:p>
          <a:p>
            <a:pPr indent="-69850" lvl="0" marL="0" rtl="0" algn="just">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69850" lvl="0" marL="0" rtl="0" algn="just">
              <a:lnSpc>
                <a:spcPct val="100000"/>
              </a:lnSpc>
              <a:spcBef>
                <a:spcPts val="0"/>
              </a:spcBef>
              <a:spcAft>
                <a:spcPts val="0"/>
              </a:spcAft>
              <a:buClr>
                <a:schemeClr val="dk1"/>
              </a:buClr>
              <a:buSzPts val="1100"/>
              <a:buFont typeface="Arial"/>
              <a:buNone/>
            </a:pPr>
            <a:r>
              <a:rPr lang="en" sz="1000">
                <a:latin typeface="Arial"/>
                <a:ea typeface="Arial"/>
                <a:cs typeface="Arial"/>
                <a:sym typeface="Arial"/>
              </a:rPr>
              <a:t> For the effectiveness calculation of a facial expression identification model both the group of feature attributes which have been taken for feature extraction and the classifier that is responsible classification are equivalently significant. For a badly picked collection of feature attributes, in some cases, even a smart classification mechanism is not able to produce an ideal outcome. </a:t>
            </a:r>
          </a:p>
          <a:p>
            <a:pPr indent="-69850" lvl="0" marL="0" rtl="0" algn="just">
              <a:lnSpc>
                <a:spcPct val="100000"/>
              </a:lnSpc>
              <a:spcBef>
                <a:spcPts val="0"/>
              </a:spcBef>
              <a:spcAft>
                <a:spcPts val="0"/>
              </a:spcAft>
              <a:buClr>
                <a:schemeClr val="dk1"/>
              </a:buClr>
              <a:buSzPts val="1100"/>
              <a:buFont typeface="Arial"/>
              <a:buNone/>
            </a:pPr>
            <a:r>
              <a:rPr lang="en" sz="1000">
                <a:latin typeface="Arial"/>
                <a:ea typeface="Arial"/>
                <a:cs typeface="Arial"/>
                <a:sym typeface="Arial"/>
              </a:rPr>
              <a:t>Thus, for getting the high classification accuracy and qualitative outcome, picking of superior features will play a major role. </a:t>
            </a:r>
            <a:br>
              <a:rPr lang="en" sz="1000">
                <a:latin typeface="Arial"/>
                <a:ea typeface="Arial"/>
                <a:cs typeface="Arial"/>
                <a:sym typeface="Arial"/>
              </a:rPr>
            </a:br>
          </a:p>
          <a:p>
            <a:pPr indent="-69850" lvl="0" marL="0" rtl="0" algn="just">
              <a:lnSpc>
                <a:spcPct val="100000"/>
              </a:lnSpc>
              <a:spcBef>
                <a:spcPts val="0"/>
              </a:spcBef>
              <a:spcAft>
                <a:spcPts val="0"/>
              </a:spcAft>
              <a:buClr>
                <a:schemeClr val="dk1"/>
              </a:buClr>
              <a:buSzPts val="1100"/>
              <a:buFont typeface="Arial"/>
              <a:buNone/>
            </a:pPr>
            <a:r>
              <a:rPr lang="en" sz="1000">
                <a:latin typeface="Arial"/>
                <a:ea typeface="Arial"/>
                <a:cs typeface="Arial"/>
                <a:sym typeface="Arial"/>
              </a:rPr>
              <a:t> Current state of the art techniques for emotion detection use Deep Convolutional Neural Network. The standard datasets, i.e. Extended Cohn-Kanade (CKP) and MMI Facial Expression Database were used for the quantitative evaluation in state of the art techniques. On the CKP set the current state of the art approach, using CNNs, achieves an accuracy of 99.2%. For the MMI dataset, currently the best accuracy for emotion recognition is 93.33% [0]</a:t>
            </a:r>
            <a:br>
              <a:rPr lang="en" sz="1000">
                <a:latin typeface="Arial"/>
                <a:ea typeface="Arial"/>
                <a:cs typeface="Arial"/>
                <a:sym typeface="Arial"/>
              </a:rPr>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Objective</a:t>
            </a:r>
          </a:p>
        </p:txBody>
      </p:sp>
      <p:sp>
        <p:nvSpPr>
          <p:cNvPr id="78" name="Shape 78"/>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285750" rtl="0" algn="just">
              <a:lnSpc>
                <a:spcPct val="125000"/>
              </a:lnSpc>
              <a:spcBef>
                <a:spcPts val="360"/>
              </a:spcBef>
              <a:spcAft>
                <a:spcPts val="0"/>
              </a:spcAft>
              <a:buClr>
                <a:schemeClr val="dk1"/>
              </a:buClr>
              <a:buSzPts val="1100"/>
              <a:buFont typeface="Arial"/>
              <a:buNone/>
            </a:pPr>
            <a:r>
              <a:rPr lang="en" sz="1200">
                <a:solidFill>
                  <a:srgbClr val="000000"/>
                </a:solidFill>
                <a:latin typeface="Arial"/>
                <a:ea typeface="Arial"/>
                <a:cs typeface="Arial"/>
                <a:sym typeface="Arial"/>
              </a:rPr>
              <a:t>The main objective of this project is to classify the human faces based on their facial expressions which basically convey emotions. To do so we used Gabor Filter to extract features and supervised machine learning algorithm to classify.</a:t>
            </a:r>
          </a:p>
          <a:p>
            <a:pPr indent="-69850" lvl="0" marL="285750" rtl="0" algn="just">
              <a:lnSpc>
                <a:spcPct val="125000"/>
              </a:lnSpc>
              <a:spcBef>
                <a:spcPts val="360"/>
              </a:spcBef>
              <a:spcAft>
                <a:spcPts val="0"/>
              </a:spcAft>
              <a:buClr>
                <a:schemeClr val="dk1"/>
              </a:buClr>
              <a:buSzPts val="1100"/>
              <a:buFont typeface="Arial"/>
              <a:buNone/>
            </a:pPr>
            <a:r>
              <a:rPr lang="en" sz="1200">
                <a:solidFill>
                  <a:srgbClr val="000000"/>
                </a:solidFill>
                <a:latin typeface="Arial"/>
                <a:ea typeface="Arial"/>
                <a:cs typeface="Arial"/>
                <a:sym typeface="Arial"/>
              </a:rPr>
              <a:t>We have considered seven classes with each class representing an emotion. Initially we have taken 5 fold crossover which is a classification technique that involves us splitting the dataset into 5 regions where each region is taken as the test data, other regions being training data, and this is repeated for every region. Gabor filter is applied to each of the training folds and we generate 80 features which in total occupy 213*768 bytes of memory . Then using KNN we classified the test data into one of the seven classes.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Literature Survey</a:t>
            </a:r>
          </a:p>
          <a:p>
            <a:pPr indent="0" lvl="0" marL="0">
              <a:spcBef>
                <a:spcPts val="0"/>
              </a:spcBef>
              <a:buNone/>
            </a:pPr>
            <a:r>
              <a:t/>
            </a:r>
            <a:endParaRPr/>
          </a:p>
        </p:txBody>
      </p:sp>
      <p:pic>
        <p:nvPicPr>
          <p:cNvPr descr="Screenshot from 2017-04-15 10-13-58.png" id="84" name="Shape 84"/>
          <p:cNvPicPr preferRelativeResize="0"/>
          <p:nvPr/>
        </p:nvPicPr>
        <p:blipFill>
          <a:blip r:embed="rId3">
            <a:alphaModFix/>
          </a:blip>
          <a:stretch>
            <a:fillRect/>
          </a:stretch>
        </p:blipFill>
        <p:spPr>
          <a:xfrm>
            <a:off x="580075" y="1058225"/>
            <a:ext cx="7703550" cy="372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Research group Working </a:t>
            </a:r>
          </a:p>
        </p:txBody>
      </p:sp>
      <p:sp>
        <p:nvSpPr>
          <p:cNvPr id="90" name="Shape 90"/>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Visual Geometry Group (University of Oxford) </a:t>
            </a:r>
            <a:r>
              <a:rPr lang="en" u="sng">
                <a:solidFill>
                  <a:schemeClr val="hlink"/>
                </a:solidFill>
                <a:latin typeface="Arial"/>
                <a:ea typeface="Arial"/>
                <a:cs typeface="Arial"/>
                <a:sym typeface="Arial"/>
                <a:hlinkClick r:id="rId3"/>
              </a:rPr>
              <a:t>http://www.robots.ox.ac.uk/~vgg/research/texclass/filters.html</a:t>
            </a:r>
          </a:p>
          <a:p>
            <a:pPr indent="0" lvl="0" marL="0" rtl="0">
              <a:lnSpc>
                <a:spcPct val="100000"/>
              </a:lnSpc>
              <a:spcBef>
                <a:spcPts val="0"/>
              </a:spcBef>
              <a:spcAft>
                <a:spcPts val="0"/>
              </a:spcAft>
              <a:buNone/>
            </a:pPr>
            <a:r>
              <a:t/>
            </a:r>
            <a:endParaRPr>
              <a:solidFill>
                <a:srgbClr val="000000"/>
              </a:solidFill>
              <a:latin typeface="Arial"/>
              <a:ea typeface="Arial"/>
              <a:cs typeface="Arial"/>
              <a:sym typeface="Arial"/>
            </a:endParaRPr>
          </a:p>
          <a:p>
            <a:pPr indent="-342900" lvl="0" marL="457200" rtl="0">
              <a:spcBef>
                <a:spcPts val="0"/>
              </a:spcBef>
              <a:buClr>
                <a:srgbClr val="000000"/>
              </a:buClr>
              <a:buSzPts val="1800"/>
              <a:buFont typeface="Arial"/>
              <a:buAutoNum type="arabicPeriod"/>
            </a:pPr>
            <a:r>
              <a:rPr lang="en">
                <a:latin typeface="Arial"/>
                <a:ea typeface="Arial"/>
                <a:cs typeface="Arial"/>
                <a:sym typeface="Arial"/>
              </a:rPr>
              <a:t>Machine Vision and Pattern Recognition Research Group(Lappeenranta</a:t>
            </a:r>
            <a:br>
              <a:rPr lang="en">
                <a:latin typeface="Arial"/>
                <a:ea typeface="Arial"/>
                <a:cs typeface="Arial"/>
                <a:sym typeface="Arial"/>
              </a:rPr>
            </a:br>
            <a:r>
              <a:rPr lang="en">
                <a:latin typeface="Arial"/>
                <a:ea typeface="Arial"/>
                <a:cs typeface="Arial"/>
                <a:sym typeface="Arial"/>
              </a:rPr>
              <a:t>University of Technology)</a:t>
            </a:r>
            <a:br>
              <a:rPr lang="en">
                <a:latin typeface="Arial"/>
                <a:ea typeface="Arial"/>
                <a:cs typeface="Arial"/>
                <a:sym typeface="Arial"/>
              </a:rPr>
            </a:br>
            <a:r>
              <a:rPr lang="en" u="sng">
                <a:solidFill>
                  <a:schemeClr val="hlink"/>
                </a:solidFill>
                <a:latin typeface="Arial"/>
                <a:ea typeface="Arial"/>
                <a:cs typeface="Arial"/>
                <a:sym typeface="Arial"/>
                <a:hlinkClick r:id="rId4"/>
              </a:rPr>
              <a:t>http://www.it.lut.fi/project/gabor/</a:t>
            </a:r>
          </a:p>
          <a:p>
            <a:pPr indent="-342900" lvl="0" marL="457200" rtl="0">
              <a:spcBef>
                <a:spcPts val="0"/>
              </a:spcBef>
              <a:buSzPts val="1800"/>
              <a:buFont typeface="Arial"/>
              <a:buAutoNum type="arabicPeriod"/>
            </a:pPr>
            <a:r>
              <a:rPr lang="en">
                <a:latin typeface="Arial"/>
                <a:ea typeface="Arial"/>
                <a:cs typeface="Arial"/>
                <a:sym typeface="Arial"/>
              </a:rPr>
              <a:t>Institute for Computer Graphics and Vision, Graz University of Technology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Commercial Utility</a:t>
            </a:r>
          </a:p>
        </p:txBody>
      </p:sp>
      <p:sp>
        <p:nvSpPr>
          <p:cNvPr id="96" name="Shape 96"/>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0" lvl="0" marL="0">
              <a:spcBef>
                <a:spcPts val="0"/>
              </a:spcBef>
              <a:buNone/>
            </a:pPr>
            <a:r>
              <a:rPr lang="en"/>
              <a:t>We can extract faces from live streaming videos and detect their emotions as our code is much more faster than Deep Neural Networks.</a:t>
            </a:r>
          </a:p>
          <a:p>
            <a:pPr indent="0" lvl="0" mar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Proposed Approach</a:t>
            </a:r>
          </a:p>
        </p:txBody>
      </p:sp>
      <p:sp>
        <p:nvSpPr>
          <p:cNvPr id="102" name="Shape 102"/>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indent="-69850" lvl="0" marL="254000" marR="51435" rtl="0" algn="just">
              <a:lnSpc>
                <a:spcPct val="150000"/>
              </a:lnSpc>
              <a:spcBef>
                <a:spcPts val="145"/>
              </a:spcBef>
              <a:spcAft>
                <a:spcPts val="0"/>
              </a:spcAft>
              <a:buClr>
                <a:schemeClr val="dk1"/>
              </a:buClr>
              <a:buSzPts val="1100"/>
              <a:buFont typeface="Arial"/>
              <a:buNone/>
            </a:pPr>
            <a:r>
              <a:rPr lang="en" sz="1200">
                <a:latin typeface="Times New Roman"/>
                <a:ea typeface="Times New Roman"/>
                <a:cs typeface="Times New Roman"/>
                <a:sym typeface="Times New Roman"/>
              </a:rPr>
              <a:t>The methodology of the whole application is subdivided into 3 broad and independent modules as described below:-</a:t>
            </a:r>
          </a:p>
          <a:p>
            <a:pPr indent="0" lvl="0" marL="0">
              <a:spcBef>
                <a:spcPts val="0"/>
              </a:spcBef>
              <a:buNone/>
            </a:pPr>
            <a:r>
              <a:t/>
            </a:r>
            <a:endParaRPr/>
          </a:p>
          <a:p>
            <a:pPr indent="0" lvl="0" marL="0">
              <a:spcBef>
                <a:spcPts val="0"/>
              </a:spcBef>
              <a:buNone/>
            </a:pPr>
            <a:r>
              <a:t/>
            </a:r>
            <a:endParaRPr/>
          </a:p>
        </p:txBody>
      </p:sp>
      <p:pic>
        <p:nvPicPr>
          <p:cNvPr descr="IVP.png" id="103" name="Shape 103"/>
          <p:cNvPicPr preferRelativeResize="0"/>
          <p:nvPr/>
        </p:nvPicPr>
        <p:blipFill>
          <a:blip r:embed="rId3">
            <a:alphaModFix/>
          </a:blip>
          <a:stretch>
            <a:fillRect/>
          </a:stretch>
        </p:blipFill>
        <p:spPr>
          <a:xfrm>
            <a:off x="1743075" y="1671750"/>
            <a:ext cx="5657850" cy="293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indent="0" lvl="0" marL="0">
              <a:spcBef>
                <a:spcPts val="0"/>
              </a:spcBef>
              <a:buNone/>
            </a:pPr>
            <a:r>
              <a:rPr lang="en"/>
              <a:t>Feature Extraction</a:t>
            </a:r>
          </a:p>
        </p:txBody>
      </p:sp>
      <p:sp>
        <p:nvSpPr>
          <p:cNvPr id="109" name="Shape 109"/>
          <p:cNvSpPr txBox="1"/>
          <p:nvPr>
            <p:ph idx="1" type="body"/>
          </p:nvPr>
        </p:nvSpPr>
        <p:spPr>
          <a:xfrm>
            <a:off x="256200" y="1275675"/>
            <a:ext cx="8520600" cy="3397200"/>
          </a:xfrm>
          <a:prstGeom prst="rect">
            <a:avLst/>
          </a:prstGeom>
        </p:spPr>
        <p:txBody>
          <a:bodyPr anchorCtr="0" anchor="t" bIns="91425" lIns="91425" rIns="91425" wrap="square" tIns="91425">
            <a:noAutofit/>
          </a:bodyPr>
          <a:lstStyle/>
          <a:p>
            <a:pPr indent="-69850" lvl="0" marL="254000" marR="52070" rtl="0" algn="just">
              <a:lnSpc>
                <a:spcPct val="150000"/>
              </a:lnSpc>
              <a:spcBef>
                <a:spcPts val="0"/>
              </a:spcBef>
              <a:spcAft>
                <a:spcPts val="0"/>
              </a:spcAft>
              <a:buClr>
                <a:schemeClr val="dk1"/>
              </a:buClr>
              <a:buSzPts val="1100"/>
              <a:buFont typeface="Arial"/>
              <a:buNone/>
            </a:pPr>
            <a:r>
              <a:rPr lang="en" sz="1000">
                <a:latin typeface="Arial"/>
                <a:ea typeface="Arial"/>
                <a:cs typeface="Arial"/>
                <a:sym typeface="Arial"/>
              </a:rPr>
              <a:t>Gabor Filter was used to extract feature map for every image by varying the parameters such as lambda , theta , sigma , gamma psi and so for every given image 80 Responses were collected which in aggregation acted as a single feature map. These 80 responses were collected by varying theta across 16 values and lambda (wavelength) across 5 values.</a:t>
            </a:r>
          </a:p>
          <a:p>
            <a:pPr indent="-69850" lvl="0" marL="254000" marR="52070" rtl="0" algn="just">
              <a:lnSpc>
                <a:spcPct val="150000"/>
              </a:lnSpc>
              <a:spcBef>
                <a:spcPts val="0"/>
              </a:spcBef>
              <a:spcAft>
                <a:spcPts val="0"/>
              </a:spcAft>
              <a:buClr>
                <a:schemeClr val="dk1"/>
              </a:buClr>
              <a:buSzPts val="1100"/>
              <a:buFont typeface="Arial"/>
              <a:buNone/>
            </a:pPr>
            <a:r>
              <a:rPr lang="en" sz="1000">
                <a:latin typeface="Arial"/>
                <a:ea typeface="Arial"/>
                <a:cs typeface="Arial"/>
                <a:sym typeface="Arial"/>
              </a:rPr>
              <a:t>The intuition behind the same is explained below:-</a:t>
            </a:r>
          </a:p>
          <a:p>
            <a:pPr indent="-292100" lvl="0" marL="457200" marR="52070" rtl="0" algn="just">
              <a:lnSpc>
                <a:spcPct val="150000"/>
              </a:lnSpc>
              <a:spcBef>
                <a:spcPts val="0"/>
              </a:spcBef>
              <a:spcAft>
                <a:spcPts val="0"/>
              </a:spcAft>
              <a:buSzPts val="1000"/>
              <a:buFont typeface="Arial"/>
              <a:buChar char="●"/>
            </a:pPr>
            <a:r>
              <a:rPr lang="en" sz="1000">
                <a:latin typeface="Arial"/>
                <a:ea typeface="Arial"/>
                <a:cs typeface="Arial"/>
                <a:sym typeface="Arial"/>
              </a:rPr>
              <a:t>Theta is the most important attribute passed to the gabor filter constructing function. Whenever we express our emotions our eyebrows, eyes and lips tilt at certain angles, where higher tilt angles usually denotes a more intense emotion. Each of the theta passed to the function captures a certain intensity of the emotion and hence we have taken 16 possible values of theta in order to obtain a good balance of depth and contrast in images.  </a:t>
            </a:r>
          </a:p>
          <a:p>
            <a:pPr indent="-292100" lvl="0" marL="457200" marR="52070" rtl="0" algn="just">
              <a:lnSpc>
                <a:spcPct val="150000"/>
              </a:lnSpc>
              <a:spcBef>
                <a:spcPts val="0"/>
              </a:spcBef>
              <a:spcAft>
                <a:spcPts val="0"/>
              </a:spcAft>
              <a:buSzPts val="1000"/>
              <a:buFont typeface="Arial"/>
              <a:buChar char="●"/>
            </a:pPr>
            <a:r>
              <a:rPr lang="en" sz="1000">
                <a:latin typeface="Arial"/>
                <a:ea typeface="Arial"/>
                <a:cs typeface="Arial"/>
                <a:sym typeface="Arial"/>
              </a:rPr>
              <a:t>Lambda basically tells us the wavelength of the sinusoidal wave which is convolved with the gaussian function to ultimately create the gabor filter. Higher the value of lambda,  less will be the effect of the sinusoid on the gaussian and hence the gabor filter will be smoother and the response with the image will also have less contrast. Lower values of lambda will capture even subtle changes in the image, such as brow furrows and shadows.</a:t>
            </a:r>
          </a:p>
          <a:p>
            <a:pPr indent="-292100" lvl="0" marL="457200" marR="52070" rtl="0" algn="just">
              <a:lnSpc>
                <a:spcPct val="150000"/>
              </a:lnSpc>
              <a:spcBef>
                <a:spcPts val="0"/>
              </a:spcBef>
              <a:spcAft>
                <a:spcPts val="0"/>
              </a:spcAft>
              <a:buSzPts val="1000"/>
              <a:buFont typeface="Arial"/>
              <a:buChar char="●"/>
            </a:pPr>
            <a:r>
              <a:rPr lang="en" sz="1000">
                <a:latin typeface="Arial"/>
                <a:ea typeface="Arial"/>
                <a:cs typeface="Arial"/>
                <a:sym typeface="Arial"/>
              </a:rPr>
              <a:t>Gamma controls the ellipticity of the gaussian. When gamma = 1, the gaussian envelope is circular.</a:t>
            </a:r>
          </a:p>
          <a:p>
            <a:pPr indent="-292100" lvl="0" marL="457200" marR="52070" rtl="0" algn="just">
              <a:lnSpc>
                <a:spcPct val="150000"/>
              </a:lnSpc>
              <a:spcBef>
                <a:spcPts val="0"/>
              </a:spcBef>
              <a:spcAft>
                <a:spcPts val="0"/>
              </a:spcAft>
              <a:buSzPts val="1000"/>
              <a:buFont typeface="Arial"/>
              <a:buChar char="●"/>
            </a:pPr>
            <a:r>
              <a:rPr lang="en" sz="1000">
                <a:latin typeface="Arial"/>
                <a:ea typeface="Arial"/>
                <a:cs typeface="Arial"/>
                <a:sym typeface="Arial"/>
              </a:rPr>
              <a:t>Psi controls the phase offset of the sinusoidal wave.</a:t>
            </a: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