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9"/>
  </p:notesMasterIdLst>
  <p:handoutMasterIdLst>
    <p:handoutMasterId r:id="rId40"/>
  </p:handoutMasterIdLst>
  <p:sldIdLst>
    <p:sldId id="256" r:id="rId5"/>
    <p:sldId id="259" r:id="rId6"/>
    <p:sldId id="261" r:id="rId7"/>
    <p:sldId id="265" r:id="rId8"/>
    <p:sldId id="260" r:id="rId9"/>
    <p:sldId id="268" r:id="rId10"/>
    <p:sldId id="262" r:id="rId11"/>
    <p:sldId id="267" r:id="rId12"/>
    <p:sldId id="266" r:id="rId13"/>
    <p:sldId id="269" r:id="rId14"/>
    <p:sldId id="270" r:id="rId15"/>
    <p:sldId id="263" r:id="rId16"/>
    <p:sldId id="264" r:id="rId17"/>
    <p:sldId id="293" r:id="rId18"/>
    <p:sldId id="298" r:id="rId19"/>
    <p:sldId id="284" r:id="rId20"/>
    <p:sldId id="272" r:id="rId21"/>
    <p:sldId id="273" r:id="rId22"/>
    <p:sldId id="274" r:id="rId23"/>
    <p:sldId id="275" r:id="rId24"/>
    <p:sldId id="276" r:id="rId25"/>
    <p:sldId id="277" r:id="rId26"/>
    <p:sldId id="278" r:id="rId27"/>
    <p:sldId id="279" r:id="rId28"/>
    <p:sldId id="280" r:id="rId29"/>
    <p:sldId id="282" r:id="rId30"/>
    <p:sldId id="294" r:id="rId31"/>
    <p:sldId id="285" r:id="rId32"/>
    <p:sldId id="283" r:id="rId33"/>
    <p:sldId id="257" r:id="rId34"/>
    <p:sldId id="258" r:id="rId35"/>
    <p:sldId id="297" r:id="rId36"/>
    <p:sldId id="295" r:id="rId37"/>
    <p:sldId id="296" r:id="rId38"/>
  </p:sldIdLst>
  <p:sldSz cx="12192000" cy="6858000"/>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66"/>
    <a:srgbClr val="FFFFCC"/>
    <a:srgbClr val="FF5050"/>
    <a:srgbClr val="FFFF99"/>
    <a:srgbClr val="52FF52"/>
    <a:srgbClr val="FFE680"/>
    <a:srgbClr val="FFB5A1"/>
    <a:srgbClr val="FFFF52"/>
    <a:srgbClr val="FF3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7" autoAdjust="0"/>
    <p:restoredTop sz="92593" autoAdjust="0"/>
  </p:normalViewPr>
  <p:slideViewPr>
    <p:cSldViewPr snapToGrid="0">
      <p:cViewPr varScale="1">
        <p:scale>
          <a:sx n="88" d="100"/>
          <a:sy n="88" d="100"/>
        </p:scale>
        <p:origin x="522" y="96"/>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unknown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c:f>
              <c:strCache>
                <c:ptCount val="1"/>
                <c:pt idx="0">
                  <c:v>Verdi STARs</c:v>
                </c:pt>
              </c:strCache>
            </c:strRef>
          </c:cat>
          <c:val>
            <c:numRef>
              <c:f>Sheet1!$B$2</c:f>
              <c:numCache>
                <c:formatCode>General</c:formatCode>
                <c:ptCount val="1"/>
                <c:pt idx="0">
                  <c:v>7072</c:v>
                </c:pt>
              </c:numCache>
            </c:numRef>
          </c:val>
          <c:extLst>
            <c:ext xmlns:c16="http://schemas.microsoft.com/office/drawing/2014/chart" uri="{C3380CC4-5D6E-409C-BE32-E72D297353CC}">
              <c16:uniqueId val="{00000000-CFD0-4921-894F-15D0BAD77311}"/>
            </c:ext>
          </c:extLst>
        </c:ser>
        <c:ser>
          <c:idx val="1"/>
          <c:order val="1"/>
          <c:tx>
            <c:strRef>
              <c:f>Sheet1!$C$1</c:f>
              <c:strCache>
                <c:ptCount val="1"/>
                <c:pt idx="0">
                  <c:v>Interactive Debug</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Sheet1!$A$2</c:f>
              <c:strCache>
                <c:ptCount val="1"/>
                <c:pt idx="0">
                  <c:v>Verdi STARs</c:v>
                </c:pt>
              </c:strCache>
            </c:strRef>
          </c:cat>
          <c:val>
            <c:numRef>
              <c:f>Sheet1!$C$2</c:f>
              <c:numCache>
                <c:formatCode>General</c:formatCode>
                <c:ptCount val="1"/>
                <c:pt idx="0">
                  <c:v>5264</c:v>
                </c:pt>
              </c:numCache>
            </c:numRef>
          </c:val>
          <c:extLst>
            <c:ext xmlns:c16="http://schemas.microsoft.com/office/drawing/2014/chart" uri="{C3380CC4-5D6E-409C-BE32-E72D297353CC}">
              <c16:uniqueId val="{00000001-CFD0-4921-894F-15D0BAD77311}"/>
            </c:ext>
          </c:extLst>
        </c:ser>
        <c:ser>
          <c:idx val="2"/>
          <c:order val="2"/>
          <c:tx>
            <c:strRef>
              <c:f>Sheet1!$D$1</c:f>
              <c:strCache>
                <c:ptCount val="1"/>
                <c:pt idx="0">
                  <c:v>Coverage Debug</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Sheet1!$A$2</c:f>
              <c:strCache>
                <c:ptCount val="1"/>
                <c:pt idx="0">
                  <c:v>Verdi STARs</c:v>
                </c:pt>
              </c:strCache>
            </c:strRef>
          </c:cat>
          <c:val>
            <c:numRef>
              <c:f>Sheet1!$D$2</c:f>
              <c:numCache>
                <c:formatCode>General</c:formatCode>
                <c:ptCount val="1"/>
                <c:pt idx="0">
                  <c:v>5089</c:v>
                </c:pt>
              </c:numCache>
            </c:numRef>
          </c:val>
          <c:extLst>
            <c:ext xmlns:c16="http://schemas.microsoft.com/office/drawing/2014/chart" uri="{C3380CC4-5D6E-409C-BE32-E72D297353CC}">
              <c16:uniqueId val="{00000002-CFD0-4921-894F-15D0BAD77311}"/>
            </c:ext>
          </c:extLst>
        </c:ser>
        <c:ser>
          <c:idx val="3"/>
          <c:order val="3"/>
          <c:tx>
            <c:strRef>
              <c:f>Sheet1!$E$1</c:f>
              <c:strCache>
                <c:ptCount val="1"/>
                <c:pt idx="0">
                  <c:v>Low Power Debug</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Ref>
              <c:f>Sheet1!$A$2</c:f>
              <c:strCache>
                <c:ptCount val="1"/>
                <c:pt idx="0">
                  <c:v>Verdi STARs</c:v>
                </c:pt>
              </c:strCache>
            </c:strRef>
          </c:cat>
          <c:val>
            <c:numRef>
              <c:f>Sheet1!$E$2</c:f>
              <c:numCache>
                <c:formatCode>General</c:formatCode>
                <c:ptCount val="1"/>
                <c:pt idx="0">
                  <c:v>4042</c:v>
                </c:pt>
              </c:numCache>
            </c:numRef>
          </c:val>
          <c:extLst>
            <c:ext xmlns:c16="http://schemas.microsoft.com/office/drawing/2014/chart" uri="{C3380CC4-5D6E-409C-BE32-E72D297353CC}">
              <c16:uniqueId val="{00000003-CFD0-4921-894F-15D0BAD77311}"/>
            </c:ext>
          </c:extLst>
        </c:ser>
        <c:ser>
          <c:idx val="4"/>
          <c:order val="4"/>
          <c:tx>
            <c:strRef>
              <c:f>Sheet1!$F$1</c:f>
              <c:strCache>
                <c:ptCount val="1"/>
                <c:pt idx="0">
                  <c:v>nTrace</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Sheet1!$A$2</c:f>
              <c:strCache>
                <c:ptCount val="1"/>
                <c:pt idx="0">
                  <c:v>Verdi STARs</c:v>
                </c:pt>
              </c:strCache>
            </c:strRef>
          </c:cat>
          <c:val>
            <c:numRef>
              <c:f>Sheet1!$F$2</c:f>
              <c:numCache>
                <c:formatCode>General</c:formatCode>
                <c:ptCount val="1"/>
                <c:pt idx="0">
                  <c:v>3281</c:v>
                </c:pt>
              </c:numCache>
            </c:numRef>
          </c:val>
          <c:extLst>
            <c:ext xmlns:c16="http://schemas.microsoft.com/office/drawing/2014/chart" uri="{C3380CC4-5D6E-409C-BE32-E72D297353CC}">
              <c16:uniqueId val="{00000004-CFD0-4921-894F-15D0BAD77311}"/>
            </c:ext>
          </c:extLst>
        </c:ser>
        <c:ser>
          <c:idx val="5"/>
          <c:order val="5"/>
          <c:tx>
            <c:strRef>
              <c:f>Sheet1!$G$1</c:f>
              <c:strCache>
                <c:ptCount val="1"/>
                <c:pt idx="0">
                  <c:v>VIA</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cat>
            <c:strRef>
              <c:f>Sheet1!$A$2</c:f>
              <c:strCache>
                <c:ptCount val="1"/>
                <c:pt idx="0">
                  <c:v>Verdi STARs</c:v>
                </c:pt>
              </c:strCache>
            </c:strRef>
          </c:cat>
          <c:val>
            <c:numRef>
              <c:f>Sheet1!$G$2</c:f>
              <c:numCache>
                <c:formatCode>General</c:formatCode>
                <c:ptCount val="1"/>
                <c:pt idx="0">
                  <c:v>3181</c:v>
                </c:pt>
              </c:numCache>
            </c:numRef>
          </c:val>
          <c:extLst>
            <c:ext xmlns:c16="http://schemas.microsoft.com/office/drawing/2014/chart" uri="{C3380CC4-5D6E-409C-BE32-E72D297353CC}">
              <c16:uniqueId val="{00000005-CFD0-4921-894F-15D0BAD77311}"/>
            </c:ext>
          </c:extLst>
        </c:ser>
        <c:ser>
          <c:idx val="6"/>
          <c:order val="6"/>
          <c:tx>
            <c:strRef>
              <c:f>Sheet1!$H$1</c:f>
              <c:strCache>
                <c:ptCount val="1"/>
                <c:pt idx="0">
                  <c:v>VC Static</c:v>
                </c:pt>
              </c:strCache>
            </c:strRef>
          </c:tx>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invertIfNegative val="0"/>
          <c:cat>
            <c:strRef>
              <c:f>Sheet1!$A$2</c:f>
              <c:strCache>
                <c:ptCount val="1"/>
                <c:pt idx="0">
                  <c:v>Verdi STARs</c:v>
                </c:pt>
              </c:strCache>
            </c:strRef>
          </c:cat>
          <c:val>
            <c:numRef>
              <c:f>Sheet1!$H$2</c:f>
              <c:numCache>
                <c:formatCode>General</c:formatCode>
                <c:ptCount val="1"/>
                <c:pt idx="0">
                  <c:v>2881</c:v>
                </c:pt>
              </c:numCache>
            </c:numRef>
          </c:val>
          <c:extLst>
            <c:ext xmlns:c16="http://schemas.microsoft.com/office/drawing/2014/chart" uri="{C3380CC4-5D6E-409C-BE32-E72D297353CC}">
              <c16:uniqueId val="{00000006-CFD0-4921-894F-15D0BAD77311}"/>
            </c:ext>
          </c:extLst>
        </c:ser>
        <c:ser>
          <c:idx val="7"/>
          <c:order val="7"/>
          <c:tx>
            <c:strRef>
              <c:f>Sheet1!$I$1</c:f>
              <c:strCache>
                <c:ptCount val="1"/>
                <c:pt idx="0">
                  <c:v>Dumper</c:v>
                </c:pt>
              </c:strCache>
            </c:strRef>
          </c:tx>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c:spPr>
          <c:invertIfNegative val="0"/>
          <c:cat>
            <c:strRef>
              <c:f>Sheet1!$A$2</c:f>
              <c:strCache>
                <c:ptCount val="1"/>
                <c:pt idx="0">
                  <c:v>Verdi STARs</c:v>
                </c:pt>
              </c:strCache>
            </c:strRef>
          </c:cat>
          <c:val>
            <c:numRef>
              <c:f>Sheet1!$I$2</c:f>
              <c:numCache>
                <c:formatCode>General</c:formatCode>
                <c:ptCount val="1"/>
                <c:pt idx="0">
                  <c:v>2227</c:v>
                </c:pt>
              </c:numCache>
            </c:numRef>
          </c:val>
          <c:extLst>
            <c:ext xmlns:c16="http://schemas.microsoft.com/office/drawing/2014/chart" uri="{C3380CC4-5D6E-409C-BE32-E72D297353CC}">
              <c16:uniqueId val="{00000007-CFD0-4921-894F-15D0BAD77311}"/>
            </c:ext>
          </c:extLst>
        </c:ser>
        <c:ser>
          <c:idx val="8"/>
          <c:order val="8"/>
          <c:tx>
            <c:strRef>
              <c:f>Sheet1!$J$1</c:f>
              <c:strCache>
                <c:ptCount val="1"/>
                <c:pt idx="0">
                  <c:v>Testbench</c:v>
                </c:pt>
              </c:strCache>
            </c:strRef>
          </c:tx>
          <c:spPr>
            <a:gradFill rotWithShape="1">
              <a:gsLst>
                <a:gs pos="0">
                  <a:schemeClr val="accent3">
                    <a:lumMod val="60000"/>
                    <a:lumMod val="110000"/>
                    <a:satMod val="105000"/>
                    <a:tint val="67000"/>
                  </a:schemeClr>
                </a:gs>
                <a:gs pos="50000">
                  <a:schemeClr val="accent3">
                    <a:lumMod val="60000"/>
                    <a:lumMod val="105000"/>
                    <a:satMod val="103000"/>
                    <a:tint val="73000"/>
                  </a:schemeClr>
                </a:gs>
                <a:gs pos="100000">
                  <a:schemeClr val="accent3">
                    <a:lumMod val="60000"/>
                    <a:lumMod val="105000"/>
                    <a:satMod val="109000"/>
                    <a:tint val="81000"/>
                  </a:schemeClr>
                </a:gs>
              </a:gsLst>
              <a:lin ang="5400000" scaled="0"/>
            </a:gradFill>
            <a:ln w="9525" cap="flat" cmpd="sng" algn="ctr">
              <a:solidFill>
                <a:schemeClr val="accent3">
                  <a:lumMod val="60000"/>
                  <a:shade val="95000"/>
                </a:schemeClr>
              </a:solidFill>
              <a:round/>
            </a:ln>
            <a:effectLst/>
          </c:spPr>
          <c:invertIfNegative val="0"/>
          <c:cat>
            <c:strRef>
              <c:f>Sheet1!$A$2</c:f>
              <c:strCache>
                <c:ptCount val="1"/>
                <c:pt idx="0">
                  <c:v>Verdi STARs</c:v>
                </c:pt>
              </c:strCache>
            </c:strRef>
          </c:cat>
          <c:val>
            <c:numRef>
              <c:f>Sheet1!$J$2</c:f>
              <c:numCache>
                <c:formatCode>General</c:formatCode>
                <c:ptCount val="1"/>
                <c:pt idx="0">
                  <c:v>2183</c:v>
                </c:pt>
              </c:numCache>
            </c:numRef>
          </c:val>
          <c:extLst>
            <c:ext xmlns:c16="http://schemas.microsoft.com/office/drawing/2014/chart" uri="{C3380CC4-5D6E-409C-BE32-E72D297353CC}">
              <c16:uniqueId val="{00000008-CFD0-4921-894F-15D0BAD77311}"/>
            </c:ext>
          </c:extLst>
        </c:ser>
        <c:ser>
          <c:idx val="9"/>
          <c:order val="9"/>
          <c:tx>
            <c:strRef>
              <c:f>Sheet1!$K$1</c:f>
              <c:strCache>
                <c:ptCount val="1"/>
                <c:pt idx="0">
                  <c:v>Compiler</c:v>
                </c:pt>
              </c:strCache>
            </c:strRef>
          </c:tx>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c:spPr>
          <c:invertIfNegative val="0"/>
          <c:cat>
            <c:strRef>
              <c:f>Sheet1!$A$2</c:f>
              <c:strCache>
                <c:ptCount val="1"/>
                <c:pt idx="0">
                  <c:v>Verdi STARs</c:v>
                </c:pt>
              </c:strCache>
            </c:strRef>
          </c:cat>
          <c:val>
            <c:numRef>
              <c:f>Sheet1!$K$2</c:f>
              <c:numCache>
                <c:formatCode>General</c:formatCode>
                <c:ptCount val="1"/>
                <c:pt idx="0">
                  <c:v>2178</c:v>
                </c:pt>
              </c:numCache>
            </c:numRef>
          </c:val>
          <c:extLst>
            <c:ext xmlns:c16="http://schemas.microsoft.com/office/drawing/2014/chart" uri="{C3380CC4-5D6E-409C-BE32-E72D297353CC}">
              <c16:uniqueId val="{00000009-CFD0-4921-894F-15D0BAD77311}"/>
            </c:ext>
          </c:extLst>
        </c:ser>
        <c:ser>
          <c:idx val="10"/>
          <c:order val="10"/>
          <c:tx>
            <c:strRef>
              <c:f>Sheet1!$L$1</c:f>
              <c:strCache>
                <c:ptCount val="1"/>
                <c:pt idx="0">
                  <c:v>nWave</c:v>
                </c:pt>
              </c:strCache>
            </c:strRef>
          </c:tx>
          <c:spPr>
            <a:gradFill rotWithShape="1">
              <a:gsLst>
                <a:gs pos="0">
                  <a:schemeClr val="accent5">
                    <a:lumMod val="60000"/>
                    <a:lumMod val="110000"/>
                    <a:satMod val="105000"/>
                    <a:tint val="67000"/>
                  </a:schemeClr>
                </a:gs>
                <a:gs pos="50000">
                  <a:schemeClr val="accent5">
                    <a:lumMod val="60000"/>
                    <a:lumMod val="105000"/>
                    <a:satMod val="103000"/>
                    <a:tint val="73000"/>
                  </a:schemeClr>
                </a:gs>
                <a:gs pos="100000">
                  <a:schemeClr val="accent5">
                    <a:lumMod val="60000"/>
                    <a:lumMod val="105000"/>
                    <a:satMod val="109000"/>
                    <a:tint val="81000"/>
                  </a:schemeClr>
                </a:gs>
              </a:gsLst>
              <a:lin ang="5400000" scaled="0"/>
            </a:gradFill>
            <a:ln w="9525" cap="flat" cmpd="sng" algn="ctr">
              <a:solidFill>
                <a:schemeClr val="accent5">
                  <a:lumMod val="60000"/>
                  <a:shade val="95000"/>
                </a:schemeClr>
              </a:solidFill>
              <a:round/>
            </a:ln>
            <a:effectLst/>
          </c:spPr>
          <c:invertIfNegative val="0"/>
          <c:cat>
            <c:strRef>
              <c:f>Sheet1!$A$2</c:f>
              <c:strCache>
                <c:ptCount val="1"/>
                <c:pt idx="0">
                  <c:v>Verdi STARs</c:v>
                </c:pt>
              </c:strCache>
            </c:strRef>
          </c:cat>
          <c:val>
            <c:numRef>
              <c:f>Sheet1!$L$2</c:f>
              <c:numCache>
                <c:formatCode>General</c:formatCode>
                <c:ptCount val="1"/>
                <c:pt idx="0">
                  <c:v>2148</c:v>
                </c:pt>
              </c:numCache>
            </c:numRef>
          </c:val>
          <c:extLst>
            <c:ext xmlns:c16="http://schemas.microsoft.com/office/drawing/2014/chart" uri="{C3380CC4-5D6E-409C-BE32-E72D297353CC}">
              <c16:uniqueId val="{0000000A-CFD0-4921-894F-15D0BAD77311}"/>
            </c:ext>
          </c:extLst>
        </c:ser>
        <c:ser>
          <c:idx val="11"/>
          <c:order val="11"/>
          <c:tx>
            <c:strRef>
              <c:f>Sheet1!$M$1</c:f>
              <c:strCache>
                <c:ptCount val="1"/>
                <c:pt idx="0">
                  <c:v>Compiler (UFE flow)</c:v>
                </c:pt>
              </c:strCache>
            </c:strRef>
          </c:tx>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c:spPr>
          <c:invertIfNegative val="0"/>
          <c:cat>
            <c:strRef>
              <c:f>Sheet1!$A$2</c:f>
              <c:strCache>
                <c:ptCount val="1"/>
                <c:pt idx="0">
                  <c:v>Verdi STARs</c:v>
                </c:pt>
              </c:strCache>
            </c:strRef>
          </c:cat>
          <c:val>
            <c:numRef>
              <c:f>Sheet1!$M$2</c:f>
              <c:numCache>
                <c:formatCode>General</c:formatCode>
                <c:ptCount val="1"/>
                <c:pt idx="0">
                  <c:v>2043</c:v>
                </c:pt>
              </c:numCache>
            </c:numRef>
          </c:val>
          <c:extLst>
            <c:ext xmlns:c16="http://schemas.microsoft.com/office/drawing/2014/chart" uri="{C3380CC4-5D6E-409C-BE32-E72D297353CC}">
              <c16:uniqueId val="{0000000B-CFD0-4921-894F-15D0BAD77311}"/>
            </c:ext>
          </c:extLst>
        </c:ser>
        <c:ser>
          <c:idx val="12"/>
          <c:order val="12"/>
          <c:tx>
            <c:strRef>
              <c:f>Sheet1!$N$1</c:f>
              <c:strCache>
                <c:ptCount val="1"/>
                <c:pt idx="0">
                  <c:v>FSDB</c:v>
                </c:pt>
              </c:strCache>
            </c:strRef>
          </c:tx>
          <c:spPr>
            <a:gradFill rotWithShape="1">
              <a:gsLst>
                <a:gs pos="0">
                  <a:schemeClr val="accent1">
                    <a:lumMod val="80000"/>
                    <a:lumOff val="20000"/>
                    <a:lumMod val="110000"/>
                    <a:satMod val="105000"/>
                    <a:tint val="67000"/>
                  </a:schemeClr>
                </a:gs>
                <a:gs pos="50000">
                  <a:schemeClr val="accent1">
                    <a:lumMod val="80000"/>
                    <a:lumOff val="20000"/>
                    <a:lumMod val="105000"/>
                    <a:satMod val="103000"/>
                    <a:tint val="73000"/>
                  </a:schemeClr>
                </a:gs>
                <a:gs pos="100000">
                  <a:schemeClr val="accent1">
                    <a:lumMod val="80000"/>
                    <a:lumOff val="20000"/>
                    <a:lumMod val="105000"/>
                    <a:satMod val="109000"/>
                    <a:tint val="81000"/>
                  </a:schemeClr>
                </a:gs>
              </a:gsLst>
              <a:lin ang="5400000" scaled="0"/>
            </a:gradFill>
            <a:ln w="9525" cap="flat" cmpd="sng" algn="ctr">
              <a:solidFill>
                <a:schemeClr val="accent1">
                  <a:lumMod val="80000"/>
                  <a:lumOff val="20000"/>
                  <a:shade val="95000"/>
                </a:schemeClr>
              </a:solidFill>
              <a:round/>
            </a:ln>
            <a:effectLst/>
          </c:spPr>
          <c:invertIfNegative val="0"/>
          <c:cat>
            <c:strRef>
              <c:f>Sheet1!$A$2</c:f>
              <c:strCache>
                <c:ptCount val="1"/>
                <c:pt idx="0">
                  <c:v>Verdi STARs</c:v>
                </c:pt>
              </c:strCache>
            </c:strRef>
          </c:cat>
          <c:val>
            <c:numRef>
              <c:f>Sheet1!$N$2</c:f>
              <c:numCache>
                <c:formatCode>General</c:formatCode>
                <c:ptCount val="1"/>
                <c:pt idx="0">
                  <c:v>1854</c:v>
                </c:pt>
              </c:numCache>
            </c:numRef>
          </c:val>
          <c:extLst>
            <c:ext xmlns:c16="http://schemas.microsoft.com/office/drawing/2014/chart" uri="{C3380CC4-5D6E-409C-BE32-E72D297353CC}">
              <c16:uniqueId val="{0000000C-CFD0-4921-894F-15D0BAD77311}"/>
            </c:ext>
          </c:extLst>
        </c:ser>
        <c:ser>
          <c:idx val="13"/>
          <c:order val="13"/>
          <c:tx>
            <c:strRef>
              <c:f>Sheet1!$O$1</c:f>
              <c:strCache>
                <c:ptCount val="1"/>
                <c:pt idx="0">
                  <c:v>Transaction Debug</c:v>
                </c:pt>
              </c:strCache>
            </c:strRef>
          </c:tx>
          <c:spPr>
            <a:gradFill rotWithShape="1">
              <a:gsLst>
                <a:gs pos="0">
                  <a:schemeClr val="accent2">
                    <a:lumMod val="80000"/>
                    <a:lumOff val="20000"/>
                    <a:lumMod val="110000"/>
                    <a:satMod val="105000"/>
                    <a:tint val="67000"/>
                  </a:schemeClr>
                </a:gs>
                <a:gs pos="50000">
                  <a:schemeClr val="accent2">
                    <a:lumMod val="80000"/>
                    <a:lumOff val="20000"/>
                    <a:lumMod val="105000"/>
                    <a:satMod val="103000"/>
                    <a:tint val="73000"/>
                  </a:schemeClr>
                </a:gs>
                <a:gs pos="100000">
                  <a:schemeClr val="accent2">
                    <a:lumMod val="80000"/>
                    <a:lumOff val="20000"/>
                    <a:lumMod val="105000"/>
                    <a:satMod val="109000"/>
                    <a:tint val="81000"/>
                  </a:schemeClr>
                </a:gs>
              </a:gsLst>
              <a:lin ang="5400000" scaled="0"/>
            </a:gradFill>
            <a:ln w="9525" cap="flat" cmpd="sng" algn="ctr">
              <a:solidFill>
                <a:schemeClr val="accent2">
                  <a:lumMod val="80000"/>
                  <a:lumOff val="20000"/>
                  <a:shade val="95000"/>
                </a:schemeClr>
              </a:solidFill>
              <a:round/>
            </a:ln>
            <a:effectLst/>
          </c:spPr>
          <c:invertIfNegative val="0"/>
          <c:cat>
            <c:strRef>
              <c:f>Sheet1!$A$2</c:f>
              <c:strCache>
                <c:ptCount val="1"/>
                <c:pt idx="0">
                  <c:v>Verdi STARs</c:v>
                </c:pt>
              </c:strCache>
            </c:strRef>
          </c:cat>
          <c:val>
            <c:numRef>
              <c:f>Sheet1!$O$2</c:f>
              <c:numCache>
                <c:formatCode>General</c:formatCode>
                <c:ptCount val="1"/>
                <c:pt idx="0">
                  <c:v>1681</c:v>
                </c:pt>
              </c:numCache>
            </c:numRef>
          </c:val>
          <c:extLst>
            <c:ext xmlns:c16="http://schemas.microsoft.com/office/drawing/2014/chart" uri="{C3380CC4-5D6E-409C-BE32-E72D297353CC}">
              <c16:uniqueId val="{0000000D-CFD0-4921-894F-15D0BAD77311}"/>
            </c:ext>
          </c:extLst>
        </c:ser>
        <c:ser>
          <c:idx val="14"/>
          <c:order val="14"/>
          <c:tx>
            <c:strRef>
              <c:f>Sheet1!$P$1</c:f>
              <c:strCache>
                <c:ptCount val="1"/>
                <c:pt idx="0">
                  <c:v>nSchema</c:v>
                </c:pt>
              </c:strCache>
            </c:strRef>
          </c:tx>
          <c:spPr>
            <a:gradFill rotWithShape="1">
              <a:gsLst>
                <a:gs pos="0">
                  <a:schemeClr val="accent3">
                    <a:lumMod val="80000"/>
                    <a:lumOff val="20000"/>
                    <a:lumMod val="110000"/>
                    <a:satMod val="105000"/>
                    <a:tint val="67000"/>
                  </a:schemeClr>
                </a:gs>
                <a:gs pos="50000">
                  <a:schemeClr val="accent3">
                    <a:lumMod val="80000"/>
                    <a:lumOff val="20000"/>
                    <a:lumMod val="105000"/>
                    <a:satMod val="103000"/>
                    <a:tint val="73000"/>
                  </a:schemeClr>
                </a:gs>
                <a:gs pos="100000">
                  <a:schemeClr val="accent3">
                    <a:lumMod val="80000"/>
                    <a:lumOff val="20000"/>
                    <a:lumMod val="105000"/>
                    <a:satMod val="109000"/>
                    <a:tint val="81000"/>
                  </a:schemeClr>
                </a:gs>
              </a:gsLst>
              <a:lin ang="5400000" scaled="0"/>
            </a:gradFill>
            <a:ln w="9525" cap="flat" cmpd="sng" algn="ctr">
              <a:solidFill>
                <a:schemeClr val="accent3">
                  <a:lumMod val="80000"/>
                  <a:lumOff val="20000"/>
                  <a:shade val="95000"/>
                </a:schemeClr>
              </a:solidFill>
              <a:round/>
            </a:ln>
            <a:effectLst/>
          </c:spPr>
          <c:invertIfNegative val="0"/>
          <c:cat>
            <c:strRef>
              <c:f>Sheet1!$A$2</c:f>
              <c:strCache>
                <c:ptCount val="1"/>
                <c:pt idx="0">
                  <c:v>Verdi STARs</c:v>
                </c:pt>
              </c:strCache>
            </c:strRef>
          </c:cat>
          <c:val>
            <c:numRef>
              <c:f>Sheet1!$P$2</c:f>
              <c:numCache>
                <c:formatCode>General</c:formatCode>
                <c:ptCount val="1"/>
                <c:pt idx="0">
                  <c:v>1668</c:v>
                </c:pt>
              </c:numCache>
            </c:numRef>
          </c:val>
          <c:extLst>
            <c:ext xmlns:c16="http://schemas.microsoft.com/office/drawing/2014/chart" uri="{C3380CC4-5D6E-409C-BE32-E72D297353CC}">
              <c16:uniqueId val="{0000000E-CFD0-4921-894F-15D0BAD77311}"/>
            </c:ext>
          </c:extLst>
        </c:ser>
        <c:ser>
          <c:idx val="15"/>
          <c:order val="15"/>
          <c:tx>
            <c:strRef>
              <c:f>Sheet1!$Q$1</c:f>
              <c:strCache>
                <c:ptCount val="1"/>
                <c:pt idx="0">
                  <c:v>Behavior Analysis</c:v>
                </c:pt>
              </c:strCache>
            </c:strRef>
          </c:tx>
          <c:spPr>
            <a:gradFill rotWithShape="1">
              <a:gsLst>
                <a:gs pos="0">
                  <a:schemeClr val="accent4">
                    <a:lumMod val="80000"/>
                    <a:lumOff val="20000"/>
                    <a:lumMod val="110000"/>
                    <a:satMod val="105000"/>
                    <a:tint val="67000"/>
                  </a:schemeClr>
                </a:gs>
                <a:gs pos="50000">
                  <a:schemeClr val="accent4">
                    <a:lumMod val="80000"/>
                    <a:lumOff val="20000"/>
                    <a:lumMod val="105000"/>
                    <a:satMod val="103000"/>
                    <a:tint val="73000"/>
                  </a:schemeClr>
                </a:gs>
                <a:gs pos="100000">
                  <a:schemeClr val="accent4">
                    <a:lumMod val="80000"/>
                    <a:lumOff val="20000"/>
                    <a:lumMod val="105000"/>
                    <a:satMod val="109000"/>
                    <a:tint val="81000"/>
                  </a:schemeClr>
                </a:gs>
              </a:gsLst>
              <a:lin ang="5400000" scaled="0"/>
            </a:gradFill>
            <a:ln w="9525" cap="flat" cmpd="sng" algn="ctr">
              <a:solidFill>
                <a:schemeClr val="accent4">
                  <a:lumMod val="80000"/>
                  <a:lumOff val="20000"/>
                  <a:shade val="95000"/>
                </a:schemeClr>
              </a:solidFill>
              <a:round/>
            </a:ln>
            <a:effectLst/>
          </c:spPr>
          <c:invertIfNegative val="0"/>
          <c:cat>
            <c:strRef>
              <c:f>Sheet1!$A$2</c:f>
              <c:strCache>
                <c:ptCount val="1"/>
                <c:pt idx="0">
                  <c:v>Verdi STARs</c:v>
                </c:pt>
              </c:strCache>
            </c:strRef>
          </c:cat>
          <c:val>
            <c:numRef>
              <c:f>Sheet1!$Q$2</c:f>
              <c:numCache>
                <c:formatCode>General</c:formatCode>
                <c:ptCount val="1"/>
                <c:pt idx="0">
                  <c:v>1166</c:v>
                </c:pt>
              </c:numCache>
            </c:numRef>
          </c:val>
          <c:extLst>
            <c:ext xmlns:c16="http://schemas.microsoft.com/office/drawing/2014/chart" uri="{C3380CC4-5D6E-409C-BE32-E72D297353CC}">
              <c16:uniqueId val="{0000000F-CFD0-4921-894F-15D0BAD77311}"/>
            </c:ext>
          </c:extLst>
        </c:ser>
        <c:ser>
          <c:idx val="16"/>
          <c:order val="16"/>
          <c:tx>
            <c:strRef>
              <c:f>Sheet1!$R$1</c:f>
              <c:strCache>
                <c:ptCount val="1"/>
                <c:pt idx="0">
                  <c:v>AMS</c:v>
                </c:pt>
              </c:strCache>
            </c:strRef>
          </c:tx>
          <c:spPr>
            <a:gradFill rotWithShape="1">
              <a:gsLst>
                <a:gs pos="0">
                  <a:schemeClr val="accent5">
                    <a:lumMod val="80000"/>
                    <a:lumOff val="20000"/>
                    <a:lumMod val="110000"/>
                    <a:satMod val="105000"/>
                    <a:tint val="67000"/>
                  </a:schemeClr>
                </a:gs>
                <a:gs pos="50000">
                  <a:schemeClr val="accent5">
                    <a:lumMod val="80000"/>
                    <a:lumOff val="20000"/>
                    <a:lumMod val="105000"/>
                    <a:satMod val="103000"/>
                    <a:tint val="73000"/>
                  </a:schemeClr>
                </a:gs>
                <a:gs pos="100000">
                  <a:schemeClr val="accent5">
                    <a:lumMod val="80000"/>
                    <a:lumOff val="20000"/>
                    <a:lumMod val="105000"/>
                    <a:satMod val="109000"/>
                    <a:tint val="81000"/>
                  </a:schemeClr>
                </a:gs>
              </a:gsLst>
              <a:lin ang="5400000" scaled="0"/>
            </a:gradFill>
            <a:ln w="9525" cap="flat" cmpd="sng" algn="ctr">
              <a:solidFill>
                <a:schemeClr val="accent5">
                  <a:lumMod val="80000"/>
                  <a:lumOff val="20000"/>
                  <a:shade val="95000"/>
                </a:schemeClr>
              </a:solidFill>
              <a:round/>
            </a:ln>
            <a:effectLst/>
          </c:spPr>
          <c:invertIfNegative val="0"/>
          <c:cat>
            <c:strRef>
              <c:f>Sheet1!$A$2</c:f>
              <c:strCache>
                <c:ptCount val="1"/>
                <c:pt idx="0">
                  <c:v>Verdi STARs</c:v>
                </c:pt>
              </c:strCache>
            </c:strRef>
          </c:cat>
          <c:val>
            <c:numRef>
              <c:f>Sheet1!$R$2</c:f>
              <c:numCache>
                <c:formatCode>General</c:formatCode>
                <c:ptCount val="1"/>
                <c:pt idx="0">
                  <c:v>1060</c:v>
                </c:pt>
              </c:numCache>
            </c:numRef>
          </c:val>
          <c:extLst>
            <c:ext xmlns:c16="http://schemas.microsoft.com/office/drawing/2014/chart" uri="{C3380CC4-5D6E-409C-BE32-E72D297353CC}">
              <c16:uniqueId val="{00000010-CFD0-4921-894F-15D0BAD77311}"/>
            </c:ext>
          </c:extLst>
        </c:ser>
        <c:ser>
          <c:idx val="17"/>
          <c:order val="17"/>
          <c:tx>
            <c:strRef>
              <c:f>Sheet1!$S$1</c:f>
              <c:strCache>
                <c:ptCount val="1"/>
                <c:pt idx="0">
                  <c:v>Integration</c:v>
                </c:pt>
              </c:strCache>
            </c:strRef>
          </c:tx>
          <c:spPr>
            <a:gradFill rotWithShape="1">
              <a:gsLst>
                <a:gs pos="0">
                  <a:schemeClr val="accent6">
                    <a:lumMod val="80000"/>
                    <a:lumOff val="20000"/>
                    <a:lumMod val="110000"/>
                    <a:satMod val="105000"/>
                    <a:tint val="67000"/>
                  </a:schemeClr>
                </a:gs>
                <a:gs pos="50000">
                  <a:schemeClr val="accent6">
                    <a:lumMod val="80000"/>
                    <a:lumOff val="20000"/>
                    <a:lumMod val="105000"/>
                    <a:satMod val="103000"/>
                    <a:tint val="73000"/>
                  </a:schemeClr>
                </a:gs>
                <a:gs pos="100000">
                  <a:schemeClr val="accent6">
                    <a:lumMod val="80000"/>
                    <a:lumOff val="20000"/>
                    <a:lumMod val="105000"/>
                    <a:satMod val="109000"/>
                    <a:tint val="81000"/>
                  </a:schemeClr>
                </a:gs>
              </a:gsLst>
              <a:lin ang="5400000" scaled="0"/>
            </a:gradFill>
            <a:ln w="9525" cap="flat" cmpd="sng" algn="ctr">
              <a:solidFill>
                <a:schemeClr val="accent6">
                  <a:lumMod val="80000"/>
                  <a:lumOff val="20000"/>
                  <a:shade val="95000"/>
                </a:schemeClr>
              </a:solidFill>
              <a:round/>
            </a:ln>
            <a:effectLst/>
          </c:spPr>
          <c:invertIfNegative val="0"/>
          <c:cat>
            <c:strRef>
              <c:f>Sheet1!$A$2</c:f>
              <c:strCache>
                <c:ptCount val="1"/>
                <c:pt idx="0">
                  <c:v>Verdi STARs</c:v>
                </c:pt>
              </c:strCache>
            </c:strRef>
          </c:cat>
          <c:val>
            <c:numRef>
              <c:f>Sheet1!$S$2</c:f>
              <c:numCache>
                <c:formatCode>General</c:formatCode>
                <c:ptCount val="1"/>
                <c:pt idx="0">
                  <c:v>914</c:v>
                </c:pt>
              </c:numCache>
            </c:numRef>
          </c:val>
          <c:extLst>
            <c:ext xmlns:c16="http://schemas.microsoft.com/office/drawing/2014/chart" uri="{C3380CC4-5D6E-409C-BE32-E72D297353CC}">
              <c16:uniqueId val="{00000011-CFD0-4921-894F-15D0BAD77311}"/>
            </c:ext>
          </c:extLst>
        </c:ser>
        <c:ser>
          <c:idx val="18"/>
          <c:order val="18"/>
          <c:tx>
            <c:strRef>
              <c:f>Sheet1!$T$1</c:f>
              <c:strCache>
                <c:ptCount val="1"/>
                <c:pt idx="0">
                  <c:v>GUI/QT</c:v>
                </c:pt>
              </c:strCache>
            </c:strRef>
          </c:tx>
          <c:spPr>
            <a:gradFill rotWithShape="1">
              <a:gsLst>
                <a:gs pos="0">
                  <a:schemeClr val="accent1">
                    <a:lumMod val="80000"/>
                    <a:lumMod val="110000"/>
                    <a:satMod val="105000"/>
                    <a:tint val="67000"/>
                  </a:schemeClr>
                </a:gs>
                <a:gs pos="50000">
                  <a:schemeClr val="accent1">
                    <a:lumMod val="80000"/>
                    <a:lumMod val="105000"/>
                    <a:satMod val="103000"/>
                    <a:tint val="73000"/>
                  </a:schemeClr>
                </a:gs>
                <a:gs pos="100000">
                  <a:schemeClr val="accent1">
                    <a:lumMod val="80000"/>
                    <a:lumMod val="105000"/>
                    <a:satMod val="109000"/>
                    <a:tint val="81000"/>
                  </a:schemeClr>
                </a:gs>
              </a:gsLst>
              <a:lin ang="5400000" scaled="0"/>
            </a:gradFill>
            <a:ln w="9525" cap="flat" cmpd="sng" algn="ctr">
              <a:solidFill>
                <a:schemeClr val="accent1">
                  <a:lumMod val="80000"/>
                  <a:shade val="95000"/>
                </a:schemeClr>
              </a:solidFill>
              <a:round/>
            </a:ln>
            <a:effectLst/>
          </c:spPr>
          <c:invertIfNegative val="0"/>
          <c:cat>
            <c:strRef>
              <c:f>Sheet1!$A$2</c:f>
              <c:strCache>
                <c:ptCount val="1"/>
                <c:pt idx="0">
                  <c:v>Verdi STARs</c:v>
                </c:pt>
              </c:strCache>
            </c:strRef>
          </c:cat>
          <c:val>
            <c:numRef>
              <c:f>Sheet1!$T$2</c:f>
              <c:numCache>
                <c:formatCode>General</c:formatCode>
                <c:ptCount val="1"/>
                <c:pt idx="0">
                  <c:v>854</c:v>
                </c:pt>
              </c:numCache>
            </c:numRef>
          </c:val>
          <c:extLst>
            <c:ext xmlns:c16="http://schemas.microsoft.com/office/drawing/2014/chart" uri="{C3380CC4-5D6E-409C-BE32-E72D297353CC}">
              <c16:uniqueId val="{00000012-CFD0-4921-894F-15D0BAD77311}"/>
            </c:ext>
          </c:extLst>
        </c:ser>
        <c:ser>
          <c:idx val="19"/>
          <c:order val="19"/>
          <c:tx>
            <c:strRef>
              <c:f>Sheet1!$U$1</c:f>
              <c:strCache>
                <c:ptCount val="1"/>
                <c:pt idx="0">
                  <c:v>C/SystemC Debug</c:v>
                </c:pt>
              </c:strCache>
            </c:strRef>
          </c:tx>
          <c:spPr>
            <a:gradFill rotWithShape="1">
              <a:gsLst>
                <a:gs pos="0">
                  <a:schemeClr val="accent2">
                    <a:lumMod val="80000"/>
                    <a:lumMod val="110000"/>
                    <a:satMod val="105000"/>
                    <a:tint val="67000"/>
                  </a:schemeClr>
                </a:gs>
                <a:gs pos="50000">
                  <a:schemeClr val="accent2">
                    <a:lumMod val="80000"/>
                    <a:lumMod val="105000"/>
                    <a:satMod val="103000"/>
                    <a:tint val="73000"/>
                  </a:schemeClr>
                </a:gs>
                <a:gs pos="100000">
                  <a:schemeClr val="accent2">
                    <a:lumMod val="80000"/>
                    <a:lumMod val="105000"/>
                    <a:satMod val="109000"/>
                    <a:tint val="81000"/>
                  </a:schemeClr>
                </a:gs>
              </a:gsLst>
              <a:lin ang="5400000" scaled="0"/>
            </a:gradFill>
            <a:ln w="9525" cap="flat" cmpd="sng" algn="ctr">
              <a:solidFill>
                <a:schemeClr val="accent2">
                  <a:lumMod val="80000"/>
                  <a:shade val="95000"/>
                </a:schemeClr>
              </a:solidFill>
              <a:round/>
            </a:ln>
            <a:effectLst/>
          </c:spPr>
          <c:invertIfNegative val="0"/>
          <c:cat>
            <c:strRef>
              <c:f>Sheet1!$A$2</c:f>
              <c:strCache>
                <c:ptCount val="1"/>
                <c:pt idx="0">
                  <c:v>Verdi STARs</c:v>
                </c:pt>
              </c:strCache>
            </c:strRef>
          </c:cat>
          <c:val>
            <c:numRef>
              <c:f>Sheet1!$U$2</c:f>
              <c:numCache>
                <c:formatCode>General</c:formatCode>
                <c:ptCount val="1"/>
                <c:pt idx="0">
                  <c:v>619</c:v>
                </c:pt>
              </c:numCache>
            </c:numRef>
          </c:val>
          <c:extLst>
            <c:ext xmlns:c16="http://schemas.microsoft.com/office/drawing/2014/chart" uri="{C3380CC4-5D6E-409C-BE32-E72D297353CC}">
              <c16:uniqueId val="{00000013-CFD0-4921-894F-15D0BAD77311}"/>
            </c:ext>
          </c:extLst>
        </c:ser>
        <c:ser>
          <c:idx val="20"/>
          <c:order val="20"/>
          <c:tx>
            <c:strRef>
              <c:f>Sheet1!$V$1</c:f>
              <c:strCache>
                <c:ptCount val="1"/>
                <c:pt idx="0">
                  <c:v>BaseTech(BT)</c:v>
                </c:pt>
              </c:strCache>
            </c:strRef>
          </c:tx>
          <c:spPr>
            <a:gradFill rotWithShape="1">
              <a:gsLst>
                <a:gs pos="0">
                  <a:schemeClr val="accent3">
                    <a:lumMod val="80000"/>
                    <a:lumMod val="110000"/>
                    <a:satMod val="105000"/>
                    <a:tint val="67000"/>
                  </a:schemeClr>
                </a:gs>
                <a:gs pos="50000">
                  <a:schemeClr val="accent3">
                    <a:lumMod val="80000"/>
                    <a:lumMod val="105000"/>
                    <a:satMod val="103000"/>
                    <a:tint val="73000"/>
                  </a:schemeClr>
                </a:gs>
                <a:gs pos="100000">
                  <a:schemeClr val="accent3">
                    <a:lumMod val="80000"/>
                    <a:lumMod val="105000"/>
                    <a:satMod val="109000"/>
                    <a:tint val="81000"/>
                  </a:schemeClr>
                </a:gs>
              </a:gsLst>
              <a:lin ang="5400000" scaled="0"/>
            </a:gradFill>
            <a:ln w="9525" cap="flat" cmpd="sng" algn="ctr">
              <a:solidFill>
                <a:schemeClr val="accent3">
                  <a:lumMod val="80000"/>
                  <a:shade val="95000"/>
                </a:schemeClr>
              </a:solidFill>
              <a:round/>
            </a:ln>
            <a:effectLst/>
          </c:spPr>
          <c:invertIfNegative val="0"/>
          <c:cat>
            <c:strRef>
              <c:f>Sheet1!$A$2</c:f>
              <c:strCache>
                <c:ptCount val="1"/>
                <c:pt idx="0">
                  <c:v>Verdi STARs</c:v>
                </c:pt>
              </c:strCache>
            </c:strRef>
          </c:cat>
          <c:val>
            <c:numRef>
              <c:f>Sheet1!$V$2</c:f>
              <c:numCache>
                <c:formatCode>General</c:formatCode>
                <c:ptCount val="1"/>
                <c:pt idx="0">
                  <c:v>517</c:v>
                </c:pt>
              </c:numCache>
            </c:numRef>
          </c:val>
          <c:extLst>
            <c:ext xmlns:c16="http://schemas.microsoft.com/office/drawing/2014/chart" uri="{C3380CC4-5D6E-409C-BE32-E72D297353CC}">
              <c16:uniqueId val="{00000014-CFD0-4921-894F-15D0BAD77311}"/>
            </c:ext>
          </c:extLst>
        </c:ser>
        <c:ser>
          <c:idx val="21"/>
          <c:order val="21"/>
          <c:tx>
            <c:strRef>
              <c:f>Sheet1!$W$1</c:f>
              <c:strCache>
                <c:ptCount val="1"/>
                <c:pt idx="0">
                  <c:v>Assertion Debug</c:v>
                </c:pt>
              </c:strCache>
            </c:strRef>
          </c:tx>
          <c:spPr>
            <a:gradFill rotWithShape="1">
              <a:gsLst>
                <a:gs pos="0">
                  <a:schemeClr val="accent4">
                    <a:lumMod val="80000"/>
                    <a:lumMod val="110000"/>
                    <a:satMod val="105000"/>
                    <a:tint val="67000"/>
                  </a:schemeClr>
                </a:gs>
                <a:gs pos="50000">
                  <a:schemeClr val="accent4">
                    <a:lumMod val="80000"/>
                    <a:lumMod val="105000"/>
                    <a:satMod val="103000"/>
                    <a:tint val="73000"/>
                  </a:schemeClr>
                </a:gs>
                <a:gs pos="100000">
                  <a:schemeClr val="accent4">
                    <a:lumMod val="80000"/>
                    <a:lumMod val="105000"/>
                    <a:satMod val="109000"/>
                    <a:tint val="81000"/>
                  </a:schemeClr>
                </a:gs>
              </a:gsLst>
              <a:lin ang="5400000" scaled="0"/>
            </a:gradFill>
            <a:ln w="9525" cap="flat" cmpd="sng" algn="ctr">
              <a:solidFill>
                <a:schemeClr val="accent4">
                  <a:lumMod val="80000"/>
                  <a:shade val="95000"/>
                </a:schemeClr>
              </a:solidFill>
              <a:round/>
            </a:ln>
            <a:effectLst/>
          </c:spPr>
          <c:invertIfNegative val="0"/>
          <c:cat>
            <c:strRef>
              <c:f>Sheet1!$A$2</c:f>
              <c:strCache>
                <c:ptCount val="1"/>
                <c:pt idx="0">
                  <c:v>Verdi STARs</c:v>
                </c:pt>
              </c:strCache>
            </c:strRef>
          </c:cat>
          <c:val>
            <c:numRef>
              <c:f>Sheet1!$W$2</c:f>
              <c:numCache>
                <c:formatCode>General</c:formatCode>
                <c:ptCount val="1"/>
                <c:pt idx="0">
                  <c:v>411</c:v>
                </c:pt>
              </c:numCache>
            </c:numRef>
          </c:val>
          <c:extLst>
            <c:ext xmlns:c16="http://schemas.microsoft.com/office/drawing/2014/chart" uri="{C3380CC4-5D6E-409C-BE32-E72D297353CC}">
              <c16:uniqueId val="{00000015-CFD0-4921-894F-15D0BAD77311}"/>
            </c:ext>
          </c:extLst>
        </c:ser>
        <c:ser>
          <c:idx val="22"/>
          <c:order val="22"/>
          <c:tx>
            <c:strRef>
              <c:f>Sheet1!$X$1</c:f>
              <c:strCache>
                <c:ptCount val="1"/>
                <c:pt idx="0">
                  <c:v>Utility</c:v>
                </c:pt>
              </c:strCache>
            </c:strRef>
          </c:tx>
          <c:spPr>
            <a:gradFill rotWithShape="1">
              <a:gsLst>
                <a:gs pos="0">
                  <a:schemeClr val="accent5">
                    <a:lumMod val="80000"/>
                    <a:lumMod val="110000"/>
                    <a:satMod val="105000"/>
                    <a:tint val="67000"/>
                  </a:schemeClr>
                </a:gs>
                <a:gs pos="50000">
                  <a:schemeClr val="accent5">
                    <a:lumMod val="80000"/>
                    <a:lumMod val="105000"/>
                    <a:satMod val="103000"/>
                    <a:tint val="73000"/>
                  </a:schemeClr>
                </a:gs>
                <a:gs pos="100000">
                  <a:schemeClr val="accent5">
                    <a:lumMod val="80000"/>
                    <a:lumMod val="105000"/>
                    <a:satMod val="109000"/>
                    <a:tint val="81000"/>
                  </a:schemeClr>
                </a:gs>
              </a:gsLst>
              <a:lin ang="5400000" scaled="0"/>
            </a:gradFill>
            <a:ln w="9525" cap="flat" cmpd="sng" algn="ctr">
              <a:solidFill>
                <a:schemeClr val="accent5">
                  <a:lumMod val="80000"/>
                  <a:shade val="95000"/>
                </a:schemeClr>
              </a:solidFill>
              <a:round/>
            </a:ln>
            <a:effectLst/>
          </c:spPr>
          <c:invertIfNegative val="0"/>
          <c:cat>
            <c:strRef>
              <c:f>Sheet1!$A$2</c:f>
              <c:strCache>
                <c:ptCount val="1"/>
                <c:pt idx="0">
                  <c:v>Verdi STARs</c:v>
                </c:pt>
              </c:strCache>
            </c:strRef>
          </c:cat>
          <c:val>
            <c:numRef>
              <c:f>Sheet1!$X$2</c:f>
              <c:numCache>
                <c:formatCode>General</c:formatCode>
                <c:ptCount val="1"/>
                <c:pt idx="0">
                  <c:v>359</c:v>
                </c:pt>
              </c:numCache>
            </c:numRef>
          </c:val>
          <c:extLst>
            <c:ext xmlns:c16="http://schemas.microsoft.com/office/drawing/2014/chart" uri="{C3380CC4-5D6E-409C-BE32-E72D297353CC}">
              <c16:uniqueId val="{00000016-CFD0-4921-894F-15D0BAD77311}"/>
            </c:ext>
          </c:extLst>
        </c:ser>
        <c:ser>
          <c:idx val="23"/>
          <c:order val="23"/>
          <c:tx>
            <c:strRef>
              <c:f>Sheet1!$Y$1</c:f>
              <c:strCache>
                <c:ptCount val="1"/>
                <c:pt idx="0">
                  <c:v>nECO</c:v>
                </c:pt>
              </c:strCache>
            </c:strRef>
          </c:tx>
          <c:spPr>
            <a:gradFill rotWithShape="1">
              <a:gsLst>
                <a:gs pos="0">
                  <a:schemeClr val="accent6">
                    <a:lumMod val="80000"/>
                    <a:lumMod val="110000"/>
                    <a:satMod val="105000"/>
                    <a:tint val="67000"/>
                  </a:schemeClr>
                </a:gs>
                <a:gs pos="50000">
                  <a:schemeClr val="accent6">
                    <a:lumMod val="80000"/>
                    <a:lumMod val="105000"/>
                    <a:satMod val="103000"/>
                    <a:tint val="73000"/>
                  </a:schemeClr>
                </a:gs>
                <a:gs pos="100000">
                  <a:schemeClr val="accent6">
                    <a:lumMod val="80000"/>
                    <a:lumMod val="105000"/>
                    <a:satMod val="109000"/>
                    <a:tint val="81000"/>
                  </a:schemeClr>
                </a:gs>
              </a:gsLst>
              <a:lin ang="5400000" scaled="0"/>
            </a:gradFill>
            <a:ln w="9525" cap="flat" cmpd="sng" algn="ctr">
              <a:solidFill>
                <a:schemeClr val="accent6">
                  <a:lumMod val="80000"/>
                  <a:shade val="95000"/>
                </a:schemeClr>
              </a:solidFill>
              <a:round/>
            </a:ln>
            <a:effectLst/>
          </c:spPr>
          <c:invertIfNegative val="0"/>
          <c:cat>
            <c:strRef>
              <c:f>Sheet1!$A$2</c:f>
              <c:strCache>
                <c:ptCount val="1"/>
                <c:pt idx="0">
                  <c:v>Verdi STARs</c:v>
                </c:pt>
              </c:strCache>
            </c:strRef>
          </c:cat>
          <c:val>
            <c:numRef>
              <c:f>Sheet1!$Y$2</c:f>
              <c:numCache>
                <c:formatCode>General</c:formatCode>
                <c:ptCount val="1"/>
                <c:pt idx="0">
                  <c:v>342</c:v>
                </c:pt>
              </c:numCache>
            </c:numRef>
          </c:val>
          <c:extLst>
            <c:ext xmlns:c16="http://schemas.microsoft.com/office/drawing/2014/chart" uri="{C3380CC4-5D6E-409C-BE32-E72D297353CC}">
              <c16:uniqueId val="{00000017-CFD0-4921-894F-15D0BAD77311}"/>
            </c:ext>
          </c:extLst>
        </c:ser>
        <c:ser>
          <c:idx val="24"/>
          <c:order val="24"/>
          <c:tx>
            <c:strRef>
              <c:f>Sheet1!$Z$1</c:f>
              <c:strCache>
                <c:ptCount val="1"/>
                <c:pt idx="0">
                  <c:v>HW/SW Debug</c:v>
                </c:pt>
              </c:strCache>
            </c:strRef>
          </c:tx>
          <c:spPr>
            <a:gradFill rotWithShape="1">
              <a:gsLst>
                <a:gs pos="0">
                  <a:schemeClr val="accent1">
                    <a:lumMod val="60000"/>
                    <a:lumOff val="40000"/>
                    <a:lumMod val="110000"/>
                    <a:satMod val="105000"/>
                    <a:tint val="67000"/>
                  </a:schemeClr>
                </a:gs>
                <a:gs pos="50000">
                  <a:schemeClr val="accent1">
                    <a:lumMod val="60000"/>
                    <a:lumOff val="40000"/>
                    <a:lumMod val="105000"/>
                    <a:satMod val="103000"/>
                    <a:tint val="73000"/>
                  </a:schemeClr>
                </a:gs>
                <a:gs pos="100000">
                  <a:schemeClr val="accent1">
                    <a:lumMod val="60000"/>
                    <a:lumOff val="40000"/>
                    <a:lumMod val="105000"/>
                    <a:satMod val="109000"/>
                    <a:tint val="81000"/>
                  </a:schemeClr>
                </a:gs>
              </a:gsLst>
              <a:lin ang="5400000" scaled="0"/>
            </a:gradFill>
            <a:ln w="9525" cap="flat" cmpd="sng" algn="ctr">
              <a:solidFill>
                <a:schemeClr val="accent1">
                  <a:lumMod val="60000"/>
                  <a:lumOff val="40000"/>
                  <a:shade val="95000"/>
                </a:schemeClr>
              </a:solidFill>
              <a:round/>
            </a:ln>
            <a:effectLst/>
          </c:spPr>
          <c:invertIfNegative val="0"/>
          <c:cat>
            <c:strRef>
              <c:f>Sheet1!$A$2</c:f>
              <c:strCache>
                <c:ptCount val="1"/>
                <c:pt idx="0">
                  <c:v>Verdi STARs</c:v>
                </c:pt>
              </c:strCache>
            </c:strRef>
          </c:cat>
          <c:val>
            <c:numRef>
              <c:f>Sheet1!$Z$2</c:f>
              <c:numCache>
                <c:formatCode>General</c:formatCode>
                <c:ptCount val="1"/>
                <c:pt idx="0">
                  <c:v>319</c:v>
                </c:pt>
              </c:numCache>
            </c:numRef>
          </c:val>
          <c:extLst>
            <c:ext xmlns:c16="http://schemas.microsoft.com/office/drawing/2014/chart" uri="{C3380CC4-5D6E-409C-BE32-E72D297353CC}">
              <c16:uniqueId val="{00000018-CFD0-4921-894F-15D0BAD77311}"/>
            </c:ext>
          </c:extLst>
        </c:ser>
        <c:ser>
          <c:idx val="25"/>
          <c:order val="25"/>
          <c:tx>
            <c:strRef>
              <c:f>Sheet1!$AA$1</c:f>
              <c:strCache>
                <c:ptCount val="1"/>
                <c:pt idx="0">
                  <c:v>Documentation</c:v>
                </c:pt>
              </c:strCache>
            </c:strRef>
          </c:tx>
          <c:spPr>
            <a:gradFill rotWithShape="1">
              <a:gsLst>
                <a:gs pos="0">
                  <a:schemeClr val="accent2">
                    <a:lumMod val="60000"/>
                    <a:lumOff val="40000"/>
                    <a:lumMod val="110000"/>
                    <a:satMod val="105000"/>
                    <a:tint val="67000"/>
                  </a:schemeClr>
                </a:gs>
                <a:gs pos="50000">
                  <a:schemeClr val="accent2">
                    <a:lumMod val="60000"/>
                    <a:lumOff val="40000"/>
                    <a:lumMod val="105000"/>
                    <a:satMod val="103000"/>
                    <a:tint val="73000"/>
                  </a:schemeClr>
                </a:gs>
                <a:gs pos="100000">
                  <a:schemeClr val="accent2">
                    <a:lumMod val="60000"/>
                    <a:lumOff val="40000"/>
                    <a:lumMod val="105000"/>
                    <a:satMod val="109000"/>
                    <a:tint val="81000"/>
                  </a:schemeClr>
                </a:gs>
              </a:gsLst>
              <a:lin ang="5400000" scaled="0"/>
            </a:gradFill>
            <a:ln w="9525" cap="flat" cmpd="sng" algn="ctr">
              <a:solidFill>
                <a:schemeClr val="accent2">
                  <a:lumMod val="60000"/>
                  <a:lumOff val="40000"/>
                  <a:shade val="95000"/>
                </a:schemeClr>
              </a:solidFill>
              <a:round/>
            </a:ln>
            <a:effectLst/>
          </c:spPr>
          <c:invertIfNegative val="0"/>
          <c:cat>
            <c:strRef>
              <c:f>Sheet1!$A$2</c:f>
              <c:strCache>
                <c:ptCount val="1"/>
                <c:pt idx="0">
                  <c:v>Verdi STARs</c:v>
                </c:pt>
              </c:strCache>
            </c:strRef>
          </c:cat>
          <c:val>
            <c:numRef>
              <c:f>Sheet1!$AA$2</c:f>
              <c:numCache>
                <c:formatCode>General</c:formatCode>
                <c:ptCount val="1"/>
                <c:pt idx="0">
                  <c:v>302</c:v>
                </c:pt>
              </c:numCache>
            </c:numRef>
          </c:val>
          <c:extLst>
            <c:ext xmlns:c16="http://schemas.microsoft.com/office/drawing/2014/chart" uri="{C3380CC4-5D6E-409C-BE32-E72D297353CC}">
              <c16:uniqueId val="{00000019-CFD0-4921-894F-15D0BAD77311}"/>
            </c:ext>
          </c:extLst>
        </c:ser>
        <c:ser>
          <c:idx val="26"/>
          <c:order val="26"/>
          <c:tx>
            <c:strRef>
              <c:f>Sheet1!$AB$1</c:f>
              <c:strCache>
                <c:ptCount val="1"/>
                <c:pt idx="0">
                  <c:v>Data Agent</c:v>
                </c:pt>
              </c:strCache>
            </c:strRef>
          </c:tx>
          <c:spPr>
            <a:gradFill rotWithShape="1">
              <a:gsLst>
                <a:gs pos="0">
                  <a:schemeClr val="accent3">
                    <a:lumMod val="60000"/>
                    <a:lumOff val="40000"/>
                    <a:lumMod val="110000"/>
                    <a:satMod val="105000"/>
                    <a:tint val="67000"/>
                  </a:schemeClr>
                </a:gs>
                <a:gs pos="50000">
                  <a:schemeClr val="accent3">
                    <a:lumMod val="60000"/>
                    <a:lumOff val="40000"/>
                    <a:lumMod val="105000"/>
                    <a:satMod val="103000"/>
                    <a:tint val="73000"/>
                  </a:schemeClr>
                </a:gs>
                <a:gs pos="100000">
                  <a:schemeClr val="accent3">
                    <a:lumMod val="60000"/>
                    <a:lumOff val="40000"/>
                    <a:lumMod val="105000"/>
                    <a:satMod val="109000"/>
                    <a:tint val="81000"/>
                  </a:schemeClr>
                </a:gs>
              </a:gsLst>
              <a:lin ang="5400000" scaled="0"/>
            </a:gradFill>
            <a:ln w="9525" cap="flat" cmpd="sng" algn="ctr">
              <a:solidFill>
                <a:schemeClr val="accent3">
                  <a:lumMod val="60000"/>
                  <a:lumOff val="40000"/>
                  <a:shade val="95000"/>
                </a:schemeClr>
              </a:solidFill>
              <a:round/>
            </a:ln>
            <a:effectLst/>
          </c:spPr>
          <c:invertIfNegative val="0"/>
          <c:cat>
            <c:strRef>
              <c:f>Sheet1!$A$2</c:f>
              <c:strCache>
                <c:ptCount val="1"/>
                <c:pt idx="0">
                  <c:v>Verdi STARs</c:v>
                </c:pt>
              </c:strCache>
            </c:strRef>
          </c:cat>
          <c:val>
            <c:numRef>
              <c:f>Sheet1!$AB$2</c:f>
              <c:numCache>
                <c:formatCode>General</c:formatCode>
                <c:ptCount val="1"/>
                <c:pt idx="0">
                  <c:v>276</c:v>
                </c:pt>
              </c:numCache>
            </c:numRef>
          </c:val>
          <c:extLst>
            <c:ext xmlns:c16="http://schemas.microsoft.com/office/drawing/2014/chart" uri="{C3380CC4-5D6E-409C-BE32-E72D297353CC}">
              <c16:uniqueId val="{0000001A-CFD0-4921-894F-15D0BAD77311}"/>
            </c:ext>
          </c:extLst>
        </c:ser>
        <c:ser>
          <c:idx val="27"/>
          <c:order val="27"/>
          <c:tx>
            <c:strRef>
              <c:f>Sheet1!$AC$1</c:f>
              <c:strCache>
                <c:ptCount val="1"/>
                <c:pt idx="0">
                  <c:v>nCompare</c:v>
                </c:pt>
              </c:strCache>
            </c:strRef>
          </c:tx>
          <c:spPr>
            <a:gradFill rotWithShape="1">
              <a:gsLst>
                <a:gs pos="0">
                  <a:schemeClr val="accent4">
                    <a:lumMod val="60000"/>
                    <a:lumOff val="40000"/>
                    <a:lumMod val="110000"/>
                    <a:satMod val="105000"/>
                    <a:tint val="67000"/>
                  </a:schemeClr>
                </a:gs>
                <a:gs pos="50000">
                  <a:schemeClr val="accent4">
                    <a:lumMod val="60000"/>
                    <a:lumOff val="40000"/>
                    <a:lumMod val="105000"/>
                    <a:satMod val="103000"/>
                    <a:tint val="73000"/>
                  </a:schemeClr>
                </a:gs>
                <a:gs pos="100000">
                  <a:schemeClr val="accent4">
                    <a:lumMod val="60000"/>
                    <a:lumOff val="40000"/>
                    <a:lumMod val="105000"/>
                    <a:satMod val="109000"/>
                    <a:tint val="81000"/>
                  </a:schemeClr>
                </a:gs>
              </a:gsLst>
              <a:lin ang="5400000" scaled="0"/>
            </a:gradFill>
            <a:ln w="9525" cap="flat" cmpd="sng" algn="ctr">
              <a:solidFill>
                <a:schemeClr val="accent4">
                  <a:lumMod val="60000"/>
                  <a:lumOff val="40000"/>
                  <a:shade val="95000"/>
                </a:schemeClr>
              </a:solidFill>
              <a:round/>
            </a:ln>
            <a:effectLst/>
          </c:spPr>
          <c:invertIfNegative val="0"/>
          <c:cat>
            <c:strRef>
              <c:f>Sheet1!$A$2</c:f>
              <c:strCache>
                <c:ptCount val="1"/>
                <c:pt idx="0">
                  <c:v>Verdi STARs</c:v>
                </c:pt>
              </c:strCache>
            </c:strRef>
          </c:cat>
          <c:val>
            <c:numRef>
              <c:f>Sheet1!$AC$2</c:f>
              <c:numCache>
                <c:formatCode>General</c:formatCode>
                <c:ptCount val="1"/>
                <c:pt idx="0">
                  <c:v>270</c:v>
                </c:pt>
              </c:numCache>
            </c:numRef>
          </c:val>
          <c:extLst>
            <c:ext xmlns:c16="http://schemas.microsoft.com/office/drawing/2014/chart" uri="{C3380CC4-5D6E-409C-BE32-E72D297353CC}">
              <c16:uniqueId val="{0000001B-CFD0-4921-894F-15D0BAD77311}"/>
            </c:ext>
          </c:extLst>
        </c:ser>
        <c:ser>
          <c:idx val="28"/>
          <c:order val="28"/>
          <c:tx>
            <c:strRef>
              <c:f>Sheet1!$AD$1</c:f>
              <c:strCache>
                <c:ptCount val="1"/>
                <c:pt idx="0">
                  <c:v>SmartLog</c:v>
                </c:pt>
              </c:strCache>
            </c:strRef>
          </c:tx>
          <c:spPr>
            <a:gradFill rotWithShape="1">
              <a:gsLst>
                <a:gs pos="0">
                  <a:schemeClr val="accent5">
                    <a:lumMod val="60000"/>
                    <a:lumOff val="40000"/>
                    <a:lumMod val="110000"/>
                    <a:satMod val="105000"/>
                    <a:tint val="67000"/>
                  </a:schemeClr>
                </a:gs>
                <a:gs pos="50000">
                  <a:schemeClr val="accent5">
                    <a:lumMod val="60000"/>
                    <a:lumOff val="40000"/>
                    <a:lumMod val="105000"/>
                    <a:satMod val="103000"/>
                    <a:tint val="73000"/>
                  </a:schemeClr>
                </a:gs>
                <a:gs pos="100000">
                  <a:schemeClr val="accent5">
                    <a:lumMod val="60000"/>
                    <a:lumOff val="40000"/>
                    <a:lumMod val="105000"/>
                    <a:satMod val="109000"/>
                    <a:tint val="81000"/>
                  </a:schemeClr>
                </a:gs>
              </a:gsLst>
              <a:lin ang="5400000" scaled="0"/>
            </a:gradFill>
            <a:ln w="9525" cap="flat" cmpd="sng" algn="ctr">
              <a:solidFill>
                <a:schemeClr val="accent5">
                  <a:lumMod val="60000"/>
                  <a:lumOff val="40000"/>
                  <a:shade val="95000"/>
                </a:schemeClr>
              </a:solidFill>
              <a:round/>
            </a:ln>
            <a:effectLst/>
          </c:spPr>
          <c:invertIfNegative val="0"/>
          <c:cat>
            <c:strRef>
              <c:f>Sheet1!$A$2</c:f>
              <c:strCache>
                <c:ptCount val="1"/>
                <c:pt idx="0">
                  <c:v>Verdi STARs</c:v>
                </c:pt>
              </c:strCache>
            </c:strRef>
          </c:cat>
          <c:val>
            <c:numRef>
              <c:f>Sheet1!$AD$2</c:f>
              <c:numCache>
                <c:formatCode>General</c:formatCode>
                <c:ptCount val="1"/>
                <c:pt idx="0">
                  <c:v>263</c:v>
                </c:pt>
              </c:numCache>
            </c:numRef>
          </c:val>
          <c:extLst>
            <c:ext xmlns:c16="http://schemas.microsoft.com/office/drawing/2014/chart" uri="{C3380CC4-5D6E-409C-BE32-E72D297353CC}">
              <c16:uniqueId val="{0000001C-CFD0-4921-894F-15D0BAD77311}"/>
            </c:ext>
          </c:extLst>
        </c:ser>
        <c:ser>
          <c:idx val="29"/>
          <c:order val="29"/>
          <c:tx>
            <c:strRef>
              <c:f>Sheet1!$AE$1</c:f>
              <c:strCache>
                <c:ptCount val="1"/>
                <c:pt idx="0">
                  <c:v>nClock</c:v>
                </c:pt>
              </c:strCache>
            </c:strRef>
          </c:tx>
          <c:spPr>
            <a:gradFill rotWithShape="1">
              <a:gsLst>
                <a:gs pos="0">
                  <a:schemeClr val="accent6">
                    <a:lumMod val="60000"/>
                    <a:lumOff val="40000"/>
                    <a:lumMod val="110000"/>
                    <a:satMod val="105000"/>
                    <a:tint val="67000"/>
                  </a:schemeClr>
                </a:gs>
                <a:gs pos="50000">
                  <a:schemeClr val="accent6">
                    <a:lumMod val="60000"/>
                    <a:lumOff val="40000"/>
                    <a:lumMod val="105000"/>
                    <a:satMod val="103000"/>
                    <a:tint val="73000"/>
                  </a:schemeClr>
                </a:gs>
                <a:gs pos="100000">
                  <a:schemeClr val="accent6">
                    <a:lumMod val="60000"/>
                    <a:lumOff val="40000"/>
                    <a:lumMod val="105000"/>
                    <a:satMod val="109000"/>
                    <a:tint val="81000"/>
                  </a:schemeClr>
                </a:gs>
              </a:gsLst>
              <a:lin ang="5400000" scaled="0"/>
            </a:gradFill>
            <a:ln w="9525" cap="flat" cmpd="sng" algn="ctr">
              <a:solidFill>
                <a:schemeClr val="accent6">
                  <a:lumMod val="60000"/>
                  <a:lumOff val="40000"/>
                  <a:shade val="95000"/>
                </a:schemeClr>
              </a:solidFill>
              <a:round/>
            </a:ln>
            <a:effectLst/>
          </c:spPr>
          <c:invertIfNegative val="0"/>
          <c:cat>
            <c:strRef>
              <c:f>Sheet1!$A$2</c:f>
              <c:strCache>
                <c:ptCount val="1"/>
                <c:pt idx="0">
                  <c:v>Verdi STARs</c:v>
                </c:pt>
              </c:strCache>
            </c:strRef>
          </c:cat>
          <c:val>
            <c:numRef>
              <c:f>Sheet1!$AE$2</c:f>
              <c:numCache>
                <c:formatCode>General</c:formatCode>
                <c:ptCount val="1"/>
                <c:pt idx="0">
                  <c:v>223</c:v>
                </c:pt>
              </c:numCache>
            </c:numRef>
          </c:val>
          <c:extLst>
            <c:ext xmlns:c16="http://schemas.microsoft.com/office/drawing/2014/chart" uri="{C3380CC4-5D6E-409C-BE32-E72D297353CC}">
              <c16:uniqueId val="{0000001D-CFD0-4921-894F-15D0BAD77311}"/>
            </c:ext>
          </c:extLst>
        </c:ser>
        <c:ser>
          <c:idx val="30"/>
          <c:order val="30"/>
          <c:tx>
            <c:strRef>
              <c:f>Sheet1!$AF$1</c:f>
              <c:strCache>
                <c:ptCount val="1"/>
                <c:pt idx="0">
                  <c:v>Design Analysis (nAnalyzer)</c:v>
                </c:pt>
              </c:strCache>
            </c:strRef>
          </c:tx>
          <c:spPr>
            <a:gradFill rotWithShape="1">
              <a:gsLst>
                <a:gs pos="0">
                  <a:schemeClr val="accent1">
                    <a:lumMod val="50000"/>
                    <a:lumMod val="110000"/>
                    <a:satMod val="105000"/>
                    <a:tint val="67000"/>
                  </a:schemeClr>
                </a:gs>
                <a:gs pos="50000">
                  <a:schemeClr val="accent1">
                    <a:lumMod val="50000"/>
                    <a:lumMod val="105000"/>
                    <a:satMod val="103000"/>
                    <a:tint val="73000"/>
                  </a:schemeClr>
                </a:gs>
                <a:gs pos="100000">
                  <a:schemeClr val="accent1">
                    <a:lumMod val="50000"/>
                    <a:lumMod val="105000"/>
                    <a:satMod val="109000"/>
                    <a:tint val="81000"/>
                  </a:schemeClr>
                </a:gs>
              </a:gsLst>
              <a:lin ang="5400000" scaled="0"/>
            </a:gradFill>
            <a:ln w="9525" cap="flat" cmpd="sng" algn="ctr">
              <a:solidFill>
                <a:schemeClr val="accent1">
                  <a:lumMod val="50000"/>
                  <a:shade val="95000"/>
                </a:schemeClr>
              </a:solidFill>
              <a:round/>
            </a:ln>
            <a:effectLst/>
          </c:spPr>
          <c:invertIfNegative val="0"/>
          <c:cat>
            <c:strRef>
              <c:f>Sheet1!$A$2</c:f>
              <c:strCache>
                <c:ptCount val="1"/>
                <c:pt idx="0">
                  <c:v>Verdi STARs</c:v>
                </c:pt>
              </c:strCache>
            </c:strRef>
          </c:cat>
          <c:val>
            <c:numRef>
              <c:f>Sheet1!$AF$2</c:f>
              <c:numCache>
                <c:formatCode>General</c:formatCode>
                <c:ptCount val="1"/>
                <c:pt idx="0">
                  <c:v>205</c:v>
                </c:pt>
              </c:numCache>
            </c:numRef>
          </c:val>
          <c:extLst>
            <c:ext xmlns:c16="http://schemas.microsoft.com/office/drawing/2014/chart" uri="{C3380CC4-5D6E-409C-BE32-E72D297353CC}">
              <c16:uniqueId val="{0000001E-CFD0-4921-894F-15D0BAD77311}"/>
            </c:ext>
          </c:extLst>
        </c:ser>
        <c:ser>
          <c:idx val="31"/>
          <c:order val="31"/>
          <c:tx>
            <c:strRef>
              <c:f>Sheet1!$AG$1</c:f>
              <c:strCache>
                <c:ptCount val="1"/>
                <c:pt idx="0">
                  <c:v>OneSearch</c:v>
                </c:pt>
              </c:strCache>
            </c:strRef>
          </c:tx>
          <c:spPr>
            <a:gradFill rotWithShape="1">
              <a:gsLst>
                <a:gs pos="0">
                  <a:schemeClr val="accent2">
                    <a:lumMod val="50000"/>
                    <a:lumMod val="110000"/>
                    <a:satMod val="105000"/>
                    <a:tint val="67000"/>
                  </a:schemeClr>
                </a:gs>
                <a:gs pos="50000">
                  <a:schemeClr val="accent2">
                    <a:lumMod val="50000"/>
                    <a:lumMod val="105000"/>
                    <a:satMod val="103000"/>
                    <a:tint val="73000"/>
                  </a:schemeClr>
                </a:gs>
                <a:gs pos="100000">
                  <a:schemeClr val="accent2">
                    <a:lumMod val="50000"/>
                    <a:lumMod val="105000"/>
                    <a:satMod val="109000"/>
                    <a:tint val="81000"/>
                  </a:schemeClr>
                </a:gs>
              </a:gsLst>
              <a:lin ang="5400000" scaled="0"/>
            </a:gradFill>
            <a:ln w="9525" cap="flat" cmpd="sng" algn="ctr">
              <a:solidFill>
                <a:schemeClr val="accent2">
                  <a:lumMod val="50000"/>
                  <a:shade val="95000"/>
                </a:schemeClr>
              </a:solidFill>
              <a:round/>
            </a:ln>
            <a:effectLst/>
          </c:spPr>
          <c:invertIfNegative val="0"/>
          <c:cat>
            <c:strRef>
              <c:f>Sheet1!$A$2</c:f>
              <c:strCache>
                <c:ptCount val="1"/>
                <c:pt idx="0">
                  <c:v>Verdi STARs</c:v>
                </c:pt>
              </c:strCache>
            </c:strRef>
          </c:cat>
          <c:val>
            <c:numRef>
              <c:f>Sheet1!$AG$2</c:f>
              <c:numCache>
                <c:formatCode>General</c:formatCode>
                <c:ptCount val="1"/>
                <c:pt idx="0">
                  <c:v>127</c:v>
                </c:pt>
              </c:numCache>
            </c:numRef>
          </c:val>
          <c:extLst>
            <c:ext xmlns:c16="http://schemas.microsoft.com/office/drawing/2014/chart" uri="{C3380CC4-5D6E-409C-BE32-E72D297353CC}">
              <c16:uniqueId val="{0000001F-CFD0-4921-894F-15D0BAD77311}"/>
            </c:ext>
          </c:extLst>
        </c:ser>
        <c:ser>
          <c:idx val="32"/>
          <c:order val="32"/>
          <c:tx>
            <c:strRef>
              <c:f>Sheet1!$AH$1</c:f>
              <c:strCache>
                <c:ptCount val="1"/>
                <c:pt idx="0">
                  <c:v>Licensing</c:v>
                </c:pt>
              </c:strCache>
            </c:strRef>
          </c:tx>
          <c:spPr>
            <a:gradFill rotWithShape="1">
              <a:gsLst>
                <a:gs pos="0">
                  <a:schemeClr val="accent3">
                    <a:lumMod val="50000"/>
                    <a:lumMod val="110000"/>
                    <a:satMod val="105000"/>
                    <a:tint val="67000"/>
                  </a:schemeClr>
                </a:gs>
                <a:gs pos="50000">
                  <a:schemeClr val="accent3">
                    <a:lumMod val="50000"/>
                    <a:lumMod val="105000"/>
                    <a:satMod val="103000"/>
                    <a:tint val="73000"/>
                  </a:schemeClr>
                </a:gs>
                <a:gs pos="100000">
                  <a:schemeClr val="accent3">
                    <a:lumMod val="50000"/>
                    <a:lumMod val="105000"/>
                    <a:satMod val="109000"/>
                    <a:tint val="81000"/>
                  </a:schemeClr>
                </a:gs>
              </a:gsLst>
              <a:lin ang="5400000" scaled="0"/>
            </a:gradFill>
            <a:ln w="9525" cap="flat" cmpd="sng" algn="ctr">
              <a:solidFill>
                <a:schemeClr val="accent3">
                  <a:lumMod val="50000"/>
                  <a:shade val="95000"/>
                </a:schemeClr>
              </a:solidFill>
              <a:round/>
            </a:ln>
            <a:effectLst/>
          </c:spPr>
          <c:invertIfNegative val="0"/>
          <c:cat>
            <c:strRef>
              <c:f>Sheet1!$A$2</c:f>
              <c:strCache>
                <c:ptCount val="1"/>
                <c:pt idx="0">
                  <c:v>Verdi STARs</c:v>
                </c:pt>
              </c:strCache>
            </c:strRef>
          </c:cat>
          <c:val>
            <c:numRef>
              <c:f>Sheet1!$AH$2</c:f>
              <c:numCache>
                <c:formatCode>General</c:formatCode>
                <c:ptCount val="1"/>
                <c:pt idx="0">
                  <c:v>108</c:v>
                </c:pt>
              </c:numCache>
            </c:numRef>
          </c:val>
          <c:extLst>
            <c:ext xmlns:c16="http://schemas.microsoft.com/office/drawing/2014/chart" uri="{C3380CC4-5D6E-409C-BE32-E72D297353CC}">
              <c16:uniqueId val="{00000020-CFD0-4921-894F-15D0BAD77311}"/>
            </c:ext>
          </c:extLst>
        </c:ser>
        <c:ser>
          <c:idx val="33"/>
          <c:order val="33"/>
          <c:tx>
            <c:strRef>
              <c:f>Sheet1!$AI$1</c:f>
              <c:strCache>
                <c:ptCount val="1"/>
                <c:pt idx="0">
                  <c:v>nState</c:v>
                </c:pt>
              </c:strCache>
            </c:strRef>
          </c:tx>
          <c:spPr>
            <a:gradFill rotWithShape="1">
              <a:gsLst>
                <a:gs pos="0">
                  <a:schemeClr val="accent4">
                    <a:lumMod val="50000"/>
                    <a:lumMod val="110000"/>
                    <a:satMod val="105000"/>
                    <a:tint val="67000"/>
                  </a:schemeClr>
                </a:gs>
                <a:gs pos="50000">
                  <a:schemeClr val="accent4">
                    <a:lumMod val="50000"/>
                    <a:lumMod val="105000"/>
                    <a:satMod val="103000"/>
                    <a:tint val="73000"/>
                  </a:schemeClr>
                </a:gs>
                <a:gs pos="100000">
                  <a:schemeClr val="accent4">
                    <a:lumMod val="50000"/>
                    <a:lumMod val="105000"/>
                    <a:satMod val="109000"/>
                    <a:tint val="81000"/>
                  </a:schemeClr>
                </a:gs>
              </a:gsLst>
              <a:lin ang="5400000" scaled="0"/>
            </a:gradFill>
            <a:ln w="9525" cap="flat" cmpd="sng" algn="ctr">
              <a:solidFill>
                <a:schemeClr val="accent4">
                  <a:lumMod val="50000"/>
                  <a:shade val="95000"/>
                </a:schemeClr>
              </a:solidFill>
              <a:round/>
            </a:ln>
            <a:effectLst/>
          </c:spPr>
          <c:invertIfNegative val="0"/>
          <c:cat>
            <c:strRef>
              <c:f>Sheet1!$A$2</c:f>
              <c:strCache>
                <c:ptCount val="1"/>
                <c:pt idx="0">
                  <c:v>Verdi STARs</c:v>
                </c:pt>
              </c:strCache>
            </c:strRef>
          </c:cat>
          <c:val>
            <c:numRef>
              <c:f>Sheet1!$AI$2</c:f>
              <c:numCache>
                <c:formatCode>General</c:formatCode>
                <c:ptCount val="1"/>
                <c:pt idx="0">
                  <c:v>72</c:v>
                </c:pt>
              </c:numCache>
            </c:numRef>
          </c:val>
          <c:extLst>
            <c:ext xmlns:c16="http://schemas.microsoft.com/office/drawing/2014/chart" uri="{C3380CC4-5D6E-409C-BE32-E72D297353CC}">
              <c16:uniqueId val="{00000021-CFD0-4921-894F-15D0BAD77311}"/>
            </c:ext>
          </c:extLst>
        </c:ser>
        <c:ser>
          <c:idx val="34"/>
          <c:order val="34"/>
          <c:tx>
            <c:strRef>
              <c:f>Sheet1!$AJ$1</c:f>
              <c:strCache>
                <c:ptCount val="1"/>
                <c:pt idx="0">
                  <c:v>OEM Build</c:v>
                </c:pt>
              </c:strCache>
            </c:strRef>
          </c:tx>
          <c:spPr>
            <a:gradFill rotWithShape="1">
              <a:gsLst>
                <a:gs pos="0">
                  <a:schemeClr val="accent5">
                    <a:lumMod val="50000"/>
                    <a:lumMod val="110000"/>
                    <a:satMod val="105000"/>
                    <a:tint val="67000"/>
                  </a:schemeClr>
                </a:gs>
                <a:gs pos="50000">
                  <a:schemeClr val="accent5">
                    <a:lumMod val="50000"/>
                    <a:lumMod val="105000"/>
                    <a:satMod val="103000"/>
                    <a:tint val="73000"/>
                  </a:schemeClr>
                </a:gs>
                <a:gs pos="100000">
                  <a:schemeClr val="accent5">
                    <a:lumMod val="50000"/>
                    <a:lumMod val="105000"/>
                    <a:satMod val="109000"/>
                    <a:tint val="81000"/>
                  </a:schemeClr>
                </a:gs>
              </a:gsLst>
              <a:lin ang="5400000" scaled="0"/>
            </a:gradFill>
            <a:ln w="9525" cap="flat" cmpd="sng" algn="ctr">
              <a:solidFill>
                <a:schemeClr val="accent5">
                  <a:lumMod val="50000"/>
                  <a:shade val="95000"/>
                </a:schemeClr>
              </a:solidFill>
              <a:round/>
            </a:ln>
            <a:effectLst/>
          </c:spPr>
          <c:invertIfNegative val="0"/>
          <c:cat>
            <c:strRef>
              <c:f>Sheet1!$A$2</c:f>
              <c:strCache>
                <c:ptCount val="1"/>
                <c:pt idx="0">
                  <c:v>Verdi STARs</c:v>
                </c:pt>
              </c:strCache>
            </c:strRef>
          </c:cat>
          <c:val>
            <c:numRef>
              <c:f>Sheet1!$AJ$2</c:f>
              <c:numCache>
                <c:formatCode>General</c:formatCode>
                <c:ptCount val="1"/>
                <c:pt idx="0">
                  <c:v>62</c:v>
                </c:pt>
              </c:numCache>
            </c:numRef>
          </c:val>
          <c:extLst>
            <c:ext xmlns:c16="http://schemas.microsoft.com/office/drawing/2014/chart" uri="{C3380CC4-5D6E-409C-BE32-E72D297353CC}">
              <c16:uniqueId val="{00000022-CFD0-4921-894F-15D0BAD77311}"/>
            </c:ext>
          </c:extLst>
        </c:ser>
        <c:ser>
          <c:idx val="35"/>
          <c:order val="35"/>
          <c:tx>
            <c:strRef>
              <c:f>Sheet1!$AK$1</c:f>
              <c:strCache>
                <c:ptCount val="1"/>
                <c:pt idx="0">
                  <c:v>Collaborative Debug</c:v>
                </c:pt>
              </c:strCache>
            </c:strRef>
          </c:tx>
          <c:spPr>
            <a:gradFill rotWithShape="1">
              <a:gsLst>
                <a:gs pos="0">
                  <a:schemeClr val="accent6">
                    <a:lumMod val="50000"/>
                    <a:lumMod val="110000"/>
                    <a:satMod val="105000"/>
                    <a:tint val="67000"/>
                  </a:schemeClr>
                </a:gs>
                <a:gs pos="50000">
                  <a:schemeClr val="accent6">
                    <a:lumMod val="50000"/>
                    <a:lumMod val="105000"/>
                    <a:satMod val="103000"/>
                    <a:tint val="73000"/>
                  </a:schemeClr>
                </a:gs>
                <a:gs pos="100000">
                  <a:schemeClr val="accent6">
                    <a:lumMod val="50000"/>
                    <a:lumMod val="105000"/>
                    <a:satMod val="109000"/>
                    <a:tint val="81000"/>
                  </a:schemeClr>
                </a:gs>
              </a:gsLst>
              <a:lin ang="5400000" scaled="0"/>
            </a:gradFill>
            <a:ln w="9525" cap="flat" cmpd="sng" algn="ctr">
              <a:solidFill>
                <a:schemeClr val="accent6">
                  <a:lumMod val="50000"/>
                  <a:shade val="95000"/>
                </a:schemeClr>
              </a:solidFill>
              <a:round/>
            </a:ln>
            <a:effectLst/>
          </c:spPr>
          <c:invertIfNegative val="0"/>
          <c:cat>
            <c:strRef>
              <c:f>Sheet1!$A$2</c:f>
              <c:strCache>
                <c:ptCount val="1"/>
                <c:pt idx="0">
                  <c:v>Verdi STARs</c:v>
                </c:pt>
              </c:strCache>
            </c:strRef>
          </c:cat>
          <c:val>
            <c:numRef>
              <c:f>Sheet1!$AK$2</c:f>
              <c:numCache>
                <c:formatCode>General</c:formatCode>
                <c:ptCount val="1"/>
                <c:pt idx="0">
                  <c:v>49</c:v>
                </c:pt>
              </c:numCache>
            </c:numRef>
          </c:val>
          <c:extLst>
            <c:ext xmlns:c16="http://schemas.microsoft.com/office/drawing/2014/chart" uri="{C3380CC4-5D6E-409C-BE32-E72D297353CC}">
              <c16:uniqueId val="{00000023-CFD0-4921-894F-15D0BAD77311}"/>
            </c:ext>
          </c:extLst>
        </c:ser>
        <c:ser>
          <c:idx val="36"/>
          <c:order val="36"/>
          <c:tx>
            <c:strRef>
              <c:f>Sheet1!$AL$1</c:f>
              <c:strCache>
                <c:ptCount val="1"/>
                <c:pt idx="0">
                  <c:v>nMemory</c:v>
                </c:pt>
              </c:strCache>
            </c:strRef>
          </c:tx>
          <c:spPr>
            <a:gradFill rotWithShape="1">
              <a:gsLst>
                <a:gs pos="0">
                  <a:schemeClr val="accent1">
                    <a:lumMod val="70000"/>
                    <a:lumOff val="30000"/>
                    <a:lumMod val="110000"/>
                    <a:satMod val="105000"/>
                    <a:tint val="67000"/>
                  </a:schemeClr>
                </a:gs>
                <a:gs pos="50000">
                  <a:schemeClr val="accent1">
                    <a:lumMod val="70000"/>
                    <a:lumOff val="30000"/>
                    <a:lumMod val="105000"/>
                    <a:satMod val="103000"/>
                    <a:tint val="73000"/>
                  </a:schemeClr>
                </a:gs>
                <a:gs pos="100000">
                  <a:schemeClr val="accent1">
                    <a:lumMod val="70000"/>
                    <a:lumOff val="30000"/>
                    <a:lumMod val="105000"/>
                    <a:satMod val="109000"/>
                    <a:tint val="81000"/>
                  </a:schemeClr>
                </a:gs>
              </a:gsLst>
              <a:lin ang="5400000" scaled="0"/>
            </a:gradFill>
            <a:ln w="9525" cap="flat" cmpd="sng" algn="ctr">
              <a:solidFill>
                <a:schemeClr val="accent1">
                  <a:lumMod val="70000"/>
                  <a:lumOff val="30000"/>
                  <a:shade val="95000"/>
                </a:schemeClr>
              </a:solidFill>
              <a:round/>
            </a:ln>
            <a:effectLst/>
          </c:spPr>
          <c:invertIfNegative val="0"/>
          <c:cat>
            <c:strRef>
              <c:f>Sheet1!$A$2</c:f>
              <c:strCache>
                <c:ptCount val="1"/>
                <c:pt idx="0">
                  <c:v>Verdi STARs</c:v>
                </c:pt>
              </c:strCache>
            </c:strRef>
          </c:cat>
          <c:val>
            <c:numRef>
              <c:f>Sheet1!$AL$2</c:f>
              <c:numCache>
                <c:formatCode>General</c:formatCode>
                <c:ptCount val="1"/>
                <c:pt idx="0">
                  <c:v>43</c:v>
                </c:pt>
              </c:numCache>
            </c:numRef>
          </c:val>
          <c:extLst>
            <c:ext xmlns:c16="http://schemas.microsoft.com/office/drawing/2014/chart" uri="{C3380CC4-5D6E-409C-BE32-E72D297353CC}">
              <c16:uniqueId val="{00000024-CFD0-4921-894F-15D0BAD77311}"/>
            </c:ext>
          </c:extLst>
        </c:ser>
        <c:ser>
          <c:idx val="37"/>
          <c:order val="37"/>
          <c:tx>
            <c:strRef>
              <c:f>Sheet1!$AM$1</c:f>
              <c:strCache>
                <c:ptCount val="1"/>
                <c:pt idx="0">
                  <c:v>License</c:v>
                </c:pt>
              </c:strCache>
            </c:strRef>
          </c:tx>
          <c:spPr>
            <a:gradFill rotWithShape="1">
              <a:gsLst>
                <a:gs pos="0">
                  <a:schemeClr val="accent2">
                    <a:lumMod val="70000"/>
                    <a:lumOff val="30000"/>
                    <a:lumMod val="110000"/>
                    <a:satMod val="105000"/>
                    <a:tint val="67000"/>
                  </a:schemeClr>
                </a:gs>
                <a:gs pos="50000">
                  <a:schemeClr val="accent2">
                    <a:lumMod val="70000"/>
                    <a:lumOff val="30000"/>
                    <a:lumMod val="105000"/>
                    <a:satMod val="103000"/>
                    <a:tint val="73000"/>
                  </a:schemeClr>
                </a:gs>
                <a:gs pos="100000">
                  <a:schemeClr val="accent2">
                    <a:lumMod val="70000"/>
                    <a:lumOff val="30000"/>
                    <a:lumMod val="105000"/>
                    <a:satMod val="109000"/>
                    <a:tint val="81000"/>
                  </a:schemeClr>
                </a:gs>
              </a:gsLst>
              <a:lin ang="5400000" scaled="0"/>
            </a:gradFill>
            <a:ln w="9525" cap="flat" cmpd="sng" algn="ctr">
              <a:solidFill>
                <a:schemeClr val="accent2">
                  <a:lumMod val="70000"/>
                  <a:lumOff val="30000"/>
                  <a:shade val="95000"/>
                </a:schemeClr>
              </a:solidFill>
              <a:round/>
            </a:ln>
            <a:effectLst/>
          </c:spPr>
          <c:invertIfNegative val="0"/>
          <c:cat>
            <c:strRef>
              <c:f>Sheet1!$A$2</c:f>
              <c:strCache>
                <c:ptCount val="1"/>
                <c:pt idx="0">
                  <c:v>Verdi STARs</c:v>
                </c:pt>
              </c:strCache>
            </c:strRef>
          </c:cat>
          <c:val>
            <c:numRef>
              <c:f>Sheet1!$AM$2</c:f>
              <c:numCache>
                <c:formatCode>General</c:formatCode>
                <c:ptCount val="1"/>
                <c:pt idx="0">
                  <c:v>39</c:v>
                </c:pt>
              </c:numCache>
            </c:numRef>
          </c:val>
          <c:extLst>
            <c:ext xmlns:c16="http://schemas.microsoft.com/office/drawing/2014/chart" uri="{C3380CC4-5D6E-409C-BE32-E72D297353CC}">
              <c16:uniqueId val="{00000025-CFD0-4921-894F-15D0BAD77311}"/>
            </c:ext>
          </c:extLst>
        </c:ser>
        <c:ser>
          <c:idx val="38"/>
          <c:order val="38"/>
          <c:tx>
            <c:strRef>
              <c:f>Sheet1!$AN$1</c:f>
              <c:strCache>
                <c:ptCount val="1"/>
                <c:pt idx="0">
                  <c:v>nRegister</c:v>
                </c:pt>
              </c:strCache>
            </c:strRef>
          </c:tx>
          <c:spPr>
            <a:gradFill rotWithShape="1">
              <a:gsLst>
                <a:gs pos="0">
                  <a:schemeClr val="accent3">
                    <a:lumMod val="70000"/>
                    <a:lumOff val="30000"/>
                    <a:lumMod val="110000"/>
                    <a:satMod val="105000"/>
                    <a:tint val="67000"/>
                  </a:schemeClr>
                </a:gs>
                <a:gs pos="50000">
                  <a:schemeClr val="accent3">
                    <a:lumMod val="70000"/>
                    <a:lumOff val="30000"/>
                    <a:lumMod val="105000"/>
                    <a:satMod val="103000"/>
                    <a:tint val="73000"/>
                  </a:schemeClr>
                </a:gs>
                <a:gs pos="100000">
                  <a:schemeClr val="accent3">
                    <a:lumMod val="70000"/>
                    <a:lumOff val="30000"/>
                    <a:lumMod val="105000"/>
                    <a:satMod val="109000"/>
                    <a:tint val="81000"/>
                  </a:schemeClr>
                </a:gs>
              </a:gsLst>
              <a:lin ang="5400000" scaled="0"/>
            </a:gradFill>
            <a:ln w="9525" cap="flat" cmpd="sng" algn="ctr">
              <a:solidFill>
                <a:schemeClr val="accent3">
                  <a:lumMod val="70000"/>
                  <a:lumOff val="30000"/>
                  <a:shade val="95000"/>
                </a:schemeClr>
              </a:solidFill>
              <a:round/>
            </a:ln>
            <a:effectLst/>
          </c:spPr>
          <c:invertIfNegative val="0"/>
          <c:cat>
            <c:strRef>
              <c:f>Sheet1!$A$2</c:f>
              <c:strCache>
                <c:ptCount val="1"/>
                <c:pt idx="0">
                  <c:v>Verdi STARs</c:v>
                </c:pt>
              </c:strCache>
            </c:strRef>
          </c:cat>
          <c:val>
            <c:numRef>
              <c:f>Sheet1!$AN$2</c:f>
              <c:numCache>
                <c:formatCode>General</c:formatCode>
                <c:ptCount val="1"/>
                <c:pt idx="0">
                  <c:v>15</c:v>
                </c:pt>
              </c:numCache>
            </c:numRef>
          </c:val>
          <c:extLst>
            <c:ext xmlns:c16="http://schemas.microsoft.com/office/drawing/2014/chart" uri="{C3380CC4-5D6E-409C-BE32-E72D297353CC}">
              <c16:uniqueId val="{00000026-CFD0-4921-894F-15D0BAD77311}"/>
            </c:ext>
          </c:extLst>
        </c:ser>
        <c:ser>
          <c:idx val="39"/>
          <c:order val="39"/>
          <c:tx>
            <c:strRef>
              <c:f>Sheet1!$AO$1</c:f>
              <c:strCache>
                <c:ptCount val="1"/>
                <c:pt idx="0">
                  <c:v>autoRCA</c:v>
                </c:pt>
              </c:strCache>
            </c:strRef>
          </c:tx>
          <c:spPr>
            <a:gradFill rotWithShape="1">
              <a:gsLst>
                <a:gs pos="0">
                  <a:schemeClr val="accent4">
                    <a:lumMod val="70000"/>
                    <a:lumOff val="30000"/>
                    <a:lumMod val="110000"/>
                    <a:satMod val="105000"/>
                    <a:tint val="67000"/>
                  </a:schemeClr>
                </a:gs>
                <a:gs pos="50000">
                  <a:schemeClr val="accent4">
                    <a:lumMod val="70000"/>
                    <a:lumOff val="30000"/>
                    <a:lumMod val="105000"/>
                    <a:satMod val="103000"/>
                    <a:tint val="73000"/>
                  </a:schemeClr>
                </a:gs>
                <a:gs pos="100000">
                  <a:schemeClr val="accent4">
                    <a:lumMod val="70000"/>
                    <a:lumOff val="30000"/>
                    <a:lumMod val="105000"/>
                    <a:satMod val="109000"/>
                    <a:tint val="81000"/>
                  </a:schemeClr>
                </a:gs>
              </a:gsLst>
              <a:lin ang="5400000" scaled="0"/>
            </a:gradFill>
            <a:ln w="9525" cap="flat" cmpd="sng" algn="ctr">
              <a:solidFill>
                <a:schemeClr val="accent4">
                  <a:lumMod val="70000"/>
                  <a:lumOff val="30000"/>
                  <a:shade val="95000"/>
                </a:schemeClr>
              </a:solidFill>
              <a:round/>
            </a:ln>
            <a:effectLst/>
          </c:spPr>
          <c:invertIfNegative val="0"/>
          <c:cat>
            <c:strRef>
              <c:f>Sheet1!$A$2</c:f>
              <c:strCache>
                <c:ptCount val="1"/>
                <c:pt idx="0">
                  <c:v>Verdi STARs</c:v>
                </c:pt>
              </c:strCache>
            </c:strRef>
          </c:cat>
          <c:val>
            <c:numRef>
              <c:f>Sheet1!$AO$2</c:f>
              <c:numCache>
                <c:formatCode>General</c:formatCode>
                <c:ptCount val="1"/>
                <c:pt idx="0">
                  <c:v>12</c:v>
                </c:pt>
              </c:numCache>
            </c:numRef>
          </c:val>
          <c:extLst>
            <c:ext xmlns:c16="http://schemas.microsoft.com/office/drawing/2014/chart" uri="{C3380CC4-5D6E-409C-BE32-E72D297353CC}">
              <c16:uniqueId val="{00000027-CFD0-4921-894F-15D0BAD77311}"/>
            </c:ext>
          </c:extLst>
        </c:ser>
        <c:ser>
          <c:idx val="40"/>
          <c:order val="40"/>
          <c:tx>
            <c:strRef>
              <c:f>Sheet1!$AP$1</c:f>
              <c:strCache>
                <c:ptCount val="1"/>
                <c:pt idx="0">
                  <c:v>nTime</c:v>
                </c:pt>
              </c:strCache>
            </c:strRef>
          </c:tx>
          <c:spPr>
            <a:gradFill rotWithShape="1">
              <a:gsLst>
                <a:gs pos="0">
                  <a:schemeClr val="accent5">
                    <a:lumMod val="70000"/>
                    <a:lumOff val="30000"/>
                    <a:lumMod val="110000"/>
                    <a:satMod val="105000"/>
                    <a:tint val="67000"/>
                  </a:schemeClr>
                </a:gs>
                <a:gs pos="50000">
                  <a:schemeClr val="accent5">
                    <a:lumMod val="70000"/>
                    <a:lumOff val="30000"/>
                    <a:lumMod val="105000"/>
                    <a:satMod val="103000"/>
                    <a:tint val="73000"/>
                  </a:schemeClr>
                </a:gs>
                <a:gs pos="100000">
                  <a:schemeClr val="accent5">
                    <a:lumMod val="70000"/>
                    <a:lumOff val="30000"/>
                    <a:lumMod val="105000"/>
                    <a:satMod val="109000"/>
                    <a:tint val="81000"/>
                  </a:schemeClr>
                </a:gs>
              </a:gsLst>
              <a:lin ang="5400000" scaled="0"/>
            </a:gradFill>
            <a:ln w="9525" cap="flat" cmpd="sng" algn="ctr">
              <a:solidFill>
                <a:schemeClr val="accent5">
                  <a:lumMod val="70000"/>
                  <a:lumOff val="30000"/>
                  <a:shade val="95000"/>
                </a:schemeClr>
              </a:solidFill>
              <a:round/>
            </a:ln>
            <a:effectLst/>
          </c:spPr>
          <c:invertIfNegative val="0"/>
          <c:cat>
            <c:strRef>
              <c:f>Sheet1!$A$2</c:f>
              <c:strCache>
                <c:ptCount val="1"/>
                <c:pt idx="0">
                  <c:v>Verdi STARs</c:v>
                </c:pt>
              </c:strCache>
            </c:strRef>
          </c:cat>
          <c:val>
            <c:numRef>
              <c:f>Sheet1!$AP$2</c:f>
              <c:numCache>
                <c:formatCode>General</c:formatCode>
                <c:ptCount val="1"/>
                <c:pt idx="0">
                  <c:v>7</c:v>
                </c:pt>
              </c:numCache>
            </c:numRef>
          </c:val>
          <c:extLst>
            <c:ext xmlns:c16="http://schemas.microsoft.com/office/drawing/2014/chart" uri="{C3380CC4-5D6E-409C-BE32-E72D297353CC}">
              <c16:uniqueId val="{00000028-CFD0-4921-894F-15D0BAD77311}"/>
            </c:ext>
          </c:extLst>
        </c:ser>
        <c:ser>
          <c:idx val="41"/>
          <c:order val="41"/>
          <c:tx>
            <c:strRef>
              <c:f>Sheet1!$AQ$1</c:f>
              <c:strCache>
                <c:ptCount val="1"/>
                <c:pt idx="0">
                  <c:v>Secondary Platform Specific</c:v>
                </c:pt>
              </c:strCache>
            </c:strRef>
          </c:tx>
          <c:spPr>
            <a:gradFill rotWithShape="1">
              <a:gsLst>
                <a:gs pos="0">
                  <a:schemeClr val="accent6">
                    <a:lumMod val="70000"/>
                    <a:lumOff val="30000"/>
                    <a:lumMod val="110000"/>
                    <a:satMod val="105000"/>
                    <a:tint val="67000"/>
                  </a:schemeClr>
                </a:gs>
                <a:gs pos="50000">
                  <a:schemeClr val="accent6">
                    <a:lumMod val="70000"/>
                    <a:lumOff val="30000"/>
                    <a:lumMod val="105000"/>
                    <a:satMod val="103000"/>
                    <a:tint val="73000"/>
                  </a:schemeClr>
                </a:gs>
                <a:gs pos="100000">
                  <a:schemeClr val="accent6">
                    <a:lumMod val="70000"/>
                    <a:lumOff val="30000"/>
                    <a:lumMod val="105000"/>
                    <a:satMod val="109000"/>
                    <a:tint val="81000"/>
                  </a:schemeClr>
                </a:gs>
              </a:gsLst>
              <a:lin ang="5400000" scaled="0"/>
            </a:gradFill>
            <a:ln w="9525" cap="flat" cmpd="sng" algn="ctr">
              <a:solidFill>
                <a:schemeClr val="accent6">
                  <a:lumMod val="70000"/>
                  <a:lumOff val="30000"/>
                  <a:shade val="95000"/>
                </a:schemeClr>
              </a:solidFill>
              <a:round/>
            </a:ln>
            <a:effectLst/>
          </c:spPr>
          <c:invertIfNegative val="0"/>
          <c:cat>
            <c:strRef>
              <c:f>Sheet1!$A$2</c:f>
              <c:strCache>
                <c:ptCount val="1"/>
                <c:pt idx="0">
                  <c:v>Verdi STARs</c:v>
                </c:pt>
              </c:strCache>
            </c:strRef>
          </c:cat>
          <c:val>
            <c:numRef>
              <c:f>Sheet1!$AQ$2</c:f>
              <c:numCache>
                <c:formatCode>General</c:formatCode>
                <c:ptCount val="1"/>
                <c:pt idx="0">
                  <c:v>2</c:v>
                </c:pt>
              </c:numCache>
            </c:numRef>
          </c:val>
          <c:extLst>
            <c:ext xmlns:c16="http://schemas.microsoft.com/office/drawing/2014/chart" uri="{C3380CC4-5D6E-409C-BE32-E72D297353CC}">
              <c16:uniqueId val="{00000029-CFD0-4921-894F-15D0BAD77311}"/>
            </c:ext>
          </c:extLst>
        </c:ser>
        <c:dLbls>
          <c:showLegendKey val="0"/>
          <c:showVal val="0"/>
          <c:showCatName val="0"/>
          <c:showSerName val="0"/>
          <c:showPercent val="0"/>
          <c:showBubbleSize val="0"/>
        </c:dLbls>
        <c:gapWidth val="150"/>
        <c:axId val="490887128"/>
        <c:axId val="476785872"/>
      </c:barChart>
      <c:catAx>
        <c:axId val="490887128"/>
        <c:scaling>
          <c:orientation val="minMax"/>
        </c:scaling>
        <c:delete val="1"/>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US" dirty="0"/>
                  <a:t>Verdi</a:t>
                </a:r>
                <a:r>
                  <a:rPr lang="en-US" baseline="0" dirty="0"/>
                  <a:t> Product L2</a:t>
                </a:r>
                <a:endParaRPr lang="en-US" dirty="0"/>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out"/>
        <c:minorTickMark val="none"/>
        <c:tickLblPos val="nextTo"/>
        <c:crossAx val="476785872"/>
        <c:crosses val="autoZero"/>
        <c:auto val="1"/>
        <c:lblAlgn val="ctr"/>
        <c:lblOffset val="100"/>
        <c:noMultiLvlLbl val="0"/>
      </c:catAx>
      <c:valAx>
        <c:axId val="47678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90887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8/21/2019</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8/21/2019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tascience.stackexchange.com/questions/12872/how-can-i-get-a-measure-of-the-semantic-similarity-of-word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p.migdal.pl/2017/01/06/king-man-woman-queen-why.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adimrehurek.com/gensim/utils.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radimrehurek.com/gensim/utils.html#gensim.utils.deaccent" TargetMode="External"/><Relationship Id="rId4" Type="http://schemas.openxmlformats.org/officeDocument/2006/relationships/hyperlink" Target="https://radimrehurek.com/gensim/utils.html#gensim.utils.tokeniz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atascience.stackexchange.com/questions/12872/how-can-i-get-a-measure-of-the-semantic-similarity-of-word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Word2vec does not capture similarity based on antonyms and synonyms. Word2vec would give a higher similarity if the two words have the similar context.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The weather in California was _____ . The blank could be filled by both hot and cold hence the similarity would be higher. This concept is called Paradigmatic relations.</a:t>
            </a:r>
          </a:p>
          <a:p>
            <a:r>
              <a:rPr lang="en-US" dirty="0">
                <a:hlinkClick r:id="rId3"/>
              </a:rPr>
              <a:t>https://datascience.stackexchange.com/questions/12872/how-can-i-get-a-measure-of-the-semantic-similarity-of-words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king - man + woman is queen; but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https://p.migdal.pl/2017/01/06/king-man-woman-queen-why.html</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4</a:t>
            </a:fld>
            <a:endParaRPr lang="en-US"/>
          </a:p>
        </p:txBody>
      </p:sp>
    </p:spTree>
    <p:extLst>
      <p:ext uri="{BB962C8B-B14F-4D97-AF65-F5344CB8AC3E}">
        <p14:creationId xmlns:p14="http://schemas.microsoft.com/office/powerpoint/2010/main" val="11019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fld id="{C4487158-5AD9-4F9D-82F5-B27354584B0B}" type="slidenum">
              <a:rPr lang="en-US" smtClean="0"/>
              <a:t>16</a:t>
            </a:fld>
            <a:endParaRPr lang="en-US"/>
          </a:p>
        </p:txBody>
      </p:sp>
    </p:spTree>
    <p:extLst>
      <p:ext uri="{BB962C8B-B14F-4D97-AF65-F5344CB8AC3E}">
        <p14:creationId xmlns:p14="http://schemas.microsoft.com/office/powerpoint/2010/main" val="1615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17</a:t>
            </a:fld>
            <a:endParaRPr lang="en-US"/>
          </a:p>
        </p:txBody>
      </p:sp>
    </p:spTree>
    <p:extLst>
      <p:ext uri="{BB962C8B-B14F-4D97-AF65-F5344CB8AC3E}">
        <p14:creationId xmlns:p14="http://schemas.microsoft.com/office/powerpoint/2010/main" val="2589436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https://radimrehurek.com/gensim/utils.html</a:t>
            </a:r>
            <a:endParaRPr lang="en-US" dirty="0"/>
          </a:p>
          <a:p>
            <a:r>
              <a:rPr lang="en-US" dirty="0" err="1"/>
              <a:t>gensim.utils.simple_preprocess</a:t>
            </a:r>
            <a:r>
              <a:rPr lang="en-US" dirty="0"/>
              <a:t>(</a:t>
            </a:r>
            <a:r>
              <a:rPr lang="en-US" i="1" dirty="0"/>
              <a:t>doc</a:t>
            </a:r>
            <a:r>
              <a:rPr lang="en-US" dirty="0"/>
              <a:t>, </a:t>
            </a:r>
            <a:r>
              <a:rPr lang="en-US" i="1" dirty="0" err="1"/>
              <a:t>deacc</a:t>
            </a:r>
            <a:r>
              <a:rPr lang="en-US" i="1" dirty="0"/>
              <a:t>=False</a:t>
            </a:r>
            <a:r>
              <a:rPr lang="en-US" dirty="0"/>
              <a:t>, </a:t>
            </a:r>
            <a:r>
              <a:rPr lang="en-US" i="1" dirty="0" err="1"/>
              <a:t>min_len</a:t>
            </a:r>
            <a:r>
              <a:rPr lang="en-US" i="1" dirty="0"/>
              <a:t>=2</a:t>
            </a:r>
            <a:r>
              <a:rPr lang="en-US" dirty="0"/>
              <a:t>, </a:t>
            </a:r>
            <a:r>
              <a:rPr lang="en-US" i="1" dirty="0" err="1"/>
              <a:t>max_len</a:t>
            </a:r>
            <a:r>
              <a:rPr lang="en-US" i="1" dirty="0"/>
              <a:t>=15</a:t>
            </a:r>
            <a:r>
              <a:rPr lang="en-US" dirty="0"/>
              <a:t>)</a:t>
            </a:r>
          </a:p>
          <a:p>
            <a:r>
              <a:rPr lang="en-US" sz="1200" kern="1200" dirty="0">
                <a:solidFill>
                  <a:schemeClr val="tx1"/>
                </a:solidFill>
                <a:effectLst/>
                <a:latin typeface="+mn-lt"/>
                <a:ea typeface="+mn-ea"/>
                <a:cs typeface="+mn-cs"/>
              </a:rPr>
              <a:t>	Convert a document into a list of lowercase tokens, ignoring tokens that are too short or too long.</a:t>
            </a:r>
          </a:p>
          <a:p>
            <a:r>
              <a:rPr lang="en-US" sz="1200" kern="1200" dirty="0">
                <a:solidFill>
                  <a:schemeClr val="tx1"/>
                </a:solidFill>
                <a:effectLst/>
                <a:latin typeface="+mn-lt"/>
                <a:ea typeface="+mn-ea"/>
                <a:cs typeface="+mn-cs"/>
              </a:rPr>
              <a:t>	Uses </a:t>
            </a:r>
            <a:r>
              <a:rPr lang="en-US" sz="1200" b="1" u="sng" kern="1200" dirty="0">
                <a:solidFill>
                  <a:schemeClr val="tx1"/>
                </a:solidFill>
                <a:effectLst/>
                <a:latin typeface="+mn-lt"/>
                <a:ea typeface="+mn-ea"/>
                <a:cs typeface="+mn-cs"/>
                <a:hlinkClick r:id="rId4" tooltip="gensim.utils.tokenize"/>
              </a:rPr>
              <a:t>tokenize()</a:t>
            </a:r>
            <a:r>
              <a:rPr lang="en-US" sz="1200" kern="1200" dirty="0">
                <a:solidFill>
                  <a:schemeClr val="tx1"/>
                </a:solidFill>
                <a:effectLst/>
                <a:latin typeface="+mn-lt"/>
                <a:ea typeface="+mn-ea"/>
                <a:cs typeface="+mn-cs"/>
              </a:rPr>
              <a:t> internally.</a:t>
            </a:r>
          </a:p>
          <a:p>
            <a:r>
              <a:rPr lang="en-US" dirty="0"/>
              <a:t>	Parameters:	</a:t>
            </a:r>
            <a:r>
              <a:rPr lang="en-US" sz="1200" b="1" kern="1200" dirty="0">
                <a:solidFill>
                  <a:schemeClr val="tx1"/>
                </a:solidFill>
                <a:effectLst/>
                <a:latin typeface="+mn-lt"/>
                <a:ea typeface="+mn-ea"/>
                <a:cs typeface="+mn-cs"/>
              </a:rPr>
              <a:t>doc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str</a:t>
            </a:r>
            <a:r>
              <a:rPr lang="en-US" sz="1200" kern="1200" dirty="0">
                <a:solidFill>
                  <a:schemeClr val="tx1"/>
                </a:solidFill>
                <a:effectLst/>
                <a:latin typeface="+mn-lt"/>
                <a:ea typeface="+mn-ea"/>
                <a:cs typeface="+mn-cs"/>
              </a:rPr>
              <a:t>) – Input document.</a:t>
            </a:r>
          </a:p>
          <a:p>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deacc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bool, optional</a:t>
            </a:r>
            <a:r>
              <a:rPr lang="en-US" sz="1200" kern="1200" dirty="0">
                <a:solidFill>
                  <a:schemeClr val="tx1"/>
                </a:solidFill>
                <a:effectLst/>
                <a:latin typeface="+mn-lt"/>
                <a:ea typeface="+mn-ea"/>
                <a:cs typeface="+mn-cs"/>
              </a:rPr>
              <a:t>) – Remove accent marks from tokens using </a:t>
            </a:r>
            <a:r>
              <a:rPr lang="en-US" sz="1200" b="1" u="sng" kern="1200" dirty="0">
                <a:solidFill>
                  <a:schemeClr val="tx1"/>
                </a:solidFill>
                <a:effectLst/>
                <a:latin typeface="+mn-lt"/>
                <a:ea typeface="+mn-ea"/>
                <a:cs typeface="+mn-cs"/>
                <a:hlinkClick r:id="rId5" tooltip="gensim.utils.deaccent"/>
              </a:rPr>
              <a:t>deaccent()</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min_len</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optional</a:t>
            </a:r>
            <a:r>
              <a:rPr lang="en-US" sz="1200" kern="1200" dirty="0">
                <a:solidFill>
                  <a:schemeClr val="tx1"/>
                </a:solidFill>
                <a:effectLst/>
                <a:latin typeface="+mn-lt"/>
                <a:ea typeface="+mn-ea"/>
                <a:cs typeface="+mn-cs"/>
              </a:rPr>
              <a:t>) – Minimum length of token (inclusive). Shorter tokens are discarded.</a:t>
            </a:r>
          </a:p>
          <a:p>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max_len</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optional</a:t>
            </a:r>
            <a:r>
              <a:rPr lang="en-US" sz="1200" kern="1200" dirty="0">
                <a:solidFill>
                  <a:schemeClr val="tx1"/>
                </a:solidFill>
                <a:effectLst/>
                <a:latin typeface="+mn-lt"/>
                <a:ea typeface="+mn-ea"/>
                <a:cs typeface="+mn-cs"/>
              </a:rPr>
              <a:t>) – Maximum length of token in result (inclusive). Longer tokens are discarded.</a:t>
            </a:r>
          </a:p>
          <a:p>
            <a:r>
              <a:rPr lang="en-US" dirty="0"/>
              <a:t>	</a:t>
            </a:r>
            <a:r>
              <a:rPr lang="en-US" dirty="0" err="1"/>
              <a:t>Returns:</a:t>
            </a:r>
            <a:r>
              <a:rPr lang="en-US" sz="1200" kern="1200" dirty="0" err="1">
                <a:solidFill>
                  <a:schemeClr val="tx1"/>
                </a:solidFill>
                <a:effectLst/>
                <a:latin typeface="+mn-lt"/>
                <a:ea typeface="+mn-ea"/>
                <a:cs typeface="+mn-cs"/>
              </a:rPr>
              <a:t>Tokens</a:t>
            </a:r>
            <a:r>
              <a:rPr lang="en-US" sz="1200" kern="1200" dirty="0">
                <a:solidFill>
                  <a:schemeClr val="tx1"/>
                </a:solidFill>
                <a:effectLst/>
                <a:latin typeface="+mn-lt"/>
                <a:ea typeface="+mn-ea"/>
                <a:cs typeface="+mn-cs"/>
              </a:rPr>
              <a:t> extracted from </a:t>
            </a:r>
            <a:r>
              <a:rPr lang="en-US" sz="1200" i="1" kern="1200" dirty="0">
                <a:solidFill>
                  <a:schemeClr val="tx1"/>
                </a:solidFill>
                <a:effectLst/>
                <a:latin typeface="+mn-lt"/>
                <a:ea typeface="+mn-ea"/>
                <a:cs typeface="+mn-cs"/>
              </a:rPr>
              <a:t>doc</a:t>
            </a:r>
            <a:r>
              <a:rPr lang="en-US" sz="1200" kern="1200" dirty="0">
                <a:solidFill>
                  <a:schemeClr val="tx1"/>
                </a:solidFill>
                <a:effectLst/>
                <a:latin typeface="+mn-lt"/>
                <a:ea typeface="+mn-ea"/>
                <a:cs typeface="+mn-cs"/>
              </a:rPr>
              <a:t>.</a:t>
            </a:r>
          </a:p>
          <a:p>
            <a:r>
              <a:rPr lang="en-US" dirty="0"/>
              <a:t>	Return </a:t>
            </a:r>
            <a:r>
              <a:rPr lang="en-US" dirty="0" err="1"/>
              <a:t>type:</a:t>
            </a:r>
            <a:r>
              <a:rPr lang="en-US" sz="1200" kern="1200" dirty="0" err="1">
                <a:solidFill>
                  <a:schemeClr val="tx1"/>
                </a:solidFill>
                <a:effectLst/>
                <a:latin typeface="+mn-lt"/>
                <a:ea typeface="+mn-ea"/>
                <a:cs typeface="+mn-cs"/>
              </a:rPr>
              <a:t>list</a:t>
            </a:r>
            <a:r>
              <a:rPr lang="en-US" sz="1200" kern="1200" dirty="0">
                <a:solidFill>
                  <a:schemeClr val="tx1"/>
                </a:solidFill>
                <a:effectLst/>
                <a:latin typeface="+mn-lt"/>
                <a:ea typeface="+mn-ea"/>
                <a:cs typeface="+mn-cs"/>
              </a:rPr>
              <a:t> of str</a:t>
            </a:r>
          </a:p>
          <a:p>
            <a:endParaRPr lang="en-US" dirty="0"/>
          </a:p>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18</a:t>
            </a:fld>
            <a:endParaRPr lang="en-US"/>
          </a:p>
        </p:txBody>
      </p:sp>
    </p:spTree>
    <p:extLst>
      <p:ext uri="{BB962C8B-B14F-4D97-AF65-F5344CB8AC3E}">
        <p14:creationId xmlns:p14="http://schemas.microsoft.com/office/powerpoint/2010/main" val="2107160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21</a:t>
            </a:fld>
            <a:endParaRPr lang="en-US"/>
          </a:p>
        </p:txBody>
      </p:sp>
    </p:spTree>
    <p:extLst>
      <p:ext uri="{BB962C8B-B14F-4D97-AF65-F5344CB8AC3E}">
        <p14:creationId xmlns:p14="http://schemas.microsoft.com/office/powerpoint/2010/main" val="143591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22</a:t>
            </a:fld>
            <a:endParaRPr lang="en-US"/>
          </a:p>
        </p:txBody>
      </p:sp>
    </p:spTree>
    <p:extLst>
      <p:ext uri="{BB962C8B-B14F-4D97-AF65-F5344CB8AC3E}">
        <p14:creationId xmlns:p14="http://schemas.microsoft.com/office/powerpoint/2010/main" val="353380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24</a:t>
            </a:fld>
            <a:endParaRPr lang="en-US"/>
          </a:p>
        </p:txBody>
      </p:sp>
    </p:spTree>
    <p:extLst>
      <p:ext uri="{BB962C8B-B14F-4D97-AF65-F5344CB8AC3E}">
        <p14:creationId xmlns:p14="http://schemas.microsoft.com/office/powerpoint/2010/main" val="3690424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26</a:t>
            </a:fld>
            <a:endParaRPr lang="en-US"/>
          </a:p>
        </p:txBody>
      </p:sp>
    </p:spTree>
    <p:extLst>
      <p:ext uri="{BB962C8B-B14F-4D97-AF65-F5344CB8AC3E}">
        <p14:creationId xmlns:p14="http://schemas.microsoft.com/office/powerpoint/2010/main" val="2112834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products: 42</a:t>
            </a:r>
          </a:p>
          <a:p>
            <a:r>
              <a:rPr lang="en-US" dirty="0"/>
              <a:t>Counter({'unknown': 7072, 'Interactive Debug': 5264, 'Coverage Debug': 5089, 'Low Power Debug': 4042, '</a:t>
            </a:r>
            <a:r>
              <a:rPr lang="en-US" dirty="0" err="1"/>
              <a:t>nTrace</a:t>
            </a:r>
            <a:r>
              <a:rPr lang="en-US" dirty="0"/>
              <a:t>': 3281, 'VIA': 3181, 'VC Static': 2881, 'Dumper': 2227, 'Testbench': 2183, 'Compiler': 2178, '</a:t>
            </a:r>
            <a:r>
              <a:rPr lang="en-US" dirty="0" err="1"/>
              <a:t>nWave</a:t>
            </a:r>
            <a:r>
              <a:rPr lang="en-US" dirty="0"/>
              <a:t>': 2148, 'Compiler (UFE flow)': 2043, 'FSDB': 1854, 'Transaction Debug': 1681, '</a:t>
            </a:r>
            <a:r>
              <a:rPr lang="en-US" dirty="0" err="1"/>
              <a:t>nSchema</a:t>
            </a:r>
            <a:r>
              <a:rPr lang="en-US" dirty="0"/>
              <a:t>': 1668, 'Behavior Analysis': 1166, 'AMS': 1060, 'Integration': 914, 'GUI/QT': 854, 'C/</a:t>
            </a:r>
            <a:r>
              <a:rPr lang="en-US" dirty="0" err="1"/>
              <a:t>SystemC</a:t>
            </a:r>
            <a:r>
              <a:rPr lang="en-US" dirty="0"/>
              <a:t> Debug': 619, '</a:t>
            </a:r>
            <a:r>
              <a:rPr lang="en-US" dirty="0" err="1"/>
              <a:t>BaseTech</a:t>
            </a:r>
            <a:r>
              <a:rPr lang="en-US" dirty="0"/>
              <a:t>(BT)': 517, 'Assertion Debug': 411, 'Utility': 359, '</a:t>
            </a:r>
            <a:r>
              <a:rPr lang="en-US" dirty="0" err="1"/>
              <a:t>nECO</a:t>
            </a:r>
            <a:r>
              <a:rPr lang="en-US" dirty="0"/>
              <a:t>': 342, 'HW/SW Debug': 319, 'Documentation': 302, 'Data Agent': 276, '</a:t>
            </a:r>
            <a:r>
              <a:rPr lang="en-US" dirty="0" err="1"/>
              <a:t>nCompare</a:t>
            </a:r>
            <a:r>
              <a:rPr lang="en-US" dirty="0"/>
              <a:t>': 270, '</a:t>
            </a:r>
            <a:r>
              <a:rPr lang="en-US" dirty="0" err="1"/>
              <a:t>SmartLog</a:t>
            </a:r>
            <a:r>
              <a:rPr lang="en-US" dirty="0"/>
              <a:t>': 263, '</a:t>
            </a:r>
            <a:r>
              <a:rPr lang="en-US" dirty="0" err="1"/>
              <a:t>nClock</a:t>
            </a:r>
            <a:r>
              <a:rPr lang="en-US" dirty="0"/>
              <a:t>': 223, 'Design Analysis (</a:t>
            </a:r>
            <a:r>
              <a:rPr lang="en-US" dirty="0" err="1"/>
              <a:t>nAnalyzer</a:t>
            </a:r>
            <a:r>
              <a:rPr lang="en-US" dirty="0"/>
              <a:t>)': 205, '</a:t>
            </a:r>
            <a:r>
              <a:rPr lang="en-US" dirty="0" err="1"/>
              <a:t>OneSearch</a:t>
            </a:r>
            <a:r>
              <a:rPr lang="en-US" dirty="0"/>
              <a:t>': 127, 'Licensing': 108, '</a:t>
            </a:r>
            <a:r>
              <a:rPr lang="en-US" dirty="0" err="1"/>
              <a:t>nState</a:t>
            </a:r>
            <a:r>
              <a:rPr lang="en-US" dirty="0"/>
              <a:t>': 72, 'OEM Build': 62, 'Collaborative Debug': 49, '</a:t>
            </a:r>
            <a:r>
              <a:rPr lang="en-US" dirty="0" err="1"/>
              <a:t>nMemory</a:t>
            </a:r>
            <a:r>
              <a:rPr lang="en-US" dirty="0"/>
              <a:t>': 43, 'License': 39, '</a:t>
            </a:r>
            <a:r>
              <a:rPr lang="en-US" dirty="0" err="1"/>
              <a:t>nRegister</a:t>
            </a:r>
            <a:r>
              <a:rPr lang="en-US" dirty="0"/>
              <a:t>': 15, '</a:t>
            </a:r>
            <a:r>
              <a:rPr lang="en-US" dirty="0" err="1"/>
              <a:t>autoRCA</a:t>
            </a:r>
            <a:r>
              <a:rPr lang="en-US" dirty="0"/>
              <a:t>': 12, '</a:t>
            </a:r>
            <a:r>
              <a:rPr lang="en-US" dirty="0" err="1"/>
              <a:t>nTime</a:t>
            </a:r>
            <a:r>
              <a:rPr lang="en-US" dirty="0"/>
              <a:t>': 7, 'Secondary Platform Specific': 2})</a:t>
            </a:r>
          </a:p>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32</a:t>
            </a:fld>
            <a:endParaRPr lang="en-US"/>
          </a:p>
        </p:txBody>
      </p:sp>
    </p:spTree>
    <p:extLst>
      <p:ext uri="{BB962C8B-B14F-4D97-AF65-F5344CB8AC3E}">
        <p14:creationId xmlns:p14="http://schemas.microsoft.com/office/powerpoint/2010/main" val="182062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two vectors A and B overlap, the value of cosine theta will be close to 1.</a:t>
            </a:r>
          </a:p>
          <a:p>
            <a:r>
              <a:rPr lang="en-US" dirty="0"/>
              <a:t>That means the two words or the two stars are very similar.</a:t>
            </a:r>
          </a:p>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5</a:t>
            </a:fld>
            <a:endParaRPr lang="en-US"/>
          </a:p>
        </p:txBody>
      </p:sp>
    </p:spTree>
    <p:extLst>
      <p:ext uri="{BB962C8B-B14F-4D97-AF65-F5344CB8AC3E}">
        <p14:creationId xmlns:p14="http://schemas.microsoft.com/office/powerpoint/2010/main" val="112275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6</a:t>
            </a:fld>
            <a:endParaRPr lang="en-US"/>
          </a:p>
        </p:txBody>
      </p:sp>
    </p:spTree>
    <p:extLst>
      <p:ext uri="{BB962C8B-B14F-4D97-AF65-F5344CB8AC3E}">
        <p14:creationId xmlns:p14="http://schemas.microsoft.com/office/powerpoint/2010/main" val="421652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Window Size</a:t>
            </a:r>
            <a:r>
              <a:rPr lang="zh-TW" altLang="en-US" dirty="0"/>
              <a:t>就是詞的上下文的範圍</a:t>
            </a:r>
            <a:endParaRPr lang="en-US" altLang="zh-TW" dirty="0"/>
          </a:p>
          <a:p>
            <a:r>
              <a:rPr lang="en-US" altLang="zh-TW" dirty="0"/>
              <a:t>Words</a:t>
            </a:r>
            <a:r>
              <a:rPr lang="zh-TW" altLang="en-US" dirty="0"/>
              <a:t>使用</a:t>
            </a:r>
            <a:r>
              <a:rPr lang="en-US" altLang="zh-TW" dirty="0"/>
              <a:t>One</a:t>
            </a:r>
            <a:r>
              <a:rPr lang="zh-TW" altLang="en-US" dirty="0"/>
              <a:t> </a:t>
            </a:r>
            <a:r>
              <a:rPr lang="en-US" altLang="zh-TW" dirty="0"/>
              <a:t>Hot Encoding</a:t>
            </a:r>
            <a:r>
              <a:rPr lang="zh-TW" altLang="en-US" dirty="0"/>
              <a:t>編碼後做為</a:t>
            </a:r>
            <a:r>
              <a:rPr lang="en-US" altLang="zh-TW" dirty="0"/>
              <a:t>Input</a:t>
            </a:r>
          </a:p>
          <a:p>
            <a:r>
              <a:rPr lang="en-US" dirty="0"/>
              <a:t>Neighbor</a:t>
            </a:r>
            <a:r>
              <a:rPr lang="zh-TW" altLang="en-US" dirty="0"/>
              <a:t>則是做為訓練的</a:t>
            </a:r>
            <a:r>
              <a:rPr lang="en-US" altLang="zh-TW" dirty="0"/>
              <a:t>Target</a:t>
            </a:r>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8</a:t>
            </a:fld>
            <a:endParaRPr lang="en-US"/>
          </a:p>
        </p:txBody>
      </p:sp>
    </p:spTree>
    <p:extLst>
      <p:ext uri="{BB962C8B-B14F-4D97-AF65-F5344CB8AC3E}">
        <p14:creationId xmlns:p14="http://schemas.microsoft.com/office/powerpoint/2010/main" val="45435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Word2Vec</a:t>
            </a:r>
            <a:r>
              <a:rPr lang="zh-TW" altLang="en-US" dirty="0"/>
              <a:t>的神經網絡，</a:t>
            </a:r>
            <a:r>
              <a:rPr lang="en-US" altLang="zh-TW" dirty="0"/>
              <a:t>Input</a:t>
            </a:r>
            <a:r>
              <a:rPr lang="zh-TW" altLang="en-US" dirty="0"/>
              <a:t>的大小是詞的總數，</a:t>
            </a:r>
            <a:r>
              <a:rPr lang="en-US" altLang="zh-TW" dirty="0"/>
              <a:t>Output</a:t>
            </a:r>
            <a:r>
              <a:rPr lang="zh-TW" altLang="en-US" dirty="0"/>
              <a:t>是一組預測的機率</a:t>
            </a:r>
            <a:endParaRPr lang="en-US" altLang="zh-TW" dirty="0"/>
          </a:p>
          <a:p>
            <a:r>
              <a:rPr lang="zh-TW" altLang="en-US" dirty="0"/>
              <a:t>例如</a:t>
            </a:r>
            <a:r>
              <a:rPr lang="en-US" altLang="zh-TW" dirty="0"/>
              <a:t>0.7</a:t>
            </a:r>
            <a:r>
              <a:rPr lang="zh-TW" altLang="en-US" dirty="0"/>
              <a:t>代表</a:t>
            </a:r>
            <a:r>
              <a:rPr lang="en-US" altLang="zh-TW" dirty="0"/>
              <a:t>[0,1,0,0,0,0]</a:t>
            </a:r>
            <a:r>
              <a:rPr lang="zh-TW" altLang="en-US" dirty="0"/>
              <a:t>是</a:t>
            </a:r>
            <a:r>
              <a:rPr lang="en-US" altLang="zh-TW" dirty="0"/>
              <a:t>King</a:t>
            </a:r>
            <a:r>
              <a:rPr lang="zh-TW" altLang="en-US" dirty="0"/>
              <a:t>這個詞的</a:t>
            </a:r>
            <a:r>
              <a:rPr lang="en-US" altLang="zh-TW" dirty="0"/>
              <a:t>Neighbor</a:t>
            </a:r>
            <a:r>
              <a:rPr lang="zh-TW" altLang="en-US" dirty="0"/>
              <a:t>的機率</a:t>
            </a:r>
            <a:endParaRPr lang="en-US" altLang="zh-TW" dirty="0"/>
          </a:p>
          <a:p>
            <a:r>
              <a:rPr lang="en-US" altLang="zh-TW" dirty="0"/>
              <a:t>Cross-entropy</a:t>
            </a:r>
            <a:r>
              <a:rPr lang="zh-TW" altLang="en-US" dirty="0"/>
              <a:t>是</a:t>
            </a:r>
            <a:r>
              <a:rPr lang="en-US" altLang="zh-TW" dirty="0"/>
              <a:t>Output</a:t>
            </a:r>
            <a:r>
              <a:rPr lang="zh-TW" altLang="en-US" dirty="0"/>
              <a:t>和</a:t>
            </a:r>
            <a:r>
              <a:rPr lang="en-US" altLang="zh-TW" dirty="0"/>
              <a:t>Target</a:t>
            </a:r>
            <a:r>
              <a:rPr lang="zh-TW" altLang="en-US" dirty="0"/>
              <a:t>的差距，</a:t>
            </a:r>
            <a:r>
              <a:rPr lang="en-US" altLang="zh-TW" dirty="0"/>
              <a:t>loss function</a:t>
            </a:r>
            <a:r>
              <a:rPr lang="zh-TW" altLang="en-US" dirty="0"/>
              <a:t>最小化</a:t>
            </a:r>
            <a:r>
              <a:rPr lang="en-US" altLang="zh-TW" dirty="0"/>
              <a:t>cross-entropy</a:t>
            </a:r>
          </a:p>
          <a:p>
            <a:endParaRPr lang="en-US" altLang="zh-TW" dirty="0"/>
          </a:p>
        </p:txBody>
      </p:sp>
      <p:sp>
        <p:nvSpPr>
          <p:cNvPr id="4" name="Slide Number Placeholder 3"/>
          <p:cNvSpPr>
            <a:spLocks noGrp="1"/>
          </p:cNvSpPr>
          <p:nvPr>
            <p:ph type="sldNum" sz="quarter" idx="5"/>
          </p:nvPr>
        </p:nvSpPr>
        <p:spPr/>
        <p:txBody>
          <a:bodyPr/>
          <a:lstStyle/>
          <a:p>
            <a:fld id="{C4487158-5AD9-4F9D-82F5-B27354584B0B}" type="slidenum">
              <a:rPr lang="en-US" smtClean="0"/>
              <a:t>9</a:t>
            </a:fld>
            <a:endParaRPr lang="en-US"/>
          </a:p>
        </p:txBody>
      </p:sp>
    </p:spTree>
    <p:extLst>
      <p:ext uri="{BB962C8B-B14F-4D97-AF65-F5344CB8AC3E}">
        <p14:creationId xmlns:p14="http://schemas.microsoft.com/office/powerpoint/2010/main" val="113829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10</a:t>
            </a:fld>
            <a:endParaRPr lang="en-US"/>
          </a:p>
        </p:txBody>
      </p:sp>
    </p:spTree>
    <p:extLst>
      <p:ext uri="{BB962C8B-B14F-4D97-AF65-F5344CB8AC3E}">
        <p14:creationId xmlns:p14="http://schemas.microsoft.com/office/powerpoint/2010/main" val="388833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Word2vec does not capture similarity based on antonyms and synonyms. Word2vec would give a higher similarity if the two words have the similar context.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The weather in California was _____ . The blank could be filled by both hot and cold hence the similarity would be higher. This concept is called Paradigmatic relations.</a:t>
            </a:r>
          </a:p>
          <a:p>
            <a:r>
              <a:rPr lang="en-US" dirty="0">
                <a:hlinkClick r:id="rId3"/>
              </a:rPr>
              <a:t>https://datascience.stackexchange.com/questions/12872/how-can-i-get-a-measure-of-the-semantic-similarity-of-words</a:t>
            </a:r>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12</a:t>
            </a:fld>
            <a:endParaRPr lang="en-US"/>
          </a:p>
        </p:txBody>
      </p:sp>
    </p:spTree>
    <p:extLst>
      <p:ext uri="{BB962C8B-B14F-4D97-AF65-F5344CB8AC3E}">
        <p14:creationId xmlns:p14="http://schemas.microsoft.com/office/powerpoint/2010/main" val="130948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13</a:t>
            </a:fld>
            <a:endParaRPr lang="en-US"/>
          </a:p>
        </p:txBody>
      </p:sp>
    </p:spTree>
    <p:extLst>
      <p:ext uri="{BB962C8B-B14F-4D97-AF65-F5344CB8AC3E}">
        <p14:creationId xmlns:p14="http://schemas.microsoft.com/office/powerpoint/2010/main" val="2108848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14</a:t>
            </a:fld>
            <a:endParaRPr lang="en-US"/>
          </a:p>
        </p:txBody>
      </p:sp>
    </p:spTree>
    <p:extLst>
      <p:ext uri="{BB962C8B-B14F-4D97-AF65-F5344CB8AC3E}">
        <p14:creationId xmlns:p14="http://schemas.microsoft.com/office/powerpoint/2010/main" val="34686130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5.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Master" Target="../slideMasters/slideMaster1.xml"/><Relationship Id="rId5" Type="http://schemas.openxmlformats.org/officeDocument/2006/relationships/tags" Target="../tags/tag44.xml"/><Relationship Id="rId4"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76077B-EDE3-4E16-A788-1305C2FB8CBA}"/>
              </a:ext>
            </a:extLst>
          </p:cNvPr>
          <p:cNvSpPr/>
          <p:nvPr>
            <p:custDataLst>
              <p:tags r:id="rId1"/>
            </p:custDataLst>
          </p:nvPr>
        </p:nvSpPr>
        <p:spPr>
          <a:xfrm>
            <a:off x="0" y="921262"/>
            <a:ext cx="12192000" cy="3200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hasCustomPrompt="1"/>
            <p:custDataLst>
              <p:tags r:id="rId2"/>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3"/>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pic>
        <p:nvPicPr>
          <p:cNvPr id="7" name="Picture 6">
            <a:extLst>
              <a:ext uri="{FF2B5EF4-FFF2-40B4-BE49-F238E27FC236}">
                <a16:creationId xmlns:a16="http://schemas.microsoft.com/office/drawing/2014/main" id="{641161AF-79AD-478F-9172-4E43B7541C27}"/>
              </a:ext>
            </a:extLst>
          </p:cNvPr>
          <p:cNvPicPr>
            <a:picLocks noChangeAspect="1"/>
          </p:cNvPicPr>
          <p:nvPr>
            <p:custDataLst>
              <p:tags r:id="rId4"/>
            </p:custDataLst>
          </p:nvPr>
        </p:nvPicPr>
        <p:blipFill>
          <a:blip r:embed="rId7"/>
          <a:stretch>
            <a:fillRect/>
          </a:stretch>
        </p:blipFill>
        <p:spPr>
          <a:xfrm>
            <a:off x="10856088" y="921262"/>
            <a:ext cx="1339461" cy="3206774"/>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a:solidFill>
                  <a:srgbClr val="7F7F7F"/>
                </a:solidFill>
                <a:latin typeface="Arial"/>
              </a:rPr>
              <a:t>Synopsys Confidential Information</a:t>
            </a:r>
            <a:endParaRPr lang="en-US" sz="900" dirty="0">
              <a:solidFill>
                <a:srgbClr val="7F7F7F"/>
              </a:solidFill>
              <a:latin typeface="Arial"/>
            </a:endParaRPr>
          </a:p>
        </p:txBody>
      </p:sp>
    </p:spTree>
  </p:cSld>
  <p:clrMapOvr>
    <a:masterClrMapping/>
  </p:clrMapOvr>
  <p:extLst mod="1">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mod="1">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mod="1">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mod="1">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extLst>
      <p:ext uri="{BB962C8B-B14F-4D97-AF65-F5344CB8AC3E}">
        <p14:creationId xmlns:p14="http://schemas.microsoft.com/office/powerpoint/2010/main" val="304168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mod="1">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mod="1">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mod="1">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6"/>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17"/>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p:cNvSpPr txBox="1"/>
          <p:nvPr>
            <p:custDataLst>
              <p:tags r:id="rId18"/>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1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0"/>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1"/>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7" r:id="rId5"/>
    <p:sldLayoutId id="2147483663" r:id="rId6"/>
    <p:sldLayoutId id="2147483669" r:id="rId7"/>
    <p:sldLayoutId id="2147483655" r:id="rId8"/>
    <p:sldLayoutId id="2147483662" r:id="rId9"/>
    <p:sldLayoutId id="2147483651" r:id="rId10"/>
    <p:sldLayoutId id="2147483671" r:id="rId11"/>
    <p:sldLayoutId id="2147483672" r:id="rId12"/>
    <p:sldLayoutId id="2147483659" r:id="rId13"/>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radimrehurek.com/gensim/models/doc2vec.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cs.stanford.edu/~quocle/paragraph_vector.pdf" TargetMode="External"/><Relationship Id="rId2" Type="http://schemas.openxmlformats.org/officeDocument/2006/relationships/hyperlink" Target="https://papers.nips.cc/paper/5021-distributed-representations-of-words-and-phrases-and-their-compositionality.pdf" TargetMode="External"/><Relationship Id="rId1" Type="http://schemas.openxmlformats.org/officeDocument/2006/relationships/slideLayout" Target="../slideLayouts/slideLayout4.xml"/><Relationship Id="rId6" Type="http://schemas.openxmlformats.org/officeDocument/2006/relationships/hyperlink" Target="https://www.machinelearningplus.com/nlp/gensim-tutorial/" TargetMode="External"/><Relationship Id="rId5" Type="http://schemas.openxmlformats.org/officeDocument/2006/relationships/hyperlink" Target="https://github.com/RaRe-Technologies/gensim/blob/develop/docs/notebooks/doc2vec-lee.ipynb" TargetMode="External"/><Relationship Id="rId4" Type="http://schemas.openxmlformats.org/officeDocument/2006/relationships/hyperlink" Target="https://www.youtube.com/watch?v=64qSgA66P-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RaRe-Technologies/gensim/issues/419" TargetMode="External"/><Relationship Id="rId2" Type="http://schemas.openxmlformats.org/officeDocument/2006/relationships/hyperlink" Target="https://stackoverflow.com/questions/47775557/updating-training-documents-for-gensim-doc2vec-model" TargetMode="External"/><Relationship Id="rId1" Type="http://schemas.openxmlformats.org/officeDocument/2006/relationships/slideLayout" Target="../slideLayouts/slideLayout4.xml"/><Relationship Id="rId4" Type="http://schemas.openxmlformats.org/officeDocument/2006/relationships/hyperlink" Target="https://groups.google.com/forum/#!topic/gensim/AysuYp1BX_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p:txBody>
          <a:bodyPr/>
          <a:lstStyle/>
          <a:p>
            <a:r>
              <a:rPr lang="en-US" dirty="0"/>
              <a:t>Yun-Xiang Hong</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p:txBody>
          <a:bodyPr/>
          <a:lstStyle/>
          <a:p>
            <a:r>
              <a:rPr lang="en-US" dirty="0"/>
              <a:t>2019/08/2</a:t>
            </a:r>
            <a:r>
              <a:rPr lang="en-US" altLang="zh-TW" dirty="0"/>
              <a:t>1</a:t>
            </a:r>
            <a:endParaRPr lang="en-US" dirty="0"/>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p:txBody>
          <a:bodyPr/>
          <a:lstStyle/>
          <a:p>
            <a:r>
              <a:rPr lang="en-US" dirty="0"/>
              <a:t>Finding Similar STARs using Machine Learning</a:t>
            </a:r>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p:txBody>
          <a:bodyPr/>
          <a:lstStyle/>
          <a:p>
            <a:r>
              <a:rPr lang="en-US" dirty="0"/>
              <a:t>ML STAR PV RCA</a:t>
            </a:r>
          </a:p>
        </p:txBody>
      </p:sp>
    </p:spTree>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4D9B33-F036-4194-AF8B-3488DF001483}"/>
              </a:ext>
            </a:extLst>
          </p:cNvPr>
          <p:cNvSpPr>
            <a:spLocks noGrp="1"/>
          </p:cNvSpPr>
          <p:nvPr>
            <p:ph idx="1"/>
          </p:nvPr>
        </p:nvSpPr>
        <p:spPr>
          <a:xfrm>
            <a:off x="456555" y="1554480"/>
            <a:ext cx="11278244" cy="4846320"/>
          </a:xfrm>
        </p:spPr>
        <p:txBody>
          <a:bodyPr/>
          <a:lstStyle/>
          <a:p>
            <a:r>
              <a:rPr lang="en-US" dirty="0"/>
              <a:t>Hidden layer is Word2Vec</a:t>
            </a:r>
          </a:p>
        </p:txBody>
      </p:sp>
      <p:sp>
        <p:nvSpPr>
          <p:cNvPr id="3" name="Text Placeholder 2">
            <a:extLst>
              <a:ext uri="{FF2B5EF4-FFF2-40B4-BE49-F238E27FC236}">
                <a16:creationId xmlns:a16="http://schemas.microsoft.com/office/drawing/2014/main" id="{8383821C-058C-4D9C-86CD-202718BB368D}"/>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403502AC-F690-4BBE-A998-327316C7CB14}"/>
              </a:ext>
            </a:extLst>
          </p:cNvPr>
          <p:cNvSpPr>
            <a:spLocks noGrp="1"/>
          </p:cNvSpPr>
          <p:nvPr>
            <p:ph type="title"/>
          </p:nvPr>
        </p:nvSpPr>
        <p:spPr/>
        <p:txBody>
          <a:bodyPr/>
          <a:lstStyle/>
          <a:p>
            <a:r>
              <a:rPr lang="en-US" dirty="0"/>
              <a:t>Word2Vec Example (cont’d)</a:t>
            </a:r>
          </a:p>
        </p:txBody>
      </p:sp>
      <p:grpSp>
        <p:nvGrpSpPr>
          <p:cNvPr id="5" name="Group 4">
            <a:extLst>
              <a:ext uri="{FF2B5EF4-FFF2-40B4-BE49-F238E27FC236}">
                <a16:creationId xmlns:a16="http://schemas.microsoft.com/office/drawing/2014/main" id="{4FD15B36-83E4-4123-9F7B-962032973532}"/>
              </a:ext>
            </a:extLst>
          </p:cNvPr>
          <p:cNvGrpSpPr/>
          <p:nvPr/>
        </p:nvGrpSpPr>
        <p:grpSpPr>
          <a:xfrm>
            <a:off x="2895600" y="2423009"/>
            <a:ext cx="812800" cy="3797300"/>
            <a:chOff x="1612900" y="2286001"/>
            <a:chExt cx="812800" cy="3797300"/>
          </a:xfrm>
        </p:grpSpPr>
        <p:sp>
          <p:nvSpPr>
            <p:cNvPr id="6" name="Oval 5">
              <a:extLst>
                <a:ext uri="{FF2B5EF4-FFF2-40B4-BE49-F238E27FC236}">
                  <a16:creationId xmlns:a16="http://schemas.microsoft.com/office/drawing/2014/main" id="{2893575B-D5B5-48A9-B038-72BB22B222CF}"/>
                </a:ext>
              </a:extLst>
            </p:cNvPr>
            <p:cNvSpPr/>
            <p:nvPr/>
          </p:nvSpPr>
          <p:spPr>
            <a:xfrm>
              <a:off x="1778000" y="303204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79FAF57-0E11-4077-9787-4D51B320CC97}"/>
                </a:ext>
              </a:extLst>
            </p:cNvPr>
            <p:cNvSpPr/>
            <p:nvPr/>
          </p:nvSpPr>
          <p:spPr>
            <a:xfrm>
              <a:off x="1778000" y="364672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692141B6-8D0B-4432-BD1B-E885923DC05D}"/>
                </a:ext>
              </a:extLst>
            </p:cNvPr>
            <p:cNvSpPr/>
            <p:nvPr/>
          </p:nvSpPr>
          <p:spPr>
            <a:xfrm>
              <a:off x="1778000" y="426140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059F2CB-C931-43C8-8A3D-C788E8963F23}"/>
                </a:ext>
              </a:extLst>
            </p:cNvPr>
            <p:cNvSpPr/>
            <p:nvPr/>
          </p:nvSpPr>
          <p:spPr>
            <a:xfrm>
              <a:off x="1778000" y="487608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874878C-2B4E-4F1E-B0EC-D26D99788EE5}"/>
                </a:ext>
              </a:extLst>
            </p:cNvPr>
            <p:cNvSpPr/>
            <p:nvPr/>
          </p:nvSpPr>
          <p:spPr>
            <a:xfrm>
              <a:off x="1778000" y="5490766"/>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42F1733-EA58-4A84-9FC8-3F4B1B375E15}"/>
                </a:ext>
              </a:extLst>
            </p:cNvPr>
            <p:cNvSpPr/>
            <p:nvPr/>
          </p:nvSpPr>
          <p:spPr>
            <a:xfrm>
              <a:off x="1778000" y="241736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AC9C6398-FFB0-4D88-B175-2DE56E5685C0}"/>
                </a:ext>
              </a:extLst>
            </p:cNvPr>
            <p:cNvSpPr/>
            <p:nvPr/>
          </p:nvSpPr>
          <p:spPr>
            <a:xfrm>
              <a:off x="1612900" y="2286001"/>
              <a:ext cx="812800"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2512DEB-59E7-4845-A412-005D7FC3C30E}"/>
              </a:ext>
            </a:extLst>
          </p:cNvPr>
          <p:cNvGrpSpPr/>
          <p:nvPr/>
        </p:nvGrpSpPr>
        <p:grpSpPr>
          <a:xfrm>
            <a:off x="4895850" y="2423009"/>
            <a:ext cx="812800" cy="3797300"/>
            <a:chOff x="3924300" y="2286001"/>
            <a:chExt cx="812800" cy="3797300"/>
          </a:xfrm>
        </p:grpSpPr>
        <p:sp>
          <p:nvSpPr>
            <p:cNvPr id="21" name="Oval 20">
              <a:extLst>
                <a:ext uri="{FF2B5EF4-FFF2-40B4-BE49-F238E27FC236}">
                  <a16:creationId xmlns:a16="http://schemas.microsoft.com/office/drawing/2014/main" id="{BDADAF3D-297F-41CC-9912-CC317AA07705}"/>
                </a:ext>
              </a:extLst>
            </p:cNvPr>
            <p:cNvSpPr/>
            <p:nvPr/>
          </p:nvSpPr>
          <p:spPr>
            <a:xfrm>
              <a:off x="4089400" y="3646727"/>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p>
          </p:txBody>
        </p:sp>
        <p:sp>
          <p:nvSpPr>
            <p:cNvPr id="22" name="Oval 21">
              <a:extLst>
                <a:ext uri="{FF2B5EF4-FFF2-40B4-BE49-F238E27FC236}">
                  <a16:creationId xmlns:a16="http://schemas.microsoft.com/office/drawing/2014/main" id="{9A0EA37C-90EA-4FD0-A686-DD5BAA1BBA08}"/>
                </a:ext>
              </a:extLst>
            </p:cNvPr>
            <p:cNvSpPr/>
            <p:nvPr/>
          </p:nvSpPr>
          <p:spPr>
            <a:xfrm>
              <a:off x="4089400" y="4261407"/>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p>
          </p:txBody>
        </p:sp>
        <p:sp>
          <p:nvSpPr>
            <p:cNvPr id="23" name="Rectangle: Rounded Corners 22">
              <a:extLst>
                <a:ext uri="{FF2B5EF4-FFF2-40B4-BE49-F238E27FC236}">
                  <a16:creationId xmlns:a16="http://schemas.microsoft.com/office/drawing/2014/main" id="{BF3C97CE-5768-4935-8720-9E56982E952B}"/>
                </a:ext>
              </a:extLst>
            </p:cNvPr>
            <p:cNvSpPr/>
            <p:nvPr/>
          </p:nvSpPr>
          <p:spPr>
            <a:xfrm>
              <a:off x="3924300" y="2286001"/>
              <a:ext cx="812800"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3A84D50-6CDA-4832-B3A4-A927B59B9FA5}"/>
                </a:ext>
              </a:extLst>
            </p:cNvPr>
            <p:cNvSpPr txBox="1"/>
            <p:nvPr/>
          </p:nvSpPr>
          <p:spPr>
            <a:xfrm>
              <a:off x="4119459" y="3701178"/>
              <a:ext cx="466794" cy="369332"/>
            </a:xfrm>
            <a:prstGeom prst="rect">
              <a:avLst/>
            </a:prstGeom>
            <a:noFill/>
          </p:spPr>
          <p:txBody>
            <a:bodyPr wrap="none" rtlCol="0">
              <a:spAutoFit/>
            </a:bodyPr>
            <a:lstStyle/>
            <a:p>
              <a:r>
                <a:rPr lang="en-US" dirty="0">
                  <a:solidFill>
                    <a:schemeClr val="bg1"/>
                  </a:solidFill>
                </a:rPr>
                <a:t>w1</a:t>
              </a:r>
            </a:p>
          </p:txBody>
        </p:sp>
        <p:sp>
          <p:nvSpPr>
            <p:cNvPr id="25" name="TextBox 24">
              <a:extLst>
                <a:ext uri="{FF2B5EF4-FFF2-40B4-BE49-F238E27FC236}">
                  <a16:creationId xmlns:a16="http://schemas.microsoft.com/office/drawing/2014/main" id="{43C1253F-21AE-4AA2-B4B0-82732192C1F6}"/>
                </a:ext>
              </a:extLst>
            </p:cNvPr>
            <p:cNvSpPr txBox="1"/>
            <p:nvPr/>
          </p:nvSpPr>
          <p:spPr>
            <a:xfrm>
              <a:off x="4107820" y="4315858"/>
              <a:ext cx="466794" cy="369332"/>
            </a:xfrm>
            <a:prstGeom prst="rect">
              <a:avLst/>
            </a:prstGeom>
            <a:noFill/>
          </p:spPr>
          <p:txBody>
            <a:bodyPr wrap="none" rtlCol="0">
              <a:spAutoFit/>
            </a:bodyPr>
            <a:lstStyle/>
            <a:p>
              <a:r>
                <a:rPr lang="en-US" dirty="0">
                  <a:solidFill>
                    <a:schemeClr val="bg1"/>
                  </a:solidFill>
                </a:rPr>
                <a:t>w2</a:t>
              </a:r>
            </a:p>
          </p:txBody>
        </p:sp>
      </p:grpSp>
      <p:cxnSp>
        <p:nvCxnSpPr>
          <p:cNvPr id="32" name="Straight Connector 31">
            <a:extLst>
              <a:ext uri="{FF2B5EF4-FFF2-40B4-BE49-F238E27FC236}">
                <a16:creationId xmlns:a16="http://schemas.microsoft.com/office/drawing/2014/main" id="{A19C86AB-1424-49AB-B14A-4DE5B2D5D0F3}"/>
              </a:ext>
            </a:extLst>
          </p:cNvPr>
          <p:cNvCxnSpPr>
            <a:cxnSpLocks/>
            <a:stCxn id="11" idx="6"/>
            <a:endCxn id="21" idx="2"/>
          </p:cNvCxnSpPr>
          <p:nvPr/>
        </p:nvCxnSpPr>
        <p:spPr>
          <a:xfrm>
            <a:off x="3538934" y="2793492"/>
            <a:ext cx="1522016" cy="12293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C96E92-A4C4-4FC6-A594-11D384ED24BA}"/>
              </a:ext>
            </a:extLst>
          </p:cNvPr>
          <p:cNvCxnSpPr>
            <a:endCxn id="25" idx="1"/>
          </p:cNvCxnSpPr>
          <p:nvPr/>
        </p:nvCxnSpPr>
        <p:spPr>
          <a:xfrm>
            <a:off x="3568993" y="2804008"/>
            <a:ext cx="1510377" cy="1833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F65F2C-4946-4E2D-B8B6-725F007C93F8}"/>
              </a:ext>
            </a:extLst>
          </p:cNvPr>
          <p:cNvCxnSpPr>
            <a:stCxn id="6" idx="6"/>
            <a:endCxn id="21" idx="2"/>
          </p:cNvCxnSpPr>
          <p:nvPr/>
        </p:nvCxnSpPr>
        <p:spPr>
          <a:xfrm>
            <a:off x="3538934" y="3408172"/>
            <a:ext cx="152201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1B1245-EF4B-4C3D-BB48-A232218475DE}"/>
              </a:ext>
            </a:extLst>
          </p:cNvPr>
          <p:cNvCxnSpPr>
            <a:endCxn id="25" idx="1"/>
          </p:cNvCxnSpPr>
          <p:nvPr/>
        </p:nvCxnSpPr>
        <p:spPr>
          <a:xfrm>
            <a:off x="3568082" y="3426308"/>
            <a:ext cx="1511288" cy="1211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5719360-FA7C-432A-8053-30ED87919BD7}"/>
              </a:ext>
            </a:extLst>
          </p:cNvPr>
          <p:cNvCxnSpPr>
            <a:stCxn id="7" idx="6"/>
            <a:endCxn id="21" idx="2"/>
          </p:cNvCxnSpPr>
          <p:nvPr/>
        </p:nvCxnSpPr>
        <p:spPr>
          <a:xfrm>
            <a:off x="3538934" y="4022852"/>
            <a:ext cx="15220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909626-D39D-4202-AA66-7BCE3DBF7F83}"/>
              </a:ext>
            </a:extLst>
          </p:cNvPr>
          <p:cNvCxnSpPr>
            <a:stCxn id="7" idx="6"/>
            <a:endCxn id="25" idx="1"/>
          </p:cNvCxnSpPr>
          <p:nvPr/>
        </p:nvCxnSpPr>
        <p:spPr>
          <a:xfrm>
            <a:off x="3538934" y="4022852"/>
            <a:ext cx="154043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4EAECB-1896-4CD5-8C01-E4E93A421D18}"/>
              </a:ext>
            </a:extLst>
          </p:cNvPr>
          <p:cNvCxnSpPr>
            <a:stCxn id="8" idx="6"/>
            <a:endCxn id="21" idx="2"/>
          </p:cNvCxnSpPr>
          <p:nvPr/>
        </p:nvCxnSpPr>
        <p:spPr>
          <a:xfrm flipV="1">
            <a:off x="3538934" y="4022852"/>
            <a:ext cx="152201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558194-AC6D-412B-BC3F-A017DEEBEB3B}"/>
              </a:ext>
            </a:extLst>
          </p:cNvPr>
          <p:cNvCxnSpPr>
            <a:endCxn id="25" idx="1"/>
          </p:cNvCxnSpPr>
          <p:nvPr/>
        </p:nvCxnSpPr>
        <p:spPr>
          <a:xfrm>
            <a:off x="3557354" y="4637532"/>
            <a:ext cx="15220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1114DE-0583-4FB9-98A5-C9F9BE050D8E}"/>
              </a:ext>
            </a:extLst>
          </p:cNvPr>
          <p:cNvCxnSpPr>
            <a:stCxn id="9" idx="6"/>
            <a:endCxn id="21" idx="2"/>
          </p:cNvCxnSpPr>
          <p:nvPr/>
        </p:nvCxnSpPr>
        <p:spPr>
          <a:xfrm flipV="1">
            <a:off x="3538934" y="4022852"/>
            <a:ext cx="1522016" cy="12293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A62E063-7252-48FB-9632-79DC2E38135C}"/>
              </a:ext>
            </a:extLst>
          </p:cNvPr>
          <p:cNvCxnSpPr>
            <a:stCxn id="9" idx="6"/>
          </p:cNvCxnSpPr>
          <p:nvPr/>
        </p:nvCxnSpPr>
        <p:spPr>
          <a:xfrm flipV="1">
            <a:off x="3538934" y="4637532"/>
            <a:ext cx="152201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AF14ABA-7062-4878-81A0-70F8EE8F736A}"/>
              </a:ext>
            </a:extLst>
          </p:cNvPr>
          <p:cNvCxnSpPr>
            <a:stCxn id="10" idx="6"/>
            <a:endCxn id="21" idx="2"/>
          </p:cNvCxnSpPr>
          <p:nvPr/>
        </p:nvCxnSpPr>
        <p:spPr>
          <a:xfrm flipV="1">
            <a:off x="3538934" y="4022852"/>
            <a:ext cx="1522016" cy="18440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64E8B02-1C4B-4512-8C07-43AFBFD2E73F}"/>
              </a:ext>
            </a:extLst>
          </p:cNvPr>
          <p:cNvCxnSpPr>
            <a:stCxn id="10" idx="6"/>
            <a:endCxn id="25" idx="1"/>
          </p:cNvCxnSpPr>
          <p:nvPr/>
        </p:nvCxnSpPr>
        <p:spPr>
          <a:xfrm flipV="1">
            <a:off x="3538934" y="4637532"/>
            <a:ext cx="1540436" cy="12293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59F0200-13C9-4264-8D5D-0D27097E020D}"/>
              </a:ext>
            </a:extLst>
          </p:cNvPr>
          <p:cNvSpPr txBox="1"/>
          <p:nvPr/>
        </p:nvSpPr>
        <p:spPr>
          <a:xfrm>
            <a:off x="4050670" y="2017621"/>
            <a:ext cx="2498794" cy="369332"/>
          </a:xfrm>
          <a:prstGeom prst="rect">
            <a:avLst/>
          </a:prstGeom>
          <a:noFill/>
        </p:spPr>
        <p:txBody>
          <a:bodyPr wrap="square" rtlCol="0">
            <a:spAutoFit/>
          </a:bodyPr>
          <a:lstStyle/>
          <a:p>
            <a:r>
              <a:rPr lang="en-US" dirty="0"/>
              <a:t>Hidden (linear neuron)</a:t>
            </a:r>
          </a:p>
        </p:txBody>
      </p:sp>
      <p:sp>
        <p:nvSpPr>
          <p:cNvPr id="59" name="TextBox 58">
            <a:extLst>
              <a:ext uri="{FF2B5EF4-FFF2-40B4-BE49-F238E27FC236}">
                <a16:creationId xmlns:a16="http://schemas.microsoft.com/office/drawing/2014/main" id="{4875DCF9-ADB9-4EF4-B884-041169159CDA}"/>
              </a:ext>
            </a:extLst>
          </p:cNvPr>
          <p:cNvSpPr txBox="1"/>
          <p:nvPr/>
        </p:nvSpPr>
        <p:spPr>
          <a:xfrm>
            <a:off x="2971800" y="2013513"/>
            <a:ext cx="736600" cy="369332"/>
          </a:xfrm>
          <a:prstGeom prst="rect">
            <a:avLst/>
          </a:prstGeom>
          <a:noFill/>
        </p:spPr>
        <p:txBody>
          <a:bodyPr wrap="square" rtlCol="0">
            <a:spAutoFit/>
          </a:bodyPr>
          <a:lstStyle/>
          <a:p>
            <a:r>
              <a:rPr lang="en-US" dirty="0"/>
              <a:t>Input</a:t>
            </a:r>
          </a:p>
        </p:txBody>
      </p:sp>
      <p:graphicFrame>
        <p:nvGraphicFramePr>
          <p:cNvPr id="61" name="Table 60">
            <a:extLst>
              <a:ext uri="{FF2B5EF4-FFF2-40B4-BE49-F238E27FC236}">
                <a16:creationId xmlns:a16="http://schemas.microsoft.com/office/drawing/2014/main" id="{23B440A6-998F-4200-A208-81F3AD46A022}"/>
              </a:ext>
            </a:extLst>
          </p:cNvPr>
          <p:cNvGraphicFramePr>
            <a:graphicFrameLocks noGrp="1"/>
          </p:cNvGraphicFramePr>
          <p:nvPr>
            <p:extLst>
              <p:ext uri="{D42A27DB-BD31-4B8C-83A1-F6EECF244321}">
                <p14:modId xmlns:p14="http://schemas.microsoft.com/office/powerpoint/2010/main" val="1655179382"/>
              </p:ext>
            </p:extLst>
          </p:nvPr>
        </p:nvGraphicFramePr>
        <p:xfrm>
          <a:off x="7382189" y="2920210"/>
          <a:ext cx="3111500" cy="23469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529310956"/>
                    </a:ext>
                  </a:extLst>
                </a:gridCol>
                <a:gridCol w="1555750">
                  <a:extLst>
                    <a:ext uri="{9D8B030D-6E8A-4147-A177-3AD203B41FA5}">
                      <a16:colId xmlns:a16="http://schemas.microsoft.com/office/drawing/2014/main" val="3223672081"/>
                    </a:ext>
                  </a:extLst>
                </a:gridCol>
              </a:tblGrid>
              <a:tr h="277750">
                <a:tc>
                  <a:txBody>
                    <a:bodyPr/>
                    <a:lstStyle/>
                    <a:p>
                      <a:pPr algn="ctr"/>
                      <a:r>
                        <a:rPr lang="en-US" sz="1600" dirty="0"/>
                        <a:t>Unique word</a:t>
                      </a:r>
                    </a:p>
                  </a:txBody>
                  <a:tcPr anchor="ctr"/>
                </a:tc>
                <a:tc>
                  <a:txBody>
                    <a:bodyPr/>
                    <a:lstStyle/>
                    <a:p>
                      <a:pPr algn="ctr"/>
                      <a:r>
                        <a:rPr lang="en-US" sz="1600" dirty="0"/>
                        <a:t>Embedding</a:t>
                      </a:r>
                    </a:p>
                  </a:txBody>
                  <a:tcPr anchor="ctr"/>
                </a:tc>
                <a:extLst>
                  <a:ext uri="{0D108BD9-81ED-4DB2-BD59-A6C34878D82A}">
                    <a16:rowId xmlns:a16="http://schemas.microsoft.com/office/drawing/2014/main" val="2692138833"/>
                  </a:ext>
                </a:extLst>
              </a:tr>
              <a:tr h="277750">
                <a:tc>
                  <a:txBody>
                    <a:bodyPr/>
                    <a:lstStyle/>
                    <a:p>
                      <a:pPr algn="ctr"/>
                      <a:r>
                        <a:rPr lang="en-US" sz="1600" dirty="0"/>
                        <a:t>king</a:t>
                      </a:r>
                    </a:p>
                  </a:txBody>
                  <a:tcPr anchor="ctr"/>
                </a:tc>
                <a:tc>
                  <a:txBody>
                    <a:bodyPr/>
                    <a:lstStyle/>
                    <a:p>
                      <a:pPr algn="ctr"/>
                      <a:r>
                        <a:rPr lang="en-US" sz="1600" dirty="0"/>
                        <a:t>[1, 1]</a:t>
                      </a:r>
                    </a:p>
                  </a:txBody>
                  <a:tcPr anchor="ctr"/>
                </a:tc>
                <a:extLst>
                  <a:ext uri="{0D108BD9-81ED-4DB2-BD59-A6C34878D82A}">
                    <a16:rowId xmlns:a16="http://schemas.microsoft.com/office/drawing/2014/main" val="3924234446"/>
                  </a:ext>
                </a:extLst>
              </a:tr>
              <a:tr h="277750">
                <a:tc>
                  <a:txBody>
                    <a:bodyPr/>
                    <a:lstStyle/>
                    <a:p>
                      <a:pPr algn="ctr"/>
                      <a:r>
                        <a:rPr lang="en-US" sz="1600" dirty="0"/>
                        <a:t>brave</a:t>
                      </a:r>
                    </a:p>
                  </a:txBody>
                  <a:tcPr anchor="ctr"/>
                </a:tc>
                <a:tc>
                  <a:txBody>
                    <a:bodyPr/>
                    <a:lstStyle/>
                    <a:p>
                      <a:pPr algn="ctr"/>
                      <a:r>
                        <a:rPr lang="en-US" sz="1600" dirty="0"/>
                        <a:t>[1,</a:t>
                      </a:r>
                      <a:r>
                        <a:rPr lang="en-US" sz="1600" baseline="0" dirty="0"/>
                        <a:t> 2</a:t>
                      </a:r>
                      <a:r>
                        <a:rPr lang="en-US" sz="1600" dirty="0"/>
                        <a:t>]</a:t>
                      </a:r>
                    </a:p>
                  </a:txBody>
                  <a:tcPr anchor="ctr"/>
                </a:tc>
                <a:extLst>
                  <a:ext uri="{0D108BD9-81ED-4DB2-BD59-A6C34878D82A}">
                    <a16:rowId xmlns:a16="http://schemas.microsoft.com/office/drawing/2014/main" val="535847125"/>
                  </a:ext>
                </a:extLst>
              </a:tr>
              <a:tr h="277750">
                <a:tc>
                  <a:txBody>
                    <a:bodyPr/>
                    <a:lstStyle/>
                    <a:p>
                      <a:pPr algn="ctr"/>
                      <a:r>
                        <a:rPr lang="en-US" sz="1600" dirty="0"/>
                        <a:t>man</a:t>
                      </a:r>
                    </a:p>
                  </a:txBody>
                  <a:tcPr anchor="ctr"/>
                </a:tc>
                <a:tc>
                  <a:txBody>
                    <a:bodyPr/>
                    <a:lstStyle/>
                    <a:p>
                      <a:pPr algn="ctr"/>
                      <a:r>
                        <a:rPr lang="en-US" sz="1600" dirty="0"/>
                        <a:t>[1,</a:t>
                      </a:r>
                      <a:r>
                        <a:rPr lang="en-US" sz="1600" baseline="0" dirty="0"/>
                        <a:t> 3</a:t>
                      </a:r>
                      <a:r>
                        <a:rPr lang="en-US" sz="1600" dirty="0"/>
                        <a:t>]</a:t>
                      </a:r>
                    </a:p>
                  </a:txBody>
                  <a:tcPr anchor="ctr"/>
                </a:tc>
                <a:extLst>
                  <a:ext uri="{0D108BD9-81ED-4DB2-BD59-A6C34878D82A}">
                    <a16:rowId xmlns:a16="http://schemas.microsoft.com/office/drawing/2014/main" val="3257322574"/>
                  </a:ext>
                </a:extLst>
              </a:tr>
              <a:tr h="277750">
                <a:tc>
                  <a:txBody>
                    <a:bodyPr/>
                    <a:lstStyle/>
                    <a:p>
                      <a:pPr algn="ctr"/>
                      <a:r>
                        <a:rPr lang="en-US" sz="1600" dirty="0"/>
                        <a:t>queen</a:t>
                      </a:r>
                    </a:p>
                  </a:txBody>
                  <a:tcPr anchor="ctr"/>
                </a:tc>
                <a:tc>
                  <a:txBody>
                    <a:bodyPr/>
                    <a:lstStyle/>
                    <a:p>
                      <a:pPr algn="ctr"/>
                      <a:r>
                        <a:rPr lang="en-US" sz="1600" dirty="0"/>
                        <a:t>[5,</a:t>
                      </a:r>
                      <a:r>
                        <a:rPr lang="en-US" sz="1600" baseline="0" dirty="0"/>
                        <a:t> 5]</a:t>
                      </a:r>
                      <a:endParaRPr lang="en-US" sz="1600" dirty="0"/>
                    </a:p>
                  </a:txBody>
                  <a:tcPr anchor="ctr"/>
                </a:tc>
                <a:extLst>
                  <a:ext uri="{0D108BD9-81ED-4DB2-BD59-A6C34878D82A}">
                    <a16:rowId xmlns:a16="http://schemas.microsoft.com/office/drawing/2014/main" val="2133118554"/>
                  </a:ext>
                </a:extLst>
              </a:tr>
              <a:tr h="277750">
                <a:tc>
                  <a:txBody>
                    <a:bodyPr/>
                    <a:lstStyle/>
                    <a:p>
                      <a:pPr algn="ctr"/>
                      <a:r>
                        <a:rPr lang="en-US" sz="1600" dirty="0"/>
                        <a:t>beautiful</a:t>
                      </a:r>
                    </a:p>
                  </a:txBody>
                  <a:tcPr anchor="ctr"/>
                </a:tc>
                <a:tc>
                  <a:txBody>
                    <a:bodyPr/>
                    <a:lstStyle/>
                    <a:p>
                      <a:pPr algn="ctr"/>
                      <a:r>
                        <a:rPr lang="en-US" sz="1600" dirty="0"/>
                        <a:t>[5, 6]</a:t>
                      </a:r>
                    </a:p>
                  </a:txBody>
                  <a:tcPr anchor="ctr"/>
                </a:tc>
                <a:extLst>
                  <a:ext uri="{0D108BD9-81ED-4DB2-BD59-A6C34878D82A}">
                    <a16:rowId xmlns:a16="http://schemas.microsoft.com/office/drawing/2014/main" val="2201349730"/>
                  </a:ext>
                </a:extLst>
              </a:tr>
              <a:tr h="277750">
                <a:tc>
                  <a:txBody>
                    <a:bodyPr/>
                    <a:lstStyle/>
                    <a:p>
                      <a:pPr algn="ctr"/>
                      <a:r>
                        <a:rPr lang="en-US" sz="1600" dirty="0"/>
                        <a:t>woman</a:t>
                      </a:r>
                    </a:p>
                  </a:txBody>
                  <a:tcPr anchor="ctr"/>
                </a:tc>
                <a:tc>
                  <a:txBody>
                    <a:bodyPr/>
                    <a:lstStyle/>
                    <a:p>
                      <a:pPr algn="ctr"/>
                      <a:r>
                        <a:rPr lang="en-US" sz="1600" dirty="0"/>
                        <a:t>[5, 7]</a:t>
                      </a:r>
                    </a:p>
                  </a:txBody>
                  <a:tcPr anchor="ctr"/>
                </a:tc>
                <a:extLst>
                  <a:ext uri="{0D108BD9-81ED-4DB2-BD59-A6C34878D82A}">
                    <a16:rowId xmlns:a16="http://schemas.microsoft.com/office/drawing/2014/main" val="3775750680"/>
                  </a:ext>
                </a:extLst>
              </a:tr>
            </a:tbl>
          </a:graphicData>
        </a:graphic>
      </p:graphicFrame>
    </p:spTree>
    <p:extLst>
      <p:ext uri="{BB962C8B-B14F-4D97-AF65-F5344CB8AC3E}">
        <p14:creationId xmlns:p14="http://schemas.microsoft.com/office/powerpoint/2010/main" val="162906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23693F-593D-490E-A1D2-91D3E02892DD}"/>
              </a:ext>
            </a:extLst>
          </p:cNvPr>
          <p:cNvSpPr>
            <a:spLocks noGrp="1"/>
          </p:cNvSpPr>
          <p:nvPr>
            <p:ph idx="1"/>
          </p:nvPr>
        </p:nvSpPr>
        <p:spPr>
          <a:xfrm>
            <a:off x="456555" y="1554480"/>
            <a:ext cx="11278244" cy="4846320"/>
          </a:xfrm>
        </p:spPr>
        <p:txBody>
          <a:bodyPr/>
          <a:lstStyle/>
          <a:p>
            <a:r>
              <a:rPr lang="en-US" dirty="0"/>
              <a:t>Because input is one hot encoding, hidden layer works as lookup table</a:t>
            </a:r>
          </a:p>
        </p:txBody>
      </p:sp>
      <p:sp>
        <p:nvSpPr>
          <p:cNvPr id="3" name="Text Placeholder 2">
            <a:extLst>
              <a:ext uri="{FF2B5EF4-FFF2-40B4-BE49-F238E27FC236}">
                <a16:creationId xmlns:a16="http://schemas.microsoft.com/office/drawing/2014/main" id="{61C5BF56-11FD-4223-9BE6-A82F7A9CA971}"/>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B2BD837E-1D20-43B7-B70F-A9B941C3A426}"/>
              </a:ext>
            </a:extLst>
          </p:cNvPr>
          <p:cNvSpPr>
            <a:spLocks noGrp="1"/>
          </p:cNvSpPr>
          <p:nvPr>
            <p:ph type="title"/>
          </p:nvPr>
        </p:nvSpPr>
        <p:spPr/>
        <p:txBody>
          <a:bodyPr/>
          <a:lstStyle/>
          <a:p>
            <a:r>
              <a:rPr lang="en-US" dirty="0"/>
              <a:t>Word2Vec Example (cont’d)</a:t>
            </a:r>
          </a:p>
        </p:txBody>
      </p:sp>
      <p:sp>
        <p:nvSpPr>
          <p:cNvPr id="6" name="Rectangle: Rounded Corners 5">
            <a:extLst>
              <a:ext uri="{FF2B5EF4-FFF2-40B4-BE49-F238E27FC236}">
                <a16:creationId xmlns:a16="http://schemas.microsoft.com/office/drawing/2014/main" id="{A028920D-EE9B-48F5-8219-BB8C16CE6104}"/>
              </a:ext>
            </a:extLst>
          </p:cNvPr>
          <p:cNvSpPr/>
          <p:nvPr/>
        </p:nvSpPr>
        <p:spPr>
          <a:xfrm>
            <a:off x="1535862" y="2489201"/>
            <a:ext cx="1855875"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t>
            </a:r>
          </a:p>
          <a:p>
            <a:pPr algn="ctr"/>
            <a:r>
              <a:rPr lang="en-US" sz="1600" dirty="0">
                <a:solidFill>
                  <a:schemeClr val="tx1"/>
                </a:solidFill>
              </a:rPr>
              <a:t>  [0, </a:t>
            </a:r>
            <a:r>
              <a:rPr lang="en-US" sz="1600" dirty="0">
                <a:solidFill>
                  <a:schemeClr val="accent4"/>
                </a:solidFill>
              </a:rPr>
              <a:t>1</a:t>
            </a:r>
            <a:r>
              <a:rPr lang="en-US" sz="1600" dirty="0">
                <a:solidFill>
                  <a:schemeClr val="tx1"/>
                </a:solidFill>
              </a:rPr>
              <a:t>, 0, 0, 0, 0]</a:t>
            </a:r>
          </a:p>
          <a:p>
            <a:r>
              <a:rPr lang="en-US" sz="1600" dirty="0">
                <a:solidFill>
                  <a:schemeClr val="tx1"/>
                </a:solidFill>
              </a:rPr>
              <a:t>]</a:t>
            </a:r>
          </a:p>
        </p:txBody>
      </p:sp>
      <p:sp>
        <p:nvSpPr>
          <p:cNvPr id="7" name="TextBox 6">
            <a:extLst>
              <a:ext uri="{FF2B5EF4-FFF2-40B4-BE49-F238E27FC236}">
                <a16:creationId xmlns:a16="http://schemas.microsoft.com/office/drawing/2014/main" id="{C3FB5DCE-8742-4E0D-96CA-C515EE5691B8}"/>
              </a:ext>
            </a:extLst>
          </p:cNvPr>
          <p:cNvSpPr txBox="1"/>
          <p:nvPr/>
        </p:nvSpPr>
        <p:spPr>
          <a:xfrm>
            <a:off x="2095500" y="2079705"/>
            <a:ext cx="736600" cy="338554"/>
          </a:xfrm>
          <a:prstGeom prst="rect">
            <a:avLst/>
          </a:prstGeom>
          <a:noFill/>
        </p:spPr>
        <p:txBody>
          <a:bodyPr wrap="square" rtlCol="0">
            <a:spAutoFit/>
          </a:bodyPr>
          <a:lstStyle/>
          <a:p>
            <a:r>
              <a:rPr lang="en-US" sz="1600" dirty="0"/>
              <a:t>Input</a:t>
            </a:r>
          </a:p>
        </p:txBody>
      </p:sp>
      <p:sp>
        <p:nvSpPr>
          <p:cNvPr id="8" name="TextBox 7">
            <a:extLst>
              <a:ext uri="{FF2B5EF4-FFF2-40B4-BE49-F238E27FC236}">
                <a16:creationId xmlns:a16="http://schemas.microsoft.com/office/drawing/2014/main" id="{EFE2B040-3001-4213-8FD5-11358680BE69}"/>
              </a:ext>
            </a:extLst>
          </p:cNvPr>
          <p:cNvSpPr txBox="1"/>
          <p:nvPr/>
        </p:nvSpPr>
        <p:spPr>
          <a:xfrm>
            <a:off x="4284256" y="2084587"/>
            <a:ext cx="2611843" cy="338554"/>
          </a:xfrm>
          <a:prstGeom prst="rect">
            <a:avLst/>
          </a:prstGeom>
          <a:noFill/>
        </p:spPr>
        <p:txBody>
          <a:bodyPr wrap="square" rtlCol="0">
            <a:spAutoFit/>
          </a:bodyPr>
          <a:lstStyle/>
          <a:p>
            <a:r>
              <a:rPr lang="en-US" sz="1600" dirty="0"/>
              <a:t>Hidden (linear neuron)</a:t>
            </a:r>
          </a:p>
        </p:txBody>
      </p:sp>
      <p:sp>
        <p:nvSpPr>
          <p:cNvPr id="9" name="Rectangle: Rounded Corners 8">
            <a:extLst>
              <a:ext uri="{FF2B5EF4-FFF2-40B4-BE49-F238E27FC236}">
                <a16:creationId xmlns:a16="http://schemas.microsoft.com/office/drawing/2014/main" id="{72E8AC4F-9424-4BF2-A5BA-079BCEC9A442}"/>
              </a:ext>
            </a:extLst>
          </p:cNvPr>
          <p:cNvSpPr/>
          <p:nvPr/>
        </p:nvSpPr>
        <p:spPr>
          <a:xfrm>
            <a:off x="4879547" y="2489201"/>
            <a:ext cx="1146220"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t>
            </a:r>
          </a:p>
          <a:p>
            <a:pPr algn="ctr"/>
            <a:r>
              <a:rPr lang="en-US" sz="1600" dirty="0">
                <a:solidFill>
                  <a:schemeClr val="tx1"/>
                </a:solidFill>
              </a:rPr>
              <a:t>[1, 1],</a:t>
            </a:r>
          </a:p>
          <a:p>
            <a:pPr algn="ctr"/>
            <a:r>
              <a:rPr lang="en-US" sz="1600" dirty="0">
                <a:solidFill>
                  <a:schemeClr val="accent4"/>
                </a:solidFill>
              </a:rPr>
              <a:t>[1, 2]</a:t>
            </a:r>
            <a:r>
              <a:rPr lang="en-US" sz="1600" dirty="0">
                <a:solidFill>
                  <a:schemeClr val="tx1"/>
                </a:solidFill>
              </a:rPr>
              <a:t>,</a:t>
            </a:r>
          </a:p>
          <a:p>
            <a:pPr algn="ctr"/>
            <a:r>
              <a:rPr lang="en-US" sz="1600" dirty="0">
                <a:solidFill>
                  <a:schemeClr val="tx1"/>
                </a:solidFill>
              </a:rPr>
              <a:t>[1, 3],</a:t>
            </a:r>
          </a:p>
          <a:p>
            <a:pPr algn="ctr"/>
            <a:r>
              <a:rPr lang="en-US" sz="1600" dirty="0">
                <a:solidFill>
                  <a:schemeClr val="tx1"/>
                </a:solidFill>
              </a:rPr>
              <a:t>[5, 5],</a:t>
            </a:r>
          </a:p>
          <a:p>
            <a:pPr algn="ctr"/>
            <a:r>
              <a:rPr lang="en-US" sz="1600" dirty="0">
                <a:solidFill>
                  <a:schemeClr val="tx1"/>
                </a:solidFill>
              </a:rPr>
              <a:t>[5, 6],</a:t>
            </a:r>
          </a:p>
          <a:p>
            <a:pPr algn="ctr"/>
            <a:r>
              <a:rPr lang="en-US" sz="1600" dirty="0">
                <a:solidFill>
                  <a:schemeClr val="tx1"/>
                </a:solidFill>
              </a:rPr>
              <a:t>[5, 7]</a:t>
            </a:r>
            <a:r>
              <a:rPr lang="en-US" sz="1600" dirty="0">
                <a:solidFill>
                  <a:schemeClr val="bg1"/>
                </a:solidFill>
              </a:rPr>
              <a:t>,</a:t>
            </a:r>
            <a:r>
              <a:rPr lang="en-US" sz="1600" dirty="0">
                <a:solidFill>
                  <a:schemeClr val="tx1"/>
                </a:solidFill>
              </a:rPr>
              <a:t> </a:t>
            </a:r>
          </a:p>
          <a:p>
            <a:r>
              <a:rPr lang="en-US" sz="1600" dirty="0">
                <a:solidFill>
                  <a:schemeClr val="tx1"/>
                </a:solidFill>
              </a:rPr>
              <a:t>]</a:t>
            </a:r>
          </a:p>
        </p:txBody>
      </p:sp>
      <p:sp>
        <p:nvSpPr>
          <p:cNvPr id="10" name="TextBox 9">
            <a:extLst>
              <a:ext uri="{FF2B5EF4-FFF2-40B4-BE49-F238E27FC236}">
                <a16:creationId xmlns:a16="http://schemas.microsoft.com/office/drawing/2014/main" id="{1966034D-4C9A-46AF-A8D1-EBF7255F4994}"/>
              </a:ext>
            </a:extLst>
          </p:cNvPr>
          <p:cNvSpPr txBox="1"/>
          <p:nvPr/>
        </p:nvSpPr>
        <p:spPr>
          <a:xfrm>
            <a:off x="3814140" y="3787686"/>
            <a:ext cx="580057" cy="1107996"/>
          </a:xfrm>
          <a:prstGeom prst="rect">
            <a:avLst/>
          </a:prstGeom>
          <a:noFill/>
        </p:spPr>
        <p:txBody>
          <a:bodyPr wrap="square" rtlCol="0">
            <a:spAutoFit/>
          </a:bodyPr>
          <a:lstStyle/>
          <a:p>
            <a:r>
              <a:rPr lang="en-US" sz="6600" dirty="0"/>
              <a:t>X</a:t>
            </a:r>
          </a:p>
        </p:txBody>
      </p:sp>
      <p:sp>
        <p:nvSpPr>
          <p:cNvPr id="11" name="TextBox 10">
            <a:extLst>
              <a:ext uri="{FF2B5EF4-FFF2-40B4-BE49-F238E27FC236}">
                <a16:creationId xmlns:a16="http://schemas.microsoft.com/office/drawing/2014/main" id="{034B8528-7F2D-485A-BA4B-F0129B5691DB}"/>
              </a:ext>
            </a:extLst>
          </p:cNvPr>
          <p:cNvSpPr txBox="1"/>
          <p:nvPr/>
        </p:nvSpPr>
        <p:spPr>
          <a:xfrm>
            <a:off x="603443" y="4203184"/>
            <a:ext cx="793557" cy="338554"/>
          </a:xfrm>
          <a:prstGeom prst="rect">
            <a:avLst/>
          </a:prstGeom>
          <a:noFill/>
        </p:spPr>
        <p:txBody>
          <a:bodyPr wrap="square" rtlCol="0">
            <a:spAutoFit/>
          </a:bodyPr>
          <a:lstStyle/>
          <a:p>
            <a:r>
              <a:rPr lang="en-US" sz="1600" dirty="0"/>
              <a:t>brave</a:t>
            </a:r>
          </a:p>
        </p:txBody>
      </p:sp>
      <p:graphicFrame>
        <p:nvGraphicFramePr>
          <p:cNvPr id="12" name="Table 11">
            <a:extLst>
              <a:ext uri="{FF2B5EF4-FFF2-40B4-BE49-F238E27FC236}">
                <a16:creationId xmlns:a16="http://schemas.microsoft.com/office/drawing/2014/main" id="{E3B6E9AE-8A7D-4328-B297-18D60E69E861}"/>
              </a:ext>
            </a:extLst>
          </p:cNvPr>
          <p:cNvGraphicFramePr>
            <a:graphicFrameLocks noGrp="1"/>
          </p:cNvGraphicFramePr>
          <p:nvPr>
            <p:extLst>
              <p:ext uri="{D42A27DB-BD31-4B8C-83A1-F6EECF244321}">
                <p14:modId xmlns:p14="http://schemas.microsoft.com/office/powerpoint/2010/main" val="1995892536"/>
              </p:ext>
            </p:extLst>
          </p:nvPr>
        </p:nvGraphicFramePr>
        <p:xfrm>
          <a:off x="7544638" y="3198981"/>
          <a:ext cx="3111500" cy="23469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529310956"/>
                    </a:ext>
                  </a:extLst>
                </a:gridCol>
                <a:gridCol w="1555750">
                  <a:extLst>
                    <a:ext uri="{9D8B030D-6E8A-4147-A177-3AD203B41FA5}">
                      <a16:colId xmlns:a16="http://schemas.microsoft.com/office/drawing/2014/main" val="3223672081"/>
                    </a:ext>
                  </a:extLst>
                </a:gridCol>
              </a:tblGrid>
              <a:tr h="277750">
                <a:tc>
                  <a:txBody>
                    <a:bodyPr/>
                    <a:lstStyle/>
                    <a:p>
                      <a:pPr algn="ctr"/>
                      <a:r>
                        <a:rPr lang="en-US" sz="1600" dirty="0"/>
                        <a:t>Unique word</a:t>
                      </a:r>
                    </a:p>
                  </a:txBody>
                  <a:tcPr anchor="ctr"/>
                </a:tc>
                <a:tc>
                  <a:txBody>
                    <a:bodyPr/>
                    <a:lstStyle/>
                    <a:p>
                      <a:pPr algn="ctr"/>
                      <a:r>
                        <a:rPr lang="en-US" sz="1600" dirty="0"/>
                        <a:t>Embedding</a:t>
                      </a:r>
                    </a:p>
                  </a:txBody>
                  <a:tcPr anchor="ctr"/>
                </a:tc>
                <a:extLst>
                  <a:ext uri="{0D108BD9-81ED-4DB2-BD59-A6C34878D82A}">
                    <a16:rowId xmlns:a16="http://schemas.microsoft.com/office/drawing/2014/main" val="2692138833"/>
                  </a:ext>
                </a:extLst>
              </a:tr>
              <a:tr h="277750">
                <a:tc>
                  <a:txBody>
                    <a:bodyPr/>
                    <a:lstStyle/>
                    <a:p>
                      <a:pPr algn="ctr"/>
                      <a:r>
                        <a:rPr lang="en-US" sz="1600" dirty="0"/>
                        <a:t>king</a:t>
                      </a:r>
                    </a:p>
                  </a:txBody>
                  <a:tcPr anchor="ctr"/>
                </a:tc>
                <a:tc>
                  <a:txBody>
                    <a:bodyPr/>
                    <a:lstStyle/>
                    <a:p>
                      <a:pPr algn="ctr"/>
                      <a:r>
                        <a:rPr lang="en-US" sz="1600" dirty="0"/>
                        <a:t>[1, 1]</a:t>
                      </a:r>
                    </a:p>
                  </a:txBody>
                  <a:tcPr anchor="ctr"/>
                </a:tc>
                <a:extLst>
                  <a:ext uri="{0D108BD9-81ED-4DB2-BD59-A6C34878D82A}">
                    <a16:rowId xmlns:a16="http://schemas.microsoft.com/office/drawing/2014/main" val="3924234446"/>
                  </a:ext>
                </a:extLst>
              </a:tr>
              <a:tr h="277750">
                <a:tc>
                  <a:txBody>
                    <a:bodyPr/>
                    <a:lstStyle/>
                    <a:p>
                      <a:pPr algn="ctr"/>
                      <a:r>
                        <a:rPr lang="en-US" sz="1600" dirty="0">
                          <a:solidFill>
                            <a:srgbClr val="FF0000"/>
                          </a:solidFill>
                        </a:rPr>
                        <a:t>brave</a:t>
                      </a:r>
                    </a:p>
                  </a:txBody>
                  <a:tcPr anchor="ctr"/>
                </a:tc>
                <a:tc>
                  <a:txBody>
                    <a:bodyPr/>
                    <a:lstStyle/>
                    <a:p>
                      <a:pPr algn="ctr"/>
                      <a:r>
                        <a:rPr lang="en-US" sz="1600" dirty="0">
                          <a:solidFill>
                            <a:srgbClr val="FF0000"/>
                          </a:solidFill>
                        </a:rPr>
                        <a:t>[1,</a:t>
                      </a:r>
                      <a:r>
                        <a:rPr lang="en-US" sz="1600" baseline="0" dirty="0">
                          <a:solidFill>
                            <a:srgbClr val="FF0000"/>
                          </a:solidFill>
                        </a:rPr>
                        <a:t> 2</a:t>
                      </a:r>
                      <a:r>
                        <a:rPr lang="en-US" sz="1600" dirty="0">
                          <a:solidFill>
                            <a:srgbClr val="FF0000"/>
                          </a:solidFill>
                        </a:rPr>
                        <a:t>]</a:t>
                      </a:r>
                    </a:p>
                  </a:txBody>
                  <a:tcPr anchor="ctr"/>
                </a:tc>
                <a:extLst>
                  <a:ext uri="{0D108BD9-81ED-4DB2-BD59-A6C34878D82A}">
                    <a16:rowId xmlns:a16="http://schemas.microsoft.com/office/drawing/2014/main" val="535847125"/>
                  </a:ext>
                </a:extLst>
              </a:tr>
              <a:tr h="277750">
                <a:tc>
                  <a:txBody>
                    <a:bodyPr/>
                    <a:lstStyle/>
                    <a:p>
                      <a:pPr algn="ctr"/>
                      <a:r>
                        <a:rPr lang="en-US" sz="1600" dirty="0"/>
                        <a:t>man</a:t>
                      </a:r>
                    </a:p>
                  </a:txBody>
                  <a:tcPr anchor="ctr"/>
                </a:tc>
                <a:tc>
                  <a:txBody>
                    <a:bodyPr/>
                    <a:lstStyle/>
                    <a:p>
                      <a:pPr algn="ctr"/>
                      <a:r>
                        <a:rPr lang="en-US" sz="1600" dirty="0"/>
                        <a:t>[1,</a:t>
                      </a:r>
                      <a:r>
                        <a:rPr lang="en-US" sz="1600" baseline="0" dirty="0"/>
                        <a:t> 3</a:t>
                      </a:r>
                      <a:r>
                        <a:rPr lang="en-US" sz="1600" dirty="0"/>
                        <a:t>]</a:t>
                      </a:r>
                    </a:p>
                  </a:txBody>
                  <a:tcPr anchor="ctr"/>
                </a:tc>
                <a:extLst>
                  <a:ext uri="{0D108BD9-81ED-4DB2-BD59-A6C34878D82A}">
                    <a16:rowId xmlns:a16="http://schemas.microsoft.com/office/drawing/2014/main" val="3257322574"/>
                  </a:ext>
                </a:extLst>
              </a:tr>
              <a:tr h="277750">
                <a:tc>
                  <a:txBody>
                    <a:bodyPr/>
                    <a:lstStyle/>
                    <a:p>
                      <a:pPr algn="ctr"/>
                      <a:r>
                        <a:rPr lang="en-US" sz="1600" dirty="0"/>
                        <a:t>queen</a:t>
                      </a:r>
                    </a:p>
                  </a:txBody>
                  <a:tcPr anchor="ctr"/>
                </a:tc>
                <a:tc>
                  <a:txBody>
                    <a:bodyPr/>
                    <a:lstStyle/>
                    <a:p>
                      <a:pPr algn="ctr"/>
                      <a:r>
                        <a:rPr lang="en-US" sz="1600" dirty="0"/>
                        <a:t>[5,</a:t>
                      </a:r>
                      <a:r>
                        <a:rPr lang="en-US" sz="1600" baseline="0" dirty="0"/>
                        <a:t> 5]</a:t>
                      </a:r>
                      <a:endParaRPr lang="en-US" sz="1600" dirty="0"/>
                    </a:p>
                  </a:txBody>
                  <a:tcPr anchor="ctr"/>
                </a:tc>
                <a:extLst>
                  <a:ext uri="{0D108BD9-81ED-4DB2-BD59-A6C34878D82A}">
                    <a16:rowId xmlns:a16="http://schemas.microsoft.com/office/drawing/2014/main" val="2133118554"/>
                  </a:ext>
                </a:extLst>
              </a:tr>
              <a:tr h="277750">
                <a:tc>
                  <a:txBody>
                    <a:bodyPr/>
                    <a:lstStyle/>
                    <a:p>
                      <a:pPr algn="ctr"/>
                      <a:r>
                        <a:rPr lang="en-US" sz="1600" dirty="0"/>
                        <a:t>beautiful</a:t>
                      </a:r>
                    </a:p>
                  </a:txBody>
                  <a:tcPr anchor="ctr"/>
                </a:tc>
                <a:tc>
                  <a:txBody>
                    <a:bodyPr/>
                    <a:lstStyle/>
                    <a:p>
                      <a:pPr algn="ctr"/>
                      <a:r>
                        <a:rPr lang="en-US" sz="1600" dirty="0"/>
                        <a:t>[5, 6]</a:t>
                      </a:r>
                    </a:p>
                  </a:txBody>
                  <a:tcPr anchor="ctr"/>
                </a:tc>
                <a:extLst>
                  <a:ext uri="{0D108BD9-81ED-4DB2-BD59-A6C34878D82A}">
                    <a16:rowId xmlns:a16="http://schemas.microsoft.com/office/drawing/2014/main" val="2201349730"/>
                  </a:ext>
                </a:extLst>
              </a:tr>
              <a:tr h="277750">
                <a:tc>
                  <a:txBody>
                    <a:bodyPr/>
                    <a:lstStyle/>
                    <a:p>
                      <a:pPr algn="ctr"/>
                      <a:r>
                        <a:rPr lang="en-US" sz="1600" dirty="0"/>
                        <a:t>woman</a:t>
                      </a:r>
                    </a:p>
                  </a:txBody>
                  <a:tcPr anchor="ctr"/>
                </a:tc>
                <a:tc>
                  <a:txBody>
                    <a:bodyPr/>
                    <a:lstStyle/>
                    <a:p>
                      <a:pPr algn="ctr"/>
                      <a:r>
                        <a:rPr lang="en-US" sz="1600" dirty="0"/>
                        <a:t>[5, 7]</a:t>
                      </a:r>
                    </a:p>
                  </a:txBody>
                  <a:tcPr anchor="ctr"/>
                </a:tc>
                <a:extLst>
                  <a:ext uri="{0D108BD9-81ED-4DB2-BD59-A6C34878D82A}">
                    <a16:rowId xmlns:a16="http://schemas.microsoft.com/office/drawing/2014/main" val="3775750680"/>
                  </a:ext>
                </a:extLst>
              </a:tr>
            </a:tbl>
          </a:graphicData>
        </a:graphic>
      </p:graphicFrame>
    </p:spTree>
    <p:extLst>
      <p:ext uri="{BB962C8B-B14F-4D97-AF65-F5344CB8AC3E}">
        <p14:creationId xmlns:p14="http://schemas.microsoft.com/office/powerpoint/2010/main" val="239087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2F71B-CC97-4481-9B5D-CE501712C673}"/>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2B02EBBE-7AFA-49AE-BEE8-C7AE6B0923F1}"/>
              </a:ext>
            </a:extLst>
          </p:cNvPr>
          <p:cNvSpPr>
            <a:spLocks noGrp="1"/>
          </p:cNvSpPr>
          <p:nvPr>
            <p:ph type="title"/>
          </p:nvPr>
        </p:nvSpPr>
        <p:spPr/>
        <p:txBody>
          <a:bodyPr/>
          <a:lstStyle/>
          <a:p>
            <a:r>
              <a:rPr lang="en-US" dirty="0" err="1"/>
              <a:t>Gensim’s</a:t>
            </a:r>
            <a:r>
              <a:rPr lang="en-US" dirty="0"/>
              <a:t> implementation of Word2Vec</a:t>
            </a:r>
          </a:p>
        </p:txBody>
      </p:sp>
      <p:sp>
        <p:nvSpPr>
          <p:cNvPr id="7" name="Content Placeholder 6">
            <a:extLst>
              <a:ext uri="{FF2B5EF4-FFF2-40B4-BE49-F238E27FC236}">
                <a16:creationId xmlns:a16="http://schemas.microsoft.com/office/drawing/2014/main" id="{CD266D97-7A3C-4D8B-A035-F1A1E6BFC4ED}"/>
              </a:ext>
            </a:extLst>
          </p:cNvPr>
          <p:cNvSpPr>
            <a:spLocks noGrp="1"/>
          </p:cNvSpPr>
          <p:nvPr>
            <p:ph idx="1"/>
          </p:nvPr>
        </p:nvSpPr>
        <p:spPr>
          <a:xfrm>
            <a:off x="456555" y="1554480"/>
            <a:ext cx="11278244" cy="4846320"/>
          </a:xfrm>
        </p:spPr>
        <p:txBody>
          <a:bodyPr/>
          <a:lstStyle/>
          <a:p>
            <a:r>
              <a:rPr lang="en-US" dirty="0"/>
              <a:t>The vector representation of word </a:t>
            </a:r>
            <a:r>
              <a:rPr lang="en-US" dirty="0">
                <a:solidFill>
                  <a:srgbClr val="00CC66"/>
                </a:solidFill>
              </a:rPr>
              <a:t>‘</a:t>
            </a:r>
            <a:r>
              <a:rPr lang="en-US" dirty="0" err="1">
                <a:solidFill>
                  <a:srgbClr val="00CC66"/>
                </a:solidFill>
              </a:rPr>
              <a:t>fsdb</a:t>
            </a:r>
            <a:r>
              <a:rPr lang="en-US" dirty="0">
                <a:solidFill>
                  <a:srgbClr val="00CC66"/>
                </a:solidFill>
              </a:rPr>
              <a:t>’ </a:t>
            </a:r>
            <a:r>
              <a:rPr lang="en-US" dirty="0"/>
              <a:t>(vector size = 100)</a:t>
            </a:r>
          </a:p>
          <a:p>
            <a:endParaRPr lang="en-US" dirty="0"/>
          </a:p>
          <a:p>
            <a:endParaRPr lang="en-US" dirty="0"/>
          </a:p>
        </p:txBody>
      </p:sp>
      <p:sp>
        <p:nvSpPr>
          <p:cNvPr id="6" name="Rectangle 5">
            <a:extLst>
              <a:ext uri="{FF2B5EF4-FFF2-40B4-BE49-F238E27FC236}">
                <a16:creationId xmlns:a16="http://schemas.microsoft.com/office/drawing/2014/main" id="{FD5D7871-07F5-43B1-BB70-AE4779DC6119}"/>
              </a:ext>
            </a:extLst>
          </p:cNvPr>
          <p:cNvSpPr/>
          <p:nvPr/>
        </p:nvSpPr>
        <p:spPr>
          <a:xfrm>
            <a:off x="3175000" y="2061150"/>
            <a:ext cx="5816600" cy="4339650"/>
          </a:xfrm>
          <a:prstGeom prst="rect">
            <a:avLst/>
          </a:prstGeom>
        </p:spPr>
        <p:txBody>
          <a:bodyPr wrap="square">
            <a:spAutoFit/>
          </a:bodyPr>
          <a:lstStyle/>
          <a:p>
            <a:r>
              <a:rPr lang="en-US" sz="1200" dirty="0"/>
              <a:t>In	: </a:t>
            </a:r>
            <a:r>
              <a:rPr lang="en-US" sz="1200" dirty="0" err="1"/>
              <a:t>model.wv</a:t>
            </a:r>
            <a:r>
              <a:rPr lang="en-US" sz="1200" dirty="0"/>
              <a:t>[</a:t>
            </a:r>
            <a:r>
              <a:rPr lang="en-US" sz="1200" dirty="0">
                <a:solidFill>
                  <a:srgbClr val="00CC66"/>
                </a:solidFill>
              </a:rPr>
              <a:t>'</a:t>
            </a:r>
            <a:r>
              <a:rPr lang="en-US" sz="1200" dirty="0" err="1">
                <a:solidFill>
                  <a:srgbClr val="00CC66"/>
                </a:solidFill>
              </a:rPr>
              <a:t>fsdb</a:t>
            </a:r>
            <a:r>
              <a:rPr lang="en-US" sz="1200" dirty="0">
                <a:solidFill>
                  <a:srgbClr val="00CC66"/>
                </a:solidFill>
              </a:rPr>
              <a:t>'</a:t>
            </a:r>
            <a:r>
              <a:rPr lang="en-US" sz="1200" dirty="0"/>
              <a:t>]</a:t>
            </a:r>
          </a:p>
          <a:p>
            <a:r>
              <a:rPr lang="en-US" sz="1200" dirty="0"/>
              <a:t>Out	: </a:t>
            </a:r>
          </a:p>
          <a:p>
            <a:r>
              <a:rPr lang="en-US" sz="1200" dirty="0"/>
              <a:t>array([-0.7608707 , -0.37955657, -2.906462  , -0.4375401 ,  2.9660382 ,</a:t>
            </a:r>
          </a:p>
          <a:p>
            <a:r>
              <a:rPr lang="en-US" sz="1200" dirty="0"/>
              <a:t>       -2.212919  , -0.17721225, -2.799212  ,  3.1365337 , -0.7779334 ,</a:t>
            </a:r>
          </a:p>
          <a:p>
            <a:r>
              <a:rPr lang="en-US" sz="1200" dirty="0"/>
              <a:t>       -1.0907131 , 1.1342388 ,  2.9037385 ,  3.1998987 , -1.1057326 ,</a:t>
            </a:r>
          </a:p>
          <a:p>
            <a:r>
              <a:rPr lang="en-US" sz="1200" dirty="0"/>
              <a:t>        0.94891804, 0.48081526, -2.351937  ,  2.482524  , -2.7476246 ,</a:t>
            </a:r>
          </a:p>
          <a:p>
            <a:r>
              <a:rPr lang="en-US" sz="1200" dirty="0"/>
              <a:t>        1.0401441 , -2.7474709 ,  1.5914077 ,  0.67026883, -2.0357964 ,</a:t>
            </a:r>
          </a:p>
          <a:p>
            <a:r>
              <a:rPr lang="en-US" sz="1200" dirty="0"/>
              <a:t>        2.041526  , -4.0117555 ,  3.8831751 ,  3.1612527 , -3.879688  ,</a:t>
            </a:r>
          </a:p>
          <a:p>
            <a:r>
              <a:rPr lang="en-US" sz="1200" dirty="0"/>
              <a:t>        0.11474969,  2.0962286 ,  0.12048002,  0.2621428 ,  6.175813  ,</a:t>
            </a:r>
          </a:p>
          <a:p>
            <a:r>
              <a:rPr lang="en-US" sz="1200" dirty="0"/>
              <a:t>       -0.9551771 , -0.5700842 , -2.0331128 ,  0.7125781 , -0.8323695 ,</a:t>
            </a:r>
          </a:p>
          <a:p>
            <a:r>
              <a:rPr lang="en-US" sz="1200" dirty="0"/>
              <a:t>        3.3345644 ,  1.11578   , -1.1692951 ,  0.7249089 , -2.3685577 ,</a:t>
            </a:r>
          </a:p>
          <a:p>
            <a:r>
              <a:rPr lang="en-US" sz="1200" dirty="0"/>
              <a:t>        2.3396358 , -2.6008384 , -0.02779628, -1.7126689 ,  2.7914572 ,</a:t>
            </a:r>
          </a:p>
          <a:p>
            <a:r>
              <a:rPr lang="en-US" sz="1200" dirty="0"/>
              <a:t>        3.9941664 , -0.45404038,  0.5232506 ,  2.0982604 , -2.4638731 ,</a:t>
            </a:r>
          </a:p>
          <a:p>
            <a:r>
              <a:rPr lang="en-US" sz="1200" dirty="0"/>
              <a:t>        0.8933134 ,  3.1713908 ,  2.0564964 ,  0.282349  ,  2.6566098 ,</a:t>
            </a:r>
          </a:p>
          <a:p>
            <a:r>
              <a:rPr lang="en-US" sz="1200" dirty="0"/>
              <a:t>        1.8931702 , -0.50672835,  0.8720573 , -1.1741017 , -0.72306216,</a:t>
            </a:r>
          </a:p>
          <a:p>
            <a:r>
              <a:rPr lang="en-US" sz="1200" dirty="0"/>
              <a:t>        0.7969488 ,  3.960106  , -1.2399791 , -4.073105  ,  1.1256508 ,</a:t>
            </a:r>
          </a:p>
          <a:p>
            <a:r>
              <a:rPr lang="en-US" sz="1200" dirty="0"/>
              <a:t>       -3.3342583 ,  1.8391644 ,  2.6477509 , -0.68003875, -1.8259329 ,</a:t>
            </a:r>
          </a:p>
          <a:p>
            <a:r>
              <a:rPr lang="en-US" sz="1200" dirty="0"/>
              <a:t>        1.5829676 ,  2.0152254 ,  3.5909948 ,  0.6332451 ,  1.1891974 ,</a:t>
            </a:r>
          </a:p>
          <a:p>
            <a:r>
              <a:rPr lang="en-US" sz="1200" dirty="0"/>
              <a:t>        2.4187531 ,  1.6626383 , -0.3663267 , -0.6903361 ,  0.96285826,</a:t>
            </a:r>
          </a:p>
          <a:p>
            <a:r>
              <a:rPr lang="en-US" sz="1200" dirty="0"/>
              <a:t>       -4.6692357 ,  3.0729911 , -2.3578944 ,  1.3086629 , -3.5949953 ,</a:t>
            </a:r>
          </a:p>
          <a:p>
            <a:r>
              <a:rPr lang="en-US" sz="1200" dirty="0"/>
              <a:t>       -2.703109  , -2.3404891 ,  1.6670519 ,  5.3346653 ,  4.964245  ,</a:t>
            </a:r>
          </a:p>
          <a:p>
            <a:r>
              <a:rPr lang="en-US" sz="1200" dirty="0"/>
              <a:t>       -1.1311473 ,  0.6438249 , -0.82584167, -0.9369347 , -1.9242805 ],</a:t>
            </a:r>
          </a:p>
          <a:p>
            <a:r>
              <a:rPr lang="en-US" sz="1200" dirty="0"/>
              <a:t>      </a:t>
            </a:r>
            <a:r>
              <a:rPr lang="en-US" sz="1200" dirty="0" err="1"/>
              <a:t>dtype</a:t>
            </a:r>
            <a:r>
              <a:rPr lang="en-US" sz="1200" dirty="0"/>
              <a:t>=float32)</a:t>
            </a:r>
          </a:p>
        </p:txBody>
      </p:sp>
    </p:spTree>
    <p:extLst>
      <p:ext uri="{BB962C8B-B14F-4D97-AF65-F5344CB8AC3E}">
        <p14:creationId xmlns:p14="http://schemas.microsoft.com/office/powerpoint/2010/main" val="71326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2F71B-CC97-4481-9B5D-CE501712C673}"/>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2B02EBBE-7AFA-49AE-BEE8-C7AE6B0923F1}"/>
              </a:ext>
            </a:extLst>
          </p:cNvPr>
          <p:cNvSpPr>
            <a:spLocks noGrp="1"/>
          </p:cNvSpPr>
          <p:nvPr>
            <p:ph type="title"/>
          </p:nvPr>
        </p:nvSpPr>
        <p:spPr/>
        <p:txBody>
          <a:bodyPr/>
          <a:lstStyle/>
          <a:p>
            <a:r>
              <a:rPr lang="en-US" dirty="0" err="1"/>
              <a:t>Gensim’s</a:t>
            </a:r>
            <a:r>
              <a:rPr lang="en-US" dirty="0"/>
              <a:t> implementation of Word2Vec</a:t>
            </a:r>
          </a:p>
        </p:txBody>
      </p:sp>
      <p:sp>
        <p:nvSpPr>
          <p:cNvPr id="7" name="Content Placeholder 6">
            <a:extLst>
              <a:ext uri="{FF2B5EF4-FFF2-40B4-BE49-F238E27FC236}">
                <a16:creationId xmlns:a16="http://schemas.microsoft.com/office/drawing/2014/main" id="{CD266D97-7A3C-4D8B-A035-F1A1E6BFC4ED}"/>
              </a:ext>
            </a:extLst>
          </p:cNvPr>
          <p:cNvSpPr>
            <a:spLocks noGrp="1"/>
          </p:cNvSpPr>
          <p:nvPr>
            <p:ph idx="1"/>
          </p:nvPr>
        </p:nvSpPr>
        <p:spPr>
          <a:xfrm>
            <a:off x="456555" y="1554480"/>
            <a:ext cx="11278244" cy="4846320"/>
          </a:xfrm>
        </p:spPr>
        <p:txBody>
          <a:bodyPr/>
          <a:lstStyle/>
          <a:p>
            <a:r>
              <a:rPr lang="en-US" dirty="0"/>
              <a:t>Get the similar words</a:t>
            </a:r>
          </a:p>
          <a:p>
            <a:endParaRPr lang="en-US" dirty="0"/>
          </a:p>
          <a:p>
            <a:endParaRPr lang="en-US" dirty="0"/>
          </a:p>
        </p:txBody>
      </p:sp>
      <p:sp>
        <p:nvSpPr>
          <p:cNvPr id="2" name="Rectangle 1">
            <a:extLst>
              <a:ext uri="{FF2B5EF4-FFF2-40B4-BE49-F238E27FC236}">
                <a16:creationId xmlns:a16="http://schemas.microsoft.com/office/drawing/2014/main" id="{55894682-66F9-438F-9D5C-9CA13AC19492}"/>
              </a:ext>
            </a:extLst>
          </p:cNvPr>
          <p:cNvSpPr/>
          <p:nvPr/>
        </p:nvSpPr>
        <p:spPr>
          <a:xfrm>
            <a:off x="974272" y="2261135"/>
            <a:ext cx="5183011" cy="3416320"/>
          </a:xfrm>
          <a:prstGeom prst="rect">
            <a:avLst/>
          </a:prstGeom>
        </p:spPr>
        <p:txBody>
          <a:bodyPr wrap="square">
            <a:spAutoFit/>
          </a:bodyPr>
          <a:lstStyle/>
          <a:p>
            <a:r>
              <a:rPr lang="en-US" dirty="0"/>
              <a:t>In	:</a:t>
            </a:r>
            <a:r>
              <a:rPr lang="en-US" dirty="0" err="1"/>
              <a:t>model.wv.most_similar</a:t>
            </a:r>
            <a:r>
              <a:rPr lang="en-US" dirty="0"/>
              <a:t>(</a:t>
            </a:r>
            <a:r>
              <a:rPr lang="en-US" dirty="0">
                <a:solidFill>
                  <a:srgbClr val="00CC66"/>
                </a:solidFill>
              </a:rPr>
              <a:t>'</a:t>
            </a:r>
            <a:r>
              <a:rPr lang="en-US" dirty="0" err="1">
                <a:solidFill>
                  <a:srgbClr val="00CC66"/>
                </a:solidFill>
              </a:rPr>
              <a:t>fsdb</a:t>
            </a:r>
            <a:r>
              <a:rPr lang="en-US" dirty="0">
                <a:solidFill>
                  <a:srgbClr val="00CC66"/>
                </a:solidFill>
              </a:rPr>
              <a:t>'</a:t>
            </a:r>
            <a:r>
              <a:rPr lang="en-US" dirty="0"/>
              <a:t>)</a:t>
            </a:r>
          </a:p>
          <a:p>
            <a:r>
              <a:rPr lang="en-US" dirty="0"/>
              <a:t>Out	: </a:t>
            </a:r>
          </a:p>
          <a:p>
            <a:r>
              <a:rPr lang="en-US" dirty="0"/>
              <a:t>[(</a:t>
            </a:r>
            <a:r>
              <a:rPr lang="en-US" dirty="0" err="1"/>
              <a:t>vf</a:t>
            </a:r>
            <a:r>
              <a:rPr lang="en-US" dirty="0"/>
              <a:t>, 			0.8820921182632446),</a:t>
            </a:r>
          </a:p>
          <a:p>
            <a:r>
              <a:rPr lang="en-US" dirty="0"/>
              <a:t> (</a:t>
            </a:r>
            <a:r>
              <a:rPr lang="en-US" dirty="0" err="1"/>
              <a:t>vcd</a:t>
            </a:r>
            <a:r>
              <a:rPr lang="en-US" dirty="0"/>
              <a:t>, 		0.8650792241096497),</a:t>
            </a:r>
          </a:p>
          <a:p>
            <a:r>
              <a:rPr lang="en-US" dirty="0"/>
              <a:t> (</a:t>
            </a:r>
            <a:r>
              <a:rPr lang="en-US" dirty="0" err="1"/>
              <a:t>virtual_file</a:t>
            </a:r>
            <a:r>
              <a:rPr lang="en-US" dirty="0"/>
              <a:t>, 	0.8470926284790039),</a:t>
            </a:r>
          </a:p>
          <a:p>
            <a:r>
              <a:rPr lang="en-US" dirty="0"/>
              <a:t> (</a:t>
            </a:r>
            <a:r>
              <a:rPr lang="en-US" dirty="0" err="1"/>
              <a:t>fsdbextract</a:t>
            </a:r>
            <a:r>
              <a:rPr lang="en-US" dirty="0"/>
              <a:t>, 0.8359571695327759),</a:t>
            </a:r>
          </a:p>
          <a:p>
            <a:r>
              <a:rPr lang="en-US" dirty="0"/>
              <a:t> (</a:t>
            </a:r>
            <a:r>
              <a:rPr lang="en-US" dirty="0" err="1"/>
              <a:t>fsdbs</a:t>
            </a:r>
            <a:r>
              <a:rPr lang="en-US" dirty="0"/>
              <a:t>, 		0.835952877998352),</a:t>
            </a:r>
          </a:p>
          <a:p>
            <a:r>
              <a:rPr lang="en-US" dirty="0"/>
              <a:t> (</a:t>
            </a:r>
            <a:r>
              <a:rPr lang="en-US" dirty="0" err="1"/>
              <a:t>zwd</a:t>
            </a:r>
            <a:r>
              <a:rPr lang="en-US" dirty="0"/>
              <a:t>, 		0.8335732221603394),</a:t>
            </a:r>
          </a:p>
          <a:p>
            <a:r>
              <a:rPr lang="en-US" dirty="0"/>
              <a:t> (</a:t>
            </a:r>
            <a:r>
              <a:rPr lang="en-US" dirty="0" err="1"/>
              <a:t>fsdb_vcd</a:t>
            </a:r>
            <a:r>
              <a:rPr lang="en-US" dirty="0"/>
              <a:t>, 	0.8121148347854614),</a:t>
            </a:r>
          </a:p>
          <a:p>
            <a:r>
              <a:rPr lang="en-US" dirty="0"/>
              <a:t> (</a:t>
            </a:r>
            <a:r>
              <a:rPr lang="en-US" dirty="0" err="1"/>
              <a:t>ztdb</a:t>
            </a:r>
            <a:r>
              <a:rPr lang="en-US" dirty="0"/>
              <a:t>, 		0.8093371391296387),</a:t>
            </a:r>
          </a:p>
          <a:p>
            <a:r>
              <a:rPr lang="en-US" dirty="0"/>
              <a:t> (</a:t>
            </a:r>
            <a:r>
              <a:rPr lang="en-US" dirty="0" err="1"/>
              <a:t>slvf</a:t>
            </a:r>
            <a:r>
              <a:rPr lang="en-US" dirty="0"/>
              <a:t>, 		0.8057438135147095),</a:t>
            </a:r>
          </a:p>
          <a:p>
            <a:r>
              <a:rPr lang="en-US" dirty="0"/>
              <a:t> (</a:t>
            </a:r>
            <a:r>
              <a:rPr lang="en-US" dirty="0" err="1"/>
              <a:t>vf_file</a:t>
            </a:r>
            <a:r>
              <a:rPr lang="en-US" dirty="0"/>
              <a:t>, 		0.8041646480560303)]</a:t>
            </a:r>
          </a:p>
        </p:txBody>
      </p:sp>
      <p:sp>
        <p:nvSpPr>
          <p:cNvPr id="5" name="Rectangle 4">
            <a:extLst>
              <a:ext uri="{FF2B5EF4-FFF2-40B4-BE49-F238E27FC236}">
                <a16:creationId xmlns:a16="http://schemas.microsoft.com/office/drawing/2014/main" id="{59C25FF1-6E79-47C1-9861-755A6A313695}"/>
              </a:ext>
            </a:extLst>
          </p:cNvPr>
          <p:cNvSpPr/>
          <p:nvPr/>
        </p:nvSpPr>
        <p:spPr>
          <a:xfrm>
            <a:off x="5925134" y="2261135"/>
            <a:ext cx="5562922" cy="3416320"/>
          </a:xfrm>
          <a:prstGeom prst="rect">
            <a:avLst/>
          </a:prstGeom>
        </p:spPr>
        <p:txBody>
          <a:bodyPr wrap="square">
            <a:spAutoFit/>
          </a:bodyPr>
          <a:lstStyle/>
          <a:p>
            <a:r>
              <a:rPr lang="en-US" dirty="0"/>
              <a:t>In	:</a:t>
            </a:r>
            <a:r>
              <a:rPr lang="en-US" dirty="0" err="1"/>
              <a:t>model.wv.most_similar</a:t>
            </a:r>
            <a:r>
              <a:rPr lang="en-US" dirty="0"/>
              <a:t>(</a:t>
            </a:r>
            <a:r>
              <a:rPr lang="en-US" dirty="0">
                <a:solidFill>
                  <a:srgbClr val="00CC66"/>
                </a:solidFill>
              </a:rPr>
              <a:t>'slowdown'</a:t>
            </a:r>
            <a:r>
              <a:rPr lang="en-US" dirty="0"/>
              <a:t>)</a:t>
            </a:r>
          </a:p>
          <a:p>
            <a:r>
              <a:rPr lang="en-US" dirty="0"/>
              <a:t>Out	: </a:t>
            </a:r>
          </a:p>
          <a:p>
            <a:r>
              <a:rPr lang="en-US" dirty="0"/>
              <a:t>[(slowness, 				0.860400915145874),</a:t>
            </a:r>
          </a:p>
          <a:p>
            <a:r>
              <a:rPr lang="en-US" dirty="0"/>
              <a:t> (</a:t>
            </a:r>
            <a:r>
              <a:rPr lang="en-US" dirty="0" err="1"/>
              <a:t>memory_consumption</a:t>
            </a:r>
            <a:r>
              <a:rPr lang="en-US" dirty="0"/>
              <a:t>, 	0.8502603769302368),</a:t>
            </a:r>
          </a:p>
          <a:p>
            <a:r>
              <a:rPr lang="en-US" dirty="0"/>
              <a:t> (</a:t>
            </a:r>
            <a:r>
              <a:rPr lang="en-US" dirty="0" err="1"/>
              <a:t>take_hour</a:t>
            </a:r>
            <a:r>
              <a:rPr lang="en-US" dirty="0"/>
              <a:t>, 				0.8479933142662048),</a:t>
            </a:r>
          </a:p>
          <a:p>
            <a:r>
              <a:rPr lang="en-US" dirty="0"/>
              <a:t> (</a:t>
            </a:r>
            <a:r>
              <a:rPr lang="en-US" dirty="0" err="1"/>
              <a:t>customer_complain</a:t>
            </a:r>
            <a:r>
              <a:rPr lang="en-US" dirty="0"/>
              <a:t>, 		0.8442140817642212),</a:t>
            </a:r>
          </a:p>
          <a:p>
            <a:r>
              <a:rPr lang="en-US" dirty="0"/>
              <a:t> (</a:t>
            </a:r>
            <a:r>
              <a:rPr lang="en-US" dirty="0" err="1"/>
              <a:t>take_hr</a:t>
            </a:r>
            <a:r>
              <a:rPr lang="en-US" dirty="0"/>
              <a:t>, 				0.8385006189346313),</a:t>
            </a:r>
          </a:p>
          <a:p>
            <a:r>
              <a:rPr lang="en-US" dirty="0"/>
              <a:t> (consumption, 			0.8356343507766724),</a:t>
            </a:r>
          </a:p>
          <a:p>
            <a:r>
              <a:rPr lang="en-US" dirty="0"/>
              <a:t> (</a:t>
            </a:r>
            <a:r>
              <a:rPr lang="en-US" dirty="0" err="1"/>
              <a:t>nvidia</a:t>
            </a:r>
            <a:r>
              <a:rPr lang="en-US" dirty="0"/>
              <a:t>, 					0.8337755799293518),</a:t>
            </a:r>
          </a:p>
          <a:p>
            <a:r>
              <a:rPr lang="en-US" dirty="0"/>
              <a:t> (</a:t>
            </a:r>
            <a:r>
              <a:rPr lang="en-US" dirty="0" err="1"/>
              <a:t>take_time</a:t>
            </a:r>
            <a:r>
              <a:rPr lang="en-US" dirty="0"/>
              <a:t>, 				0.8309735655784607),</a:t>
            </a:r>
          </a:p>
          <a:p>
            <a:r>
              <a:rPr lang="en-US" dirty="0"/>
              <a:t> (</a:t>
            </a:r>
            <a:r>
              <a:rPr lang="en-US" dirty="0" err="1"/>
              <a:t>debug_session</a:t>
            </a:r>
            <a:r>
              <a:rPr lang="en-US" dirty="0"/>
              <a:t>, 			0.8293709754943848),</a:t>
            </a:r>
          </a:p>
          <a:p>
            <a:r>
              <a:rPr lang="en-US" dirty="0"/>
              <a:t> (</a:t>
            </a:r>
            <a:r>
              <a:rPr lang="en-US" dirty="0" err="1"/>
              <a:t>cmem</a:t>
            </a:r>
            <a:r>
              <a:rPr lang="en-US" dirty="0"/>
              <a:t>, 					0.8263660669326782)]</a:t>
            </a:r>
          </a:p>
        </p:txBody>
      </p:sp>
    </p:spTree>
    <p:extLst>
      <p:ext uri="{BB962C8B-B14F-4D97-AF65-F5344CB8AC3E}">
        <p14:creationId xmlns:p14="http://schemas.microsoft.com/office/powerpoint/2010/main" val="187235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D1F9A70-96F7-4382-AE9C-14EB4F687A70}"/>
              </a:ext>
            </a:extLst>
          </p:cNvPr>
          <p:cNvGraphicFramePr>
            <a:graphicFrameLocks noGrp="1"/>
          </p:cNvGraphicFramePr>
          <p:nvPr>
            <p:ph idx="1"/>
            <p:extLst>
              <p:ext uri="{D42A27DB-BD31-4B8C-83A1-F6EECF244321}">
                <p14:modId xmlns:p14="http://schemas.microsoft.com/office/powerpoint/2010/main" val="2995027246"/>
              </p:ext>
            </p:extLst>
          </p:nvPr>
        </p:nvGraphicFramePr>
        <p:xfrm>
          <a:off x="12648555" y="1753204"/>
          <a:ext cx="3414691" cy="4572000"/>
        </p:xfrm>
        <a:graphic>
          <a:graphicData uri="http://schemas.openxmlformats.org/drawingml/2006/table">
            <a:tbl>
              <a:tblPr firstRow="1" bandRow="1">
                <a:tableStyleId>{5940675A-B579-460E-94D1-54222C63F5DA}</a:tableStyleId>
              </a:tblPr>
              <a:tblGrid>
                <a:gridCol w="468186">
                  <a:extLst>
                    <a:ext uri="{9D8B030D-6E8A-4147-A177-3AD203B41FA5}">
                      <a16:colId xmlns:a16="http://schemas.microsoft.com/office/drawing/2014/main" val="351174761"/>
                    </a:ext>
                  </a:extLst>
                </a:gridCol>
                <a:gridCol w="861614">
                  <a:extLst>
                    <a:ext uri="{9D8B030D-6E8A-4147-A177-3AD203B41FA5}">
                      <a16:colId xmlns:a16="http://schemas.microsoft.com/office/drawing/2014/main" val="1913878974"/>
                    </a:ext>
                  </a:extLst>
                </a:gridCol>
                <a:gridCol w="510585">
                  <a:extLst>
                    <a:ext uri="{9D8B030D-6E8A-4147-A177-3AD203B41FA5}">
                      <a16:colId xmlns:a16="http://schemas.microsoft.com/office/drawing/2014/main" val="4271352946"/>
                    </a:ext>
                  </a:extLst>
                </a:gridCol>
                <a:gridCol w="1574306">
                  <a:extLst>
                    <a:ext uri="{9D8B030D-6E8A-4147-A177-3AD203B41FA5}">
                      <a16:colId xmlns:a16="http://schemas.microsoft.com/office/drawing/2014/main" val="176491574"/>
                    </a:ext>
                  </a:extLst>
                </a:gridCol>
              </a:tblGrid>
              <a:tr h="304115">
                <a:tc>
                  <a:txBody>
                    <a:bodyPr/>
                    <a:lstStyle/>
                    <a:p>
                      <a:pPr algn="ctr"/>
                      <a:r>
                        <a:rPr lang="en-US" sz="1400" dirty="0"/>
                        <a:t>1</a:t>
                      </a:r>
                    </a:p>
                  </a:txBody>
                  <a:tcPr/>
                </a:tc>
                <a:tc>
                  <a:txBody>
                    <a:bodyPr/>
                    <a:lstStyle/>
                    <a:p>
                      <a:pPr algn="ctr"/>
                      <a:r>
                        <a:rPr lang="en-US" sz="1400" dirty="0"/>
                        <a:t>verdi</a:t>
                      </a:r>
                    </a:p>
                  </a:txBody>
                  <a:tcPr/>
                </a:tc>
                <a:tc>
                  <a:txBody>
                    <a:bodyPr/>
                    <a:lstStyle/>
                    <a:p>
                      <a:pPr algn="ctr"/>
                      <a:r>
                        <a:rPr lang="en-US" sz="1400" dirty="0"/>
                        <a:t>16</a:t>
                      </a:r>
                    </a:p>
                  </a:txBody>
                  <a:tcPr/>
                </a:tc>
                <a:tc>
                  <a:txBody>
                    <a:bodyPr/>
                    <a:lstStyle/>
                    <a:p>
                      <a:pPr algn="ctr"/>
                      <a:r>
                        <a:rPr lang="en-US" sz="1400" dirty="0" err="1"/>
                        <a:t>release_structure</a:t>
                      </a:r>
                      <a:endParaRPr lang="en-US" sz="1400" dirty="0"/>
                    </a:p>
                  </a:txBody>
                  <a:tcPr/>
                </a:tc>
                <a:extLst>
                  <a:ext uri="{0D108BD9-81ED-4DB2-BD59-A6C34878D82A}">
                    <a16:rowId xmlns:a16="http://schemas.microsoft.com/office/drawing/2014/main" val="748880856"/>
                  </a:ext>
                </a:extLst>
              </a:tr>
              <a:tr h="304115">
                <a:tc>
                  <a:txBody>
                    <a:bodyPr/>
                    <a:lstStyle/>
                    <a:p>
                      <a:pPr algn="ctr"/>
                      <a:r>
                        <a:rPr lang="en-US" sz="1400" dirty="0"/>
                        <a:t>2</a:t>
                      </a:r>
                    </a:p>
                  </a:txBody>
                  <a:tcPr/>
                </a:tc>
                <a:tc>
                  <a:txBody>
                    <a:bodyPr/>
                    <a:lstStyle/>
                    <a:p>
                      <a:pPr algn="ctr"/>
                      <a:r>
                        <a:rPr lang="en-US" sz="1400" dirty="0"/>
                        <a:t>file</a:t>
                      </a:r>
                    </a:p>
                  </a:txBody>
                  <a:tcPr/>
                </a:tc>
                <a:tc>
                  <a:txBody>
                    <a:bodyPr/>
                    <a:lstStyle/>
                    <a:p>
                      <a:pPr algn="ctr"/>
                      <a:r>
                        <a:rPr lang="en-US" sz="1400" dirty="0"/>
                        <a:t>17</a:t>
                      </a:r>
                    </a:p>
                  </a:txBody>
                  <a:tcPr/>
                </a:tc>
                <a:tc>
                  <a:txBody>
                    <a:bodyPr/>
                    <a:lstStyle/>
                    <a:p>
                      <a:pPr algn="ctr"/>
                      <a:r>
                        <a:rPr lang="en-US" sz="1400" dirty="0"/>
                        <a:t>name</a:t>
                      </a:r>
                    </a:p>
                  </a:txBody>
                  <a:tcPr/>
                </a:tc>
                <a:extLst>
                  <a:ext uri="{0D108BD9-81ED-4DB2-BD59-A6C34878D82A}">
                    <a16:rowId xmlns:a16="http://schemas.microsoft.com/office/drawing/2014/main" val="3907968980"/>
                  </a:ext>
                </a:extLst>
              </a:tr>
              <a:tr h="304115">
                <a:tc>
                  <a:txBody>
                    <a:bodyPr/>
                    <a:lstStyle/>
                    <a:p>
                      <a:pPr algn="ctr"/>
                      <a:r>
                        <a:rPr lang="en-US" sz="1400" dirty="0"/>
                        <a:t>3</a:t>
                      </a:r>
                    </a:p>
                  </a:txBody>
                  <a:tcPr/>
                </a:tc>
                <a:tc>
                  <a:txBody>
                    <a:bodyPr/>
                    <a:lstStyle/>
                    <a:p>
                      <a:pPr algn="ctr"/>
                      <a:r>
                        <a:rPr lang="en-US" sz="1400" dirty="0"/>
                        <a:t>char</a:t>
                      </a:r>
                    </a:p>
                  </a:txBody>
                  <a:tcPr/>
                </a:tc>
                <a:tc>
                  <a:txBody>
                    <a:bodyPr/>
                    <a:lstStyle/>
                    <a:p>
                      <a:pPr algn="ctr"/>
                      <a:r>
                        <a:rPr lang="en-US" sz="1400" dirty="0"/>
                        <a:t>18</a:t>
                      </a:r>
                    </a:p>
                  </a:txBody>
                  <a:tcPr/>
                </a:tc>
                <a:tc>
                  <a:txBody>
                    <a:bodyPr/>
                    <a:lstStyle/>
                    <a:p>
                      <a:pPr algn="ctr"/>
                      <a:r>
                        <a:rPr lang="en-US" sz="1400" dirty="0"/>
                        <a:t>reproduce</a:t>
                      </a:r>
                    </a:p>
                  </a:txBody>
                  <a:tcPr/>
                </a:tc>
                <a:extLst>
                  <a:ext uri="{0D108BD9-81ED-4DB2-BD59-A6C34878D82A}">
                    <a16:rowId xmlns:a16="http://schemas.microsoft.com/office/drawing/2014/main" val="3050684871"/>
                  </a:ext>
                </a:extLst>
              </a:tr>
              <a:tr h="304115">
                <a:tc>
                  <a:txBody>
                    <a:bodyPr/>
                    <a:lstStyle/>
                    <a:p>
                      <a:pPr algn="ctr"/>
                      <a:r>
                        <a:rPr lang="en-US" sz="1400" dirty="0"/>
                        <a:t>4</a:t>
                      </a:r>
                    </a:p>
                  </a:txBody>
                  <a:tcPr/>
                </a:tc>
                <a:tc>
                  <a:txBody>
                    <a:bodyPr/>
                    <a:lstStyle/>
                    <a:p>
                      <a:pPr algn="ctr"/>
                      <a:r>
                        <a:rPr lang="en-US" sz="1400" dirty="0"/>
                        <a:t>signal</a:t>
                      </a:r>
                    </a:p>
                  </a:txBody>
                  <a:tcPr/>
                </a:tc>
                <a:tc>
                  <a:txBody>
                    <a:bodyPr/>
                    <a:lstStyle/>
                    <a:p>
                      <a:pPr algn="ctr"/>
                      <a:r>
                        <a:rPr lang="en-US" sz="1400" dirty="0"/>
                        <a:t>19</a:t>
                      </a:r>
                    </a:p>
                  </a:txBody>
                  <a:tcPr/>
                </a:tc>
                <a:tc>
                  <a:txBody>
                    <a:bodyPr/>
                    <a:lstStyle/>
                    <a:p>
                      <a:pPr algn="ctr"/>
                      <a:r>
                        <a:rPr lang="en-US" sz="1400" dirty="0"/>
                        <a:t>version</a:t>
                      </a:r>
                    </a:p>
                  </a:txBody>
                  <a:tcPr/>
                </a:tc>
                <a:extLst>
                  <a:ext uri="{0D108BD9-81ED-4DB2-BD59-A6C34878D82A}">
                    <a16:rowId xmlns:a16="http://schemas.microsoft.com/office/drawing/2014/main" val="364306846"/>
                  </a:ext>
                </a:extLst>
              </a:tr>
              <a:tr h="304115">
                <a:tc>
                  <a:txBody>
                    <a:bodyPr/>
                    <a:lstStyle/>
                    <a:p>
                      <a:pPr algn="ctr"/>
                      <a:r>
                        <a:rPr lang="en-US" sz="1400" dirty="0"/>
                        <a:t>5</a:t>
                      </a:r>
                    </a:p>
                  </a:txBody>
                  <a:tcPr/>
                </a:tc>
                <a:tc>
                  <a:txBody>
                    <a:bodyPr/>
                    <a:lstStyle/>
                    <a:p>
                      <a:pPr algn="ctr"/>
                      <a:r>
                        <a:rPr lang="en-US" sz="1400" dirty="0"/>
                        <a:t>use</a:t>
                      </a:r>
                    </a:p>
                  </a:txBody>
                  <a:tcPr/>
                </a:tc>
                <a:tc>
                  <a:txBody>
                    <a:bodyPr/>
                    <a:lstStyle/>
                    <a:p>
                      <a:pPr algn="ctr"/>
                      <a:r>
                        <a:rPr lang="en-US" sz="1400" dirty="0"/>
                        <a:t>20</a:t>
                      </a:r>
                    </a:p>
                  </a:txBody>
                  <a:tcPr/>
                </a:tc>
                <a:tc>
                  <a:txBody>
                    <a:bodyPr/>
                    <a:lstStyle/>
                    <a:p>
                      <a:pPr algn="ctr"/>
                      <a:r>
                        <a:rPr lang="en-US" sz="1400" dirty="0"/>
                        <a:t>add</a:t>
                      </a:r>
                    </a:p>
                  </a:txBody>
                  <a:tcPr/>
                </a:tc>
                <a:extLst>
                  <a:ext uri="{0D108BD9-81ED-4DB2-BD59-A6C34878D82A}">
                    <a16:rowId xmlns:a16="http://schemas.microsoft.com/office/drawing/2014/main" val="1249389666"/>
                  </a:ext>
                </a:extLst>
              </a:tr>
              <a:tr h="304115">
                <a:tc>
                  <a:txBody>
                    <a:bodyPr/>
                    <a:lstStyle/>
                    <a:p>
                      <a:pPr algn="ctr"/>
                      <a:r>
                        <a:rPr lang="en-US" sz="1400" dirty="0"/>
                        <a:t>6</a:t>
                      </a:r>
                    </a:p>
                  </a:txBody>
                  <a:tcPr/>
                </a:tc>
                <a:tc>
                  <a:txBody>
                    <a:bodyPr/>
                    <a:lstStyle/>
                    <a:p>
                      <a:pPr algn="ctr"/>
                      <a:r>
                        <a:rPr lang="en-US" sz="1400" dirty="0"/>
                        <a:t>issue</a:t>
                      </a:r>
                    </a:p>
                  </a:txBody>
                  <a:tcPr/>
                </a:tc>
                <a:tc>
                  <a:txBody>
                    <a:bodyPr/>
                    <a:lstStyle/>
                    <a:p>
                      <a:pPr algn="ctr"/>
                      <a:r>
                        <a:rPr lang="en-US" sz="1400" dirty="0"/>
                        <a:t>21</a:t>
                      </a:r>
                    </a:p>
                  </a:txBody>
                  <a:tcPr/>
                </a:tc>
                <a:tc>
                  <a:txBody>
                    <a:bodyPr/>
                    <a:lstStyle/>
                    <a:p>
                      <a:pPr algn="ctr"/>
                      <a:r>
                        <a:rPr lang="en-US" sz="1400" dirty="0"/>
                        <a:t>select</a:t>
                      </a:r>
                    </a:p>
                  </a:txBody>
                  <a:tcPr/>
                </a:tc>
                <a:extLst>
                  <a:ext uri="{0D108BD9-81ED-4DB2-BD59-A6C34878D82A}">
                    <a16:rowId xmlns:a16="http://schemas.microsoft.com/office/drawing/2014/main" val="4077958003"/>
                  </a:ext>
                </a:extLst>
              </a:tr>
              <a:tr h="304115">
                <a:tc>
                  <a:txBody>
                    <a:bodyPr/>
                    <a:lstStyle/>
                    <a:p>
                      <a:pPr algn="ctr"/>
                      <a:r>
                        <a:rPr lang="en-US" sz="1400" dirty="0"/>
                        <a:t>7</a:t>
                      </a:r>
                    </a:p>
                  </a:txBody>
                  <a:tcPr/>
                </a:tc>
                <a:tc>
                  <a:txBody>
                    <a:bodyPr/>
                    <a:lstStyle/>
                    <a:p>
                      <a:pPr algn="ctr"/>
                      <a:r>
                        <a:rPr lang="en-US" sz="1400" dirty="0" err="1"/>
                        <a:t>fsdb</a:t>
                      </a:r>
                      <a:endParaRPr lang="en-US" sz="1400" dirty="0"/>
                    </a:p>
                  </a:txBody>
                  <a:tcPr/>
                </a:tc>
                <a:tc>
                  <a:txBody>
                    <a:bodyPr/>
                    <a:lstStyle/>
                    <a:p>
                      <a:pPr algn="ctr"/>
                      <a:r>
                        <a:rPr lang="en-US" sz="1400" dirty="0"/>
                        <a:t>22</a:t>
                      </a:r>
                    </a:p>
                  </a:txBody>
                  <a:tcPr/>
                </a:tc>
                <a:tc>
                  <a:txBody>
                    <a:bodyPr/>
                    <a:lstStyle/>
                    <a:p>
                      <a:pPr algn="ctr"/>
                      <a:r>
                        <a:rPr lang="en-US" sz="1400" dirty="0"/>
                        <a:t>test</a:t>
                      </a:r>
                    </a:p>
                  </a:txBody>
                  <a:tcPr/>
                </a:tc>
                <a:extLst>
                  <a:ext uri="{0D108BD9-81ED-4DB2-BD59-A6C34878D82A}">
                    <a16:rowId xmlns:a16="http://schemas.microsoft.com/office/drawing/2014/main" val="794222465"/>
                  </a:ext>
                </a:extLst>
              </a:tr>
              <a:tr h="304115">
                <a:tc>
                  <a:txBody>
                    <a:bodyPr/>
                    <a:lstStyle/>
                    <a:p>
                      <a:pPr algn="ctr"/>
                      <a:r>
                        <a:rPr lang="en-US" sz="1400" dirty="0"/>
                        <a:t>8</a:t>
                      </a:r>
                    </a:p>
                  </a:txBody>
                  <a:tcPr/>
                </a:tc>
                <a:tc>
                  <a:txBody>
                    <a:bodyPr/>
                    <a:lstStyle/>
                    <a:p>
                      <a:pPr algn="ctr"/>
                      <a:r>
                        <a:rPr lang="en-US" sz="1400" dirty="0"/>
                        <a:t>show</a:t>
                      </a:r>
                    </a:p>
                  </a:txBody>
                  <a:tcPr/>
                </a:tc>
                <a:tc>
                  <a:txBody>
                    <a:bodyPr/>
                    <a:lstStyle/>
                    <a:p>
                      <a:pPr algn="ctr"/>
                      <a:r>
                        <a:rPr lang="en-US" sz="1400" dirty="0"/>
                        <a:t>23</a:t>
                      </a:r>
                    </a:p>
                  </a:txBody>
                  <a:tcPr/>
                </a:tc>
                <a:tc>
                  <a:txBody>
                    <a:bodyPr/>
                    <a:lstStyle/>
                    <a:p>
                      <a:pPr algn="ctr"/>
                      <a:r>
                        <a:rPr lang="en-US" sz="1400" dirty="0"/>
                        <a:t>description</a:t>
                      </a:r>
                    </a:p>
                  </a:txBody>
                  <a:tcPr/>
                </a:tc>
                <a:extLst>
                  <a:ext uri="{0D108BD9-81ED-4DB2-BD59-A6C34878D82A}">
                    <a16:rowId xmlns:a16="http://schemas.microsoft.com/office/drawing/2014/main" val="3298032432"/>
                  </a:ext>
                </a:extLst>
              </a:tr>
              <a:tr h="304115">
                <a:tc>
                  <a:txBody>
                    <a:bodyPr/>
                    <a:lstStyle/>
                    <a:p>
                      <a:pPr algn="ctr"/>
                      <a:r>
                        <a:rPr lang="en-US" sz="1400" dirty="0"/>
                        <a:t>9</a:t>
                      </a:r>
                    </a:p>
                  </a:txBody>
                  <a:tcPr/>
                </a:tc>
                <a:tc>
                  <a:txBody>
                    <a:bodyPr/>
                    <a:lstStyle/>
                    <a:p>
                      <a:pPr algn="ctr"/>
                      <a:r>
                        <a:rPr lang="en-US" sz="1400" dirty="0" err="1"/>
                        <a:t>vcs</a:t>
                      </a:r>
                      <a:endParaRPr lang="en-US" sz="1400" dirty="0"/>
                    </a:p>
                  </a:txBody>
                  <a:tcPr/>
                </a:tc>
                <a:tc>
                  <a:txBody>
                    <a:bodyPr/>
                    <a:lstStyle/>
                    <a:p>
                      <a:pPr algn="ctr"/>
                      <a:r>
                        <a:rPr lang="en-US" sz="1400" dirty="0"/>
                        <a:t>24</a:t>
                      </a:r>
                    </a:p>
                  </a:txBody>
                  <a:tcPr/>
                </a:tc>
                <a:tc>
                  <a:txBody>
                    <a:bodyPr/>
                    <a:lstStyle/>
                    <a:p>
                      <a:pPr algn="ctr"/>
                      <a:r>
                        <a:rPr lang="en-US" sz="1400" dirty="0"/>
                        <a:t>change</a:t>
                      </a:r>
                    </a:p>
                  </a:txBody>
                  <a:tcPr/>
                </a:tc>
                <a:extLst>
                  <a:ext uri="{0D108BD9-81ED-4DB2-BD59-A6C34878D82A}">
                    <a16:rowId xmlns:a16="http://schemas.microsoft.com/office/drawing/2014/main" val="82264249"/>
                  </a:ext>
                </a:extLst>
              </a:tr>
              <a:tr h="304115">
                <a:tc>
                  <a:txBody>
                    <a:bodyPr/>
                    <a:lstStyle/>
                    <a:p>
                      <a:pPr algn="ctr"/>
                      <a:r>
                        <a:rPr lang="en-US" sz="1400" dirty="0"/>
                        <a:t>10</a:t>
                      </a:r>
                    </a:p>
                  </a:txBody>
                  <a:tcPr/>
                </a:tc>
                <a:tc>
                  <a:txBody>
                    <a:bodyPr/>
                    <a:lstStyle/>
                    <a:p>
                      <a:pPr algn="ctr"/>
                      <a:r>
                        <a:rPr lang="en-US" sz="1400" dirty="0"/>
                        <a:t>void</a:t>
                      </a:r>
                    </a:p>
                  </a:txBody>
                  <a:tcPr/>
                </a:tc>
                <a:tc>
                  <a:txBody>
                    <a:bodyPr/>
                    <a:lstStyle/>
                    <a:p>
                      <a:pPr algn="ctr"/>
                      <a:r>
                        <a:rPr lang="en-US" sz="1400" dirty="0"/>
                        <a:t>25</a:t>
                      </a:r>
                    </a:p>
                  </a:txBody>
                  <a:tcPr/>
                </a:tc>
                <a:tc>
                  <a:txBody>
                    <a:bodyPr/>
                    <a:lstStyle/>
                    <a:p>
                      <a:pPr algn="ctr"/>
                      <a:r>
                        <a:rPr lang="en-US" sz="1400" dirty="0"/>
                        <a:t>user</a:t>
                      </a:r>
                    </a:p>
                  </a:txBody>
                  <a:tcPr/>
                </a:tc>
                <a:extLst>
                  <a:ext uri="{0D108BD9-81ED-4DB2-BD59-A6C34878D82A}">
                    <a16:rowId xmlns:a16="http://schemas.microsoft.com/office/drawing/2014/main" val="4271786402"/>
                  </a:ext>
                </a:extLst>
              </a:tr>
              <a:tr h="304115">
                <a:tc>
                  <a:txBody>
                    <a:bodyPr/>
                    <a:lstStyle/>
                    <a:p>
                      <a:pPr algn="ctr"/>
                      <a:r>
                        <a:rPr lang="en-US" sz="1400" dirty="0"/>
                        <a:t>11</a:t>
                      </a:r>
                    </a:p>
                  </a:txBody>
                  <a:tcPr/>
                </a:tc>
                <a:tc>
                  <a:txBody>
                    <a:bodyPr/>
                    <a:lstStyle/>
                    <a:p>
                      <a:pPr algn="ctr"/>
                      <a:r>
                        <a:rPr lang="en-US" sz="1400" dirty="0"/>
                        <a:t>int</a:t>
                      </a:r>
                    </a:p>
                  </a:txBody>
                  <a:tcPr/>
                </a:tc>
                <a:tc>
                  <a:txBody>
                    <a:bodyPr/>
                    <a:lstStyle/>
                    <a:p>
                      <a:pPr algn="ctr"/>
                      <a:r>
                        <a:rPr lang="en-US" sz="1400" dirty="0"/>
                        <a:t>26</a:t>
                      </a:r>
                    </a:p>
                  </a:txBody>
                  <a:tcPr/>
                </a:tc>
                <a:tc>
                  <a:txBody>
                    <a:bodyPr/>
                    <a:lstStyle/>
                    <a:p>
                      <a:pPr algn="ctr"/>
                      <a:r>
                        <a:rPr lang="en-US" sz="1400" dirty="0"/>
                        <a:t>value</a:t>
                      </a:r>
                    </a:p>
                  </a:txBody>
                  <a:tcPr/>
                </a:tc>
                <a:extLst>
                  <a:ext uri="{0D108BD9-81ED-4DB2-BD59-A6C34878D82A}">
                    <a16:rowId xmlns:a16="http://schemas.microsoft.com/office/drawing/2014/main" val="3226643062"/>
                  </a:ext>
                </a:extLst>
              </a:tr>
              <a:tr h="304115">
                <a:tc>
                  <a:txBody>
                    <a:bodyPr/>
                    <a:lstStyle/>
                    <a:p>
                      <a:pPr algn="ctr"/>
                      <a:r>
                        <a:rPr lang="en-US" sz="1400" dirty="0"/>
                        <a:t>12</a:t>
                      </a:r>
                    </a:p>
                  </a:txBody>
                  <a:tcPr/>
                </a:tc>
                <a:tc>
                  <a:txBody>
                    <a:bodyPr/>
                    <a:lstStyle/>
                    <a:p>
                      <a:pPr algn="ctr"/>
                      <a:r>
                        <a:rPr lang="en-US" sz="1400" dirty="0"/>
                        <a:t>support</a:t>
                      </a:r>
                    </a:p>
                  </a:txBody>
                  <a:tcPr/>
                </a:tc>
                <a:tc>
                  <a:txBody>
                    <a:bodyPr/>
                    <a:lstStyle/>
                    <a:p>
                      <a:pPr algn="ctr"/>
                      <a:r>
                        <a:rPr lang="en-US" sz="1400" dirty="0"/>
                        <a:t>27</a:t>
                      </a:r>
                    </a:p>
                  </a:txBody>
                  <a:tcPr/>
                </a:tc>
                <a:tc>
                  <a:txBody>
                    <a:bodyPr/>
                    <a:lstStyle/>
                    <a:p>
                      <a:pPr algn="ctr"/>
                      <a:r>
                        <a:rPr lang="en-US" sz="1400" dirty="0"/>
                        <a:t>work</a:t>
                      </a:r>
                    </a:p>
                  </a:txBody>
                  <a:tcPr/>
                </a:tc>
                <a:extLst>
                  <a:ext uri="{0D108BD9-81ED-4DB2-BD59-A6C34878D82A}">
                    <a16:rowId xmlns:a16="http://schemas.microsoft.com/office/drawing/2014/main" val="2600493269"/>
                  </a:ext>
                </a:extLst>
              </a:tr>
              <a:tr h="304115">
                <a:tc>
                  <a:txBody>
                    <a:bodyPr/>
                    <a:lstStyle/>
                    <a:p>
                      <a:pPr algn="ctr"/>
                      <a:r>
                        <a:rPr lang="en-US" sz="1400" dirty="0"/>
                        <a:t>13</a:t>
                      </a:r>
                    </a:p>
                  </a:txBody>
                  <a:tcPr/>
                </a:tc>
                <a:tc>
                  <a:txBody>
                    <a:bodyPr/>
                    <a:lstStyle/>
                    <a:p>
                      <a:pPr algn="ctr"/>
                      <a:r>
                        <a:rPr lang="en-US" sz="1400" dirty="0"/>
                        <a:t>error</a:t>
                      </a:r>
                    </a:p>
                  </a:txBody>
                  <a:tcPr/>
                </a:tc>
                <a:tc>
                  <a:txBody>
                    <a:bodyPr/>
                    <a:lstStyle/>
                    <a:p>
                      <a:pPr algn="ctr"/>
                      <a:r>
                        <a:rPr lang="en-US" sz="1400" dirty="0"/>
                        <a:t>28</a:t>
                      </a:r>
                    </a:p>
                  </a:txBody>
                  <a:tcPr/>
                </a:tc>
                <a:tc>
                  <a:txBody>
                    <a:bodyPr/>
                    <a:lstStyle/>
                    <a:p>
                      <a:pPr algn="ctr"/>
                      <a:r>
                        <a:rPr lang="en-US" sz="1400" dirty="0"/>
                        <a:t>need</a:t>
                      </a:r>
                    </a:p>
                  </a:txBody>
                  <a:tcPr/>
                </a:tc>
                <a:extLst>
                  <a:ext uri="{0D108BD9-81ED-4DB2-BD59-A6C34878D82A}">
                    <a16:rowId xmlns:a16="http://schemas.microsoft.com/office/drawing/2014/main" val="4288842262"/>
                  </a:ext>
                </a:extLst>
              </a:tr>
              <a:tr h="304115">
                <a:tc>
                  <a:txBody>
                    <a:bodyPr/>
                    <a:lstStyle/>
                    <a:p>
                      <a:pPr algn="ctr"/>
                      <a:r>
                        <a:rPr lang="en-US" sz="1400" dirty="0"/>
                        <a:t>14</a:t>
                      </a:r>
                    </a:p>
                  </a:txBody>
                  <a:tcPr/>
                </a:tc>
                <a:tc>
                  <a:txBody>
                    <a:bodyPr/>
                    <a:lstStyle/>
                    <a:p>
                      <a:pPr algn="ctr"/>
                      <a:r>
                        <a:rPr lang="en-US" sz="1400" dirty="0"/>
                        <a:t>run</a:t>
                      </a:r>
                    </a:p>
                  </a:txBody>
                  <a:tcPr/>
                </a:tc>
                <a:tc>
                  <a:txBody>
                    <a:bodyPr/>
                    <a:lstStyle/>
                    <a:p>
                      <a:pPr algn="ctr"/>
                      <a:r>
                        <a:rPr lang="en-US" sz="1400" dirty="0"/>
                        <a:t>29</a:t>
                      </a:r>
                    </a:p>
                  </a:txBody>
                  <a:tcPr/>
                </a:tc>
                <a:tc>
                  <a:txBody>
                    <a:bodyPr/>
                    <a:lstStyle/>
                    <a:p>
                      <a:pPr algn="ctr"/>
                      <a:r>
                        <a:rPr lang="en-US" sz="1400" dirty="0"/>
                        <a:t>get</a:t>
                      </a:r>
                    </a:p>
                  </a:txBody>
                  <a:tcPr/>
                </a:tc>
                <a:extLst>
                  <a:ext uri="{0D108BD9-81ED-4DB2-BD59-A6C34878D82A}">
                    <a16:rowId xmlns:a16="http://schemas.microsoft.com/office/drawing/2014/main" val="280404117"/>
                  </a:ext>
                </a:extLst>
              </a:tr>
              <a:tr h="304115">
                <a:tc>
                  <a:txBody>
                    <a:bodyPr/>
                    <a:lstStyle/>
                    <a:p>
                      <a:pPr algn="ctr"/>
                      <a:r>
                        <a:rPr lang="en-US" sz="1400" dirty="0"/>
                        <a:t>15</a:t>
                      </a:r>
                    </a:p>
                  </a:txBody>
                  <a:tcPr/>
                </a:tc>
                <a:tc>
                  <a:txBody>
                    <a:bodyPr/>
                    <a:lstStyle/>
                    <a:p>
                      <a:pPr algn="ctr"/>
                      <a:r>
                        <a:rPr lang="en-US" sz="1400" dirty="0"/>
                        <a:t>case</a:t>
                      </a:r>
                    </a:p>
                  </a:txBody>
                  <a:tcPr/>
                </a:tc>
                <a:tc>
                  <a:txBody>
                    <a:bodyPr/>
                    <a:lstStyle/>
                    <a:p>
                      <a:pPr algn="ctr"/>
                      <a:r>
                        <a:rPr lang="en-US" sz="1400" dirty="0"/>
                        <a:t>30</a:t>
                      </a:r>
                    </a:p>
                  </a:txBody>
                  <a:tcPr/>
                </a:tc>
                <a:tc>
                  <a:txBody>
                    <a:bodyPr/>
                    <a:lstStyle/>
                    <a:p>
                      <a:pPr algn="ctr"/>
                      <a:r>
                        <a:rPr lang="en-US" sz="1400" dirty="0"/>
                        <a:t>find</a:t>
                      </a:r>
                    </a:p>
                  </a:txBody>
                  <a:tcPr/>
                </a:tc>
                <a:extLst>
                  <a:ext uri="{0D108BD9-81ED-4DB2-BD59-A6C34878D82A}">
                    <a16:rowId xmlns:a16="http://schemas.microsoft.com/office/drawing/2014/main" val="2134009913"/>
                  </a:ext>
                </a:extLst>
              </a:tr>
            </a:tbl>
          </a:graphicData>
        </a:graphic>
      </p:graphicFrame>
      <p:sp>
        <p:nvSpPr>
          <p:cNvPr id="3" name="Text Placeholder 2">
            <a:extLst>
              <a:ext uri="{FF2B5EF4-FFF2-40B4-BE49-F238E27FC236}">
                <a16:creationId xmlns:a16="http://schemas.microsoft.com/office/drawing/2014/main" id="{F0BB29A8-7CFC-4C6F-AC72-D90FA2CB1CB5}"/>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D3295EE2-A632-4F85-A293-E5404EAB98A8}"/>
              </a:ext>
            </a:extLst>
          </p:cNvPr>
          <p:cNvSpPr>
            <a:spLocks noGrp="1"/>
          </p:cNvSpPr>
          <p:nvPr>
            <p:ph type="title"/>
          </p:nvPr>
        </p:nvSpPr>
        <p:spPr/>
        <p:txBody>
          <a:bodyPr/>
          <a:lstStyle/>
          <a:p>
            <a:r>
              <a:rPr lang="en-US" dirty="0"/>
              <a:t>The 30 most frequent words in Verdi STARs</a:t>
            </a:r>
          </a:p>
        </p:txBody>
      </p:sp>
      <p:pic>
        <p:nvPicPr>
          <p:cNvPr id="11" name="Picture 10">
            <a:extLst>
              <a:ext uri="{FF2B5EF4-FFF2-40B4-BE49-F238E27FC236}">
                <a16:creationId xmlns:a16="http://schemas.microsoft.com/office/drawing/2014/main" id="{9F77E53D-747D-40CA-A3F7-941C372A6638}"/>
              </a:ext>
            </a:extLst>
          </p:cNvPr>
          <p:cNvPicPr>
            <a:picLocks noChangeAspect="1"/>
          </p:cNvPicPr>
          <p:nvPr/>
        </p:nvPicPr>
        <p:blipFill>
          <a:blip r:embed="rId3"/>
          <a:stretch>
            <a:fillRect/>
          </a:stretch>
        </p:blipFill>
        <p:spPr>
          <a:xfrm>
            <a:off x="456555" y="1753204"/>
            <a:ext cx="11390174" cy="4572000"/>
          </a:xfrm>
          <a:prstGeom prst="rect">
            <a:avLst/>
          </a:prstGeom>
        </p:spPr>
      </p:pic>
    </p:spTree>
    <p:extLst>
      <p:ext uri="{BB962C8B-B14F-4D97-AF65-F5344CB8AC3E}">
        <p14:creationId xmlns:p14="http://schemas.microsoft.com/office/powerpoint/2010/main" val="212715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50E4CE-DA57-41B6-8917-8BCC3F61393A}"/>
              </a:ext>
            </a:extLst>
          </p:cNvPr>
          <p:cNvSpPr>
            <a:spLocks noGrp="1"/>
          </p:cNvSpPr>
          <p:nvPr>
            <p:ph idx="1"/>
          </p:nvPr>
        </p:nvSpPr>
        <p:spPr>
          <a:xfrm>
            <a:off x="456555" y="1554480"/>
            <a:ext cx="11278244" cy="4846320"/>
          </a:xfrm>
        </p:spPr>
        <p:txBody>
          <a:bodyPr/>
          <a:lstStyle/>
          <a:p>
            <a:r>
              <a:rPr lang="en-US" dirty="0"/>
              <a:t>% cp /</a:t>
            </a:r>
            <a:r>
              <a:rPr lang="en-US" dirty="0" err="1"/>
              <a:t>slowfs</a:t>
            </a:r>
            <a:r>
              <a:rPr lang="en-US" dirty="0"/>
              <a:t>/vgpv6/yunxiang/ML/sim_star_org_0716/* .</a:t>
            </a:r>
          </a:p>
          <a:p>
            <a:endParaRPr lang="en-US" dirty="0"/>
          </a:p>
          <a:p>
            <a:r>
              <a:rPr lang="en-US" dirty="0"/>
              <a:t>% module load ml/1.0</a:t>
            </a:r>
          </a:p>
          <a:p>
            <a:endParaRPr lang="en-US" dirty="0"/>
          </a:p>
          <a:p>
            <a:r>
              <a:rPr lang="en-US" dirty="0"/>
              <a:t>% python train_doc2vec.py </a:t>
            </a:r>
          </a:p>
          <a:p>
            <a:pPr lvl="1"/>
            <a:r>
              <a:rPr lang="en-US" dirty="0"/>
              <a:t>It will take 0.5 to 2 hours to train based on the parameter setting of doc2vec</a:t>
            </a:r>
          </a:p>
          <a:p>
            <a:pPr lvl="1"/>
            <a:endParaRPr lang="en-US" dirty="0"/>
          </a:p>
          <a:p>
            <a:r>
              <a:rPr lang="en-US" dirty="0"/>
              <a:t>% python get_similar_star.py income_star_ids.log </a:t>
            </a:r>
          </a:p>
          <a:p>
            <a:pPr lvl="1"/>
            <a:r>
              <a:rPr lang="en-US" dirty="0"/>
              <a:t>Require a STAR IDs file as input (each STAR IDs should be on a separate line in the file)</a:t>
            </a:r>
          </a:p>
          <a:p>
            <a:pPr lvl="1"/>
            <a:r>
              <a:rPr lang="en-US" dirty="0"/>
              <a:t>Report ‘report_star_rca.xlsx’ will be generated</a:t>
            </a:r>
          </a:p>
          <a:p>
            <a:endParaRPr lang="en-US" dirty="0"/>
          </a:p>
          <a:p>
            <a:endParaRPr lang="en-US" dirty="0"/>
          </a:p>
        </p:txBody>
      </p:sp>
      <p:sp>
        <p:nvSpPr>
          <p:cNvPr id="3" name="Text Placeholder 2">
            <a:extLst>
              <a:ext uri="{FF2B5EF4-FFF2-40B4-BE49-F238E27FC236}">
                <a16:creationId xmlns:a16="http://schemas.microsoft.com/office/drawing/2014/main" id="{306AD7F9-068E-4749-8A62-4068582E59B4}"/>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50D77778-31A7-4240-AD59-794437BB194B}"/>
              </a:ext>
            </a:extLst>
          </p:cNvPr>
          <p:cNvSpPr>
            <a:spLocks noGrp="1"/>
          </p:cNvSpPr>
          <p:nvPr>
            <p:ph type="title"/>
          </p:nvPr>
        </p:nvSpPr>
        <p:spPr/>
        <p:txBody>
          <a:bodyPr/>
          <a:lstStyle/>
          <a:p>
            <a:r>
              <a:rPr lang="en-US" dirty="0"/>
              <a:t>Usage</a:t>
            </a:r>
          </a:p>
        </p:txBody>
      </p:sp>
    </p:spTree>
    <p:extLst>
      <p:ext uri="{BB962C8B-B14F-4D97-AF65-F5344CB8AC3E}">
        <p14:creationId xmlns:p14="http://schemas.microsoft.com/office/powerpoint/2010/main" val="215626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7A8F59-5904-4D8F-8482-107DFD4E5FFC}"/>
              </a:ext>
            </a:extLst>
          </p:cNvPr>
          <p:cNvSpPr>
            <a:spLocks noGrp="1"/>
          </p:cNvSpPr>
          <p:nvPr>
            <p:ph idx="1"/>
          </p:nvPr>
        </p:nvSpPr>
        <p:spPr/>
        <p:txBody>
          <a:bodyPr/>
          <a:lstStyle/>
          <a:p>
            <a:r>
              <a:rPr lang="en-US" dirty="0"/>
              <a:t>Given a Verdi STAR ID, we should be able to find similar STARs from all Verdi STARs</a:t>
            </a:r>
          </a:p>
          <a:p>
            <a:pPr marL="0" indent="0">
              <a:buNone/>
            </a:pPr>
            <a:r>
              <a:rPr lang="en-US" dirty="0"/>
              <a:t>  The task can be broken down into the steps below:</a:t>
            </a:r>
          </a:p>
          <a:p>
            <a:endParaRPr lang="en-US" dirty="0"/>
          </a:p>
        </p:txBody>
      </p:sp>
      <p:sp>
        <p:nvSpPr>
          <p:cNvPr id="3" name="Text Placeholder 2">
            <a:extLst>
              <a:ext uri="{FF2B5EF4-FFF2-40B4-BE49-F238E27FC236}">
                <a16:creationId xmlns:a16="http://schemas.microsoft.com/office/drawing/2014/main" id="{23843010-5198-4FDE-BA7A-DFB019C00253}"/>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F8FCA5D6-57DE-48EE-9A6A-A68DDE027509}"/>
              </a:ext>
            </a:extLst>
          </p:cNvPr>
          <p:cNvSpPr>
            <a:spLocks noGrp="1"/>
          </p:cNvSpPr>
          <p:nvPr>
            <p:ph type="title"/>
          </p:nvPr>
        </p:nvSpPr>
        <p:spPr/>
        <p:txBody>
          <a:bodyPr/>
          <a:lstStyle/>
          <a:p>
            <a:r>
              <a:rPr lang="en-US" dirty="0"/>
              <a:t>Get the similar STARs through Doc2Vec model </a:t>
            </a:r>
          </a:p>
        </p:txBody>
      </p:sp>
      <p:grpSp>
        <p:nvGrpSpPr>
          <p:cNvPr id="5" name="Group 4">
            <a:extLst>
              <a:ext uri="{FF2B5EF4-FFF2-40B4-BE49-F238E27FC236}">
                <a16:creationId xmlns:a16="http://schemas.microsoft.com/office/drawing/2014/main" id="{7700AFF3-132F-4BEF-9BA2-C68280036D08}"/>
              </a:ext>
            </a:extLst>
          </p:cNvPr>
          <p:cNvGrpSpPr/>
          <p:nvPr/>
        </p:nvGrpSpPr>
        <p:grpSpPr>
          <a:xfrm>
            <a:off x="2253930" y="2739389"/>
            <a:ext cx="2584772" cy="3528855"/>
            <a:chOff x="2253930" y="2739389"/>
            <a:chExt cx="2584772" cy="3528855"/>
          </a:xfrm>
        </p:grpSpPr>
        <p:sp>
          <p:nvSpPr>
            <p:cNvPr id="7" name="Rectangle 6">
              <a:extLst>
                <a:ext uri="{FF2B5EF4-FFF2-40B4-BE49-F238E27FC236}">
                  <a16:creationId xmlns:a16="http://schemas.microsoft.com/office/drawing/2014/main" id="{F44D1EA9-55D8-42FA-A22F-8378CE74FB7F}"/>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Query STARs</a:t>
              </a:r>
            </a:p>
            <a:p>
              <a:pPr algn="ctr"/>
              <a:r>
                <a:rPr lang="en-US" dirty="0">
                  <a:solidFill>
                    <a:schemeClr val="tx1"/>
                  </a:solidFill>
                </a:rPr>
                <a:t>(as </a:t>
              </a:r>
              <a:r>
                <a:rPr lang="en-US" sz="1800" dirty="0">
                  <a:solidFill>
                    <a:schemeClr val="tx1"/>
                  </a:solidFill>
                </a:rPr>
                <a:t>training data)</a:t>
              </a:r>
            </a:p>
          </p:txBody>
        </p:sp>
        <p:sp>
          <p:nvSpPr>
            <p:cNvPr id="9" name="Rectangle 8">
              <a:extLst>
                <a:ext uri="{FF2B5EF4-FFF2-40B4-BE49-F238E27FC236}">
                  <a16:creationId xmlns:a16="http://schemas.microsoft.com/office/drawing/2014/main" id="{5EBEE440-0550-4630-8A04-51F51C10ED92}"/>
                </a:ext>
              </a:extLst>
            </p:cNvPr>
            <p:cNvSpPr/>
            <p:nvPr/>
          </p:nvSpPr>
          <p:spPr>
            <a:xfrm>
              <a:off x="2253930" y="3576638"/>
              <a:ext cx="2584772"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Preprocess text</a:t>
              </a:r>
            </a:p>
          </p:txBody>
        </p:sp>
        <p:sp>
          <p:nvSpPr>
            <p:cNvPr id="10" name="Rectangle 9">
              <a:extLst>
                <a:ext uri="{FF2B5EF4-FFF2-40B4-BE49-F238E27FC236}">
                  <a16:creationId xmlns:a16="http://schemas.microsoft.com/office/drawing/2014/main" id="{E9C0189E-E186-4269-9E79-0DAE6DB86586}"/>
                </a:ext>
              </a:extLst>
            </p:cNvPr>
            <p:cNvSpPr/>
            <p:nvPr/>
          </p:nvSpPr>
          <p:spPr>
            <a:xfrm>
              <a:off x="2253930" y="4727894"/>
              <a:ext cx="2584770"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Train Doc2Vec</a:t>
              </a:r>
            </a:p>
          </p:txBody>
        </p:sp>
        <p:sp>
          <p:nvSpPr>
            <p:cNvPr id="11" name="Rectangle 10">
              <a:extLst>
                <a:ext uri="{FF2B5EF4-FFF2-40B4-BE49-F238E27FC236}">
                  <a16:creationId xmlns:a16="http://schemas.microsoft.com/office/drawing/2014/main" id="{1A354B75-CBA1-4323-AC7F-D6ABD5FB8F5F}"/>
                </a:ext>
              </a:extLst>
            </p:cNvPr>
            <p:cNvSpPr/>
            <p:nvPr/>
          </p:nvSpPr>
          <p:spPr>
            <a:xfrm>
              <a:off x="2253930" y="5303520"/>
              <a:ext cx="2584769"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Save the model</a:t>
              </a:r>
            </a:p>
          </p:txBody>
        </p:sp>
        <p:sp>
          <p:nvSpPr>
            <p:cNvPr id="19" name="Rectangle 18">
              <a:extLst>
                <a:ext uri="{FF2B5EF4-FFF2-40B4-BE49-F238E27FC236}">
                  <a16:creationId xmlns:a16="http://schemas.microsoft.com/office/drawing/2014/main" id="{2E81DB8F-ABB0-4EA3-B56B-7A5A5B3F6D7F}"/>
                </a:ext>
              </a:extLst>
            </p:cNvPr>
            <p:cNvSpPr/>
            <p:nvPr/>
          </p:nvSpPr>
          <p:spPr>
            <a:xfrm>
              <a:off x="2253930" y="4152266"/>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Build phrases</a:t>
              </a:r>
            </a:p>
          </p:txBody>
        </p:sp>
        <p:sp>
          <p:nvSpPr>
            <p:cNvPr id="20" name="TextBox 19">
              <a:extLst>
                <a:ext uri="{FF2B5EF4-FFF2-40B4-BE49-F238E27FC236}">
                  <a16:creationId xmlns:a16="http://schemas.microsoft.com/office/drawing/2014/main" id="{0DD9935F-A4DF-40F7-8288-4A358AAB163D}"/>
                </a:ext>
              </a:extLst>
            </p:cNvPr>
            <p:cNvSpPr txBox="1"/>
            <p:nvPr/>
          </p:nvSpPr>
          <p:spPr>
            <a:xfrm>
              <a:off x="2581589" y="5898912"/>
              <a:ext cx="1929450" cy="369332"/>
            </a:xfrm>
            <a:prstGeom prst="rect">
              <a:avLst/>
            </a:prstGeom>
            <a:noFill/>
          </p:spPr>
          <p:txBody>
            <a:bodyPr wrap="square" rtlCol="0">
              <a:spAutoFit/>
            </a:bodyPr>
            <a:lstStyle/>
            <a:p>
              <a:r>
                <a:rPr lang="en-US" dirty="0">
                  <a:solidFill>
                    <a:srgbClr val="00B0F0"/>
                  </a:solidFill>
                </a:rPr>
                <a:t>train_doc2vec.py </a:t>
              </a:r>
            </a:p>
          </p:txBody>
        </p:sp>
      </p:grpSp>
      <p:grpSp>
        <p:nvGrpSpPr>
          <p:cNvPr id="6" name="Group 5">
            <a:extLst>
              <a:ext uri="{FF2B5EF4-FFF2-40B4-BE49-F238E27FC236}">
                <a16:creationId xmlns:a16="http://schemas.microsoft.com/office/drawing/2014/main" id="{3A08CF54-7EC6-40FE-B155-8F44D766EECD}"/>
              </a:ext>
            </a:extLst>
          </p:cNvPr>
          <p:cNvGrpSpPr/>
          <p:nvPr/>
        </p:nvGrpSpPr>
        <p:grpSpPr>
          <a:xfrm>
            <a:off x="6280474" y="2739388"/>
            <a:ext cx="2584773" cy="3528856"/>
            <a:chOff x="6280474" y="2739388"/>
            <a:chExt cx="2584773" cy="3528856"/>
          </a:xfrm>
        </p:grpSpPr>
        <p:sp>
          <p:nvSpPr>
            <p:cNvPr id="12" name="Rectangle 11">
              <a:extLst>
                <a:ext uri="{FF2B5EF4-FFF2-40B4-BE49-F238E27FC236}">
                  <a16:creationId xmlns:a16="http://schemas.microsoft.com/office/drawing/2014/main" id="{6D5249E2-008F-48A9-942D-8090D78D14CD}"/>
                </a:ext>
              </a:extLst>
            </p:cNvPr>
            <p:cNvSpPr/>
            <p:nvPr/>
          </p:nvSpPr>
          <p:spPr>
            <a:xfrm>
              <a:off x="6280475" y="402716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Load</a:t>
              </a:r>
              <a:r>
                <a:rPr lang="en-US" sz="1800" dirty="0">
                  <a:solidFill>
                    <a:schemeClr val="tx1"/>
                  </a:solidFill>
                </a:rPr>
                <a:t> the model</a:t>
              </a:r>
            </a:p>
          </p:txBody>
        </p:sp>
        <p:sp>
          <p:nvSpPr>
            <p:cNvPr id="13" name="Rectangle 12">
              <a:extLst>
                <a:ext uri="{FF2B5EF4-FFF2-40B4-BE49-F238E27FC236}">
                  <a16:creationId xmlns:a16="http://schemas.microsoft.com/office/drawing/2014/main" id="{273987C4-4262-4A87-89AB-B83FEA8FCFC8}"/>
                </a:ext>
              </a:extLst>
            </p:cNvPr>
            <p:cNvSpPr/>
            <p:nvPr/>
          </p:nvSpPr>
          <p:spPr>
            <a:xfrm>
              <a:off x="6280474" y="2739388"/>
              <a:ext cx="2584773"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Query STARs </a:t>
              </a:r>
            </a:p>
            <a:p>
              <a:pPr algn="ctr"/>
              <a:r>
                <a:rPr lang="en-US" sz="1800" dirty="0">
                  <a:solidFill>
                    <a:schemeClr val="tx1"/>
                  </a:solidFill>
                </a:rPr>
                <a:t>(for incoming analysis)</a:t>
              </a:r>
            </a:p>
          </p:txBody>
        </p:sp>
        <p:sp>
          <p:nvSpPr>
            <p:cNvPr id="14" name="Rectangle 13">
              <a:extLst>
                <a:ext uri="{FF2B5EF4-FFF2-40B4-BE49-F238E27FC236}">
                  <a16:creationId xmlns:a16="http://schemas.microsoft.com/office/drawing/2014/main" id="{C9A0AB74-87F3-474A-80BC-65FE9898CEC1}"/>
                </a:ext>
              </a:extLst>
            </p:cNvPr>
            <p:cNvSpPr/>
            <p:nvPr/>
          </p:nvSpPr>
          <p:spPr>
            <a:xfrm>
              <a:off x="6280475" y="4540249"/>
              <a:ext cx="2584770" cy="6616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Infer vector and get most similar STARs</a:t>
              </a:r>
            </a:p>
          </p:txBody>
        </p:sp>
        <p:sp>
          <p:nvSpPr>
            <p:cNvPr id="15" name="Rectangle 14">
              <a:extLst>
                <a:ext uri="{FF2B5EF4-FFF2-40B4-BE49-F238E27FC236}">
                  <a16:creationId xmlns:a16="http://schemas.microsoft.com/office/drawing/2014/main" id="{6167BC80-195C-4040-B112-30E6FD83EF92}"/>
                </a:ext>
              </a:extLst>
            </p:cNvPr>
            <p:cNvSpPr/>
            <p:nvPr/>
          </p:nvSpPr>
          <p:spPr>
            <a:xfrm>
              <a:off x="6280476" y="5303520"/>
              <a:ext cx="2584769"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Output results as .xlsx</a:t>
              </a:r>
            </a:p>
          </p:txBody>
        </p:sp>
        <p:sp>
          <p:nvSpPr>
            <p:cNvPr id="18" name="Rectangle 17">
              <a:extLst>
                <a:ext uri="{FF2B5EF4-FFF2-40B4-BE49-F238E27FC236}">
                  <a16:creationId xmlns:a16="http://schemas.microsoft.com/office/drawing/2014/main" id="{9DEF813D-8955-4837-B73A-2FE15E9FDEAD}"/>
                </a:ext>
              </a:extLst>
            </p:cNvPr>
            <p:cNvSpPr/>
            <p:nvPr/>
          </p:nvSpPr>
          <p:spPr>
            <a:xfrm>
              <a:off x="6280475" y="351408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tx1"/>
                  </a:solidFill>
                </a:rPr>
                <a:t>Preprocess text</a:t>
              </a:r>
            </a:p>
          </p:txBody>
        </p:sp>
        <p:sp>
          <p:nvSpPr>
            <p:cNvPr id="21" name="TextBox 20">
              <a:extLst>
                <a:ext uri="{FF2B5EF4-FFF2-40B4-BE49-F238E27FC236}">
                  <a16:creationId xmlns:a16="http://schemas.microsoft.com/office/drawing/2014/main" id="{8D7F34D4-56A7-4ABD-B688-619DFD0E7FB6}"/>
                </a:ext>
              </a:extLst>
            </p:cNvPr>
            <p:cNvSpPr txBox="1"/>
            <p:nvPr/>
          </p:nvSpPr>
          <p:spPr>
            <a:xfrm>
              <a:off x="6512310" y="5898912"/>
              <a:ext cx="2121100" cy="369332"/>
            </a:xfrm>
            <a:prstGeom prst="rect">
              <a:avLst/>
            </a:prstGeom>
            <a:noFill/>
          </p:spPr>
          <p:txBody>
            <a:bodyPr wrap="square" rtlCol="0">
              <a:spAutoFit/>
            </a:bodyPr>
            <a:lstStyle/>
            <a:p>
              <a:r>
                <a:rPr lang="en-US" dirty="0">
                  <a:solidFill>
                    <a:srgbClr val="FFC000"/>
                  </a:solidFill>
                </a:rPr>
                <a:t>get_similar_star.py</a:t>
              </a:r>
            </a:p>
          </p:txBody>
        </p:sp>
      </p:grpSp>
    </p:spTree>
    <p:extLst>
      <p:ext uri="{BB962C8B-B14F-4D97-AF65-F5344CB8AC3E}">
        <p14:creationId xmlns:p14="http://schemas.microsoft.com/office/powerpoint/2010/main" val="269367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290B5D-AAC5-4FA0-A6DB-CE4850FAEEB2}"/>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43F5A40B-D83E-4C84-9BC3-CC005AB12789}"/>
              </a:ext>
            </a:extLst>
          </p:cNvPr>
          <p:cNvSpPr>
            <a:spLocks noGrp="1"/>
          </p:cNvSpPr>
          <p:nvPr>
            <p:ph type="title"/>
          </p:nvPr>
        </p:nvSpPr>
        <p:spPr/>
        <p:txBody>
          <a:bodyPr/>
          <a:lstStyle/>
          <a:p>
            <a:r>
              <a:rPr lang="en-US" dirty="0"/>
              <a:t>Get the similar STARs through Doc2Vec model </a:t>
            </a:r>
          </a:p>
        </p:txBody>
      </p:sp>
      <p:sp>
        <p:nvSpPr>
          <p:cNvPr id="6" name="Content Placeholder 5">
            <a:extLst>
              <a:ext uri="{FF2B5EF4-FFF2-40B4-BE49-F238E27FC236}">
                <a16:creationId xmlns:a16="http://schemas.microsoft.com/office/drawing/2014/main" id="{CA021F3A-0F27-4F66-979A-23341EE0E5AA}"/>
              </a:ext>
            </a:extLst>
          </p:cNvPr>
          <p:cNvSpPr>
            <a:spLocks noGrp="1"/>
          </p:cNvSpPr>
          <p:nvPr>
            <p:ph idx="1"/>
          </p:nvPr>
        </p:nvSpPr>
        <p:spPr/>
        <p:txBody>
          <a:bodyPr/>
          <a:lstStyle/>
          <a:p>
            <a:r>
              <a:rPr lang="en-US" dirty="0"/>
              <a:t>Step 1: query all verdi stars using </a:t>
            </a:r>
            <a:r>
              <a:rPr lang="en-US" dirty="0">
                <a:solidFill>
                  <a:srgbClr val="0000FF"/>
                </a:solidFill>
              </a:rPr>
              <a:t>/u/regress/INFRA_HOME/bin/mq_star.pl</a:t>
            </a:r>
            <a:r>
              <a:rPr lang="en-US" dirty="0"/>
              <a:t> </a:t>
            </a:r>
          </a:p>
        </p:txBody>
      </p:sp>
      <p:grpSp>
        <p:nvGrpSpPr>
          <p:cNvPr id="7" name="Group 6">
            <a:extLst>
              <a:ext uri="{FF2B5EF4-FFF2-40B4-BE49-F238E27FC236}">
                <a16:creationId xmlns:a16="http://schemas.microsoft.com/office/drawing/2014/main" id="{15EAA321-BF73-4E6E-9982-E3523275944E}"/>
              </a:ext>
            </a:extLst>
          </p:cNvPr>
          <p:cNvGrpSpPr/>
          <p:nvPr/>
        </p:nvGrpSpPr>
        <p:grpSpPr>
          <a:xfrm>
            <a:off x="10153446" y="502920"/>
            <a:ext cx="1406516" cy="2194860"/>
            <a:chOff x="2253930" y="2739389"/>
            <a:chExt cx="2584772" cy="3593235"/>
          </a:xfrm>
        </p:grpSpPr>
        <p:sp>
          <p:nvSpPr>
            <p:cNvPr id="8" name="Rectangle 7">
              <a:extLst>
                <a:ext uri="{FF2B5EF4-FFF2-40B4-BE49-F238E27FC236}">
                  <a16:creationId xmlns:a16="http://schemas.microsoft.com/office/drawing/2014/main" id="{CB6BD207-E648-481A-B7B7-E862A8065889}"/>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a:t>
              </a:r>
            </a:p>
            <a:p>
              <a:pPr algn="ctr"/>
              <a:r>
                <a:rPr lang="en-US" sz="1200" dirty="0">
                  <a:solidFill>
                    <a:schemeClr val="tx1"/>
                  </a:solidFill>
                </a:rPr>
                <a:t>(as training data)</a:t>
              </a:r>
            </a:p>
          </p:txBody>
        </p:sp>
        <p:sp>
          <p:nvSpPr>
            <p:cNvPr id="10" name="Rectangle 9">
              <a:extLst>
                <a:ext uri="{FF2B5EF4-FFF2-40B4-BE49-F238E27FC236}">
                  <a16:creationId xmlns:a16="http://schemas.microsoft.com/office/drawing/2014/main" id="{D0878119-9D02-489F-BCD8-D767A4D4631E}"/>
                </a:ext>
              </a:extLst>
            </p:cNvPr>
            <p:cNvSpPr/>
            <p:nvPr/>
          </p:nvSpPr>
          <p:spPr>
            <a:xfrm>
              <a:off x="2253930" y="3576638"/>
              <a:ext cx="2584772"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Preprocess text</a:t>
              </a:r>
            </a:p>
          </p:txBody>
        </p:sp>
        <p:sp>
          <p:nvSpPr>
            <p:cNvPr id="11" name="Rectangle 10">
              <a:extLst>
                <a:ext uri="{FF2B5EF4-FFF2-40B4-BE49-F238E27FC236}">
                  <a16:creationId xmlns:a16="http://schemas.microsoft.com/office/drawing/2014/main" id="{2CD7F738-B9D2-4966-91FC-7FC509D2CC82}"/>
                </a:ext>
              </a:extLst>
            </p:cNvPr>
            <p:cNvSpPr/>
            <p:nvPr/>
          </p:nvSpPr>
          <p:spPr>
            <a:xfrm>
              <a:off x="2253930" y="4727894"/>
              <a:ext cx="2584770"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Train Doc2Vec</a:t>
              </a:r>
            </a:p>
          </p:txBody>
        </p:sp>
        <p:sp>
          <p:nvSpPr>
            <p:cNvPr id="12" name="Rectangle 11">
              <a:extLst>
                <a:ext uri="{FF2B5EF4-FFF2-40B4-BE49-F238E27FC236}">
                  <a16:creationId xmlns:a16="http://schemas.microsoft.com/office/drawing/2014/main" id="{92E7DAEB-4FEA-45C8-B149-BDA2E572566D}"/>
                </a:ext>
              </a:extLst>
            </p:cNvPr>
            <p:cNvSpPr/>
            <p:nvPr/>
          </p:nvSpPr>
          <p:spPr>
            <a:xfrm>
              <a:off x="2253930"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Save the model</a:t>
              </a:r>
            </a:p>
          </p:txBody>
        </p:sp>
        <p:sp>
          <p:nvSpPr>
            <p:cNvPr id="13" name="Rectangle 12">
              <a:extLst>
                <a:ext uri="{FF2B5EF4-FFF2-40B4-BE49-F238E27FC236}">
                  <a16:creationId xmlns:a16="http://schemas.microsoft.com/office/drawing/2014/main" id="{D03BE80A-55B2-4C0C-A69F-24DB9C2407E9}"/>
                </a:ext>
              </a:extLst>
            </p:cNvPr>
            <p:cNvSpPr/>
            <p:nvPr/>
          </p:nvSpPr>
          <p:spPr>
            <a:xfrm>
              <a:off x="2253930" y="4152266"/>
              <a:ext cx="2584771"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Build phrases</a:t>
              </a:r>
            </a:p>
          </p:txBody>
        </p:sp>
        <p:sp>
          <p:nvSpPr>
            <p:cNvPr id="14" name="TextBox 13">
              <a:extLst>
                <a:ext uri="{FF2B5EF4-FFF2-40B4-BE49-F238E27FC236}">
                  <a16:creationId xmlns:a16="http://schemas.microsoft.com/office/drawing/2014/main" id="{45CCA6F0-318A-48A8-9B7D-F25D2AE1DFB8}"/>
                </a:ext>
              </a:extLst>
            </p:cNvPr>
            <p:cNvSpPr txBox="1"/>
            <p:nvPr/>
          </p:nvSpPr>
          <p:spPr>
            <a:xfrm>
              <a:off x="2253932" y="5879145"/>
              <a:ext cx="2563796" cy="453479"/>
            </a:xfrm>
            <a:prstGeom prst="rect">
              <a:avLst/>
            </a:prstGeom>
            <a:noFill/>
          </p:spPr>
          <p:txBody>
            <a:bodyPr wrap="square" rtlCol="0">
              <a:spAutoFit/>
            </a:bodyPr>
            <a:lstStyle/>
            <a:p>
              <a:r>
                <a:rPr lang="en-US" sz="1200" dirty="0">
                  <a:solidFill>
                    <a:srgbClr val="00B0F0"/>
                  </a:solidFill>
                </a:rPr>
                <a:t>train_doc2vec.py </a:t>
              </a:r>
            </a:p>
          </p:txBody>
        </p:sp>
      </p:grpSp>
      <p:grpSp>
        <p:nvGrpSpPr>
          <p:cNvPr id="17" name="Group 16">
            <a:extLst>
              <a:ext uri="{FF2B5EF4-FFF2-40B4-BE49-F238E27FC236}">
                <a16:creationId xmlns:a16="http://schemas.microsoft.com/office/drawing/2014/main" id="{5998A0F8-3A0B-4B49-9C3C-69ADD2B84352}"/>
              </a:ext>
            </a:extLst>
          </p:cNvPr>
          <p:cNvGrpSpPr/>
          <p:nvPr/>
        </p:nvGrpSpPr>
        <p:grpSpPr>
          <a:xfrm>
            <a:off x="444198" y="1993030"/>
            <a:ext cx="9347209" cy="4374440"/>
            <a:chOff x="456555" y="2091886"/>
            <a:chExt cx="9347209" cy="4374440"/>
          </a:xfrm>
        </p:grpSpPr>
        <p:pic>
          <p:nvPicPr>
            <p:cNvPr id="15" name="Picture 14">
              <a:extLst>
                <a:ext uri="{FF2B5EF4-FFF2-40B4-BE49-F238E27FC236}">
                  <a16:creationId xmlns:a16="http://schemas.microsoft.com/office/drawing/2014/main" id="{8EAB5382-3EDC-4881-9103-3EB62910177B}"/>
                </a:ext>
              </a:extLst>
            </p:cNvPr>
            <p:cNvPicPr>
              <a:picLocks noChangeAspect="1"/>
            </p:cNvPicPr>
            <p:nvPr/>
          </p:nvPicPr>
          <p:blipFill>
            <a:blip r:embed="rId3"/>
            <a:stretch>
              <a:fillRect/>
            </a:stretch>
          </p:blipFill>
          <p:spPr>
            <a:xfrm>
              <a:off x="456555" y="2091886"/>
              <a:ext cx="8948702" cy="3771508"/>
            </a:xfrm>
            <a:prstGeom prst="rect">
              <a:avLst/>
            </a:prstGeom>
          </p:spPr>
        </p:pic>
        <p:pic>
          <p:nvPicPr>
            <p:cNvPr id="9" name="Picture 8">
              <a:extLst>
                <a:ext uri="{FF2B5EF4-FFF2-40B4-BE49-F238E27FC236}">
                  <a16:creationId xmlns:a16="http://schemas.microsoft.com/office/drawing/2014/main" id="{CFC1118C-A209-4830-85B6-775923E48BEB}"/>
                </a:ext>
              </a:extLst>
            </p:cNvPr>
            <p:cNvPicPr>
              <a:picLocks noChangeAspect="1"/>
            </p:cNvPicPr>
            <p:nvPr/>
          </p:nvPicPr>
          <p:blipFill>
            <a:blip r:embed="rId4"/>
            <a:stretch>
              <a:fillRect/>
            </a:stretch>
          </p:blipFill>
          <p:spPr>
            <a:xfrm>
              <a:off x="655809" y="2420781"/>
              <a:ext cx="8948702" cy="3758957"/>
            </a:xfrm>
            <a:prstGeom prst="rect">
              <a:avLst/>
            </a:prstGeom>
          </p:spPr>
        </p:pic>
        <p:pic>
          <p:nvPicPr>
            <p:cNvPr id="16" name="Picture 15">
              <a:extLst>
                <a:ext uri="{FF2B5EF4-FFF2-40B4-BE49-F238E27FC236}">
                  <a16:creationId xmlns:a16="http://schemas.microsoft.com/office/drawing/2014/main" id="{6647FD36-CA40-4A72-9B4E-6BE9F9960B76}"/>
                </a:ext>
              </a:extLst>
            </p:cNvPr>
            <p:cNvPicPr>
              <a:picLocks noChangeAspect="1"/>
            </p:cNvPicPr>
            <p:nvPr/>
          </p:nvPicPr>
          <p:blipFill>
            <a:blip r:embed="rId5"/>
            <a:stretch>
              <a:fillRect/>
            </a:stretch>
          </p:blipFill>
          <p:spPr>
            <a:xfrm>
              <a:off x="855063" y="2722545"/>
              <a:ext cx="8948701" cy="3743781"/>
            </a:xfrm>
            <a:prstGeom prst="rect">
              <a:avLst/>
            </a:prstGeom>
          </p:spPr>
        </p:pic>
      </p:grpSp>
      <p:pic>
        <p:nvPicPr>
          <p:cNvPr id="19" name="Picture 18">
            <a:extLst>
              <a:ext uri="{FF2B5EF4-FFF2-40B4-BE49-F238E27FC236}">
                <a16:creationId xmlns:a16="http://schemas.microsoft.com/office/drawing/2014/main" id="{BFFF636B-DADE-4077-A2E0-287AA1DF56DB}"/>
              </a:ext>
            </a:extLst>
          </p:cNvPr>
          <p:cNvPicPr>
            <a:picLocks noChangeAspect="1"/>
          </p:cNvPicPr>
          <p:nvPr/>
        </p:nvPicPr>
        <p:blipFill>
          <a:blip r:embed="rId6"/>
          <a:stretch>
            <a:fillRect/>
          </a:stretch>
        </p:blipFill>
        <p:spPr>
          <a:xfrm>
            <a:off x="6062459" y="3802988"/>
            <a:ext cx="5462587" cy="2815390"/>
          </a:xfrm>
          <a:prstGeom prst="rect">
            <a:avLst/>
          </a:prstGeom>
          <a:ln>
            <a:noFill/>
          </a:ln>
          <a:effectLst>
            <a:softEdge rad="112500"/>
          </a:effectLst>
        </p:spPr>
      </p:pic>
      <p:sp>
        <p:nvSpPr>
          <p:cNvPr id="20" name="Rectangle 19">
            <a:extLst>
              <a:ext uri="{FF2B5EF4-FFF2-40B4-BE49-F238E27FC236}">
                <a16:creationId xmlns:a16="http://schemas.microsoft.com/office/drawing/2014/main" id="{7C6FFB23-608F-44EB-BE66-0CEBCDC33710}"/>
              </a:ext>
            </a:extLst>
          </p:cNvPr>
          <p:cNvSpPr/>
          <p:nvPr/>
        </p:nvSpPr>
        <p:spPr>
          <a:xfrm>
            <a:off x="9324974" y="3952875"/>
            <a:ext cx="2049643"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Tree>
    <p:extLst>
      <p:ext uri="{BB962C8B-B14F-4D97-AF65-F5344CB8AC3E}">
        <p14:creationId xmlns:p14="http://schemas.microsoft.com/office/powerpoint/2010/main" val="21605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F1583A-6D64-4C77-B682-353B61231BC3}"/>
              </a:ext>
            </a:extLst>
          </p:cNvPr>
          <p:cNvSpPr>
            <a:spLocks noGrp="1"/>
          </p:cNvSpPr>
          <p:nvPr>
            <p:ph idx="1"/>
          </p:nvPr>
        </p:nvSpPr>
        <p:spPr/>
        <p:txBody>
          <a:bodyPr/>
          <a:lstStyle/>
          <a:p>
            <a:r>
              <a:rPr lang="en-US" dirty="0"/>
              <a:t>Step 2-1: tokenize(split) the sentences into words</a:t>
            </a:r>
          </a:p>
          <a:p>
            <a:pPr lvl="1"/>
            <a:r>
              <a:rPr lang="en-US" dirty="0"/>
              <a:t>We use </a:t>
            </a:r>
            <a:r>
              <a:rPr lang="en-US" dirty="0" err="1"/>
              <a:t>Gensim’s</a:t>
            </a:r>
            <a:r>
              <a:rPr lang="en-US" dirty="0"/>
              <a:t> </a:t>
            </a:r>
            <a:r>
              <a:rPr lang="en-US" dirty="0" err="1"/>
              <a:t>simple_preprocess</a:t>
            </a:r>
            <a:r>
              <a:rPr lang="en-US" dirty="0"/>
              <a:t> to convert the document into a list of lowercase </a:t>
            </a:r>
          </a:p>
          <a:p>
            <a:pPr marL="292608" lvl="1" indent="0">
              <a:buNone/>
            </a:pPr>
            <a:r>
              <a:rPr lang="en-US" dirty="0"/>
              <a:t>    words and remove the punctuation marks and numbers</a:t>
            </a:r>
          </a:p>
        </p:txBody>
      </p:sp>
      <p:sp>
        <p:nvSpPr>
          <p:cNvPr id="3" name="Text Placeholder 2">
            <a:extLst>
              <a:ext uri="{FF2B5EF4-FFF2-40B4-BE49-F238E27FC236}">
                <a16:creationId xmlns:a16="http://schemas.microsoft.com/office/drawing/2014/main" id="{379BECB3-D4BA-415A-A2C2-99AB67EDD45D}"/>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972124DB-C55F-48BE-9B49-DBA39C40C81E}"/>
              </a:ext>
            </a:extLst>
          </p:cNvPr>
          <p:cNvSpPr>
            <a:spLocks noGrp="1"/>
          </p:cNvSpPr>
          <p:nvPr>
            <p:ph type="title"/>
          </p:nvPr>
        </p:nvSpPr>
        <p:spPr/>
        <p:txBody>
          <a:bodyPr/>
          <a:lstStyle/>
          <a:p>
            <a:r>
              <a:rPr lang="en-US" dirty="0"/>
              <a:t>Get the similar STARs through Doc2Vec model </a:t>
            </a:r>
          </a:p>
        </p:txBody>
      </p:sp>
      <p:sp>
        <p:nvSpPr>
          <p:cNvPr id="5" name="TextBox 4">
            <a:extLst>
              <a:ext uri="{FF2B5EF4-FFF2-40B4-BE49-F238E27FC236}">
                <a16:creationId xmlns:a16="http://schemas.microsoft.com/office/drawing/2014/main" id="{A135C1EE-9B10-49C5-85A7-903AB23D5889}"/>
              </a:ext>
            </a:extLst>
          </p:cNvPr>
          <p:cNvSpPr txBox="1"/>
          <p:nvPr/>
        </p:nvSpPr>
        <p:spPr>
          <a:xfrm>
            <a:off x="1135594" y="2657798"/>
            <a:ext cx="9419771" cy="1815882"/>
          </a:xfrm>
          <a:prstGeom prst="rect">
            <a:avLst/>
          </a:prstGeom>
          <a:solidFill>
            <a:srgbClr val="FFFFCC"/>
          </a:solidFill>
        </p:spPr>
        <p:txBody>
          <a:bodyPr wrap="square" rtlCol="0">
            <a:spAutoFit/>
          </a:bodyPr>
          <a:lstStyle/>
          <a:p>
            <a:r>
              <a:rPr lang="en-US" sz="1600" dirty="0"/>
              <a:t>In	: [INTEL-VPG-GT] [17.12]- small issue with </a:t>
            </a:r>
            <a:r>
              <a:rPr lang="en-US" sz="1600" dirty="0" err="1"/>
              <a:t>npiFsdbFreqDuty</a:t>
            </a:r>
            <a:r>
              <a:rPr lang="en-US" sz="1600" dirty="0"/>
              <a:t> This issue is happened in Intel python script, which reads from a database and sets all the needed env vars.  However, when it gives the full path to the location of </a:t>
            </a:r>
            <a:r>
              <a:rPr lang="en-US" sz="1600" dirty="0" err="1"/>
              <a:t>npiFsdbFreqDuty</a:t>
            </a:r>
            <a:r>
              <a:rPr lang="en-US" sz="1600" dirty="0"/>
              <a:t> the tool exits without doing nothing unless we have added $VERDI_HOME/bin  to $PATH.  Please see description below: The script invokes a subroutine called </a:t>
            </a:r>
            <a:r>
              <a:rPr lang="en-US" sz="1600" dirty="0" err="1"/>
              <a:t>play_verdi_tcl</a:t>
            </a:r>
            <a:r>
              <a:rPr lang="en-US" sz="1600" dirty="0"/>
              <a:t> where they do   my $</a:t>
            </a:r>
            <a:r>
              <a:rPr lang="en-US" sz="1600" dirty="0" err="1"/>
              <a:t>Novas_Bin</a:t>
            </a:r>
            <a:r>
              <a:rPr lang="en-US" sz="1600" dirty="0"/>
              <a:t> = "</a:t>
            </a:r>
            <a:r>
              <a:rPr lang="en-US" sz="1600" dirty="0" err="1"/>
              <a:t>novas</a:t>
            </a:r>
            <a:r>
              <a:rPr lang="en-US" sz="1600" dirty="0"/>
              <a:t>"; …    system("$</a:t>
            </a:r>
            <a:r>
              <a:rPr lang="en-US" sz="1600" dirty="0" err="1"/>
              <a:t>Novas_Bin</a:t>
            </a:r>
            <a:r>
              <a:rPr lang="en-US" sz="1600" dirty="0"/>
              <a:t> -play $</a:t>
            </a:r>
            <a:r>
              <a:rPr lang="en-US" sz="1600" dirty="0" err="1"/>
              <a:t>tmp_tcl</a:t>
            </a:r>
            <a:r>
              <a:rPr lang="en-US" sz="1600" dirty="0"/>
              <a:t> -batch");  So unless $PATH contains $VERDI_HOME/bin  then </a:t>
            </a:r>
            <a:r>
              <a:rPr lang="en-US" sz="1600" dirty="0" err="1"/>
              <a:t>novas</a:t>
            </a:r>
            <a:r>
              <a:rPr lang="en-US" sz="1600" dirty="0"/>
              <a:t> utility won't run.  The user has workaround and expects the fix in 19.06. The user needs the ETA for the enhancement</a:t>
            </a:r>
          </a:p>
        </p:txBody>
      </p:sp>
      <p:sp>
        <p:nvSpPr>
          <p:cNvPr id="6" name="TextBox 5">
            <a:extLst>
              <a:ext uri="{FF2B5EF4-FFF2-40B4-BE49-F238E27FC236}">
                <a16:creationId xmlns:a16="http://schemas.microsoft.com/office/drawing/2014/main" id="{5682095A-386F-4BC3-B937-B11705859803}"/>
              </a:ext>
            </a:extLst>
          </p:cNvPr>
          <p:cNvSpPr txBox="1"/>
          <p:nvPr/>
        </p:nvSpPr>
        <p:spPr>
          <a:xfrm>
            <a:off x="1135594" y="4565120"/>
            <a:ext cx="9419770" cy="2062103"/>
          </a:xfrm>
          <a:prstGeom prst="rect">
            <a:avLst/>
          </a:prstGeom>
          <a:solidFill>
            <a:srgbClr val="FFFFCC"/>
          </a:solidFill>
        </p:spPr>
        <p:txBody>
          <a:bodyPr wrap="square" rtlCol="0">
            <a:spAutoFit/>
          </a:bodyPr>
          <a:lstStyle/>
          <a:p>
            <a:r>
              <a:rPr lang="en-US" sz="1600" dirty="0"/>
              <a:t>Out	 : ['intel', '</a:t>
            </a:r>
            <a:r>
              <a:rPr lang="en-US" sz="1600" dirty="0" err="1"/>
              <a:t>vpg</a:t>
            </a:r>
            <a:r>
              <a:rPr lang="en-US" sz="1600" dirty="0"/>
              <a:t>', '</a:t>
            </a:r>
            <a:r>
              <a:rPr lang="en-US" sz="1600" dirty="0" err="1"/>
              <a:t>gt</a:t>
            </a:r>
            <a:r>
              <a:rPr lang="en-US" sz="1600" dirty="0"/>
              <a:t>', 'small', 'issue', 'with', '</a:t>
            </a:r>
            <a:r>
              <a:rPr lang="en-US" sz="1600" dirty="0" err="1"/>
              <a:t>npifsdbfreqduty</a:t>
            </a:r>
            <a:r>
              <a:rPr lang="en-US" sz="1600" dirty="0"/>
              <a:t>', 'this', 'issue', 'is', 'happened', 'in', 'intel', 'python', 'script', 'which', 'reads', 'from', 'database', 'and', 'sets', 'all', 'the', 'needed', 'env', 'vars', 'however', 'when', 'it', 'gives', 'the', 'full', 'path', 'to', 'the', 'location', 'of', '</a:t>
            </a:r>
            <a:r>
              <a:rPr lang="en-US" sz="1600" dirty="0" err="1"/>
              <a:t>npifsdbfreqduty</a:t>
            </a:r>
            <a:r>
              <a:rPr lang="en-US" sz="1600" dirty="0"/>
              <a:t>', 'the', 'tool', 'exits', 'without', 'doing', 'nothing', 'unless', 'we', 'have', 'added', '</a:t>
            </a:r>
            <a:r>
              <a:rPr lang="en-US" sz="1600" dirty="0" err="1"/>
              <a:t>verdi_home</a:t>
            </a:r>
            <a:r>
              <a:rPr lang="en-US" sz="1600" dirty="0"/>
              <a:t>', 'bin', 'to', 'path', 'please', 'see', 'description', 'below', 'the', 'script', 'invokes', 'subroutine', 'called', '</a:t>
            </a:r>
            <a:r>
              <a:rPr lang="en-US" sz="1600" dirty="0" err="1"/>
              <a:t>play_verdi_tcl</a:t>
            </a:r>
            <a:r>
              <a:rPr lang="en-US" sz="1600" dirty="0"/>
              <a:t>', 'where', 'they', 'do', 'my', '</a:t>
            </a:r>
            <a:r>
              <a:rPr lang="en-US" sz="1600" dirty="0" err="1"/>
              <a:t>novas_bin</a:t>
            </a:r>
            <a:r>
              <a:rPr lang="en-US" sz="1600" dirty="0"/>
              <a:t>', '</a:t>
            </a:r>
            <a:r>
              <a:rPr lang="en-US" sz="1600" dirty="0" err="1"/>
              <a:t>novas</a:t>
            </a:r>
            <a:r>
              <a:rPr lang="en-US" sz="1600" dirty="0"/>
              <a:t>', 'system', '</a:t>
            </a:r>
            <a:r>
              <a:rPr lang="en-US" sz="1600" dirty="0" err="1"/>
              <a:t>novas_bin</a:t>
            </a:r>
            <a:r>
              <a:rPr lang="en-US" sz="1600" dirty="0"/>
              <a:t>', 'play', '</a:t>
            </a:r>
            <a:r>
              <a:rPr lang="en-US" sz="1600" dirty="0" err="1"/>
              <a:t>tmp_tcl</a:t>
            </a:r>
            <a:r>
              <a:rPr lang="en-US" sz="1600" dirty="0"/>
              <a:t>', 'batch', 'so', 'unless', 'path', 'contains', '</a:t>
            </a:r>
            <a:r>
              <a:rPr lang="en-US" sz="1600" dirty="0" err="1"/>
              <a:t>verdi_home</a:t>
            </a:r>
            <a:r>
              <a:rPr lang="en-US" sz="1600" dirty="0"/>
              <a:t>', 'bin', 'then', '</a:t>
            </a:r>
            <a:r>
              <a:rPr lang="en-US" sz="1600" dirty="0" err="1"/>
              <a:t>novas</a:t>
            </a:r>
            <a:r>
              <a:rPr lang="en-US" sz="1600" dirty="0"/>
              <a:t>', 'utility', 'won', 'run', 'the', 'user', 'has', 'workaround', 'and', 'expects', 'the', 'fix', 'in', 'the', 'user', 'needs', 'the', 'eta', 'for', 'the', 'enhancement']</a:t>
            </a:r>
          </a:p>
        </p:txBody>
      </p:sp>
      <p:grpSp>
        <p:nvGrpSpPr>
          <p:cNvPr id="7" name="Group 6">
            <a:extLst>
              <a:ext uri="{FF2B5EF4-FFF2-40B4-BE49-F238E27FC236}">
                <a16:creationId xmlns:a16="http://schemas.microsoft.com/office/drawing/2014/main" id="{7F6B72FC-ABC0-458C-9360-5210013F98F3}"/>
              </a:ext>
            </a:extLst>
          </p:cNvPr>
          <p:cNvGrpSpPr/>
          <p:nvPr/>
        </p:nvGrpSpPr>
        <p:grpSpPr>
          <a:xfrm>
            <a:off x="10153445" y="502920"/>
            <a:ext cx="1406516" cy="2194860"/>
            <a:chOff x="2253929" y="2739389"/>
            <a:chExt cx="2584773" cy="3593235"/>
          </a:xfrm>
        </p:grpSpPr>
        <p:sp>
          <p:nvSpPr>
            <p:cNvPr id="8" name="Rectangle 7">
              <a:extLst>
                <a:ext uri="{FF2B5EF4-FFF2-40B4-BE49-F238E27FC236}">
                  <a16:creationId xmlns:a16="http://schemas.microsoft.com/office/drawing/2014/main" id="{7FC8A754-BB2A-4161-8687-868075812AF9}"/>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a:t>
              </a:r>
            </a:p>
            <a:p>
              <a:pPr algn="ctr"/>
              <a:r>
                <a:rPr lang="en-US" sz="1200" dirty="0">
                  <a:solidFill>
                    <a:schemeClr val="tx1"/>
                  </a:solidFill>
                </a:rPr>
                <a:t>(as training data)</a:t>
              </a:r>
            </a:p>
          </p:txBody>
        </p:sp>
        <p:sp>
          <p:nvSpPr>
            <p:cNvPr id="9" name="Rectangle 8">
              <a:extLst>
                <a:ext uri="{FF2B5EF4-FFF2-40B4-BE49-F238E27FC236}">
                  <a16:creationId xmlns:a16="http://schemas.microsoft.com/office/drawing/2014/main" id="{D45E0027-7A0F-44CA-A504-CABB44D3C2D8}"/>
                </a:ext>
              </a:extLst>
            </p:cNvPr>
            <p:cNvSpPr/>
            <p:nvPr/>
          </p:nvSpPr>
          <p:spPr>
            <a:xfrm>
              <a:off x="2253930" y="3576638"/>
              <a:ext cx="2584772"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10" name="Rectangle 9">
              <a:extLst>
                <a:ext uri="{FF2B5EF4-FFF2-40B4-BE49-F238E27FC236}">
                  <a16:creationId xmlns:a16="http://schemas.microsoft.com/office/drawing/2014/main" id="{CA644AFB-EAEE-4F2B-9F07-77C547686BCD}"/>
                </a:ext>
              </a:extLst>
            </p:cNvPr>
            <p:cNvSpPr/>
            <p:nvPr/>
          </p:nvSpPr>
          <p:spPr>
            <a:xfrm>
              <a:off x="2253930" y="4727894"/>
              <a:ext cx="2584770"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Train Doc2Vec</a:t>
              </a:r>
            </a:p>
          </p:txBody>
        </p:sp>
        <p:sp>
          <p:nvSpPr>
            <p:cNvPr id="11" name="Rectangle 10">
              <a:extLst>
                <a:ext uri="{FF2B5EF4-FFF2-40B4-BE49-F238E27FC236}">
                  <a16:creationId xmlns:a16="http://schemas.microsoft.com/office/drawing/2014/main" id="{06CB6D0F-7F8F-4222-8E7E-B65562E307FF}"/>
                </a:ext>
              </a:extLst>
            </p:cNvPr>
            <p:cNvSpPr/>
            <p:nvPr/>
          </p:nvSpPr>
          <p:spPr>
            <a:xfrm>
              <a:off x="2253930"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Save the model</a:t>
              </a:r>
            </a:p>
          </p:txBody>
        </p:sp>
        <p:sp>
          <p:nvSpPr>
            <p:cNvPr id="12" name="Rectangle 11">
              <a:extLst>
                <a:ext uri="{FF2B5EF4-FFF2-40B4-BE49-F238E27FC236}">
                  <a16:creationId xmlns:a16="http://schemas.microsoft.com/office/drawing/2014/main" id="{301B997E-B0CF-4194-B908-CB94A8D13291}"/>
                </a:ext>
              </a:extLst>
            </p:cNvPr>
            <p:cNvSpPr/>
            <p:nvPr/>
          </p:nvSpPr>
          <p:spPr>
            <a:xfrm>
              <a:off x="2253930" y="4152266"/>
              <a:ext cx="2584771"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Build phrases</a:t>
              </a:r>
            </a:p>
          </p:txBody>
        </p:sp>
        <p:sp>
          <p:nvSpPr>
            <p:cNvPr id="13" name="TextBox 12">
              <a:extLst>
                <a:ext uri="{FF2B5EF4-FFF2-40B4-BE49-F238E27FC236}">
                  <a16:creationId xmlns:a16="http://schemas.microsoft.com/office/drawing/2014/main" id="{1FDC0AE0-15C3-4619-B8D1-08D6B1517DB9}"/>
                </a:ext>
              </a:extLst>
            </p:cNvPr>
            <p:cNvSpPr txBox="1"/>
            <p:nvPr/>
          </p:nvSpPr>
          <p:spPr>
            <a:xfrm>
              <a:off x="2253929" y="5879145"/>
              <a:ext cx="2584769" cy="453479"/>
            </a:xfrm>
            <a:prstGeom prst="rect">
              <a:avLst/>
            </a:prstGeom>
            <a:noFill/>
          </p:spPr>
          <p:txBody>
            <a:bodyPr wrap="square" rtlCol="0">
              <a:spAutoFit/>
            </a:bodyPr>
            <a:lstStyle/>
            <a:p>
              <a:r>
                <a:rPr lang="en-US" sz="1200" dirty="0">
                  <a:solidFill>
                    <a:srgbClr val="00B0F0"/>
                  </a:solidFill>
                </a:rPr>
                <a:t>train_doc2vec.py </a:t>
              </a:r>
            </a:p>
          </p:txBody>
        </p:sp>
      </p:grpSp>
    </p:spTree>
    <p:extLst>
      <p:ext uri="{BB962C8B-B14F-4D97-AF65-F5344CB8AC3E}">
        <p14:creationId xmlns:p14="http://schemas.microsoft.com/office/powerpoint/2010/main" val="415686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1CCD6E-AA7D-41C4-940F-7DE998E7F35A}"/>
              </a:ext>
            </a:extLst>
          </p:cNvPr>
          <p:cNvSpPr>
            <a:spLocks noGrp="1"/>
          </p:cNvSpPr>
          <p:nvPr>
            <p:ph idx="1"/>
          </p:nvPr>
        </p:nvSpPr>
        <p:spPr/>
        <p:txBody>
          <a:bodyPr/>
          <a:lstStyle/>
          <a:p>
            <a:r>
              <a:rPr lang="en-US" dirty="0"/>
              <a:t>Step 2-2: remove stop words</a:t>
            </a:r>
          </a:p>
          <a:p>
            <a:pPr lvl="1"/>
            <a:r>
              <a:rPr lang="en-US" dirty="0"/>
              <a:t>This is one of the important step in NLP. The stop words are common words that carry </a:t>
            </a:r>
          </a:p>
          <a:p>
            <a:pPr marL="292608" lvl="1" indent="0">
              <a:buNone/>
            </a:pPr>
            <a:r>
              <a:rPr lang="en-US" dirty="0"/>
              <a:t>    less important meaning than keywords. </a:t>
            </a:r>
          </a:p>
        </p:txBody>
      </p:sp>
      <p:sp>
        <p:nvSpPr>
          <p:cNvPr id="3" name="Text Placeholder 2">
            <a:extLst>
              <a:ext uri="{FF2B5EF4-FFF2-40B4-BE49-F238E27FC236}">
                <a16:creationId xmlns:a16="http://schemas.microsoft.com/office/drawing/2014/main" id="{F71B0EAD-D9DD-46A2-BC67-992A1C697ED0}"/>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4302E497-2AEF-4FB3-8946-D6B4AF429272}"/>
              </a:ext>
            </a:extLst>
          </p:cNvPr>
          <p:cNvSpPr>
            <a:spLocks noGrp="1"/>
          </p:cNvSpPr>
          <p:nvPr>
            <p:ph type="title"/>
          </p:nvPr>
        </p:nvSpPr>
        <p:spPr/>
        <p:txBody>
          <a:bodyPr/>
          <a:lstStyle/>
          <a:p>
            <a:r>
              <a:rPr lang="en-US" dirty="0"/>
              <a:t>Get the similar STARs through Doc2Vec model </a:t>
            </a:r>
          </a:p>
        </p:txBody>
      </p:sp>
      <p:sp>
        <p:nvSpPr>
          <p:cNvPr id="6" name="TextBox 5">
            <a:extLst>
              <a:ext uri="{FF2B5EF4-FFF2-40B4-BE49-F238E27FC236}">
                <a16:creationId xmlns:a16="http://schemas.microsoft.com/office/drawing/2014/main" id="{20A78094-CAD9-4F15-BB1A-68B4912517BF}"/>
              </a:ext>
            </a:extLst>
          </p:cNvPr>
          <p:cNvSpPr txBox="1"/>
          <p:nvPr/>
        </p:nvSpPr>
        <p:spPr>
          <a:xfrm>
            <a:off x="549443" y="2807810"/>
            <a:ext cx="9419770" cy="2062103"/>
          </a:xfrm>
          <a:prstGeom prst="rect">
            <a:avLst/>
          </a:prstGeom>
          <a:solidFill>
            <a:srgbClr val="FFFFCC"/>
          </a:solidFill>
        </p:spPr>
        <p:txBody>
          <a:bodyPr wrap="square" rtlCol="0">
            <a:spAutoFit/>
          </a:bodyPr>
          <a:lstStyle/>
          <a:p>
            <a:r>
              <a:rPr lang="en-US" sz="1600" dirty="0"/>
              <a:t>In	: ['intel', '</a:t>
            </a:r>
            <a:r>
              <a:rPr lang="en-US" sz="1600" dirty="0" err="1"/>
              <a:t>vpg</a:t>
            </a:r>
            <a:r>
              <a:rPr lang="en-US" sz="1600" dirty="0"/>
              <a:t>', '</a:t>
            </a:r>
            <a:r>
              <a:rPr lang="en-US" sz="1600" dirty="0" err="1"/>
              <a:t>gt</a:t>
            </a:r>
            <a:r>
              <a:rPr lang="en-US" sz="1600" dirty="0"/>
              <a:t>', 'small', 'issue', 'with', '</a:t>
            </a:r>
            <a:r>
              <a:rPr lang="en-US" sz="1600" dirty="0" err="1"/>
              <a:t>npifsdbfreqduty</a:t>
            </a:r>
            <a:r>
              <a:rPr lang="en-US" sz="1600" dirty="0"/>
              <a:t>', 'this', 'issue', 'is', 'happened', 'in', 'intel', 'python', 'script', 'which', 'reads', 'from', 'database', 'and', 'sets', 'all', 'the', 'needed', 'env', 'vars', 'however', 'when', 'it', 'gives', 'the', 'full', 'path', 'to', 'the', 'location', 'of', '</a:t>
            </a:r>
            <a:r>
              <a:rPr lang="en-US" sz="1600" dirty="0" err="1"/>
              <a:t>npifsdbfreqduty</a:t>
            </a:r>
            <a:r>
              <a:rPr lang="en-US" sz="1600" dirty="0"/>
              <a:t>', 'the', 'tool', 'exits', 'without', 'doing', 'nothing', 'unless', 'we', 'have', 'added', '</a:t>
            </a:r>
            <a:r>
              <a:rPr lang="en-US" sz="1600" dirty="0" err="1"/>
              <a:t>verdi_home</a:t>
            </a:r>
            <a:r>
              <a:rPr lang="en-US" sz="1600" dirty="0"/>
              <a:t>', 'bin', 'to', 'path', 'please', 'see', 'description', 'below', 'the', 'script', 'invokes', 'subroutine', 'called', '</a:t>
            </a:r>
            <a:r>
              <a:rPr lang="en-US" sz="1600" dirty="0" err="1"/>
              <a:t>play_verdi_tcl</a:t>
            </a:r>
            <a:r>
              <a:rPr lang="en-US" sz="1600" dirty="0"/>
              <a:t>', 'where', 'they', 'do', 'my', '</a:t>
            </a:r>
            <a:r>
              <a:rPr lang="en-US" sz="1600" dirty="0" err="1"/>
              <a:t>novas_bin</a:t>
            </a:r>
            <a:r>
              <a:rPr lang="en-US" sz="1600" dirty="0"/>
              <a:t>', '</a:t>
            </a:r>
            <a:r>
              <a:rPr lang="en-US" sz="1600" dirty="0" err="1"/>
              <a:t>novas</a:t>
            </a:r>
            <a:r>
              <a:rPr lang="en-US" sz="1600" dirty="0"/>
              <a:t>', 'system', '</a:t>
            </a:r>
            <a:r>
              <a:rPr lang="en-US" sz="1600" dirty="0" err="1"/>
              <a:t>novas_bin</a:t>
            </a:r>
            <a:r>
              <a:rPr lang="en-US" sz="1600" dirty="0"/>
              <a:t>', 'play', '</a:t>
            </a:r>
            <a:r>
              <a:rPr lang="en-US" sz="1600" dirty="0" err="1"/>
              <a:t>tmp_tcl</a:t>
            </a:r>
            <a:r>
              <a:rPr lang="en-US" sz="1600" dirty="0"/>
              <a:t>', 'batch', 'so', 'unless', 'path', 'contains', '</a:t>
            </a:r>
            <a:r>
              <a:rPr lang="en-US" sz="1600" dirty="0" err="1"/>
              <a:t>verdi_home</a:t>
            </a:r>
            <a:r>
              <a:rPr lang="en-US" sz="1600" dirty="0"/>
              <a:t>', 'bin', 'then', '</a:t>
            </a:r>
            <a:r>
              <a:rPr lang="en-US" sz="1600" dirty="0" err="1"/>
              <a:t>novas</a:t>
            </a:r>
            <a:r>
              <a:rPr lang="en-US" sz="1600" dirty="0"/>
              <a:t>', 'utility', 'won', 'run', 'the', 'user', 'has', 'workaround', 'and', 'expects', 'the', 'fix', 'in', 'the', 'user', 'needs', 'the', 'eta', 'for', 'the', 'enhancement']</a:t>
            </a:r>
          </a:p>
        </p:txBody>
      </p:sp>
      <p:sp>
        <p:nvSpPr>
          <p:cNvPr id="7" name="TextBox 6">
            <a:extLst>
              <a:ext uri="{FF2B5EF4-FFF2-40B4-BE49-F238E27FC236}">
                <a16:creationId xmlns:a16="http://schemas.microsoft.com/office/drawing/2014/main" id="{DEA2121D-DB90-40B8-A171-BE45438D22A8}"/>
              </a:ext>
            </a:extLst>
          </p:cNvPr>
          <p:cNvSpPr txBox="1"/>
          <p:nvPr/>
        </p:nvSpPr>
        <p:spPr>
          <a:xfrm>
            <a:off x="549443" y="4999172"/>
            <a:ext cx="9419770" cy="1569660"/>
          </a:xfrm>
          <a:prstGeom prst="rect">
            <a:avLst/>
          </a:prstGeom>
          <a:solidFill>
            <a:srgbClr val="FFFFCC"/>
          </a:solidFill>
        </p:spPr>
        <p:txBody>
          <a:bodyPr wrap="square" rtlCol="0">
            <a:spAutoFit/>
          </a:bodyPr>
          <a:lstStyle/>
          <a:p>
            <a:r>
              <a:rPr lang="en-US" sz="1600" dirty="0"/>
              <a:t>Out	  : ['intel', '</a:t>
            </a:r>
            <a:r>
              <a:rPr lang="en-US" sz="1600" dirty="0" err="1"/>
              <a:t>vpg</a:t>
            </a:r>
            <a:r>
              <a:rPr lang="en-US" sz="1600" dirty="0"/>
              <a:t>', '</a:t>
            </a:r>
            <a:r>
              <a:rPr lang="en-US" sz="1600" dirty="0" err="1"/>
              <a:t>gt</a:t>
            </a:r>
            <a:r>
              <a:rPr lang="en-US" sz="1600" dirty="0"/>
              <a:t>', 'small', 'issue', '</a:t>
            </a:r>
            <a:r>
              <a:rPr lang="en-US" sz="1600" dirty="0" err="1"/>
              <a:t>npifsdbfreqduty</a:t>
            </a:r>
            <a:r>
              <a:rPr lang="en-US" sz="1600" dirty="0"/>
              <a:t>', 'issue', 'happened', 'intel', 'python', 'script', 'reads', 'database', 'sets', 'needed', 'env', 'vars', 'however', 'gives', 'full', 'path', 'location', '</a:t>
            </a:r>
            <a:r>
              <a:rPr lang="en-US" sz="1600" dirty="0" err="1"/>
              <a:t>npifsdbfreqduty</a:t>
            </a:r>
            <a:r>
              <a:rPr lang="en-US" sz="1600" dirty="0"/>
              <a:t>', 'tool', 'exits', 'without', 'nothing', 'unless', 'added', '</a:t>
            </a:r>
            <a:r>
              <a:rPr lang="en-US" sz="1600" dirty="0" err="1"/>
              <a:t>verdi_home</a:t>
            </a:r>
            <a:r>
              <a:rPr lang="en-US" sz="1600" dirty="0"/>
              <a:t>', 'bin', 'path', 'please', 'see', 'description', 'script', 'invokes', 'subroutine', 'called', '</a:t>
            </a:r>
            <a:r>
              <a:rPr lang="en-US" sz="1600" dirty="0" err="1"/>
              <a:t>play_verdi_tcl</a:t>
            </a:r>
            <a:r>
              <a:rPr lang="en-US" sz="1600" dirty="0"/>
              <a:t>', '</a:t>
            </a:r>
            <a:r>
              <a:rPr lang="en-US" sz="1600" dirty="0" err="1"/>
              <a:t>novas_bin</a:t>
            </a:r>
            <a:r>
              <a:rPr lang="en-US" sz="1600" dirty="0"/>
              <a:t>', '</a:t>
            </a:r>
            <a:r>
              <a:rPr lang="en-US" sz="1600" dirty="0" err="1"/>
              <a:t>novas</a:t>
            </a:r>
            <a:r>
              <a:rPr lang="en-US" sz="1600" dirty="0"/>
              <a:t>', 'system', '</a:t>
            </a:r>
            <a:r>
              <a:rPr lang="en-US" sz="1600" dirty="0" err="1"/>
              <a:t>novas_bin</a:t>
            </a:r>
            <a:r>
              <a:rPr lang="en-US" sz="1600" dirty="0"/>
              <a:t>', 'play', '</a:t>
            </a:r>
            <a:r>
              <a:rPr lang="en-US" sz="1600" dirty="0" err="1"/>
              <a:t>tmp_tcl</a:t>
            </a:r>
            <a:r>
              <a:rPr lang="en-US" sz="1600" dirty="0"/>
              <a:t>', 'batch', 'unless', 'path', 'contains', '</a:t>
            </a:r>
            <a:r>
              <a:rPr lang="en-US" sz="1600" dirty="0" err="1"/>
              <a:t>verdi_home</a:t>
            </a:r>
            <a:r>
              <a:rPr lang="en-US" sz="1600" dirty="0"/>
              <a:t>', 'bin', '</a:t>
            </a:r>
            <a:r>
              <a:rPr lang="en-US" sz="1600" dirty="0" err="1"/>
              <a:t>novas</a:t>
            </a:r>
            <a:r>
              <a:rPr lang="en-US" sz="1600" dirty="0"/>
              <a:t>', 'utility', 'run', 'user', 'workaround', 'expects', 'fix', 'user', 'needs', 'eta', 'enhancement']</a:t>
            </a:r>
          </a:p>
        </p:txBody>
      </p:sp>
      <p:grpSp>
        <p:nvGrpSpPr>
          <p:cNvPr id="8" name="Group 7">
            <a:extLst>
              <a:ext uri="{FF2B5EF4-FFF2-40B4-BE49-F238E27FC236}">
                <a16:creationId xmlns:a16="http://schemas.microsoft.com/office/drawing/2014/main" id="{8DBF4BC5-5A5B-4A9D-A593-785F8761E4B6}"/>
              </a:ext>
            </a:extLst>
          </p:cNvPr>
          <p:cNvGrpSpPr/>
          <p:nvPr/>
        </p:nvGrpSpPr>
        <p:grpSpPr>
          <a:xfrm>
            <a:off x="616537" y="2870317"/>
            <a:ext cx="8943320" cy="1922379"/>
            <a:chOff x="1202688" y="2472434"/>
            <a:chExt cx="8943320" cy="1922379"/>
          </a:xfrm>
        </p:grpSpPr>
        <p:sp>
          <p:nvSpPr>
            <p:cNvPr id="9" name="Rectangle 8">
              <a:extLst>
                <a:ext uri="{FF2B5EF4-FFF2-40B4-BE49-F238E27FC236}">
                  <a16:creationId xmlns:a16="http://schemas.microsoft.com/office/drawing/2014/main" id="{83505C3C-8956-46C5-8FB6-A91EE1727472}"/>
                </a:ext>
              </a:extLst>
            </p:cNvPr>
            <p:cNvSpPr/>
            <p:nvPr/>
          </p:nvSpPr>
          <p:spPr>
            <a:xfrm>
              <a:off x="6707849" y="2472436"/>
              <a:ext cx="513567"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2DBC30-C644-42E7-946D-1D0D18CDDA81}"/>
                </a:ext>
              </a:extLst>
            </p:cNvPr>
            <p:cNvSpPr/>
            <p:nvPr/>
          </p:nvSpPr>
          <p:spPr>
            <a:xfrm>
              <a:off x="7868434" y="2472436"/>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E12060-2999-488E-B07E-8B51DE8867B4}"/>
                </a:ext>
              </a:extLst>
            </p:cNvPr>
            <p:cNvSpPr/>
            <p:nvPr/>
          </p:nvSpPr>
          <p:spPr>
            <a:xfrm>
              <a:off x="9260989" y="2472434"/>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C13BB4-30E4-4386-97A9-6B74B6558CED}"/>
                </a:ext>
              </a:extLst>
            </p:cNvPr>
            <p:cNvSpPr/>
            <p:nvPr/>
          </p:nvSpPr>
          <p:spPr>
            <a:xfrm>
              <a:off x="2659724" y="2720506"/>
              <a:ext cx="646916"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3BBC8A-380C-48D1-A986-7DF896181E3F}"/>
                </a:ext>
              </a:extLst>
            </p:cNvPr>
            <p:cNvSpPr/>
            <p:nvPr/>
          </p:nvSpPr>
          <p:spPr>
            <a:xfrm>
              <a:off x="4035818" y="2720506"/>
              <a:ext cx="617510"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5DF1AE-9F8C-4C0B-8D5C-2A5A82442B45}"/>
                </a:ext>
              </a:extLst>
            </p:cNvPr>
            <p:cNvSpPr/>
            <p:nvPr/>
          </p:nvSpPr>
          <p:spPr>
            <a:xfrm>
              <a:off x="5697465" y="2720506"/>
              <a:ext cx="475466"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3D6AEC8-6C92-4652-8614-0B438D717190}"/>
                </a:ext>
              </a:extLst>
            </p:cNvPr>
            <p:cNvSpPr/>
            <p:nvPr/>
          </p:nvSpPr>
          <p:spPr>
            <a:xfrm>
              <a:off x="6791374" y="2720506"/>
              <a:ext cx="361950"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4E0E10-9C06-49A7-9055-F4313A38FBFE}"/>
                </a:ext>
              </a:extLst>
            </p:cNvPr>
            <p:cNvSpPr/>
            <p:nvPr/>
          </p:nvSpPr>
          <p:spPr>
            <a:xfrm>
              <a:off x="7201345" y="2723671"/>
              <a:ext cx="448694"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146A13-6D25-4386-BC41-A415F3931614}"/>
                </a:ext>
              </a:extLst>
            </p:cNvPr>
            <p:cNvSpPr/>
            <p:nvPr/>
          </p:nvSpPr>
          <p:spPr>
            <a:xfrm>
              <a:off x="2146703" y="2966228"/>
              <a:ext cx="646916"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395A4B-A4E3-4B74-A6BD-CCCCD279CEB0}"/>
                </a:ext>
              </a:extLst>
            </p:cNvPr>
            <p:cNvSpPr/>
            <p:nvPr/>
          </p:nvSpPr>
          <p:spPr>
            <a:xfrm>
              <a:off x="2836431" y="2966228"/>
              <a:ext cx="253329"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456605C-1984-4451-86D2-CDA37724977B}"/>
                </a:ext>
              </a:extLst>
            </p:cNvPr>
            <p:cNvSpPr/>
            <p:nvPr/>
          </p:nvSpPr>
          <p:spPr>
            <a:xfrm>
              <a:off x="3815544" y="2968610"/>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FA92C1E-0E43-4277-96DB-4AFA4BB3AD3A}"/>
                </a:ext>
              </a:extLst>
            </p:cNvPr>
            <p:cNvSpPr/>
            <p:nvPr/>
          </p:nvSpPr>
          <p:spPr>
            <a:xfrm>
              <a:off x="5260777" y="2969486"/>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5B3C218-3F67-4ACA-B2F8-2661B1BCB8BD}"/>
                </a:ext>
              </a:extLst>
            </p:cNvPr>
            <p:cNvSpPr/>
            <p:nvPr/>
          </p:nvSpPr>
          <p:spPr>
            <a:xfrm>
              <a:off x="5667362" y="2966228"/>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0ECEA6-7FD5-433B-8F20-CA765E3E0840}"/>
                </a:ext>
              </a:extLst>
            </p:cNvPr>
            <p:cNvSpPr/>
            <p:nvPr/>
          </p:nvSpPr>
          <p:spPr>
            <a:xfrm>
              <a:off x="7011888" y="2966228"/>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2B552E-726C-43A0-9C15-5E3AD9779B2A}"/>
                </a:ext>
              </a:extLst>
            </p:cNvPr>
            <p:cNvSpPr/>
            <p:nvPr/>
          </p:nvSpPr>
          <p:spPr>
            <a:xfrm>
              <a:off x="8967577" y="2966228"/>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2581F37-175B-4F02-AA39-389BA7FC82DF}"/>
                </a:ext>
              </a:extLst>
            </p:cNvPr>
            <p:cNvSpPr/>
            <p:nvPr/>
          </p:nvSpPr>
          <p:spPr>
            <a:xfrm>
              <a:off x="2639077" y="3215451"/>
              <a:ext cx="646916"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36E507C-9B15-4445-BD26-AFBEC813BB84}"/>
                </a:ext>
              </a:extLst>
            </p:cNvPr>
            <p:cNvSpPr/>
            <p:nvPr/>
          </p:nvSpPr>
          <p:spPr>
            <a:xfrm>
              <a:off x="4958109" y="3215451"/>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84608AE-73D3-4A2B-A94D-8F0E61AC6604}"/>
                </a:ext>
              </a:extLst>
            </p:cNvPr>
            <p:cNvSpPr/>
            <p:nvPr/>
          </p:nvSpPr>
          <p:spPr>
            <a:xfrm>
              <a:off x="5462706" y="3215451"/>
              <a:ext cx="4679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9E8F2B9-0F82-4AEF-8498-F7758A618A54}"/>
                </a:ext>
              </a:extLst>
            </p:cNvPr>
            <p:cNvSpPr/>
            <p:nvPr/>
          </p:nvSpPr>
          <p:spPr>
            <a:xfrm>
              <a:off x="8475690" y="3215451"/>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3C8685-1A3D-4104-B819-4C58455F9970}"/>
                </a:ext>
              </a:extLst>
            </p:cNvPr>
            <p:cNvSpPr/>
            <p:nvPr/>
          </p:nvSpPr>
          <p:spPr>
            <a:xfrm>
              <a:off x="2896987" y="3446472"/>
              <a:ext cx="646916"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D5CF5B1-0982-4F1A-9604-94D23C54C3CA}"/>
                </a:ext>
              </a:extLst>
            </p:cNvPr>
            <p:cNvSpPr/>
            <p:nvPr/>
          </p:nvSpPr>
          <p:spPr>
            <a:xfrm>
              <a:off x="3607800" y="3450330"/>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4801AA3-22E4-4882-BC4C-B636C1A8FB30}"/>
                </a:ext>
              </a:extLst>
            </p:cNvPr>
            <p:cNvSpPr/>
            <p:nvPr/>
          </p:nvSpPr>
          <p:spPr>
            <a:xfrm>
              <a:off x="8940193" y="3445930"/>
              <a:ext cx="644007"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BAD5317-E43B-4E49-9053-51EACFB64D91}"/>
                </a:ext>
              </a:extLst>
            </p:cNvPr>
            <p:cNvSpPr/>
            <p:nvPr/>
          </p:nvSpPr>
          <p:spPr>
            <a:xfrm>
              <a:off x="9702025" y="3450330"/>
              <a:ext cx="443983"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B5AE46-9228-445C-9B05-B6320159529F}"/>
                </a:ext>
              </a:extLst>
            </p:cNvPr>
            <p:cNvSpPr/>
            <p:nvPr/>
          </p:nvSpPr>
          <p:spPr>
            <a:xfrm>
              <a:off x="1669504" y="3696225"/>
              <a:ext cx="303751"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3E0808-A0E8-4A93-AF9A-8F9B314E4EC3}"/>
                </a:ext>
              </a:extLst>
            </p:cNvPr>
            <p:cNvSpPr/>
            <p:nvPr/>
          </p:nvSpPr>
          <p:spPr>
            <a:xfrm>
              <a:off x="1202688" y="3696225"/>
              <a:ext cx="354728"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1A2F801-28BD-48B4-8E20-DD8EDF4F5338}"/>
                </a:ext>
              </a:extLst>
            </p:cNvPr>
            <p:cNvSpPr/>
            <p:nvPr/>
          </p:nvSpPr>
          <p:spPr>
            <a:xfrm>
              <a:off x="7975209" y="3696225"/>
              <a:ext cx="370692"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5CC30F-5829-4B8F-9064-DF1507319897}"/>
                </a:ext>
              </a:extLst>
            </p:cNvPr>
            <p:cNvSpPr/>
            <p:nvPr/>
          </p:nvSpPr>
          <p:spPr>
            <a:xfrm>
              <a:off x="3836030" y="3946185"/>
              <a:ext cx="552848"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677B212-37B6-4287-9E55-EB470720A941}"/>
                </a:ext>
              </a:extLst>
            </p:cNvPr>
            <p:cNvSpPr/>
            <p:nvPr/>
          </p:nvSpPr>
          <p:spPr>
            <a:xfrm>
              <a:off x="5858174" y="3935085"/>
              <a:ext cx="438880"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DBE4B32-3145-4349-909B-5F9A8EC13565}"/>
                </a:ext>
              </a:extLst>
            </p:cNvPr>
            <p:cNvSpPr/>
            <p:nvPr/>
          </p:nvSpPr>
          <p:spPr>
            <a:xfrm>
              <a:off x="6859709" y="3935085"/>
              <a:ext cx="438880"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B35BCB-5F8C-4958-844F-98492BF38810}"/>
                </a:ext>
              </a:extLst>
            </p:cNvPr>
            <p:cNvSpPr/>
            <p:nvPr/>
          </p:nvSpPr>
          <p:spPr>
            <a:xfrm>
              <a:off x="7943801" y="3935085"/>
              <a:ext cx="438880"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A1231CD-92B4-433A-90E9-1D958333F457}"/>
                </a:ext>
              </a:extLst>
            </p:cNvPr>
            <p:cNvSpPr/>
            <p:nvPr/>
          </p:nvSpPr>
          <p:spPr>
            <a:xfrm>
              <a:off x="9706324" y="3935085"/>
              <a:ext cx="438880"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F2F533C-767A-4D38-B1CF-AA030691E1B2}"/>
                </a:ext>
              </a:extLst>
            </p:cNvPr>
            <p:cNvSpPr/>
            <p:nvPr/>
          </p:nvSpPr>
          <p:spPr>
            <a:xfrm>
              <a:off x="5076506" y="4172260"/>
              <a:ext cx="438880"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BE7B778-1201-4684-9D1E-5BAF8F5A79E9}"/>
                </a:ext>
              </a:extLst>
            </p:cNvPr>
            <p:cNvSpPr/>
            <p:nvPr/>
          </p:nvSpPr>
          <p:spPr>
            <a:xfrm>
              <a:off x="6058606" y="4174633"/>
              <a:ext cx="341924"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5DAAD9-4565-4E3D-8DF0-2662A283A4CF}"/>
                </a:ext>
              </a:extLst>
            </p:cNvPr>
            <p:cNvSpPr/>
            <p:nvPr/>
          </p:nvSpPr>
          <p:spPr>
            <a:xfrm>
              <a:off x="6494699" y="4178813"/>
              <a:ext cx="374229"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35539D2-3BCA-4863-B1D9-E9EE13F49A38}"/>
                </a:ext>
              </a:extLst>
            </p:cNvPr>
            <p:cNvSpPr/>
            <p:nvPr/>
          </p:nvSpPr>
          <p:spPr>
            <a:xfrm>
              <a:off x="2105360" y="4172260"/>
              <a:ext cx="374229"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B441678-5D51-4AC2-A4CC-FB770E0DC5C8}"/>
                </a:ext>
              </a:extLst>
            </p:cNvPr>
            <p:cNvSpPr/>
            <p:nvPr/>
          </p:nvSpPr>
          <p:spPr>
            <a:xfrm>
              <a:off x="2925639" y="4172260"/>
              <a:ext cx="374229"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70AF25C-55EF-4B0C-A1E6-235784D6D214}"/>
                </a:ext>
              </a:extLst>
            </p:cNvPr>
            <p:cNvSpPr/>
            <p:nvPr/>
          </p:nvSpPr>
          <p:spPr>
            <a:xfrm>
              <a:off x="3335350" y="4172260"/>
              <a:ext cx="374229" cy="2160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45">
            <a:extLst>
              <a:ext uri="{FF2B5EF4-FFF2-40B4-BE49-F238E27FC236}">
                <a16:creationId xmlns:a16="http://schemas.microsoft.com/office/drawing/2014/main" id="{14526767-9FC1-4BAD-9561-B4C0D7C7AB60}"/>
              </a:ext>
            </a:extLst>
          </p:cNvPr>
          <p:cNvPicPr>
            <a:picLocks noChangeAspect="1"/>
          </p:cNvPicPr>
          <p:nvPr/>
        </p:nvPicPr>
        <p:blipFill>
          <a:blip r:embed="rId2"/>
          <a:stretch>
            <a:fillRect/>
          </a:stretch>
        </p:blipFill>
        <p:spPr>
          <a:xfrm>
            <a:off x="10092460" y="2764263"/>
            <a:ext cx="1851068" cy="3796191"/>
          </a:xfrm>
          <a:prstGeom prst="rect">
            <a:avLst/>
          </a:prstGeom>
        </p:spPr>
      </p:pic>
      <p:grpSp>
        <p:nvGrpSpPr>
          <p:cNvPr id="47" name="Group 46">
            <a:extLst>
              <a:ext uri="{FF2B5EF4-FFF2-40B4-BE49-F238E27FC236}">
                <a16:creationId xmlns:a16="http://schemas.microsoft.com/office/drawing/2014/main" id="{9E86CD63-66AD-4491-94D0-FDD0CD61C535}"/>
              </a:ext>
            </a:extLst>
          </p:cNvPr>
          <p:cNvGrpSpPr/>
          <p:nvPr/>
        </p:nvGrpSpPr>
        <p:grpSpPr>
          <a:xfrm>
            <a:off x="10153445" y="502920"/>
            <a:ext cx="1406516" cy="2194861"/>
            <a:chOff x="2253929" y="2739389"/>
            <a:chExt cx="2584773" cy="3593237"/>
          </a:xfrm>
        </p:grpSpPr>
        <p:sp>
          <p:nvSpPr>
            <p:cNvPr id="48" name="Rectangle 47">
              <a:extLst>
                <a:ext uri="{FF2B5EF4-FFF2-40B4-BE49-F238E27FC236}">
                  <a16:creationId xmlns:a16="http://schemas.microsoft.com/office/drawing/2014/main" id="{8D408FA3-20AB-4540-82D4-5AB3DEF33CD4}"/>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a:t>
              </a:r>
            </a:p>
            <a:p>
              <a:pPr algn="ctr"/>
              <a:r>
                <a:rPr lang="en-US" sz="1200" dirty="0">
                  <a:solidFill>
                    <a:schemeClr val="tx1"/>
                  </a:solidFill>
                </a:rPr>
                <a:t>(as training data)</a:t>
              </a:r>
            </a:p>
          </p:txBody>
        </p:sp>
        <p:sp>
          <p:nvSpPr>
            <p:cNvPr id="49" name="Rectangle 48">
              <a:extLst>
                <a:ext uri="{FF2B5EF4-FFF2-40B4-BE49-F238E27FC236}">
                  <a16:creationId xmlns:a16="http://schemas.microsoft.com/office/drawing/2014/main" id="{6628E482-9355-46BE-A4CB-77C6A03CCB1F}"/>
                </a:ext>
              </a:extLst>
            </p:cNvPr>
            <p:cNvSpPr/>
            <p:nvPr/>
          </p:nvSpPr>
          <p:spPr>
            <a:xfrm>
              <a:off x="2253930" y="3576638"/>
              <a:ext cx="2584772"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50" name="Rectangle 49">
              <a:extLst>
                <a:ext uri="{FF2B5EF4-FFF2-40B4-BE49-F238E27FC236}">
                  <a16:creationId xmlns:a16="http://schemas.microsoft.com/office/drawing/2014/main" id="{F31E8E1D-856F-45FD-BEF4-6BF30126D46F}"/>
                </a:ext>
              </a:extLst>
            </p:cNvPr>
            <p:cNvSpPr/>
            <p:nvPr/>
          </p:nvSpPr>
          <p:spPr>
            <a:xfrm>
              <a:off x="2253930" y="4727894"/>
              <a:ext cx="2584770"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Train Doc2Vec</a:t>
              </a:r>
            </a:p>
          </p:txBody>
        </p:sp>
        <p:sp>
          <p:nvSpPr>
            <p:cNvPr id="51" name="Rectangle 50">
              <a:extLst>
                <a:ext uri="{FF2B5EF4-FFF2-40B4-BE49-F238E27FC236}">
                  <a16:creationId xmlns:a16="http://schemas.microsoft.com/office/drawing/2014/main" id="{11637531-D9E8-40B8-B330-F9E6EE3612B9}"/>
                </a:ext>
              </a:extLst>
            </p:cNvPr>
            <p:cNvSpPr/>
            <p:nvPr/>
          </p:nvSpPr>
          <p:spPr>
            <a:xfrm>
              <a:off x="2253930"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Save the model</a:t>
              </a:r>
            </a:p>
          </p:txBody>
        </p:sp>
        <p:sp>
          <p:nvSpPr>
            <p:cNvPr id="52" name="Rectangle 51">
              <a:extLst>
                <a:ext uri="{FF2B5EF4-FFF2-40B4-BE49-F238E27FC236}">
                  <a16:creationId xmlns:a16="http://schemas.microsoft.com/office/drawing/2014/main" id="{B4A5B5FF-4CC7-4E07-82C7-B5BC9AFB6E9D}"/>
                </a:ext>
              </a:extLst>
            </p:cNvPr>
            <p:cNvSpPr/>
            <p:nvPr/>
          </p:nvSpPr>
          <p:spPr>
            <a:xfrm>
              <a:off x="2253930" y="4152266"/>
              <a:ext cx="2584771"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Build phrases</a:t>
              </a:r>
            </a:p>
          </p:txBody>
        </p:sp>
        <p:sp>
          <p:nvSpPr>
            <p:cNvPr id="53" name="TextBox 52">
              <a:extLst>
                <a:ext uri="{FF2B5EF4-FFF2-40B4-BE49-F238E27FC236}">
                  <a16:creationId xmlns:a16="http://schemas.microsoft.com/office/drawing/2014/main" id="{9F699D14-444A-42F7-9F90-57305FCDED8E}"/>
                </a:ext>
              </a:extLst>
            </p:cNvPr>
            <p:cNvSpPr txBox="1"/>
            <p:nvPr/>
          </p:nvSpPr>
          <p:spPr>
            <a:xfrm>
              <a:off x="2253929" y="5879147"/>
              <a:ext cx="2584769" cy="453479"/>
            </a:xfrm>
            <a:prstGeom prst="rect">
              <a:avLst/>
            </a:prstGeom>
            <a:noFill/>
          </p:spPr>
          <p:txBody>
            <a:bodyPr wrap="square" rtlCol="0">
              <a:spAutoFit/>
            </a:bodyPr>
            <a:lstStyle/>
            <a:p>
              <a:r>
                <a:rPr lang="en-US" sz="1200" dirty="0">
                  <a:solidFill>
                    <a:srgbClr val="00B0F0"/>
                  </a:solidFill>
                </a:rPr>
                <a:t>train_doc2vec.py </a:t>
              </a:r>
            </a:p>
          </p:txBody>
        </p:sp>
      </p:grpSp>
    </p:spTree>
    <p:extLst>
      <p:ext uri="{BB962C8B-B14F-4D97-AF65-F5344CB8AC3E}">
        <p14:creationId xmlns:p14="http://schemas.microsoft.com/office/powerpoint/2010/main" val="278341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7756A25-81F2-4FB7-9F40-C393627A0D92}"/>
              </a:ext>
            </a:extLst>
          </p:cNvPr>
          <p:cNvSpPr>
            <a:spLocks noGrp="1"/>
          </p:cNvSpPr>
          <p:nvPr>
            <p:ph idx="1"/>
          </p:nvPr>
        </p:nvSpPr>
        <p:spPr/>
        <p:txBody>
          <a:bodyPr/>
          <a:lstStyle/>
          <a:p>
            <a:r>
              <a:rPr lang="en-US" dirty="0"/>
              <a:t>Given a Verdi STAR, is it possible to find similar STARs automatically?</a:t>
            </a:r>
          </a:p>
        </p:txBody>
      </p:sp>
      <p:sp>
        <p:nvSpPr>
          <p:cNvPr id="11" name="Text Placeholder 10">
            <a:extLst>
              <a:ext uri="{FF2B5EF4-FFF2-40B4-BE49-F238E27FC236}">
                <a16:creationId xmlns:a16="http://schemas.microsoft.com/office/drawing/2014/main" id="{4D34A2D4-B347-4311-84CA-0620AD4F5CA8}"/>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66A7B219-8A37-4540-A02D-A903B80DCA18}"/>
              </a:ext>
            </a:extLst>
          </p:cNvPr>
          <p:cNvSpPr>
            <a:spLocks noGrp="1"/>
          </p:cNvSpPr>
          <p:nvPr>
            <p:ph type="title"/>
          </p:nvPr>
        </p:nvSpPr>
        <p:spPr/>
        <p:txBody>
          <a:bodyPr/>
          <a:lstStyle/>
          <a:p>
            <a:r>
              <a:rPr lang="en-US" dirty="0"/>
              <a:t>Problem</a:t>
            </a:r>
          </a:p>
        </p:txBody>
      </p:sp>
      <p:sp>
        <p:nvSpPr>
          <p:cNvPr id="8" name="TextBox 7">
            <a:extLst>
              <a:ext uri="{FF2B5EF4-FFF2-40B4-BE49-F238E27FC236}">
                <a16:creationId xmlns:a16="http://schemas.microsoft.com/office/drawing/2014/main" id="{08534A2E-BE95-448F-83C6-CC4E3A2496DE}"/>
              </a:ext>
            </a:extLst>
          </p:cNvPr>
          <p:cNvSpPr txBox="1"/>
          <p:nvPr/>
        </p:nvSpPr>
        <p:spPr>
          <a:xfrm>
            <a:off x="659755" y="2822602"/>
            <a:ext cx="10631553" cy="369332"/>
          </a:xfrm>
          <a:prstGeom prst="rect">
            <a:avLst/>
          </a:prstGeom>
          <a:noFill/>
        </p:spPr>
        <p:txBody>
          <a:bodyPr wrap="square" rtlCol="0">
            <a:spAutoFit/>
          </a:bodyPr>
          <a:lstStyle/>
          <a:p>
            <a:r>
              <a:rPr lang="en-US" dirty="0">
                <a:highlight>
                  <a:srgbClr val="FFFFCC"/>
                </a:highlight>
              </a:rPr>
              <a:t>Input:	9001341639 - [Intel-CCD] </a:t>
            </a:r>
            <a:r>
              <a:rPr lang="en-US" dirty="0" err="1">
                <a:highlight>
                  <a:srgbClr val="FFFFCC"/>
                </a:highlight>
              </a:rPr>
              <a:t>fsdbreport</a:t>
            </a:r>
            <a:r>
              <a:rPr lang="en-US" dirty="0">
                <a:highlight>
                  <a:srgbClr val="FFFFCC"/>
                </a:highlight>
              </a:rPr>
              <a:t> utility slowdown when scope contains wild card character</a:t>
            </a:r>
          </a:p>
        </p:txBody>
      </p:sp>
      <p:sp>
        <p:nvSpPr>
          <p:cNvPr id="9" name="Rectangle 8">
            <a:extLst>
              <a:ext uri="{FF2B5EF4-FFF2-40B4-BE49-F238E27FC236}">
                <a16:creationId xmlns:a16="http://schemas.microsoft.com/office/drawing/2014/main" id="{C3E66040-D663-4E44-A19F-E535BA905D85}"/>
              </a:ext>
            </a:extLst>
          </p:cNvPr>
          <p:cNvSpPr/>
          <p:nvPr/>
        </p:nvSpPr>
        <p:spPr>
          <a:xfrm>
            <a:off x="659754" y="3708337"/>
            <a:ext cx="10631553" cy="923330"/>
          </a:xfrm>
          <a:prstGeom prst="rect">
            <a:avLst/>
          </a:prstGeom>
        </p:spPr>
        <p:txBody>
          <a:bodyPr wrap="square">
            <a:spAutoFit/>
          </a:bodyPr>
          <a:lstStyle/>
          <a:p>
            <a:r>
              <a:rPr lang="en-US" dirty="0">
                <a:highlight>
                  <a:srgbClr val="FFFFCC"/>
                </a:highlight>
              </a:rPr>
              <a:t>Output:	9001231034- </a:t>
            </a:r>
            <a:r>
              <a:rPr lang="en-US" dirty="0" err="1">
                <a:highlight>
                  <a:srgbClr val="FFFFCC"/>
                </a:highlight>
              </a:rPr>
              <a:t>fsdbreport</a:t>
            </a:r>
            <a:r>
              <a:rPr lang="en-US" dirty="0">
                <a:highlight>
                  <a:srgbClr val="FFFFCC"/>
                </a:highlight>
              </a:rPr>
              <a:t> to report signals under 1 level hierarchy takes long time</a:t>
            </a:r>
          </a:p>
          <a:p>
            <a:endParaRPr lang="en-US" dirty="0">
              <a:highlight>
                <a:srgbClr val="FFFFCC"/>
              </a:highlight>
            </a:endParaRPr>
          </a:p>
          <a:p>
            <a:r>
              <a:rPr lang="en-US" dirty="0"/>
              <a:t>		</a:t>
            </a:r>
            <a:r>
              <a:rPr lang="en-US" dirty="0">
                <a:highlight>
                  <a:srgbClr val="FFFFCC"/>
                </a:highlight>
              </a:rPr>
              <a:t>SPS0312062- </a:t>
            </a:r>
            <a:r>
              <a:rPr lang="en-US" dirty="0" err="1">
                <a:highlight>
                  <a:srgbClr val="FFFFCC"/>
                </a:highlight>
              </a:rPr>
              <a:t>fsdbreport</a:t>
            </a:r>
            <a:r>
              <a:rPr lang="en-US" dirty="0">
                <a:highlight>
                  <a:srgbClr val="FFFFCC"/>
                </a:highlight>
              </a:rPr>
              <a:t> utility takes too long to run</a:t>
            </a:r>
          </a:p>
        </p:txBody>
      </p:sp>
    </p:spTree>
    <p:extLst>
      <p:ext uri="{BB962C8B-B14F-4D97-AF65-F5344CB8AC3E}">
        <p14:creationId xmlns:p14="http://schemas.microsoft.com/office/powerpoint/2010/main" val="140803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C44129-6557-4417-98AA-56261F97EAA7}"/>
              </a:ext>
            </a:extLst>
          </p:cNvPr>
          <p:cNvSpPr>
            <a:spLocks noGrp="1"/>
          </p:cNvSpPr>
          <p:nvPr>
            <p:ph idx="1"/>
          </p:nvPr>
        </p:nvSpPr>
        <p:spPr>
          <a:xfrm>
            <a:off x="456555" y="1554480"/>
            <a:ext cx="11278244" cy="4846320"/>
          </a:xfrm>
        </p:spPr>
        <p:txBody>
          <a:bodyPr/>
          <a:lstStyle/>
          <a:p>
            <a:r>
              <a:rPr lang="en-US" dirty="0"/>
              <a:t>Step 2-3: word lemmatization</a:t>
            </a:r>
          </a:p>
          <a:p>
            <a:pPr lvl="1"/>
            <a:r>
              <a:rPr lang="en-US" dirty="0"/>
              <a:t>The example below setups lemmatization for Nouns, Verbs and Adjectives.</a:t>
            </a:r>
          </a:p>
          <a:p>
            <a:pPr lvl="1"/>
            <a:endParaRPr lang="en-US" dirty="0"/>
          </a:p>
        </p:txBody>
      </p:sp>
      <p:sp>
        <p:nvSpPr>
          <p:cNvPr id="3" name="Text Placeholder 2">
            <a:extLst>
              <a:ext uri="{FF2B5EF4-FFF2-40B4-BE49-F238E27FC236}">
                <a16:creationId xmlns:a16="http://schemas.microsoft.com/office/drawing/2014/main" id="{9C2EEBF7-DEE6-49C7-830E-690743162D4A}"/>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E66C5B73-4548-4048-939F-E9AF2F5CE398}"/>
              </a:ext>
            </a:extLst>
          </p:cNvPr>
          <p:cNvSpPr>
            <a:spLocks noGrp="1"/>
          </p:cNvSpPr>
          <p:nvPr>
            <p:ph type="title"/>
          </p:nvPr>
        </p:nvSpPr>
        <p:spPr/>
        <p:txBody>
          <a:bodyPr/>
          <a:lstStyle/>
          <a:p>
            <a:r>
              <a:rPr lang="en-US" dirty="0"/>
              <a:t>Get the similar STARs through Doc2Vec model </a:t>
            </a:r>
          </a:p>
        </p:txBody>
      </p:sp>
      <p:sp>
        <p:nvSpPr>
          <p:cNvPr id="20" name="TextBox 19">
            <a:extLst>
              <a:ext uri="{FF2B5EF4-FFF2-40B4-BE49-F238E27FC236}">
                <a16:creationId xmlns:a16="http://schemas.microsoft.com/office/drawing/2014/main" id="{438EF9D1-BC2E-418A-8229-75EF19149DCA}"/>
              </a:ext>
            </a:extLst>
          </p:cNvPr>
          <p:cNvSpPr txBox="1"/>
          <p:nvPr/>
        </p:nvSpPr>
        <p:spPr>
          <a:xfrm>
            <a:off x="1135594" y="4577841"/>
            <a:ext cx="9884830" cy="1569660"/>
          </a:xfrm>
          <a:prstGeom prst="rect">
            <a:avLst/>
          </a:prstGeom>
          <a:solidFill>
            <a:srgbClr val="FFFFCC"/>
          </a:solidFill>
        </p:spPr>
        <p:txBody>
          <a:bodyPr wrap="square" rtlCol="0">
            <a:spAutoFit/>
          </a:bodyPr>
          <a:lstStyle/>
          <a:p>
            <a:r>
              <a:rPr lang="en-US" sz="1600" dirty="0"/>
              <a:t>Out	: ['intel', '</a:t>
            </a:r>
            <a:r>
              <a:rPr lang="en-US" sz="1600" dirty="0" err="1"/>
              <a:t>vpg</a:t>
            </a:r>
            <a:r>
              <a:rPr lang="en-US" sz="1600" dirty="0"/>
              <a:t>', '</a:t>
            </a:r>
            <a:r>
              <a:rPr lang="en-US" sz="1600" dirty="0" err="1"/>
              <a:t>gt</a:t>
            </a:r>
            <a:r>
              <a:rPr lang="en-US" sz="1600" dirty="0"/>
              <a:t>', 'small', 'issue', '</a:t>
            </a:r>
            <a:r>
              <a:rPr lang="en-US" sz="1600" dirty="0" err="1"/>
              <a:t>npifsdbfreqduty</a:t>
            </a:r>
            <a:r>
              <a:rPr lang="en-US" sz="1600" dirty="0"/>
              <a:t>’, 'issue', 'happen', 'intel', 'python', 'script', 'read', 'database', 'set', 'need', 'env', 'var', 'however', 'give', 'full', 'path', 'location', '</a:t>
            </a:r>
            <a:r>
              <a:rPr lang="en-US" sz="1600" dirty="0" err="1"/>
              <a:t>npifsdbfreqduty</a:t>
            </a:r>
            <a:r>
              <a:rPr lang="en-US" sz="1600" dirty="0"/>
              <a:t>', 'tool', 'exit', 'without', 'nothing', 'unless', 'add', '</a:t>
            </a:r>
            <a:r>
              <a:rPr lang="en-US" sz="1600" dirty="0" err="1"/>
              <a:t>verdi_home</a:t>
            </a:r>
            <a:r>
              <a:rPr lang="en-US" sz="1600" dirty="0"/>
              <a:t>', 'bin', 'path', 'please', 'see', 'description', 'script', 'invoke', 'subroutine', 'call', '</a:t>
            </a:r>
            <a:r>
              <a:rPr lang="en-US" sz="1600" dirty="0" err="1"/>
              <a:t>play_verdi_tcl</a:t>
            </a:r>
            <a:r>
              <a:rPr lang="en-US" sz="1600" dirty="0"/>
              <a:t>', '</a:t>
            </a:r>
            <a:r>
              <a:rPr lang="en-US" sz="1600" dirty="0" err="1"/>
              <a:t>novas_bin</a:t>
            </a:r>
            <a:r>
              <a:rPr lang="en-US" sz="1600" dirty="0"/>
              <a:t>', 'nova', 'system', '</a:t>
            </a:r>
            <a:r>
              <a:rPr lang="en-US" sz="1600" dirty="0" err="1"/>
              <a:t>novas_bin</a:t>
            </a:r>
            <a:r>
              <a:rPr lang="en-US" sz="1600" dirty="0"/>
              <a:t>', 'play', '</a:t>
            </a:r>
            <a:r>
              <a:rPr lang="en-US" sz="1600" dirty="0" err="1"/>
              <a:t>tmp_tcl</a:t>
            </a:r>
            <a:r>
              <a:rPr lang="en-US" sz="1600" dirty="0"/>
              <a:t>', 'batch', 'unless', 'path', 'contain', '</a:t>
            </a:r>
            <a:r>
              <a:rPr lang="en-US" sz="1600" dirty="0" err="1"/>
              <a:t>verdi_home</a:t>
            </a:r>
            <a:r>
              <a:rPr lang="en-US" sz="1600" dirty="0"/>
              <a:t>', 'bin', 'nova', 'utility', 'win', 'run', 'user', 'workaround', 'expect', 'fix', 'user', 'need', 'eta', 'enhancement']</a:t>
            </a:r>
          </a:p>
        </p:txBody>
      </p:sp>
      <p:sp>
        <p:nvSpPr>
          <p:cNvPr id="21" name="TextBox 20">
            <a:extLst>
              <a:ext uri="{FF2B5EF4-FFF2-40B4-BE49-F238E27FC236}">
                <a16:creationId xmlns:a16="http://schemas.microsoft.com/office/drawing/2014/main" id="{EE5C7C6A-BEE1-418A-81FC-D1C02D67E56B}"/>
              </a:ext>
            </a:extLst>
          </p:cNvPr>
          <p:cNvSpPr txBox="1"/>
          <p:nvPr/>
        </p:nvSpPr>
        <p:spPr>
          <a:xfrm>
            <a:off x="1135593" y="2849798"/>
            <a:ext cx="9884831" cy="1569660"/>
          </a:xfrm>
          <a:prstGeom prst="rect">
            <a:avLst/>
          </a:prstGeom>
          <a:solidFill>
            <a:srgbClr val="FFFFCC"/>
          </a:solidFill>
        </p:spPr>
        <p:txBody>
          <a:bodyPr wrap="square" rtlCol="0">
            <a:spAutoFit/>
          </a:bodyPr>
          <a:lstStyle/>
          <a:p>
            <a:r>
              <a:rPr lang="en-US" sz="1600" dirty="0"/>
              <a:t>In	: ['intel', '</a:t>
            </a:r>
            <a:r>
              <a:rPr lang="en-US" sz="1600" dirty="0" err="1"/>
              <a:t>vpg</a:t>
            </a:r>
            <a:r>
              <a:rPr lang="en-US" sz="1600" dirty="0"/>
              <a:t>', '</a:t>
            </a:r>
            <a:r>
              <a:rPr lang="en-US" sz="1600" dirty="0" err="1"/>
              <a:t>gt</a:t>
            </a:r>
            <a:r>
              <a:rPr lang="en-US" sz="1600" dirty="0"/>
              <a:t>', 'small', 'issue', '</a:t>
            </a:r>
            <a:r>
              <a:rPr lang="en-US" sz="1600" dirty="0" err="1"/>
              <a:t>npifsdbfreqduty</a:t>
            </a:r>
            <a:r>
              <a:rPr lang="en-US" sz="1600" dirty="0"/>
              <a:t>', 'issue', 'happened', 'intel', 'python', 'script', 'reads', 'database', 'sets', 'needed', 'env', 'vars', 'however', 'gives', 'full', 'path', 'location', '</a:t>
            </a:r>
            <a:r>
              <a:rPr lang="en-US" sz="1600" dirty="0" err="1"/>
              <a:t>npifsdbfreqduty</a:t>
            </a:r>
            <a:r>
              <a:rPr lang="en-US" sz="1600" dirty="0"/>
              <a:t>', 'tool', 'exits', 'without', 'nothing', 'unless', 'added', '</a:t>
            </a:r>
            <a:r>
              <a:rPr lang="en-US" sz="1600" dirty="0" err="1"/>
              <a:t>verdi_home</a:t>
            </a:r>
            <a:r>
              <a:rPr lang="en-US" sz="1600" dirty="0"/>
              <a:t>', 'bin', 'path', 'please', 'see', 'description', 'script', 'invokes', 'subroutine', 'called', '</a:t>
            </a:r>
            <a:r>
              <a:rPr lang="en-US" sz="1600" dirty="0" err="1"/>
              <a:t>play_verdi_tcl</a:t>
            </a:r>
            <a:r>
              <a:rPr lang="en-US" sz="1600" dirty="0"/>
              <a:t>', '</a:t>
            </a:r>
            <a:r>
              <a:rPr lang="en-US" sz="1600" dirty="0" err="1"/>
              <a:t>novas_bin</a:t>
            </a:r>
            <a:r>
              <a:rPr lang="en-US" sz="1600" dirty="0"/>
              <a:t>', '</a:t>
            </a:r>
            <a:r>
              <a:rPr lang="en-US" sz="1600" dirty="0" err="1"/>
              <a:t>novas</a:t>
            </a:r>
            <a:r>
              <a:rPr lang="en-US" sz="1600" dirty="0"/>
              <a:t>', 'system', '</a:t>
            </a:r>
            <a:r>
              <a:rPr lang="en-US" sz="1600" dirty="0" err="1"/>
              <a:t>novas_bin</a:t>
            </a:r>
            <a:r>
              <a:rPr lang="en-US" sz="1600" dirty="0"/>
              <a:t>', 'play', '</a:t>
            </a:r>
            <a:r>
              <a:rPr lang="en-US" sz="1600" dirty="0" err="1"/>
              <a:t>tmp_tcl</a:t>
            </a:r>
            <a:r>
              <a:rPr lang="en-US" sz="1600" dirty="0"/>
              <a:t>', 'batch', 'unless', 'path', 'contains', '</a:t>
            </a:r>
            <a:r>
              <a:rPr lang="en-US" sz="1600" dirty="0" err="1"/>
              <a:t>verdi_home</a:t>
            </a:r>
            <a:r>
              <a:rPr lang="en-US" sz="1600" dirty="0"/>
              <a:t>', 'bin', '</a:t>
            </a:r>
            <a:r>
              <a:rPr lang="en-US" sz="1600" dirty="0" err="1"/>
              <a:t>novas</a:t>
            </a:r>
            <a:r>
              <a:rPr lang="en-US" sz="1600" dirty="0"/>
              <a:t>', 'utility', 'run', 'user', 'workaround', 'expects', 'fix', 'user', 'needs', 'eta', 'enhancement']</a:t>
            </a:r>
          </a:p>
        </p:txBody>
      </p:sp>
      <p:grpSp>
        <p:nvGrpSpPr>
          <p:cNvPr id="26" name="Group 25">
            <a:extLst>
              <a:ext uri="{FF2B5EF4-FFF2-40B4-BE49-F238E27FC236}">
                <a16:creationId xmlns:a16="http://schemas.microsoft.com/office/drawing/2014/main" id="{950CE9E3-AA78-4EB2-AFFD-4147F8CE0AA8}"/>
              </a:ext>
            </a:extLst>
          </p:cNvPr>
          <p:cNvGrpSpPr/>
          <p:nvPr/>
        </p:nvGrpSpPr>
        <p:grpSpPr>
          <a:xfrm>
            <a:off x="1171575" y="2918314"/>
            <a:ext cx="9437219" cy="1434379"/>
            <a:chOff x="1171575" y="3000375"/>
            <a:chExt cx="9437219" cy="1434379"/>
          </a:xfrm>
        </p:grpSpPr>
        <p:sp>
          <p:nvSpPr>
            <p:cNvPr id="27" name="Rectangle 26">
              <a:extLst>
                <a:ext uri="{FF2B5EF4-FFF2-40B4-BE49-F238E27FC236}">
                  <a16:creationId xmlns:a16="http://schemas.microsoft.com/office/drawing/2014/main" id="{89BFD170-BA98-45EC-812B-9B460DDDB785}"/>
                </a:ext>
              </a:extLst>
            </p:cNvPr>
            <p:cNvSpPr/>
            <p:nvPr/>
          </p:nvSpPr>
          <p:spPr>
            <a:xfrm>
              <a:off x="6896099" y="3000375"/>
              <a:ext cx="923925" cy="2286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B3C79B55-70B3-4F74-82F8-FA25FEF193C5}"/>
                </a:ext>
              </a:extLst>
            </p:cNvPr>
            <p:cNvSpPr/>
            <p:nvPr/>
          </p:nvSpPr>
          <p:spPr>
            <a:xfrm>
              <a:off x="9961093" y="3003042"/>
              <a:ext cx="647701" cy="2286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69694A8-FDFE-4887-A959-C6E7404E8C28}"/>
                </a:ext>
              </a:extLst>
            </p:cNvPr>
            <p:cNvSpPr/>
            <p:nvPr/>
          </p:nvSpPr>
          <p:spPr>
            <a:xfrm>
              <a:off x="2222991" y="3248025"/>
              <a:ext cx="476251" cy="2286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BC173B-4E94-44BE-BB6D-B24F344C392C}"/>
                </a:ext>
              </a:extLst>
            </p:cNvPr>
            <p:cNvSpPr/>
            <p:nvPr/>
          </p:nvSpPr>
          <p:spPr>
            <a:xfrm>
              <a:off x="2816946" y="3235833"/>
              <a:ext cx="731307" cy="2286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EA05E6-A682-4A37-97AB-00C6B6CD7626}"/>
                </a:ext>
              </a:extLst>
            </p:cNvPr>
            <p:cNvSpPr/>
            <p:nvPr/>
          </p:nvSpPr>
          <p:spPr>
            <a:xfrm>
              <a:off x="4208358" y="3248025"/>
              <a:ext cx="445557" cy="2286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8A8CEEE-17D2-4F53-A0B1-CB11D2824C86}"/>
                </a:ext>
              </a:extLst>
            </p:cNvPr>
            <p:cNvSpPr/>
            <p:nvPr/>
          </p:nvSpPr>
          <p:spPr>
            <a:xfrm>
              <a:off x="5758435" y="3248025"/>
              <a:ext cx="493182" cy="230187"/>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4FC9225-9F6F-44B9-AC1A-88A2AFC04492}"/>
                </a:ext>
              </a:extLst>
            </p:cNvPr>
            <p:cNvSpPr/>
            <p:nvPr/>
          </p:nvSpPr>
          <p:spPr>
            <a:xfrm>
              <a:off x="1171575" y="3497262"/>
              <a:ext cx="561976" cy="217488"/>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7CB431-2E35-4573-A215-A12C3C35DACC}"/>
                </a:ext>
              </a:extLst>
            </p:cNvPr>
            <p:cNvSpPr/>
            <p:nvPr/>
          </p:nvSpPr>
          <p:spPr>
            <a:xfrm>
              <a:off x="4293916" y="3497262"/>
              <a:ext cx="633938" cy="217488"/>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85FB4BE-D315-4F1D-9D04-35BC8285DEC5}"/>
                </a:ext>
              </a:extLst>
            </p:cNvPr>
            <p:cNvSpPr/>
            <p:nvPr/>
          </p:nvSpPr>
          <p:spPr>
            <a:xfrm>
              <a:off x="1171575" y="3724333"/>
              <a:ext cx="826030" cy="227013"/>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6F54B06-6FFE-4EA6-AEB1-D5AD51763CB8}"/>
                </a:ext>
              </a:extLst>
            </p:cNvPr>
            <p:cNvSpPr/>
            <p:nvPr/>
          </p:nvSpPr>
          <p:spPr>
            <a:xfrm>
              <a:off x="3181562" y="3724332"/>
              <a:ext cx="655108" cy="223743"/>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DB9F140-7D3A-4C80-B514-C4F73598CF48}"/>
                </a:ext>
              </a:extLst>
            </p:cNvPr>
            <p:cNvSpPr/>
            <p:nvPr/>
          </p:nvSpPr>
          <p:spPr>
            <a:xfrm>
              <a:off x="3280029" y="3971141"/>
              <a:ext cx="781050" cy="21959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B3186B9-93DE-4209-9525-403B3EF02B58}"/>
                </a:ext>
              </a:extLst>
            </p:cNvPr>
            <p:cNvSpPr/>
            <p:nvPr/>
          </p:nvSpPr>
          <p:spPr>
            <a:xfrm>
              <a:off x="9662636" y="3976532"/>
              <a:ext cx="702470" cy="214198"/>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5152B7C-D7BA-45EC-8AA1-B072435DF736}"/>
                </a:ext>
              </a:extLst>
            </p:cNvPr>
            <p:cNvSpPr/>
            <p:nvPr/>
          </p:nvSpPr>
          <p:spPr>
            <a:xfrm>
              <a:off x="1749598" y="4220556"/>
              <a:ext cx="702470" cy="214198"/>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C1C26BD4-4596-46D9-BB1E-8E53EFCF0319}"/>
              </a:ext>
            </a:extLst>
          </p:cNvPr>
          <p:cNvGrpSpPr/>
          <p:nvPr/>
        </p:nvGrpSpPr>
        <p:grpSpPr>
          <a:xfrm>
            <a:off x="1790333" y="4644515"/>
            <a:ext cx="8966177" cy="1206696"/>
            <a:chOff x="1790333" y="4703130"/>
            <a:chExt cx="8966177" cy="1206696"/>
          </a:xfrm>
        </p:grpSpPr>
        <p:sp>
          <p:nvSpPr>
            <p:cNvPr id="41" name="Rectangle 40">
              <a:extLst>
                <a:ext uri="{FF2B5EF4-FFF2-40B4-BE49-F238E27FC236}">
                  <a16:creationId xmlns:a16="http://schemas.microsoft.com/office/drawing/2014/main" id="{2B39F473-8FB5-4200-BF34-3F30C6EDAAC0}"/>
                </a:ext>
              </a:extLst>
            </p:cNvPr>
            <p:cNvSpPr/>
            <p:nvPr/>
          </p:nvSpPr>
          <p:spPr>
            <a:xfrm>
              <a:off x="6844077" y="4703130"/>
              <a:ext cx="809627" cy="230819"/>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9269BFE-D2DC-460A-9328-7EFE95993988}"/>
                </a:ext>
              </a:extLst>
            </p:cNvPr>
            <p:cNvSpPr/>
            <p:nvPr/>
          </p:nvSpPr>
          <p:spPr>
            <a:xfrm>
              <a:off x="9730886" y="4703130"/>
              <a:ext cx="561976" cy="230819"/>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38ADA32-25B6-495E-9350-51A9ECA5805F}"/>
                </a:ext>
              </a:extLst>
            </p:cNvPr>
            <p:cNvSpPr/>
            <p:nvPr/>
          </p:nvSpPr>
          <p:spPr>
            <a:xfrm>
              <a:off x="2208333" y="4933949"/>
              <a:ext cx="400051" cy="24765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4D92B60-21E5-4856-AB52-CAC2196ADCF0}"/>
                </a:ext>
              </a:extLst>
            </p:cNvPr>
            <p:cNvSpPr/>
            <p:nvPr/>
          </p:nvSpPr>
          <p:spPr>
            <a:xfrm>
              <a:off x="2717475" y="4933949"/>
              <a:ext cx="521757" cy="24765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E6D5005-227A-41B4-84D6-978CDD6AB682}"/>
                </a:ext>
              </a:extLst>
            </p:cNvPr>
            <p:cNvSpPr/>
            <p:nvPr/>
          </p:nvSpPr>
          <p:spPr>
            <a:xfrm>
              <a:off x="3834137" y="4943474"/>
              <a:ext cx="445557" cy="2286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5E52895-BF15-4499-B267-E37629BAC894}"/>
                </a:ext>
              </a:extLst>
            </p:cNvPr>
            <p:cNvSpPr/>
            <p:nvPr/>
          </p:nvSpPr>
          <p:spPr>
            <a:xfrm>
              <a:off x="5301027" y="4952999"/>
              <a:ext cx="445557" cy="22860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161A04B-82C0-4A03-A6DD-30CBE37D44DD}"/>
                </a:ext>
              </a:extLst>
            </p:cNvPr>
            <p:cNvSpPr/>
            <p:nvPr/>
          </p:nvSpPr>
          <p:spPr>
            <a:xfrm>
              <a:off x="9853610" y="4965698"/>
              <a:ext cx="481013" cy="206376"/>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1DCE657-0C5E-42FA-887F-2BE3133AB174}"/>
                </a:ext>
              </a:extLst>
            </p:cNvPr>
            <p:cNvSpPr/>
            <p:nvPr/>
          </p:nvSpPr>
          <p:spPr>
            <a:xfrm>
              <a:off x="3650556" y="5200650"/>
              <a:ext cx="507470" cy="22463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0E1EFA8-EBF0-40D3-A034-1C496BB1CF06}"/>
                </a:ext>
              </a:extLst>
            </p:cNvPr>
            <p:cNvSpPr/>
            <p:nvPr/>
          </p:nvSpPr>
          <p:spPr>
            <a:xfrm>
              <a:off x="9676638" y="5200650"/>
              <a:ext cx="638175" cy="221112"/>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36099947-2715-4ABC-90D2-EB819CF0C9D9}"/>
                </a:ext>
              </a:extLst>
            </p:cNvPr>
            <p:cNvSpPr/>
            <p:nvPr/>
          </p:nvSpPr>
          <p:spPr>
            <a:xfrm>
              <a:off x="2301144" y="5433478"/>
              <a:ext cx="481013" cy="198061"/>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B7E034B-CAF6-4BF8-9552-CB11A64A100B}"/>
                </a:ext>
              </a:extLst>
            </p:cNvPr>
            <p:cNvSpPr/>
            <p:nvPr/>
          </p:nvSpPr>
          <p:spPr>
            <a:xfrm>
              <a:off x="1790333" y="5687743"/>
              <a:ext cx="781050" cy="219590"/>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036254A-3012-4E69-9E38-1D3226743A90}"/>
                </a:ext>
              </a:extLst>
            </p:cNvPr>
            <p:cNvSpPr/>
            <p:nvPr/>
          </p:nvSpPr>
          <p:spPr>
            <a:xfrm>
              <a:off x="8457761" y="5695628"/>
              <a:ext cx="702470" cy="214198"/>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E4922CC-D8B2-4B68-BB98-B7C2E5188727}"/>
                </a:ext>
              </a:extLst>
            </p:cNvPr>
            <p:cNvSpPr/>
            <p:nvPr/>
          </p:nvSpPr>
          <p:spPr>
            <a:xfrm>
              <a:off x="10214774" y="5683436"/>
              <a:ext cx="541736" cy="214198"/>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A827E3-4965-4A13-BC44-7FF5DCCE45E8}"/>
              </a:ext>
            </a:extLst>
          </p:cNvPr>
          <p:cNvGrpSpPr/>
          <p:nvPr/>
        </p:nvGrpSpPr>
        <p:grpSpPr>
          <a:xfrm>
            <a:off x="5928737" y="3646037"/>
            <a:ext cx="1181104" cy="477907"/>
            <a:chOff x="5928737" y="3646037"/>
            <a:chExt cx="1181104" cy="477907"/>
          </a:xfrm>
        </p:grpSpPr>
        <p:sp>
          <p:nvSpPr>
            <p:cNvPr id="55" name="Rectangle 54">
              <a:extLst>
                <a:ext uri="{FF2B5EF4-FFF2-40B4-BE49-F238E27FC236}">
                  <a16:creationId xmlns:a16="http://schemas.microsoft.com/office/drawing/2014/main" id="{08F2AA86-61FE-4B84-871A-88B686936856}"/>
                </a:ext>
              </a:extLst>
            </p:cNvPr>
            <p:cNvSpPr/>
            <p:nvPr/>
          </p:nvSpPr>
          <p:spPr>
            <a:xfrm>
              <a:off x="6519289" y="3646037"/>
              <a:ext cx="590552" cy="23081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FF00"/>
                </a:solidFill>
              </a:endParaRPr>
            </a:p>
          </p:txBody>
        </p:sp>
        <p:sp>
          <p:nvSpPr>
            <p:cNvPr id="57" name="Rectangle 56">
              <a:extLst>
                <a:ext uri="{FF2B5EF4-FFF2-40B4-BE49-F238E27FC236}">
                  <a16:creationId xmlns:a16="http://schemas.microsoft.com/office/drawing/2014/main" id="{0AE3B621-A1AA-43D8-8023-F1C8B70A344A}"/>
                </a:ext>
              </a:extLst>
            </p:cNvPr>
            <p:cNvSpPr/>
            <p:nvPr/>
          </p:nvSpPr>
          <p:spPr>
            <a:xfrm>
              <a:off x="5928737" y="3893126"/>
              <a:ext cx="590552" cy="23081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FF00"/>
                </a:solidFill>
              </a:endParaRPr>
            </a:p>
          </p:txBody>
        </p:sp>
      </p:grpSp>
      <p:grpSp>
        <p:nvGrpSpPr>
          <p:cNvPr id="7" name="Group 6">
            <a:extLst>
              <a:ext uri="{FF2B5EF4-FFF2-40B4-BE49-F238E27FC236}">
                <a16:creationId xmlns:a16="http://schemas.microsoft.com/office/drawing/2014/main" id="{C1F36774-E700-4C69-9595-385DE3C9FAD4}"/>
              </a:ext>
            </a:extLst>
          </p:cNvPr>
          <p:cNvGrpSpPr/>
          <p:nvPr/>
        </p:nvGrpSpPr>
        <p:grpSpPr>
          <a:xfrm>
            <a:off x="4386736" y="5366490"/>
            <a:ext cx="1521781" cy="478607"/>
            <a:chOff x="4386736" y="5366490"/>
            <a:chExt cx="1521781" cy="478607"/>
          </a:xfrm>
        </p:grpSpPr>
        <p:sp>
          <p:nvSpPr>
            <p:cNvPr id="56" name="Rectangle 55">
              <a:extLst>
                <a:ext uri="{FF2B5EF4-FFF2-40B4-BE49-F238E27FC236}">
                  <a16:creationId xmlns:a16="http://schemas.microsoft.com/office/drawing/2014/main" id="{54332B87-2CFF-43A9-87E4-BEE3907F4337}"/>
                </a:ext>
              </a:extLst>
            </p:cNvPr>
            <p:cNvSpPr/>
            <p:nvPr/>
          </p:nvSpPr>
          <p:spPr>
            <a:xfrm>
              <a:off x="5397606" y="5366490"/>
              <a:ext cx="510911" cy="23081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FF00"/>
                </a:solidFill>
              </a:endParaRPr>
            </a:p>
          </p:txBody>
        </p:sp>
        <p:sp>
          <p:nvSpPr>
            <p:cNvPr id="58" name="Rectangle 57">
              <a:extLst>
                <a:ext uri="{FF2B5EF4-FFF2-40B4-BE49-F238E27FC236}">
                  <a16:creationId xmlns:a16="http://schemas.microsoft.com/office/drawing/2014/main" id="{15CED0FD-504F-4028-8FEC-52533A139382}"/>
                </a:ext>
              </a:extLst>
            </p:cNvPr>
            <p:cNvSpPr/>
            <p:nvPr/>
          </p:nvSpPr>
          <p:spPr>
            <a:xfrm>
              <a:off x="4386736" y="5614279"/>
              <a:ext cx="510911" cy="23081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FF00"/>
                </a:solidFill>
              </a:endParaRPr>
            </a:p>
          </p:txBody>
        </p:sp>
      </p:grpSp>
      <p:grpSp>
        <p:nvGrpSpPr>
          <p:cNvPr id="54" name="Group 53">
            <a:extLst>
              <a:ext uri="{FF2B5EF4-FFF2-40B4-BE49-F238E27FC236}">
                <a16:creationId xmlns:a16="http://schemas.microsoft.com/office/drawing/2014/main" id="{62FE9801-EC09-43E4-91E3-6CFE7EF6AC58}"/>
              </a:ext>
            </a:extLst>
          </p:cNvPr>
          <p:cNvGrpSpPr/>
          <p:nvPr/>
        </p:nvGrpSpPr>
        <p:grpSpPr>
          <a:xfrm>
            <a:off x="10153445" y="502920"/>
            <a:ext cx="1406516" cy="2194861"/>
            <a:chOff x="2253929" y="2739389"/>
            <a:chExt cx="2584773" cy="3593237"/>
          </a:xfrm>
        </p:grpSpPr>
        <p:sp>
          <p:nvSpPr>
            <p:cNvPr id="59" name="Rectangle 58">
              <a:extLst>
                <a:ext uri="{FF2B5EF4-FFF2-40B4-BE49-F238E27FC236}">
                  <a16:creationId xmlns:a16="http://schemas.microsoft.com/office/drawing/2014/main" id="{8EF9327E-521C-4633-90FD-F2A129F81EE5}"/>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a:t>
              </a:r>
            </a:p>
            <a:p>
              <a:pPr algn="ctr"/>
              <a:r>
                <a:rPr lang="en-US" sz="1200" dirty="0">
                  <a:solidFill>
                    <a:schemeClr val="tx1"/>
                  </a:solidFill>
                </a:rPr>
                <a:t>(as training data)</a:t>
              </a:r>
            </a:p>
          </p:txBody>
        </p:sp>
        <p:sp>
          <p:nvSpPr>
            <p:cNvPr id="60" name="Rectangle 59">
              <a:extLst>
                <a:ext uri="{FF2B5EF4-FFF2-40B4-BE49-F238E27FC236}">
                  <a16:creationId xmlns:a16="http://schemas.microsoft.com/office/drawing/2014/main" id="{76DC861E-EB71-4177-89EA-BE42D2312B71}"/>
                </a:ext>
              </a:extLst>
            </p:cNvPr>
            <p:cNvSpPr/>
            <p:nvPr/>
          </p:nvSpPr>
          <p:spPr>
            <a:xfrm>
              <a:off x="2253930" y="3576638"/>
              <a:ext cx="2584772"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61" name="Rectangle 60">
              <a:extLst>
                <a:ext uri="{FF2B5EF4-FFF2-40B4-BE49-F238E27FC236}">
                  <a16:creationId xmlns:a16="http://schemas.microsoft.com/office/drawing/2014/main" id="{55707C05-2D4B-4E7E-B215-4834D4858648}"/>
                </a:ext>
              </a:extLst>
            </p:cNvPr>
            <p:cNvSpPr/>
            <p:nvPr/>
          </p:nvSpPr>
          <p:spPr>
            <a:xfrm>
              <a:off x="2253930" y="4727894"/>
              <a:ext cx="2584770"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Train Doc2Vec</a:t>
              </a:r>
            </a:p>
          </p:txBody>
        </p:sp>
        <p:sp>
          <p:nvSpPr>
            <p:cNvPr id="62" name="Rectangle 61">
              <a:extLst>
                <a:ext uri="{FF2B5EF4-FFF2-40B4-BE49-F238E27FC236}">
                  <a16:creationId xmlns:a16="http://schemas.microsoft.com/office/drawing/2014/main" id="{FE8FEFD3-AA19-40B1-A1DB-38C46486A887}"/>
                </a:ext>
              </a:extLst>
            </p:cNvPr>
            <p:cNvSpPr/>
            <p:nvPr/>
          </p:nvSpPr>
          <p:spPr>
            <a:xfrm>
              <a:off x="2253930"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Save the model</a:t>
              </a:r>
            </a:p>
          </p:txBody>
        </p:sp>
        <p:sp>
          <p:nvSpPr>
            <p:cNvPr id="63" name="Rectangle 62">
              <a:extLst>
                <a:ext uri="{FF2B5EF4-FFF2-40B4-BE49-F238E27FC236}">
                  <a16:creationId xmlns:a16="http://schemas.microsoft.com/office/drawing/2014/main" id="{2EF11E70-986D-4BD5-AB2B-B3F3017946A9}"/>
                </a:ext>
              </a:extLst>
            </p:cNvPr>
            <p:cNvSpPr/>
            <p:nvPr/>
          </p:nvSpPr>
          <p:spPr>
            <a:xfrm>
              <a:off x="2253930" y="4152266"/>
              <a:ext cx="2584771"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Build phrases</a:t>
              </a:r>
            </a:p>
          </p:txBody>
        </p:sp>
        <p:sp>
          <p:nvSpPr>
            <p:cNvPr id="64" name="TextBox 63">
              <a:extLst>
                <a:ext uri="{FF2B5EF4-FFF2-40B4-BE49-F238E27FC236}">
                  <a16:creationId xmlns:a16="http://schemas.microsoft.com/office/drawing/2014/main" id="{59E1E9AE-FB15-4EC1-9CBE-4B6DF67CEA85}"/>
                </a:ext>
              </a:extLst>
            </p:cNvPr>
            <p:cNvSpPr txBox="1"/>
            <p:nvPr/>
          </p:nvSpPr>
          <p:spPr>
            <a:xfrm>
              <a:off x="2253929" y="5879147"/>
              <a:ext cx="2584769" cy="453479"/>
            </a:xfrm>
            <a:prstGeom prst="rect">
              <a:avLst/>
            </a:prstGeom>
            <a:noFill/>
          </p:spPr>
          <p:txBody>
            <a:bodyPr wrap="square" rtlCol="0">
              <a:spAutoFit/>
            </a:bodyPr>
            <a:lstStyle/>
            <a:p>
              <a:r>
                <a:rPr lang="en-US" sz="1200" dirty="0">
                  <a:solidFill>
                    <a:srgbClr val="00B0F0"/>
                  </a:solidFill>
                </a:rPr>
                <a:t>train_doc2vec.py </a:t>
              </a:r>
            </a:p>
          </p:txBody>
        </p:sp>
      </p:grpSp>
    </p:spTree>
    <p:extLst>
      <p:ext uri="{BB962C8B-B14F-4D97-AF65-F5344CB8AC3E}">
        <p14:creationId xmlns:p14="http://schemas.microsoft.com/office/powerpoint/2010/main" val="301409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D369DE-6E00-43D6-9FD0-56D8FDF120C0}"/>
              </a:ext>
            </a:extLst>
          </p:cNvPr>
          <p:cNvSpPr>
            <a:spLocks noGrp="1"/>
          </p:cNvSpPr>
          <p:nvPr>
            <p:ph idx="1"/>
          </p:nvPr>
        </p:nvSpPr>
        <p:spPr>
          <a:xfrm>
            <a:off x="456555" y="1554480"/>
            <a:ext cx="11278244" cy="4846320"/>
          </a:xfrm>
        </p:spPr>
        <p:txBody>
          <a:bodyPr/>
          <a:lstStyle/>
          <a:p>
            <a:r>
              <a:rPr lang="en-US" dirty="0"/>
              <a:t>Step 3: detect common phrases</a:t>
            </a:r>
          </a:p>
        </p:txBody>
      </p:sp>
      <p:sp>
        <p:nvSpPr>
          <p:cNvPr id="3" name="Text Placeholder 2">
            <a:extLst>
              <a:ext uri="{FF2B5EF4-FFF2-40B4-BE49-F238E27FC236}">
                <a16:creationId xmlns:a16="http://schemas.microsoft.com/office/drawing/2014/main" id="{DC5DAEB6-3D8D-4E14-8384-84FC333A1FE8}"/>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50E37A7-9E5F-4C20-8C40-7D3E36795543}"/>
              </a:ext>
            </a:extLst>
          </p:cNvPr>
          <p:cNvSpPr>
            <a:spLocks noGrp="1"/>
          </p:cNvSpPr>
          <p:nvPr>
            <p:ph type="title"/>
          </p:nvPr>
        </p:nvSpPr>
        <p:spPr/>
        <p:txBody>
          <a:bodyPr/>
          <a:lstStyle/>
          <a:p>
            <a:r>
              <a:rPr lang="en-US" dirty="0"/>
              <a:t>Get the similar STARs through Doc2Vec model </a:t>
            </a:r>
          </a:p>
        </p:txBody>
      </p:sp>
      <p:sp>
        <p:nvSpPr>
          <p:cNvPr id="6" name="Rectangle 5">
            <a:extLst>
              <a:ext uri="{FF2B5EF4-FFF2-40B4-BE49-F238E27FC236}">
                <a16:creationId xmlns:a16="http://schemas.microsoft.com/office/drawing/2014/main" id="{7D954ACD-A4FF-4320-804F-667FE269C2DB}"/>
              </a:ext>
            </a:extLst>
          </p:cNvPr>
          <p:cNvSpPr/>
          <p:nvPr/>
        </p:nvSpPr>
        <p:spPr>
          <a:xfrm>
            <a:off x="1171577" y="4797200"/>
            <a:ext cx="9884830" cy="1569660"/>
          </a:xfrm>
          <a:prstGeom prst="rect">
            <a:avLst/>
          </a:prstGeom>
          <a:solidFill>
            <a:srgbClr val="FFFFCC"/>
          </a:solidFill>
        </p:spPr>
        <p:txBody>
          <a:bodyPr wrap="square">
            <a:spAutoFit/>
          </a:bodyPr>
          <a:lstStyle/>
          <a:p>
            <a:r>
              <a:rPr lang="en-US" sz="1600" dirty="0"/>
              <a:t>Out	 : ['</a:t>
            </a:r>
            <a:r>
              <a:rPr lang="en-US" sz="1600" dirty="0" err="1"/>
              <a:t>intel_vpg_gt</a:t>
            </a:r>
            <a:r>
              <a:rPr lang="en-US" sz="1600" dirty="0"/>
              <a:t>', 'small', 'issue', '</a:t>
            </a:r>
            <a:r>
              <a:rPr lang="en-US" sz="1600" dirty="0" err="1"/>
              <a:t>npifsdbfreqduty</a:t>
            </a:r>
            <a:r>
              <a:rPr lang="en-US" sz="1600" dirty="0"/>
              <a:t>’, 'issue', 'happen', 'intel', 'python', 'script', 'read', 'database', 'set', 'need', '</a:t>
            </a:r>
            <a:r>
              <a:rPr lang="en-US" sz="1600" dirty="0" err="1"/>
              <a:t>env_var</a:t>
            </a:r>
            <a:r>
              <a:rPr lang="en-US" sz="1600" dirty="0"/>
              <a:t>', 'however', 'give', '</a:t>
            </a:r>
            <a:r>
              <a:rPr lang="en-US" sz="1600" dirty="0" err="1"/>
              <a:t>full_path</a:t>
            </a:r>
            <a:r>
              <a:rPr lang="en-US" sz="1600" dirty="0"/>
              <a:t>', 'location', '</a:t>
            </a:r>
            <a:r>
              <a:rPr lang="en-US" sz="1600" dirty="0" err="1"/>
              <a:t>npifsdbfreqduty</a:t>
            </a:r>
            <a:r>
              <a:rPr lang="en-US" sz="1600" dirty="0"/>
              <a:t>', 'tool', 'exit', 'without', 'nothing', 'unless', 'add', '</a:t>
            </a:r>
            <a:r>
              <a:rPr lang="en-US" sz="1600" dirty="0" err="1"/>
              <a:t>verdi_home_bin</a:t>
            </a:r>
            <a:r>
              <a:rPr lang="en-US" sz="1600" dirty="0"/>
              <a:t>', 'path', '</a:t>
            </a:r>
            <a:r>
              <a:rPr lang="en-US" sz="1600" dirty="0" err="1"/>
              <a:t>please_see</a:t>
            </a:r>
            <a:r>
              <a:rPr lang="en-US" sz="1600" dirty="0"/>
              <a:t>', 'description', 'script', 'invoke', '</a:t>
            </a:r>
            <a:r>
              <a:rPr lang="en-US" sz="1600" dirty="0" err="1"/>
              <a:t>subroutine_call</a:t>
            </a:r>
            <a:r>
              <a:rPr lang="en-US" sz="1600" dirty="0"/>
              <a:t>', '</a:t>
            </a:r>
            <a:r>
              <a:rPr lang="en-US" sz="1600" dirty="0" err="1"/>
              <a:t>play_verdi_tcl</a:t>
            </a:r>
            <a:r>
              <a:rPr lang="en-US" sz="1600" dirty="0"/>
              <a:t>', '</a:t>
            </a:r>
            <a:r>
              <a:rPr lang="en-US" sz="1600" dirty="0" err="1"/>
              <a:t>novas_bin</a:t>
            </a:r>
            <a:r>
              <a:rPr lang="en-US" sz="1600" dirty="0"/>
              <a:t>', 'nova', 'system', '</a:t>
            </a:r>
            <a:r>
              <a:rPr lang="en-US" sz="1600" dirty="0" err="1"/>
              <a:t>novas_bin</a:t>
            </a:r>
            <a:r>
              <a:rPr lang="en-US" sz="1600" dirty="0"/>
              <a:t>', 'play', '</a:t>
            </a:r>
            <a:r>
              <a:rPr lang="en-US" sz="1600" dirty="0" err="1"/>
              <a:t>tmp_tcl</a:t>
            </a:r>
            <a:r>
              <a:rPr lang="en-US" sz="1600" dirty="0"/>
              <a:t>', 'batch', 'unless', 'path', 'contain', '</a:t>
            </a:r>
            <a:r>
              <a:rPr lang="en-US" sz="1600" dirty="0" err="1"/>
              <a:t>verdi_home_bin</a:t>
            </a:r>
            <a:r>
              <a:rPr lang="en-US" sz="1600" dirty="0"/>
              <a:t>', '</a:t>
            </a:r>
            <a:r>
              <a:rPr lang="en-US" sz="1600" dirty="0" err="1"/>
              <a:t>novas</a:t>
            </a:r>
            <a:r>
              <a:rPr lang="en-US" sz="1600" dirty="0"/>
              <a:t>', 'utility', 'win', 'run', 'user', 'workaround', 'expect', 'fix', 'user', '</a:t>
            </a:r>
            <a:r>
              <a:rPr lang="en-US" sz="1600" dirty="0" err="1"/>
              <a:t>need_eta</a:t>
            </a:r>
            <a:r>
              <a:rPr lang="en-US" sz="1600" dirty="0"/>
              <a:t>', 'enhancement']</a:t>
            </a:r>
          </a:p>
        </p:txBody>
      </p:sp>
      <p:sp>
        <p:nvSpPr>
          <p:cNvPr id="7" name="TextBox 6">
            <a:extLst>
              <a:ext uri="{FF2B5EF4-FFF2-40B4-BE49-F238E27FC236}">
                <a16:creationId xmlns:a16="http://schemas.microsoft.com/office/drawing/2014/main" id="{F1760B5E-546C-4F6E-8F2E-E15ECF72102E}"/>
              </a:ext>
            </a:extLst>
          </p:cNvPr>
          <p:cNvSpPr txBox="1"/>
          <p:nvPr/>
        </p:nvSpPr>
        <p:spPr>
          <a:xfrm>
            <a:off x="1171577" y="3049015"/>
            <a:ext cx="9884830" cy="1569660"/>
          </a:xfrm>
          <a:prstGeom prst="rect">
            <a:avLst/>
          </a:prstGeom>
          <a:solidFill>
            <a:srgbClr val="FFFFCC"/>
          </a:solidFill>
        </p:spPr>
        <p:txBody>
          <a:bodyPr wrap="square" rtlCol="0">
            <a:spAutoFit/>
          </a:bodyPr>
          <a:lstStyle/>
          <a:p>
            <a:r>
              <a:rPr lang="en-US" sz="1600" dirty="0"/>
              <a:t>In	: ['intel', '</a:t>
            </a:r>
            <a:r>
              <a:rPr lang="en-US" sz="1600" dirty="0" err="1"/>
              <a:t>vpg</a:t>
            </a:r>
            <a:r>
              <a:rPr lang="en-US" sz="1600" dirty="0"/>
              <a:t>', '</a:t>
            </a:r>
            <a:r>
              <a:rPr lang="en-US" sz="1600" dirty="0" err="1"/>
              <a:t>gt</a:t>
            </a:r>
            <a:r>
              <a:rPr lang="en-US" sz="1600" dirty="0"/>
              <a:t>', 'small', 'issue', '</a:t>
            </a:r>
            <a:r>
              <a:rPr lang="en-US" sz="1600" dirty="0" err="1"/>
              <a:t>npifsdbfreqduty</a:t>
            </a:r>
            <a:r>
              <a:rPr lang="en-US" sz="1600" dirty="0"/>
              <a:t>’, 'issue', 'happen', 'intel', 'python', 'script', 'read', 'database', 'set', 'need', 'env', 'var', 'however', 'give', 'full', 'path', 'location', '</a:t>
            </a:r>
            <a:r>
              <a:rPr lang="en-US" sz="1600" dirty="0" err="1"/>
              <a:t>npifsdbfreqduty</a:t>
            </a:r>
            <a:r>
              <a:rPr lang="en-US" sz="1600" dirty="0"/>
              <a:t>', 'tool', 'exit', 'without', 'nothing', 'unless', 'add', '</a:t>
            </a:r>
            <a:r>
              <a:rPr lang="en-US" sz="1600" dirty="0" err="1"/>
              <a:t>verdi_home</a:t>
            </a:r>
            <a:r>
              <a:rPr lang="en-US" sz="1600" dirty="0"/>
              <a:t>', 'bin', 'path', 'please', 'see', 'description', 'script', 'invoke', 'subroutine', 'call', '</a:t>
            </a:r>
            <a:r>
              <a:rPr lang="en-US" sz="1600" dirty="0" err="1"/>
              <a:t>play_verdi_tcl</a:t>
            </a:r>
            <a:r>
              <a:rPr lang="en-US" sz="1600" dirty="0"/>
              <a:t>', '</a:t>
            </a:r>
            <a:r>
              <a:rPr lang="en-US" sz="1600" dirty="0" err="1"/>
              <a:t>novas_bin</a:t>
            </a:r>
            <a:r>
              <a:rPr lang="en-US" sz="1600" dirty="0"/>
              <a:t>', 'nova', 'system', '</a:t>
            </a:r>
            <a:r>
              <a:rPr lang="en-US" sz="1600" dirty="0" err="1"/>
              <a:t>novas_bin</a:t>
            </a:r>
            <a:r>
              <a:rPr lang="en-US" sz="1600" dirty="0"/>
              <a:t>', 'play', '</a:t>
            </a:r>
            <a:r>
              <a:rPr lang="en-US" sz="1600" dirty="0" err="1"/>
              <a:t>tmp_tcl</a:t>
            </a:r>
            <a:r>
              <a:rPr lang="en-US" sz="1600" dirty="0"/>
              <a:t>', 'batch', 'unless', 'path', 'contain', '</a:t>
            </a:r>
            <a:r>
              <a:rPr lang="en-US" sz="1600" dirty="0" err="1"/>
              <a:t>verdi_home</a:t>
            </a:r>
            <a:r>
              <a:rPr lang="en-US" sz="1600" dirty="0"/>
              <a:t>', 'bin', '</a:t>
            </a:r>
            <a:r>
              <a:rPr lang="en-US" sz="1600" dirty="0" err="1"/>
              <a:t>novas</a:t>
            </a:r>
            <a:r>
              <a:rPr lang="en-US" sz="1600" dirty="0"/>
              <a:t>', 'utility', 'win', 'run', 'user', 'workaround', 'expect', 'fix', 'user’, </a:t>
            </a:r>
          </a:p>
          <a:p>
            <a:r>
              <a:rPr lang="en-US" sz="1600" dirty="0"/>
              <a:t>'need', 'eta', 'enhancement']</a:t>
            </a:r>
          </a:p>
        </p:txBody>
      </p:sp>
      <p:pic>
        <p:nvPicPr>
          <p:cNvPr id="1026" name="Picture 2" descr="https://i.stack.imgur.com/KXD7F.png">
            <a:extLst>
              <a:ext uri="{FF2B5EF4-FFF2-40B4-BE49-F238E27FC236}">
                <a16:creationId xmlns:a16="http://schemas.microsoft.com/office/drawing/2014/main" id="{EDB52895-CDB9-4B3B-85BC-402658C8A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512" y="2037427"/>
            <a:ext cx="5426075" cy="89084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289AC188-D3F2-4604-9D63-290FF8C69DF0}"/>
              </a:ext>
            </a:extLst>
          </p:cNvPr>
          <p:cNvGrpSpPr/>
          <p:nvPr/>
        </p:nvGrpSpPr>
        <p:grpSpPr>
          <a:xfrm>
            <a:off x="10153445" y="502920"/>
            <a:ext cx="1406516" cy="2194861"/>
            <a:chOff x="2253929" y="2739389"/>
            <a:chExt cx="2584773" cy="3593237"/>
          </a:xfrm>
        </p:grpSpPr>
        <p:sp>
          <p:nvSpPr>
            <p:cNvPr id="22" name="Rectangle 21">
              <a:extLst>
                <a:ext uri="{FF2B5EF4-FFF2-40B4-BE49-F238E27FC236}">
                  <a16:creationId xmlns:a16="http://schemas.microsoft.com/office/drawing/2014/main" id="{9B48D007-7991-4BF5-94BC-8F4C317E4F75}"/>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a:t>
              </a:r>
            </a:p>
            <a:p>
              <a:pPr algn="ctr"/>
              <a:r>
                <a:rPr lang="en-US" sz="1200" dirty="0">
                  <a:solidFill>
                    <a:schemeClr val="tx1"/>
                  </a:solidFill>
                </a:rPr>
                <a:t>(as training data)</a:t>
              </a:r>
            </a:p>
          </p:txBody>
        </p:sp>
        <p:sp>
          <p:nvSpPr>
            <p:cNvPr id="24" name="Rectangle 23">
              <a:extLst>
                <a:ext uri="{FF2B5EF4-FFF2-40B4-BE49-F238E27FC236}">
                  <a16:creationId xmlns:a16="http://schemas.microsoft.com/office/drawing/2014/main" id="{0D72C67E-539A-4800-A687-79474F2AA1F6}"/>
                </a:ext>
              </a:extLst>
            </p:cNvPr>
            <p:cNvSpPr/>
            <p:nvPr/>
          </p:nvSpPr>
          <p:spPr>
            <a:xfrm>
              <a:off x="2253930" y="3576638"/>
              <a:ext cx="2584772"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26" name="Rectangle 25">
              <a:extLst>
                <a:ext uri="{FF2B5EF4-FFF2-40B4-BE49-F238E27FC236}">
                  <a16:creationId xmlns:a16="http://schemas.microsoft.com/office/drawing/2014/main" id="{16003702-3643-4C15-A377-00739288F0F4}"/>
                </a:ext>
              </a:extLst>
            </p:cNvPr>
            <p:cNvSpPr/>
            <p:nvPr/>
          </p:nvSpPr>
          <p:spPr>
            <a:xfrm>
              <a:off x="2253930" y="4727894"/>
              <a:ext cx="2584770"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Train Doc2Vec</a:t>
              </a:r>
            </a:p>
          </p:txBody>
        </p:sp>
        <p:sp>
          <p:nvSpPr>
            <p:cNvPr id="28" name="Rectangle 27">
              <a:extLst>
                <a:ext uri="{FF2B5EF4-FFF2-40B4-BE49-F238E27FC236}">
                  <a16:creationId xmlns:a16="http://schemas.microsoft.com/office/drawing/2014/main" id="{564DEC2D-E794-4979-86BF-8EA14104E6C1}"/>
                </a:ext>
              </a:extLst>
            </p:cNvPr>
            <p:cNvSpPr/>
            <p:nvPr/>
          </p:nvSpPr>
          <p:spPr>
            <a:xfrm>
              <a:off x="2253930"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Save the model</a:t>
              </a:r>
            </a:p>
          </p:txBody>
        </p:sp>
        <p:sp>
          <p:nvSpPr>
            <p:cNvPr id="30" name="Rectangle 29">
              <a:extLst>
                <a:ext uri="{FF2B5EF4-FFF2-40B4-BE49-F238E27FC236}">
                  <a16:creationId xmlns:a16="http://schemas.microsoft.com/office/drawing/2014/main" id="{F9545694-4705-4E04-9988-9825B7F295BB}"/>
                </a:ext>
              </a:extLst>
            </p:cNvPr>
            <p:cNvSpPr/>
            <p:nvPr/>
          </p:nvSpPr>
          <p:spPr>
            <a:xfrm>
              <a:off x="2253930" y="4152266"/>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Build phrases</a:t>
              </a:r>
            </a:p>
          </p:txBody>
        </p:sp>
        <p:sp>
          <p:nvSpPr>
            <p:cNvPr id="32" name="TextBox 31">
              <a:extLst>
                <a:ext uri="{FF2B5EF4-FFF2-40B4-BE49-F238E27FC236}">
                  <a16:creationId xmlns:a16="http://schemas.microsoft.com/office/drawing/2014/main" id="{44BA6363-C329-4443-A1EA-A8385C0017CE}"/>
                </a:ext>
              </a:extLst>
            </p:cNvPr>
            <p:cNvSpPr txBox="1"/>
            <p:nvPr/>
          </p:nvSpPr>
          <p:spPr>
            <a:xfrm>
              <a:off x="2253929" y="5879147"/>
              <a:ext cx="2584769" cy="453479"/>
            </a:xfrm>
            <a:prstGeom prst="rect">
              <a:avLst/>
            </a:prstGeom>
            <a:noFill/>
          </p:spPr>
          <p:txBody>
            <a:bodyPr wrap="square" rtlCol="0">
              <a:spAutoFit/>
            </a:bodyPr>
            <a:lstStyle/>
            <a:p>
              <a:r>
                <a:rPr lang="en-US" sz="1200" dirty="0">
                  <a:solidFill>
                    <a:srgbClr val="00B0F0"/>
                  </a:solidFill>
                </a:rPr>
                <a:t>train_doc2vec.py </a:t>
              </a:r>
            </a:p>
          </p:txBody>
        </p:sp>
      </p:grpSp>
      <p:sp>
        <p:nvSpPr>
          <p:cNvPr id="8" name="Rectangle 7">
            <a:extLst>
              <a:ext uri="{FF2B5EF4-FFF2-40B4-BE49-F238E27FC236}">
                <a16:creationId xmlns:a16="http://schemas.microsoft.com/office/drawing/2014/main" id="{D01E26D2-E06A-48E6-A914-F824B0E05747}"/>
              </a:ext>
            </a:extLst>
          </p:cNvPr>
          <p:cNvSpPr/>
          <p:nvPr/>
        </p:nvSpPr>
        <p:spPr>
          <a:xfrm>
            <a:off x="1847850" y="3113183"/>
            <a:ext cx="1409700" cy="23049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3" name="Rectangle 32">
            <a:extLst>
              <a:ext uri="{FF2B5EF4-FFF2-40B4-BE49-F238E27FC236}">
                <a16:creationId xmlns:a16="http://schemas.microsoft.com/office/drawing/2014/main" id="{8EA30863-1AB5-4E0B-9BAD-6FA7DF5FC469}"/>
              </a:ext>
            </a:extLst>
          </p:cNvPr>
          <p:cNvSpPr/>
          <p:nvPr/>
        </p:nvSpPr>
        <p:spPr>
          <a:xfrm>
            <a:off x="3371850" y="3362666"/>
            <a:ext cx="895350" cy="23049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4" name="Rectangle 33">
            <a:extLst>
              <a:ext uri="{FF2B5EF4-FFF2-40B4-BE49-F238E27FC236}">
                <a16:creationId xmlns:a16="http://schemas.microsoft.com/office/drawing/2014/main" id="{77CA46E4-1B0A-4CA3-B712-9E814444B6DD}"/>
              </a:ext>
            </a:extLst>
          </p:cNvPr>
          <p:cNvSpPr/>
          <p:nvPr/>
        </p:nvSpPr>
        <p:spPr>
          <a:xfrm>
            <a:off x="5876924" y="3362666"/>
            <a:ext cx="962026" cy="23049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5" name="Rectangle 34">
            <a:extLst>
              <a:ext uri="{FF2B5EF4-FFF2-40B4-BE49-F238E27FC236}">
                <a16:creationId xmlns:a16="http://schemas.microsoft.com/office/drawing/2014/main" id="{7FAC011F-A608-46BD-B928-958CFD356B8A}"/>
              </a:ext>
            </a:extLst>
          </p:cNvPr>
          <p:cNvSpPr/>
          <p:nvPr/>
        </p:nvSpPr>
        <p:spPr>
          <a:xfrm>
            <a:off x="1262061" y="3852895"/>
            <a:ext cx="1562099" cy="23049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6" name="Rectangle 35">
            <a:extLst>
              <a:ext uri="{FF2B5EF4-FFF2-40B4-BE49-F238E27FC236}">
                <a16:creationId xmlns:a16="http://schemas.microsoft.com/office/drawing/2014/main" id="{59D81A5D-6168-4350-A141-B6799421592C}"/>
              </a:ext>
            </a:extLst>
          </p:cNvPr>
          <p:cNvSpPr/>
          <p:nvPr/>
        </p:nvSpPr>
        <p:spPr>
          <a:xfrm>
            <a:off x="4267200" y="3609843"/>
            <a:ext cx="1609724" cy="23049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8" name="Rectangle 37">
            <a:extLst>
              <a:ext uri="{FF2B5EF4-FFF2-40B4-BE49-F238E27FC236}">
                <a16:creationId xmlns:a16="http://schemas.microsoft.com/office/drawing/2014/main" id="{D9370E22-6E40-4A4F-8DC2-C9C4694978B7}"/>
              </a:ext>
            </a:extLst>
          </p:cNvPr>
          <p:cNvSpPr/>
          <p:nvPr/>
        </p:nvSpPr>
        <p:spPr>
          <a:xfrm>
            <a:off x="2691868" y="4097734"/>
            <a:ext cx="1127657" cy="23049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
        <p:nvSpPr>
          <p:cNvPr id="39" name="Rectangle 38">
            <a:extLst>
              <a:ext uri="{FF2B5EF4-FFF2-40B4-BE49-F238E27FC236}">
                <a16:creationId xmlns:a16="http://schemas.microsoft.com/office/drawing/2014/main" id="{D0A74959-C1ED-4D43-AE7E-93DE3D886B91}"/>
              </a:ext>
            </a:extLst>
          </p:cNvPr>
          <p:cNvSpPr/>
          <p:nvPr/>
        </p:nvSpPr>
        <p:spPr>
          <a:xfrm>
            <a:off x="1253181" y="4337749"/>
            <a:ext cx="1023293" cy="23049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dirty="0" err="1"/>
          </a:p>
        </p:txBody>
      </p:sp>
    </p:spTree>
    <p:extLst>
      <p:ext uri="{BB962C8B-B14F-4D97-AF65-F5344CB8AC3E}">
        <p14:creationId xmlns:p14="http://schemas.microsoft.com/office/powerpoint/2010/main" val="14439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animBg="1"/>
      <p:bldP spid="34" grpId="0" animBg="1"/>
      <p:bldP spid="35" grpId="0" animBg="1"/>
      <p:bldP spid="36"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7ADC67-DDA4-4813-8964-C594BEF01DD4}"/>
              </a:ext>
            </a:extLst>
          </p:cNvPr>
          <p:cNvSpPr>
            <a:spLocks noGrp="1"/>
          </p:cNvSpPr>
          <p:nvPr>
            <p:ph idx="1"/>
          </p:nvPr>
        </p:nvSpPr>
        <p:spPr/>
        <p:txBody>
          <a:bodyPr/>
          <a:lstStyle/>
          <a:p>
            <a:r>
              <a:rPr lang="en-US" dirty="0"/>
              <a:t>Step 4: tagging documents and training Doc2Vec</a:t>
            </a:r>
          </a:p>
          <a:p>
            <a:pPr lvl="1"/>
            <a:r>
              <a:rPr lang="en-US" dirty="0"/>
              <a:t>snippet of code</a:t>
            </a:r>
          </a:p>
        </p:txBody>
      </p:sp>
      <p:sp>
        <p:nvSpPr>
          <p:cNvPr id="3" name="Text Placeholder 2">
            <a:extLst>
              <a:ext uri="{FF2B5EF4-FFF2-40B4-BE49-F238E27FC236}">
                <a16:creationId xmlns:a16="http://schemas.microsoft.com/office/drawing/2014/main" id="{F353B78C-2199-4AE4-91F9-119202BF547F}"/>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4A9A86CE-7B8C-439D-9AAE-642FFB33CD54}"/>
              </a:ext>
            </a:extLst>
          </p:cNvPr>
          <p:cNvSpPr>
            <a:spLocks noGrp="1"/>
          </p:cNvSpPr>
          <p:nvPr>
            <p:ph type="title"/>
          </p:nvPr>
        </p:nvSpPr>
        <p:spPr/>
        <p:txBody>
          <a:bodyPr/>
          <a:lstStyle/>
          <a:p>
            <a:r>
              <a:rPr lang="en-US" dirty="0"/>
              <a:t>Get the similar STARs through Doc2Vec model </a:t>
            </a:r>
          </a:p>
        </p:txBody>
      </p:sp>
      <p:sp>
        <p:nvSpPr>
          <p:cNvPr id="5" name="Rectangle 4">
            <a:extLst>
              <a:ext uri="{FF2B5EF4-FFF2-40B4-BE49-F238E27FC236}">
                <a16:creationId xmlns:a16="http://schemas.microsoft.com/office/drawing/2014/main" id="{315F5E9D-0ADA-4F5F-A24E-8C6B5B529C08}"/>
              </a:ext>
            </a:extLst>
          </p:cNvPr>
          <p:cNvSpPr/>
          <p:nvPr/>
        </p:nvSpPr>
        <p:spPr>
          <a:xfrm>
            <a:off x="939154" y="2272417"/>
            <a:ext cx="10478145" cy="3785652"/>
          </a:xfrm>
          <a:prstGeom prst="rect">
            <a:avLst/>
          </a:prstGeom>
        </p:spPr>
        <p:txBody>
          <a:bodyPr wrap="square">
            <a:spAutoFit/>
          </a:bodyPr>
          <a:lstStyle/>
          <a:p>
            <a:r>
              <a:rPr lang="en-US" sz="1600" dirty="0"/>
              <a:t># Create the tagged document needed for Doc2Vec</a:t>
            </a:r>
          </a:p>
          <a:p>
            <a:r>
              <a:rPr lang="en-US" sz="1600" dirty="0"/>
              <a:t>def create_tagged_document2(index2key, </a:t>
            </a:r>
            <a:r>
              <a:rPr lang="en-US" sz="1600" dirty="0" err="1"/>
              <a:t>list_of_list_of_words</a:t>
            </a:r>
            <a:r>
              <a:rPr lang="en-US" sz="1600" dirty="0"/>
              <a:t>):</a:t>
            </a:r>
          </a:p>
          <a:p>
            <a:r>
              <a:rPr lang="en-US" sz="1600" dirty="0"/>
              <a:t>    for i, </a:t>
            </a:r>
            <a:r>
              <a:rPr lang="en-US" sz="1600" dirty="0" err="1"/>
              <a:t>list_of_words</a:t>
            </a:r>
            <a:r>
              <a:rPr lang="en-US" sz="1600" dirty="0"/>
              <a:t> in enumerate(</a:t>
            </a:r>
            <a:r>
              <a:rPr lang="en-US" sz="1600" dirty="0" err="1"/>
              <a:t>list_of_list_of_words</a:t>
            </a:r>
            <a:r>
              <a:rPr lang="en-US" sz="1600" dirty="0"/>
              <a:t>):</a:t>
            </a:r>
          </a:p>
          <a:p>
            <a:r>
              <a:rPr lang="en-US" sz="1600" dirty="0"/>
              <a:t>        yield gensim.models.doc2vec.TaggedDocument(</a:t>
            </a:r>
            <a:r>
              <a:rPr lang="en-US" sz="1600" dirty="0" err="1"/>
              <a:t>list_of_words</a:t>
            </a:r>
            <a:r>
              <a:rPr lang="en-US" sz="1600" dirty="0"/>
              <a:t>, [index2key[i]])</a:t>
            </a:r>
          </a:p>
          <a:p>
            <a:endParaRPr lang="en-US" sz="1600" dirty="0"/>
          </a:p>
          <a:p>
            <a:r>
              <a:rPr lang="en-US" sz="1600" dirty="0" err="1"/>
              <a:t>train_data</a:t>
            </a:r>
            <a:r>
              <a:rPr lang="en-US" sz="1600" dirty="0"/>
              <a:t> = list(create_tagged_document2(index2key,trigram[bigram[</a:t>
            </a:r>
            <a:r>
              <a:rPr lang="en-US" sz="1600" dirty="0" err="1"/>
              <a:t>stars_data_processed</a:t>
            </a:r>
            <a:r>
              <a:rPr lang="en-US" sz="1600" dirty="0"/>
              <a:t>]]))</a:t>
            </a:r>
          </a:p>
          <a:p>
            <a:endParaRPr lang="en-US" sz="1600" dirty="0"/>
          </a:p>
          <a:p>
            <a:r>
              <a:rPr lang="en-US" sz="1600" dirty="0"/>
              <a:t># Init the Doc2Vec model</a:t>
            </a:r>
          </a:p>
          <a:p>
            <a:r>
              <a:rPr lang="en-US" sz="1600" dirty="0"/>
              <a:t>model_doc2vec = gensim.models.doc2vec.Doc2Vec(</a:t>
            </a:r>
            <a:r>
              <a:rPr lang="en-US" sz="1600" dirty="0" err="1"/>
              <a:t>vector_size</a:t>
            </a:r>
            <a:r>
              <a:rPr lang="en-US" sz="1600" dirty="0"/>
              <a:t>=100, </a:t>
            </a:r>
            <a:r>
              <a:rPr lang="en-US" sz="1600" dirty="0" err="1"/>
              <a:t>min_count</a:t>
            </a:r>
            <a:r>
              <a:rPr lang="en-US" sz="1600" dirty="0"/>
              <a:t>=2, epochs=40)</a:t>
            </a:r>
          </a:p>
          <a:p>
            <a:endParaRPr lang="en-US" sz="1600" dirty="0"/>
          </a:p>
          <a:p>
            <a:r>
              <a:rPr lang="en-US" sz="1600" dirty="0"/>
              <a:t># Build the Vocabulary</a:t>
            </a:r>
          </a:p>
          <a:p>
            <a:r>
              <a:rPr lang="en-US" sz="1600" dirty="0"/>
              <a:t>model_doc2vec.build_vocab(</a:t>
            </a:r>
            <a:r>
              <a:rPr lang="en-US" sz="1600" dirty="0" err="1"/>
              <a:t>train_data</a:t>
            </a:r>
            <a:r>
              <a:rPr lang="en-US" sz="1600" dirty="0"/>
              <a:t>)</a:t>
            </a:r>
          </a:p>
          <a:p>
            <a:endParaRPr lang="en-US" sz="1600" dirty="0"/>
          </a:p>
          <a:p>
            <a:r>
              <a:rPr lang="en-US" sz="1600" dirty="0"/>
              <a:t># Train the Doc2Vec model</a:t>
            </a:r>
          </a:p>
          <a:p>
            <a:r>
              <a:rPr lang="en-US" sz="1600" dirty="0"/>
              <a:t>model_doc2vec.train(</a:t>
            </a:r>
            <a:r>
              <a:rPr lang="en-US" sz="1600" dirty="0" err="1"/>
              <a:t>train_data</a:t>
            </a:r>
            <a:r>
              <a:rPr lang="en-US" sz="1600" dirty="0"/>
              <a:t>, </a:t>
            </a:r>
            <a:r>
              <a:rPr lang="en-US" sz="1600" dirty="0" err="1"/>
              <a:t>total_examples</a:t>
            </a:r>
            <a:r>
              <a:rPr lang="en-US" sz="1600" dirty="0"/>
              <a:t>=model_doc2vec.corpus_count, epochs=model_doc2vec.epochs)</a:t>
            </a:r>
          </a:p>
        </p:txBody>
      </p:sp>
      <p:grpSp>
        <p:nvGrpSpPr>
          <p:cNvPr id="6" name="Group 5">
            <a:extLst>
              <a:ext uri="{FF2B5EF4-FFF2-40B4-BE49-F238E27FC236}">
                <a16:creationId xmlns:a16="http://schemas.microsoft.com/office/drawing/2014/main" id="{0C1413E2-412E-4A11-9805-1B4E406EAEC2}"/>
              </a:ext>
            </a:extLst>
          </p:cNvPr>
          <p:cNvGrpSpPr/>
          <p:nvPr/>
        </p:nvGrpSpPr>
        <p:grpSpPr>
          <a:xfrm>
            <a:off x="10153445" y="502920"/>
            <a:ext cx="1406516" cy="2194860"/>
            <a:chOff x="2253929" y="2739389"/>
            <a:chExt cx="2584773" cy="3593235"/>
          </a:xfrm>
        </p:grpSpPr>
        <p:sp>
          <p:nvSpPr>
            <p:cNvPr id="7" name="Rectangle 6">
              <a:extLst>
                <a:ext uri="{FF2B5EF4-FFF2-40B4-BE49-F238E27FC236}">
                  <a16:creationId xmlns:a16="http://schemas.microsoft.com/office/drawing/2014/main" id="{D614B84C-FF6F-4FBB-BF7C-FC2667E73A89}"/>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a:t>
              </a:r>
            </a:p>
            <a:p>
              <a:pPr algn="ctr"/>
              <a:r>
                <a:rPr lang="en-US" sz="1200" dirty="0">
                  <a:solidFill>
                    <a:schemeClr val="tx1"/>
                  </a:solidFill>
                </a:rPr>
                <a:t>(as training data)</a:t>
              </a:r>
            </a:p>
          </p:txBody>
        </p:sp>
        <p:sp>
          <p:nvSpPr>
            <p:cNvPr id="8" name="Rectangle 7">
              <a:extLst>
                <a:ext uri="{FF2B5EF4-FFF2-40B4-BE49-F238E27FC236}">
                  <a16:creationId xmlns:a16="http://schemas.microsoft.com/office/drawing/2014/main" id="{7FF7F978-274C-42F2-BCAF-D30C844DBC20}"/>
                </a:ext>
              </a:extLst>
            </p:cNvPr>
            <p:cNvSpPr/>
            <p:nvPr/>
          </p:nvSpPr>
          <p:spPr>
            <a:xfrm>
              <a:off x="2253930" y="3576638"/>
              <a:ext cx="2584772"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9" name="Rectangle 8">
              <a:extLst>
                <a:ext uri="{FF2B5EF4-FFF2-40B4-BE49-F238E27FC236}">
                  <a16:creationId xmlns:a16="http://schemas.microsoft.com/office/drawing/2014/main" id="{7EDC278C-1C91-4886-B083-C5403BE7A9E7}"/>
                </a:ext>
              </a:extLst>
            </p:cNvPr>
            <p:cNvSpPr/>
            <p:nvPr/>
          </p:nvSpPr>
          <p:spPr>
            <a:xfrm>
              <a:off x="2253930" y="4727894"/>
              <a:ext cx="2584770"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Train Doc2Vec</a:t>
              </a:r>
            </a:p>
          </p:txBody>
        </p:sp>
        <p:sp>
          <p:nvSpPr>
            <p:cNvPr id="10" name="Rectangle 9">
              <a:extLst>
                <a:ext uri="{FF2B5EF4-FFF2-40B4-BE49-F238E27FC236}">
                  <a16:creationId xmlns:a16="http://schemas.microsoft.com/office/drawing/2014/main" id="{7B3F30AC-A11D-432F-AD63-156B53D5C9BC}"/>
                </a:ext>
              </a:extLst>
            </p:cNvPr>
            <p:cNvSpPr/>
            <p:nvPr/>
          </p:nvSpPr>
          <p:spPr>
            <a:xfrm>
              <a:off x="2253930"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Save the model</a:t>
              </a:r>
            </a:p>
          </p:txBody>
        </p:sp>
        <p:sp>
          <p:nvSpPr>
            <p:cNvPr id="11" name="Rectangle 10">
              <a:extLst>
                <a:ext uri="{FF2B5EF4-FFF2-40B4-BE49-F238E27FC236}">
                  <a16:creationId xmlns:a16="http://schemas.microsoft.com/office/drawing/2014/main" id="{CBD8335C-370C-47E4-8820-FBDBFD57DB1D}"/>
                </a:ext>
              </a:extLst>
            </p:cNvPr>
            <p:cNvSpPr/>
            <p:nvPr/>
          </p:nvSpPr>
          <p:spPr>
            <a:xfrm>
              <a:off x="2253930" y="4152266"/>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Build phrases</a:t>
              </a:r>
            </a:p>
          </p:txBody>
        </p:sp>
        <p:sp>
          <p:nvSpPr>
            <p:cNvPr id="12" name="TextBox 11">
              <a:extLst>
                <a:ext uri="{FF2B5EF4-FFF2-40B4-BE49-F238E27FC236}">
                  <a16:creationId xmlns:a16="http://schemas.microsoft.com/office/drawing/2014/main" id="{B580FEB0-D9E5-4A64-9F76-1C64B96F9E74}"/>
                </a:ext>
              </a:extLst>
            </p:cNvPr>
            <p:cNvSpPr txBox="1"/>
            <p:nvPr/>
          </p:nvSpPr>
          <p:spPr>
            <a:xfrm>
              <a:off x="2253929" y="5879145"/>
              <a:ext cx="2584769" cy="453479"/>
            </a:xfrm>
            <a:prstGeom prst="rect">
              <a:avLst/>
            </a:prstGeom>
            <a:noFill/>
          </p:spPr>
          <p:txBody>
            <a:bodyPr wrap="square" rtlCol="0">
              <a:spAutoFit/>
            </a:bodyPr>
            <a:lstStyle/>
            <a:p>
              <a:r>
                <a:rPr lang="en-US" sz="1200" dirty="0">
                  <a:solidFill>
                    <a:srgbClr val="00B0F0"/>
                  </a:solidFill>
                </a:rPr>
                <a:t>train_doc2vec.py </a:t>
              </a:r>
            </a:p>
          </p:txBody>
        </p:sp>
      </p:grpSp>
      <p:sp>
        <p:nvSpPr>
          <p:cNvPr id="13" name="Rectangle 12">
            <a:extLst>
              <a:ext uri="{FF2B5EF4-FFF2-40B4-BE49-F238E27FC236}">
                <a16:creationId xmlns:a16="http://schemas.microsoft.com/office/drawing/2014/main" id="{127BA6EB-8257-4193-9833-A62F48B0A890}"/>
              </a:ext>
            </a:extLst>
          </p:cNvPr>
          <p:cNvSpPr/>
          <p:nvPr/>
        </p:nvSpPr>
        <p:spPr>
          <a:xfrm>
            <a:off x="5784019" y="6158334"/>
            <a:ext cx="5775940" cy="369332"/>
          </a:xfrm>
          <a:prstGeom prst="rect">
            <a:avLst/>
          </a:prstGeom>
        </p:spPr>
        <p:txBody>
          <a:bodyPr wrap="none">
            <a:spAutoFit/>
          </a:bodyPr>
          <a:lstStyle/>
          <a:p>
            <a:r>
              <a:rPr lang="en-US" dirty="0">
                <a:hlinkClick r:id="rId3"/>
              </a:rPr>
              <a:t>https://radimrehurek.com/gensim/models/doc2vec.html</a:t>
            </a:r>
            <a:endParaRPr lang="en-US" dirty="0"/>
          </a:p>
        </p:txBody>
      </p:sp>
    </p:spTree>
    <p:extLst>
      <p:ext uri="{BB962C8B-B14F-4D97-AF65-F5344CB8AC3E}">
        <p14:creationId xmlns:p14="http://schemas.microsoft.com/office/powerpoint/2010/main" val="1764301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4E4A07-2C8B-4229-8F9F-D8E7F7E20809}"/>
              </a:ext>
            </a:extLst>
          </p:cNvPr>
          <p:cNvSpPr>
            <a:spLocks noGrp="1"/>
          </p:cNvSpPr>
          <p:nvPr>
            <p:ph idx="1"/>
          </p:nvPr>
        </p:nvSpPr>
        <p:spPr/>
        <p:txBody>
          <a:bodyPr/>
          <a:lstStyle/>
          <a:p>
            <a:r>
              <a:rPr lang="en-US" dirty="0"/>
              <a:t>Step 5: save Doc2Vec model</a:t>
            </a:r>
          </a:p>
          <a:p>
            <a:endParaRPr lang="en-US" dirty="0"/>
          </a:p>
          <a:p>
            <a:pPr lvl="1"/>
            <a:endParaRPr lang="en-US" dirty="0"/>
          </a:p>
          <a:p>
            <a:pPr lvl="1"/>
            <a:endParaRPr lang="en-US" dirty="0"/>
          </a:p>
          <a:p>
            <a:r>
              <a:rPr lang="en-US" dirty="0"/>
              <a:t>Step 6~7: query incoming stars and preprocess text the same way as step 1~2</a:t>
            </a:r>
          </a:p>
          <a:p>
            <a:endParaRPr lang="en-US" dirty="0"/>
          </a:p>
          <a:p>
            <a:r>
              <a:rPr lang="en-US" dirty="0"/>
              <a:t>Step 8: load Doc2Vec model</a:t>
            </a:r>
          </a:p>
        </p:txBody>
      </p:sp>
      <p:sp>
        <p:nvSpPr>
          <p:cNvPr id="3" name="Text Placeholder 2">
            <a:extLst>
              <a:ext uri="{FF2B5EF4-FFF2-40B4-BE49-F238E27FC236}">
                <a16:creationId xmlns:a16="http://schemas.microsoft.com/office/drawing/2014/main" id="{D64FB9A3-A424-44FB-9956-1B1E5592DE00}"/>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DF68035-415A-4D21-A524-F45BA49CD827}"/>
              </a:ext>
            </a:extLst>
          </p:cNvPr>
          <p:cNvSpPr>
            <a:spLocks noGrp="1"/>
          </p:cNvSpPr>
          <p:nvPr>
            <p:ph type="title"/>
          </p:nvPr>
        </p:nvSpPr>
        <p:spPr/>
        <p:txBody>
          <a:bodyPr/>
          <a:lstStyle/>
          <a:p>
            <a:r>
              <a:rPr lang="en-US" dirty="0"/>
              <a:t>Get the similar STARs through Doc2Vec model </a:t>
            </a:r>
          </a:p>
        </p:txBody>
      </p:sp>
      <p:sp>
        <p:nvSpPr>
          <p:cNvPr id="5" name="Rectangle 4">
            <a:extLst>
              <a:ext uri="{FF2B5EF4-FFF2-40B4-BE49-F238E27FC236}">
                <a16:creationId xmlns:a16="http://schemas.microsoft.com/office/drawing/2014/main" id="{5335F85D-5A61-45FF-826C-34F50CF80212}"/>
              </a:ext>
            </a:extLst>
          </p:cNvPr>
          <p:cNvSpPr/>
          <p:nvPr/>
        </p:nvSpPr>
        <p:spPr>
          <a:xfrm>
            <a:off x="965200" y="2012767"/>
            <a:ext cx="4673600" cy="338554"/>
          </a:xfrm>
          <a:prstGeom prst="rect">
            <a:avLst/>
          </a:prstGeom>
        </p:spPr>
        <p:txBody>
          <a:bodyPr wrap="square">
            <a:spAutoFit/>
          </a:bodyPr>
          <a:lstStyle/>
          <a:p>
            <a:r>
              <a:rPr lang="en-US" sz="1600" dirty="0"/>
              <a:t>model_doc2vec.save('doc2vec_0716’)</a:t>
            </a:r>
          </a:p>
        </p:txBody>
      </p:sp>
      <p:grpSp>
        <p:nvGrpSpPr>
          <p:cNvPr id="6" name="Group 5">
            <a:extLst>
              <a:ext uri="{FF2B5EF4-FFF2-40B4-BE49-F238E27FC236}">
                <a16:creationId xmlns:a16="http://schemas.microsoft.com/office/drawing/2014/main" id="{856E0CF3-0594-4651-80BE-AC5CE3423D10}"/>
              </a:ext>
            </a:extLst>
          </p:cNvPr>
          <p:cNvGrpSpPr/>
          <p:nvPr/>
        </p:nvGrpSpPr>
        <p:grpSpPr>
          <a:xfrm>
            <a:off x="10153445" y="502920"/>
            <a:ext cx="1406516" cy="2194861"/>
            <a:chOff x="2253929" y="2739389"/>
            <a:chExt cx="2584773" cy="3593237"/>
          </a:xfrm>
        </p:grpSpPr>
        <p:sp>
          <p:nvSpPr>
            <p:cNvPr id="7" name="Rectangle 6">
              <a:extLst>
                <a:ext uri="{FF2B5EF4-FFF2-40B4-BE49-F238E27FC236}">
                  <a16:creationId xmlns:a16="http://schemas.microsoft.com/office/drawing/2014/main" id="{9FBFA570-FC90-42FE-A2B9-D98666F6D661}"/>
                </a:ext>
              </a:extLst>
            </p:cNvPr>
            <p:cNvSpPr/>
            <p:nvPr/>
          </p:nvSpPr>
          <p:spPr>
            <a:xfrm>
              <a:off x="2253930" y="2739389"/>
              <a:ext cx="2584772"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a:t>
              </a:r>
            </a:p>
            <a:p>
              <a:pPr algn="ctr"/>
              <a:r>
                <a:rPr lang="en-US" sz="1200" dirty="0">
                  <a:solidFill>
                    <a:schemeClr val="tx1"/>
                  </a:solidFill>
                </a:rPr>
                <a:t>(as training data)</a:t>
              </a:r>
            </a:p>
          </p:txBody>
        </p:sp>
        <p:sp>
          <p:nvSpPr>
            <p:cNvPr id="8" name="Rectangle 7">
              <a:extLst>
                <a:ext uri="{FF2B5EF4-FFF2-40B4-BE49-F238E27FC236}">
                  <a16:creationId xmlns:a16="http://schemas.microsoft.com/office/drawing/2014/main" id="{60D50F95-A3CC-41E1-8D8E-8EF5C569EA0D}"/>
                </a:ext>
              </a:extLst>
            </p:cNvPr>
            <p:cNvSpPr/>
            <p:nvPr/>
          </p:nvSpPr>
          <p:spPr>
            <a:xfrm>
              <a:off x="2253930" y="3576638"/>
              <a:ext cx="2584772"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9" name="Rectangle 8">
              <a:extLst>
                <a:ext uri="{FF2B5EF4-FFF2-40B4-BE49-F238E27FC236}">
                  <a16:creationId xmlns:a16="http://schemas.microsoft.com/office/drawing/2014/main" id="{B5BB30D6-6406-40DD-AC19-B5F3F8D6AF6E}"/>
                </a:ext>
              </a:extLst>
            </p:cNvPr>
            <p:cNvSpPr/>
            <p:nvPr/>
          </p:nvSpPr>
          <p:spPr>
            <a:xfrm>
              <a:off x="2253930" y="4727894"/>
              <a:ext cx="2584770"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Train Doc2Vec</a:t>
              </a:r>
            </a:p>
          </p:txBody>
        </p:sp>
        <p:sp>
          <p:nvSpPr>
            <p:cNvPr id="10" name="Rectangle 9">
              <a:extLst>
                <a:ext uri="{FF2B5EF4-FFF2-40B4-BE49-F238E27FC236}">
                  <a16:creationId xmlns:a16="http://schemas.microsoft.com/office/drawing/2014/main" id="{3023B841-54D9-4FB7-81B8-F44278E6F353}"/>
                </a:ext>
              </a:extLst>
            </p:cNvPr>
            <p:cNvSpPr/>
            <p:nvPr/>
          </p:nvSpPr>
          <p:spPr>
            <a:xfrm>
              <a:off x="2253930" y="5303520"/>
              <a:ext cx="2584769"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Save the model</a:t>
              </a:r>
            </a:p>
          </p:txBody>
        </p:sp>
        <p:sp>
          <p:nvSpPr>
            <p:cNvPr id="11" name="Rectangle 10">
              <a:extLst>
                <a:ext uri="{FF2B5EF4-FFF2-40B4-BE49-F238E27FC236}">
                  <a16:creationId xmlns:a16="http://schemas.microsoft.com/office/drawing/2014/main" id="{694EAAC3-C939-493F-9D64-E5D7CB0F24D6}"/>
                </a:ext>
              </a:extLst>
            </p:cNvPr>
            <p:cNvSpPr/>
            <p:nvPr/>
          </p:nvSpPr>
          <p:spPr>
            <a:xfrm>
              <a:off x="2253930" y="4152266"/>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Build phrases</a:t>
              </a:r>
            </a:p>
          </p:txBody>
        </p:sp>
        <p:sp>
          <p:nvSpPr>
            <p:cNvPr id="12" name="TextBox 11">
              <a:extLst>
                <a:ext uri="{FF2B5EF4-FFF2-40B4-BE49-F238E27FC236}">
                  <a16:creationId xmlns:a16="http://schemas.microsoft.com/office/drawing/2014/main" id="{3DA80869-21F6-4D26-A1FE-B4B9099BCF19}"/>
                </a:ext>
              </a:extLst>
            </p:cNvPr>
            <p:cNvSpPr txBox="1"/>
            <p:nvPr/>
          </p:nvSpPr>
          <p:spPr>
            <a:xfrm>
              <a:off x="2253929" y="5879147"/>
              <a:ext cx="2584769" cy="453479"/>
            </a:xfrm>
            <a:prstGeom prst="rect">
              <a:avLst/>
            </a:prstGeom>
            <a:noFill/>
          </p:spPr>
          <p:txBody>
            <a:bodyPr wrap="square" rtlCol="0">
              <a:spAutoFit/>
            </a:bodyPr>
            <a:lstStyle/>
            <a:p>
              <a:r>
                <a:rPr lang="en-US" sz="1200" dirty="0">
                  <a:solidFill>
                    <a:srgbClr val="00B0F0"/>
                  </a:solidFill>
                </a:rPr>
                <a:t>train_doc2vec.py </a:t>
              </a:r>
            </a:p>
          </p:txBody>
        </p:sp>
      </p:grpSp>
      <p:grpSp>
        <p:nvGrpSpPr>
          <p:cNvPr id="13" name="Group 12">
            <a:extLst>
              <a:ext uri="{FF2B5EF4-FFF2-40B4-BE49-F238E27FC236}">
                <a16:creationId xmlns:a16="http://schemas.microsoft.com/office/drawing/2014/main" id="{0ED00510-4B39-4555-BE66-1B15BCAECC21}"/>
              </a:ext>
            </a:extLst>
          </p:cNvPr>
          <p:cNvGrpSpPr/>
          <p:nvPr/>
        </p:nvGrpSpPr>
        <p:grpSpPr>
          <a:xfrm>
            <a:off x="10022758" y="3941445"/>
            <a:ext cx="1733155" cy="2167375"/>
            <a:chOff x="6280474" y="2739388"/>
            <a:chExt cx="2584773" cy="3576111"/>
          </a:xfrm>
        </p:grpSpPr>
        <p:sp>
          <p:nvSpPr>
            <p:cNvPr id="14" name="Rectangle 13">
              <a:extLst>
                <a:ext uri="{FF2B5EF4-FFF2-40B4-BE49-F238E27FC236}">
                  <a16:creationId xmlns:a16="http://schemas.microsoft.com/office/drawing/2014/main" id="{B718C2E2-30A9-463E-9A7D-3502DE4831FA}"/>
                </a:ext>
              </a:extLst>
            </p:cNvPr>
            <p:cNvSpPr/>
            <p:nvPr/>
          </p:nvSpPr>
          <p:spPr>
            <a:xfrm>
              <a:off x="6280475" y="402716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Load the model</a:t>
              </a:r>
            </a:p>
          </p:txBody>
        </p:sp>
        <p:sp>
          <p:nvSpPr>
            <p:cNvPr id="15" name="Rectangle 14">
              <a:extLst>
                <a:ext uri="{FF2B5EF4-FFF2-40B4-BE49-F238E27FC236}">
                  <a16:creationId xmlns:a16="http://schemas.microsoft.com/office/drawing/2014/main" id="{8CCB0E77-C009-4517-8E17-FF5038D4A44D}"/>
                </a:ext>
              </a:extLst>
            </p:cNvPr>
            <p:cNvSpPr/>
            <p:nvPr/>
          </p:nvSpPr>
          <p:spPr>
            <a:xfrm>
              <a:off x="6280474" y="2739388"/>
              <a:ext cx="2584773"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 </a:t>
              </a:r>
            </a:p>
            <a:p>
              <a:pPr algn="ctr"/>
              <a:r>
                <a:rPr lang="en-US" sz="1200" dirty="0">
                  <a:solidFill>
                    <a:schemeClr val="tx1"/>
                  </a:solidFill>
                </a:rPr>
                <a:t>(for incoming analysis)</a:t>
              </a:r>
            </a:p>
          </p:txBody>
        </p:sp>
        <p:sp>
          <p:nvSpPr>
            <p:cNvPr id="16" name="Rectangle 15">
              <a:extLst>
                <a:ext uri="{FF2B5EF4-FFF2-40B4-BE49-F238E27FC236}">
                  <a16:creationId xmlns:a16="http://schemas.microsoft.com/office/drawing/2014/main" id="{7DA3A5F0-C742-4485-AE9E-E061560C0F3B}"/>
                </a:ext>
              </a:extLst>
            </p:cNvPr>
            <p:cNvSpPr/>
            <p:nvPr/>
          </p:nvSpPr>
          <p:spPr>
            <a:xfrm>
              <a:off x="6280475" y="4540249"/>
              <a:ext cx="2584770" cy="6616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Infer vector and get most similar STARs</a:t>
              </a:r>
            </a:p>
          </p:txBody>
        </p:sp>
        <p:sp>
          <p:nvSpPr>
            <p:cNvPr id="17" name="Rectangle 16">
              <a:extLst>
                <a:ext uri="{FF2B5EF4-FFF2-40B4-BE49-F238E27FC236}">
                  <a16:creationId xmlns:a16="http://schemas.microsoft.com/office/drawing/2014/main" id="{A860E3CA-F7F9-4CB6-B242-41E437512D27}"/>
                </a:ext>
              </a:extLst>
            </p:cNvPr>
            <p:cNvSpPr/>
            <p:nvPr/>
          </p:nvSpPr>
          <p:spPr>
            <a:xfrm>
              <a:off x="6280476"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Output results as .xlsx</a:t>
              </a:r>
            </a:p>
          </p:txBody>
        </p:sp>
        <p:sp>
          <p:nvSpPr>
            <p:cNvPr id="18" name="Rectangle 17">
              <a:extLst>
                <a:ext uri="{FF2B5EF4-FFF2-40B4-BE49-F238E27FC236}">
                  <a16:creationId xmlns:a16="http://schemas.microsoft.com/office/drawing/2014/main" id="{30CECD82-F8E9-4175-85D2-7CB4EC83FB63}"/>
                </a:ext>
              </a:extLst>
            </p:cNvPr>
            <p:cNvSpPr/>
            <p:nvPr/>
          </p:nvSpPr>
          <p:spPr>
            <a:xfrm>
              <a:off x="6280475" y="351408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19" name="TextBox 18">
              <a:extLst>
                <a:ext uri="{FF2B5EF4-FFF2-40B4-BE49-F238E27FC236}">
                  <a16:creationId xmlns:a16="http://schemas.microsoft.com/office/drawing/2014/main" id="{C3F162A8-D5BD-4EA6-A60C-70E6171F05FC}"/>
                </a:ext>
              </a:extLst>
            </p:cNvPr>
            <p:cNvSpPr txBox="1"/>
            <p:nvPr/>
          </p:nvSpPr>
          <p:spPr>
            <a:xfrm>
              <a:off x="6280475" y="5858458"/>
              <a:ext cx="2584769" cy="457041"/>
            </a:xfrm>
            <a:prstGeom prst="rect">
              <a:avLst/>
            </a:prstGeom>
            <a:noFill/>
          </p:spPr>
          <p:txBody>
            <a:bodyPr wrap="square" rtlCol="0">
              <a:spAutoFit/>
            </a:bodyPr>
            <a:lstStyle/>
            <a:p>
              <a:pPr algn="ctr"/>
              <a:r>
                <a:rPr lang="en-US" sz="1200" dirty="0">
                  <a:solidFill>
                    <a:srgbClr val="FFC000"/>
                  </a:solidFill>
                </a:rPr>
                <a:t>get_similar_star.py</a:t>
              </a:r>
            </a:p>
          </p:txBody>
        </p:sp>
      </p:grpSp>
      <p:sp>
        <p:nvSpPr>
          <p:cNvPr id="20" name="Rectangle 19">
            <a:extLst>
              <a:ext uri="{FF2B5EF4-FFF2-40B4-BE49-F238E27FC236}">
                <a16:creationId xmlns:a16="http://schemas.microsoft.com/office/drawing/2014/main" id="{FAD7E1C5-1721-4F5C-9C99-68DF3609FFB8}"/>
              </a:ext>
            </a:extLst>
          </p:cNvPr>
          <p:cNvSpPr/>
          <p:nvPr/>
        </p:nvSpPr>
        <p:spPr>
          <a:xfrm>
            <a:off x="965200" y="4215885"/>
            <a:ext cx="4673600" cy="338554"/>
          </a:xfrm>
          <a:prstGeom prst="rect">
            <a:avLst/>
          </a:prstGeom>
        </p:spPr>
        <p:txBody>
          <a:bodyPr wrap="square">
            <a:spAutoFit/>
          </a:bodyPr>
          <a:lstStyle/>
          <a:p>
            <a:r>
              <a:rPr lang="en-US" sz="1600" dirty="0"/>
              <a:t>model_doc2vec = Doc2Vec.load('doc2vec_0716')</a:t>
            </a:r>
          </a:p>
        </p:txBody>
      </p:sp>
    </p:spTree>
    <p:extLst>
      <p:ext uri="{BB962C8B-B14F-4D97-AF65-F5344CB8AC3E}">
        <p14:creationId xmlns:p14="http://schemas.microsoft.com/office/powerpoint/2010/main" val="1252349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FC4FFA-5FC6-473C-8645-72BF4CF898C7}"/>
              </a:ext>
            </a:extLst>
          </p:cNvPr>
          <p:cNvSpPr>
            <a:spLocks noGrp="1"/>
          </p:cNvSpPr>
          <p:nvPr>
            <p:ph idx="1"/>
          </p:nvPr>
        </p:nvSpPr>
        <p:spPr/>
        <p:txBody>
          <a:bodyPr/>
          <a:lstStyle/>
          <a:p>
            <a:r>
              <a:rPr lang="en-US" dirty="0"/>
              <a:t>Step 9: infer vector for the income star and get the most similar stars</a:t>
            </a:r>
          </a:p>
        </p:txBody>
      </p:sp>
      <p:sp>
        <p:nvSpPr>
          <p:cNvPr id="3" name="Text Placeholder 2">
            <a:extLst>
              <a:ext uri="{FF2B5EF4-FFF2-40B4-BE49-F238E27FC236}">
                <a16:creationId xmlns:a16="http://schemas.microsoft.com/office/drawing/2014/main" id="{5FB9EDA9-65F3-4060-BB86-37F283438AF6}"/>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0E378D1-93D9-4872-923A-A502982156D0}"/>
              </a:ext>
            </a:extLst>
          </p:cNvPr>
          <p:cNvSpPr>
            <a:spLocks noGrp="1"/>
          </p:cNvSpPr>
          <p:nvPr>
            <p:ph type="title"/>
          </p:nvPr>
        </p:nvSpPr>
        <p:spPr/>
        <p:txBody>
          <a:bodyPr/>
          <a:lstStyle/>
          <a:p>
            <a:r>
              <a:rPr lang="en-US" dirty="0"/>
              <a:t>Get the similar STARs through Doc2Vec model </a:t>
            </a:r>
          </a:p>
        </p:txBody>
      </p:sp>
      <p:sp>
        <p:nvSpPr>
          <p:cNvPr id="5" name="Rectangle 4">
            <a:extLst>
              <a:ext uri="{FF2B5EF4-FFF2-40B4-BE49-F238E27FC236}">
                <a16:creationId xmlns:a16="http://schemas.microsoft.com/office/drawing/2014/main" id="{ACBD8FFA-9884-45B8-9F19-A399490D8B80}"/>
              </a:ext>
            </a:extLst>
          </p:cNvPr>
          <p:cNvSpPr/>
          <p:nvPr/>
        </p:nvSpPr>
        <p:spPr>
          <a:xfrm>
            <a:off x="5746678" y="2019371"/>
            <a:ext cx="5803899" cy="3108543"/>
          </a:xfrm>
          <a:prstGeom prst="rect">
            <a:avLst/>
          </a:prstGeom>
        </p:spPr>
        <p:txBody>
          <a:bodyPr wrap="square">
            <a:spAutoFit/>
          </a:bodyPr>
          <a:lstStyle/>
          <a:p>
            <a:r>
              <a:rPr lang="en-US" sz="1400" dirty="0"/>
              <a:t>In	: model_doc2vec.docvecs.most_similar(['9001341639’], </a:t>
            </a:r>
            <a:r>
              <a:rPr lang="en-US" sz="1400" dirty="0" err="1"/>
              <a:t>topn</a:t>
            </a:r>
            <a:r>
              <a:rPr lang="en-US" sz="1400" dirty="0"/>
              <a:t>=10)</a:t>
            </a:r>
          </a:p>
          <a:p>
            <a:r>
              <a:rPr lang="en-US" sz="1400" dirty="0"/>
              <a:t>  or  model_doc2vec.docvecs.most_similar([</a:t>
            </a:r>
            <a:r>
              <a:rPr lang="en-US" sz="1400" dirty="0" err="1"/>
              <a:t>new_vector</a:t>
            </a:r>
            <a:r>
              <a:rPr lang="en-US" sz="1400" dirty="0"/>
              <a:t>], </a:t>
            </a:r>
            <a:r>
              <a:rPr lang="en-US" sz="1400" dirty="0" err="1"/>
              <a:t>topn</a:t>
            </a:r>
            <a:r>
              <a:rPr lang="en-US" sz="1400" dirty="0"/>
              <a:t>=10)</a:t>
            </a:r>
          </a:p>
          <a:p>
            <a:endParaRPr lang="en-US" sz="1400" dirty="0"/>
          </a:p>
          <a:p>
            <a:r>
              <a:rPr lang="en-US" sz="1400" dirty="0"/>
              <a:t>Out	: </a:t>
            </a:r>
          </a:p>
          <a:p>
            <a:r>
              <a:rPr lang="en-US" sz="1400" dirty="0"/>
              <a:t>       [ ('9001359088’, 	0.9720692038536072), </a:t>
            </a:r>
          </a:p>
          <a:p>
            <a:r>
              <a:rPr lang="en-US" sz="1400" dirty="0"/>
              <a:t>	('9001231034’, 	0.6526749134063721),</a:t>
            </a:r>
          </a:p>
          <a:p>
            <a:r>
              <a:rPr lang="en-US" sz="1400" dirty="0"/>
              <a:t> 	('9000893639’, 	0.6176946759223938), </a:t>
            </a:r>
          </a:p>
          <a:p>
            <a:r>
              <a:rPr lang="en-US" sz="1400" dirty="0"/>
              <a:t>	('9001048502’, 	0.6166892647743225), </a:t>
            </a:r>
          </a:p>
          <a:p>
            <a:r>
              <a:rPr lang="en-US" sz="1400" dirty="0"/>
              <a:t>	('9000708832’, 	0.6101829409599304), </a:t>
            </a:r>
          </a:p>
          <a:p>
            <a:r>
              <a:rPr lang="en-US" sz="1400" dirty="0"/>
              <a:t>	('9000896318’, 	0.6087108254432678), </a:t>
            </a:r>
          </a:p>
          <a:p>
            <a:r>
              <a:rPr lang="en-US" sz="1400" dirty="0"/>
              <a:t>	('SPS0257937’, 	0.6028104424476624), </a:t>
            </a:r>
          </a:p>
          <a:p>
            <a:r>
              <a:rPr lang="en-US" sz="1400" dirty="0"/>
              <a:t>	('SPS0318089’, 	0.6016271114349365), </a:t>
            </a:r>
          </a:p>
          <a:p>
            <a:r>
              <a:rPr lang="en-US" sz="1400" dirty="0"/>
              <a:t>	('9000819475’, 	0.5986785888671875), </a:t>
            </a:r>
          </a:p>
          <a:p>
            <a:r>
              <a:rPr lang="en-US" sz="1400" dirty="0"/>
              <a:t>	('9001381932’, 	0.598553478717804) ]</a:t>
            </a:r>
          </a:p>
        </p:txBody>
      </p:sp>
      <p:sp>
        <p:nvSpPr>
          <p:cNvPr id="6" name="Rectangle 5">
            <a:extLst>
              <a:ext uri="{FF2B5EF4-FFF2-40B4-BE49-F238E27FC236}">
                <a16:creationId xmlns:a16="http://schemas.microsoft.com/office/drawing/2014/main" id="{88729A40-B532-40BA-A5B9-09844E331561}"/>
              </a:ext>
            </a:extLst>
          </p:cNvPr>
          <p:cNvSpPr/>
          <p:nvPr/>
        </p:nvSpPr>
        <p:spPr>
          <a:xfrm>
            <a:off x="435437" y="2019371"/>
            <a:ext cx="5474345" cy="4801314"/>
          </a:xfrm>
          <a:prstGeom prst="rect">
            <a:avLst/>
          </a:prstGeom>
        </p:spPr>
        <p:txBody>
          <a:bodyPr wrap="square">
            <a:spAutoFit/>
          </a:bodyPr>
          <a:lstStyle/>
          <a:p>
            <a:r>
              <a:rPr lang="en-US" sz="1400" dirty="0"/>
              <a:t>In	: model_doc2vec.docvecs[‘9001341639’]</a:t>
            </a:r>
          </a:p>
          <a:p>
            <a:r>
              <a:rPr lang="en-US" sz="1400" dirty="0"/>
              <a:t>  or  </a:t>
            </a:r>
            <a:r>
              <a:rPr lang="en-US" sz="1400" dirty="0" err="1"/>
              <a:t>new_vector</a:t>
            </a:r>
            <a:r>
              <a:rPr lang="en-US" sz="1400" dirty="0"/>
              <a:t> = model_doc2vec.infer_vector(</a:t>
            </a:r>
            <a:r>
              <a:rPr lang="en-US" sz="1400" dirty="0" err="1"/>
              <a:t>new_star.words</a:t>
            </a:r>
            <a:r>
              <a:rPr lang="en-US" sz="1400" dirty="0"/>
              <a:t>)</a:t>
            </a:r>
          </a:p>
          <a:p>
            <a:endParaRPr lang="en-US" sz="1400" dirty="0"/>
          </a:p>
          <a:p>
            <a:r>
              <a:rPr lang="en-US" sz="1400" dirty="0"/>
              <a:t>Out	:</a:t>
            </a:r>
          </a:p>
          <a:p>
            <a:r>
              <a:rPr lang="en-US" sz="1000" dirty="0"/>
              <a:t>[  6.04996532e-02   9.17110443e-01   1.42640388e+00   1.47512376e-01</a:t>
            </a:r>
          </a:p>
          <a:p>
            <a:r>
              <a:rPr lang="en-US" sz="1000" dirty="0"/>
              <a:t>   2.42325532e-05  -6.69282794e-01   3.05849344e-01   2.96403676e-01</a:t>
            </a:r>
          </a:p>
          <a:p>
            <a:r>
              <a:rPr lang="en-US" sz="1000" dirty="0"/>
              <a:t>  -2.31290236e-01   2.80926049e-01  -6.24684274e-01  -8.23133349e-01</a:t>
            </a:r>
          </a:p>
          <a:p>
            <a:r>
              <a:rPr lang="en-US" sz="1000" dirty="0"/>
              <a:t>  -6.36173129e-01  -2.09046118e-02  -1.25258401e-01  -4.68335629e-01</a:t>
            </a:r>
          </a:p>
          <a:p>
            <a:r>
              <a:rPr lang="en-US" sz="1000" dirty="0"/>
              <a:t>   4.22685206e-01  -3.27804983e-02   1.24305815e-01   1.06678283e+00</a:t>
            </a:r>
          </a:p>
          <a:p>
            <a:r>
              <a:rPr lang="en-US" sz="1000" dirty="0"/>
              <a:t>  -2.66504347e-01   5.20387411e-01   4.15788710e-01  -2.56514307e-02</a:t>
            </a:r>
          </a:p>
          <a:p>
            <a:r>
              <a:rPr lang="en-US" sz="1000" dirty="0"/>
              <a:t>  -5.18722534e-01  -5.67773461e-01   7.28938401e-01  -3.00361454e-01</a:t>
            </a:r>
          </a:p>
          <a:p>
            <a:r>
              <a:rPr lang="en-US" sz="1000" dirty="0"/>
              <a:t>  -6.97783351e-01  -5.80907941e-01   4.07214880e-01  -7.29252219e-01</a:t>
            </a:r>
          </a:p>
          <a:p>
            <a:r>
              <a:rPr lang="en-US" sz="1000" dirty="0"/>
              <a:t>  -7.03262985e-01  -1.60048470e-01   7.97485188e-03  -1.55730560e-01</a:t>
            </a:r>
          </a:p>
          <a:p>
            <a:r>
              <a:rPr lang="en-US" sz="1000" dirty="0"/>
              <a:t>   1.50060505e-01  -5.36507905e-01  -2.01648787e-01  -1.37277424e-01</a:t>
            </a:r>
          </a:p>
          <a:p>
            <a:r>
              <a:rPr lang="en-US" sz="1000" dirty="0"/>
              <a:t>   6.61604926e-02   7.87993371e-01  -1.34197748e+00  -6.36669934e-01</a:t>
            </a:r>
          </a:p>
          <a:p>
            <a:r>
              <a:rPr lang="en-US" sz="1000" dirty="0"/>
              <a:t>   1.52929306e-01  -2.97972828e-01  -8.13990653e-01   6.56423032e-01</a:t>
            </a:r>
          </a:p>
          <a:p>
            <a:r>
              <a:rPr lang="en-US" sz="1000" dirty="0"/>
              <a:t>   2.22997442e-01   1.18577576e+00  -5.06099820e-01  -4.29988354e-02</a:t>
            </a:r>
          </a:p>
          <a:p>
            <a:r>
              <a:rPr lang="en-US" sz="1000" dirty="0"/>
              <a:t>   9.73224640e-01  -9.04060364e-01   3.53096157e-01   4.39479917e-01</a:t>
            </a:r>
          </a:p>
          <a:p>
            <a:r>
              <a:rPr lang="en-US" sz="1000" dirty="0"/>
              <a:t>  -2.89244235e-01  -9.15409803e-01  -6.50831401e-01  -1.63991913e-01</a:t>
            </a:r>
          </a:p>
          <a:p>
            <a:r>
              <a:rPr lang="en-US" sz="1000" dirty="0"/>
              <a:t>   1.66971758e-01   6.84732124e-02  -1.27312720e-01   5.69061339e-01</a:t>
            </a:r>
          </a:p>
          <a:p>
            <a:r>
              <a:rPr lang="en-US" sz="1000" dirty="0"/>
              <a:t>   5.14556207e-02  -7.94413805e-01   4.06732485e-02   1.30960811e-02</a:t>
            </a:r>
          </a:p>
          <a:p>
            <a:r>
              <a:rPr lang="en-US" sz="1000" dirty="0"/>
              <a:t>  -9.43677902e-01  -3.71471465e-01   2.49403819e-01   4.64750856e-01</a:t>
            </a:r>
          </a:p>
          <a:p>
            <a:r>
              <a:rPr lang="en-US" sz="1000" dirty="0"/>
              <a:t>   7.83985928e-02  -2.55824476e-01  -4.02419269e-01  -9.89917442e-02</a:t>
            </a:r>
          </a:p>
          <a:p>
            <a:r>
              <a:rPr lang="en-US" sz="1000" dirty="0"/>
              <a:t>   1.20026112e-01   2.45572124e-02   1.52472258e+00  -6.54677391e-01</a:t>
            </a:r>
          </a:p>
          <a:p>
            <a:r>
              <a:rPr lang="en-US" sz="1000" dirty="0"/>
              <a:t>  -4.02791917e-01  -4.82611284e-02   4.02985573e-01  -3.46877486e-01</a:t>
            </a:r>
          </a:p>
          <a:p>
            <a:r>
              <a:rPr lang="en-US" sz="1000" dirty="0"/>
              <a:t>  -6.21383972e-02   4.04104829e-01   3.44418913e-01  -4.67186809e-01</a:t>
            </a:r>
          </a:p>
          <a:p>
            <a:r>
              <a:rPr lang="en-US" sz="1000" dirty="0"/>
              <a:t>   1.07172735e-01  -7.77240753e-01  -7.46959388e-01   7.81462669e-01</a:t>
            </a:r>
          </a:p>
          <a:p>
            <a:r>
              <a:rPr lang="en-US" sz="1000" dirty="0"/>
              <a:t>  -3.07720006e-01   6.82808995e-01   6.71771705e-01   6.27546549e-01</a:t>
            </a:r>
          </a:p>
          <a:p>
            <a:r>
              <a:rPr lang="en-US" sz="1000" dirty="0"/>
              <a:t>   1.86007893e+00  -6.64772451e-01  -5.28122559e-02   9.73971844e-01]</a:t>
            </a:r>
          </a:p>
        </p:txBody>
      </p:sp>
      <p:sp>
        <p:nvSpPr>
          <p:cNvPr id="8" name="TextBox 7">
            <a:extLst>
              <a:ext uri="{FF2B5EF4-FFF2-40B4-BE49-F238E27FC236}">
                <a16:creationId xmlns:a16="http://schemas.microsoft.com/office/drawing/2014/main" id="{CBB88CFF-5E04-4AC5-9B24-C2437B0BA86C}"/>
              </a:ext>
            </a:extLst>
          </p:cNvPr>
          <p:cNvSpPr txBox="1"/>
          <p:nvPr/>
        </p:nvSpPr>
        <p:spPr>
          <a:xfrm>
            <a:off x="7489535" y="5338633"/>
            <a:ext cx="2095500" cy="400110"/>
          </a:xfrm>
          <a:prstGeom prst="rect">
            <a:avLst/>
          </a:prstGeom>
          <a:noFill/>
        </p:spPr>
        <p:txBody>
          <a:bodyPr wrap="square" rtlCol="0">
            <a:spAutoFit/>
          </a:bodyPr>
          <a:lstStyle/>
          <a:p>
            <a:pPr algn="l"/>
            <a:r>
              <a:rPr lang="en-US" sz="2000" dirty="0">
                <a:solidFill>
                  <a:srgbClr val="FF0000"/>
                </a:solidFill>
              </a:rPr>
              <a:t>Cosine Similarity</a:t>
            </a:r>
          </a:p>
        </p:txBody>
      </p:sp>
      <p:sp>
        <p:nvSpPr>
          <p:cNvPr id="9" name="Right Brace 8">
            <a:extLst>
              <a:ext uri="{FF2B5EF4-FFF2-40B4-BE49-F238E27FC236}">
                <a16:creationId xmlns:a16="http://schemas.microsoft.com/office/drawing/2014/main" id="{410019D7-998F-405A-BA3A-8FE0F11FFDF1}"/>
              </a:ext>
            </a:extLst>
          </p:cNvPr>
          <p:cNvSpPr/>
          <p:nvPr/>
        </p:nvSpPr>
        <p:spPr>
          <a:xfrm rot="5400000">
            <a:off x="8449089" y="4227382"/>
            <a:ext cx="205740" cy="1879600"/>
          </a:xfrm>
          <a:prstGeom prst="rightBrace">
            <a:avLst>
              <a:gd name="adj1" fmla="val 8333"/>
              <a:gd name="adj2" fmla="val 51267"/>
            </a:avLst>
          </a:prstGeom>
          <a:ln w="28575">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 name="Group 9">
            <a:extLst>
              <a:ext uri="{FF2B5EF4-FFF2-40B4-BE49-F238E27FC236}">
                <a16:creationId xmlns:a16="http://schemas.microsoft.com/office/drawing/2014/main" id="{932E4852-1BBC-402C-AA79-43650DDD4B26}"/>
              </a:ext>
            </a:extLst>
          </p:cNvPr>
          <p:cNvGrpSpPr/>
          <p:nvPr/>
        </p:nvGrpSpPr>
        <p:grpSpPr>
          <a:xfrm>
            <a:off x="10022761" y="3941445"/>
            <a:ext cx="1733156" cy="2167886"/>
            <a:chOff x="6280474" y="2739388"/>
            <a:chExt cx="2584773" cy="3576954"/>
          </a:xfrm>
        </p:grpSpPr>
        <p:sp>
          <p:nvSpPr>
            <p:cNvPr id="11" name="Rectangle 10">
              <a:extLst>
                <a:ext uri="{FF2B5EF4-FFF2-40B4-BE49-F238E27FC236}">
                  <a16:creationId xmlns:a16="http://schemas.microsoft.com/office/drawing/2014/main" id="{D0D34798-7571-4487-941B-6B8588994D87}"/>
                </a:ext>
              </a:extLst>
            </p:cNvPr>
            <p:cNvSpPr/>
            <p:nvPr/>
          </p:nvSpPr>
          <p:spPr>
            <a:xfrm>
              <a:off x="6280475" y="402716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Load the model</a:t>
              </a:r>
            </a:p>
          </p:txBody>
        </p:sp>
        <p:sp>
          <p:nvSpPr>
            <p:cNvPr id="12" name="Rectangle 11">
              <a:extLst>
                <a:ext uri="{FF2B5EF4-FFF2-40B4-BE49-F238E27FC236}">
                  <a16:creationId xmlns:a16="http://schemas.microsoft.com/office/drawing/2014/main" id="{92302176-D7D9-4006-852C-32A9B7E3501F}"/>
                </a:ext>
              </a:extLst>
            </p:cNvPr>
            <p:cNvSpPr/>
            <p:nvPr/>
          </p:nvSpPr>
          <p:spPr>
            <a:xfrm>
              <a:off x="6280474" y="2739388"/>
              <a:ext cx="2584773"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 </a:t>
              </a:r>
            </a:p>
            <a:p>
              <a:pPr algn="ctr"/>
              <a:r>
                <a:rPr lang="en-US" sz="1200" dirty="0">
                  <a:solidFill>
                    <a:schemeClr val="tx1"/>
                  </a:solidFill>
                </a:rPr>
                <a:t>(for incoming analysis)</a:t>
              </a:r>
            </a:p>
          </p:txBody>
        </p:sp>
        <p:sp>
          <p:nvSpPr>
            <p:cNvPr id="13" name="Rectangle 12">
              <a:extLst>
                <a:ext uri="{FF2B5EF4-FFF2-40B4-BE49-F238E27FC236}">
                  <a16:creationId xmlns:a16="http://schemas.microsoft.com/office/drawing/2014/main" id="{25EED915-A38F-4781-9464-7B8573CF5D9A}"/>
                </a:ext>
              </a:extLst>
            </p:cNvPr>
            <p:cNvSpPr/>
            <p:nvPr/>
          </p:nvSpPr>
          <p:spPr>
            <a:xfrm>
              <a:off x="6280475" y="4540249"/>
              <a:ext cx="2584770" cy="6616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Infer vector and get most similar STARs</a:t>
              </a:r>
            </a:p>
          </p:txBody>
        </p:sp>
        <p:sp>
          <p:nvSpPr>
            <p:cNvPr id="14" name="Rectangle 13">
              <a:extLst>
                <a:ext uri="{FF2B5EF4-FFF2-40B4-BE49-F238E27FC236}">
                  <a16:creationId xmlns:a16="http://schemas.microsoft.com/office/drawing/2014/main" id="{D954DF15-4CB6-42E0-B45F-A487A4340E89}"/>
                </a:ext>
              </a:extLst>
            </p:cNvPr>
            <p:cNvSpPr/>
            <p:nvPr/>
          </p:nvSpPr>
          <p:spPr>
            <a:xfrm>
              <a:off x="6280476" y="5303520"/>
              <a:ext cx="2584769" cy="41148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lumMod val="65000"/>
                    </a:schemeClr>
                  </a:solidFill>
                </a:rPr>
                <a:t>Output results as .xlsx</a:t>
              </a:r>
            </a:p>
          </p:txBody>
        </p:sp>
        <p:sp>
          <p:nvSpPr>
            <p:cNvPr id="15" name="Rectangle 14">
              <a:extLst>
                <a:ext uri="{FF2B5EF4-FFF2-40B4-BE49-F238E27FC236}">
                  <a16:creationId xmlns:a16="http://schemas.microsoft.com/office/drawing/2014/main" id="{0328E827-348D-41F4-9D31-3DF158EA7BA6}"/>
                </a:ext>
              </a:extLst>
            </p:cNvPr>
            <p:cNvSpPr/>
            <p:nvPr/>
          </p:nvSpPr>
          <p:spPr>
            <a:xfrm>
              <a:off x="6280475" y="351408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16" name="TextBox 15">
              <a:extLst>
                <a:ext uri="{FF2B5EF4-FFF2-40B4-BE49-F238E27FC236}">
                  <a16:creationId xmlns:a16="http://schemas.microsoft.com/office/drawing/2014/main" id="{9B09A9BF-C1AD-45CF-AFD5-744D5C3E2D7B}"/>
                </a:ext>
              </a:extLst>
            </p:cNvPr>
            <p:cNvSpPr txBox="1"/>
            <p:nvPr/>
          </p:nvSpPr>
          <p:spPr>
            <a:xfrm>
              <a:off x="6280475" y="5859301"/>
              <a:ext cx="2584770" cy="457041"/>
            </a:xfrm>
            <a:prstGeom prst="rect">
              <a:avLst/>
            </a:prstGeom>
            <a:noFill/>
          </p:spPr>
          <p:txBody>
            <a:bodyPr wrap="square" rtlCol="0">
              <a:spAutoFit/>
            </a:bodyPr>
            <a:lstStyle/>
            <a:p>
              <a:pPr algn="ctr"/>
              <a:r>
                <a:rPr lang="en-US" sz="1200" dirty="0">
                  <a:solidFill>
                    <a:srgbClr val="FFC000"/>
                  </a:solidFill>
                </a:rPr>
                <a:t>get_similar_star.py</a:t>
              </a:r>
            </a:p>
          </p:txBody>
        </p:sp>
      </p:grpSp>
    </p:spTree>
    <p:extLst>
      <p:ext uri="{BB962C8B-B14F-4D97-AF65-F5344CB8AC3E}">
        <p14:creationId xmlns:p14="http://schemas.microsoft.com/office/powerpoint/2010/main" val="1262323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FC4FFA-5FC6-473C-8645-72BF4CF898C7}"/>
              </a:ext>
            </a:extLst>
          </p:cNvPr>
          <p:cNvSpPr>
            <a:spLocks noGrp="1"/>
          </p:cNvSpPr>
          <p:nvPr>
            <p:ph idx="1"/>
          </p:nvPr>
        </p:nvSpPr>
        <p:spPr/>
        <p:txBody>
          <a:bodyPr/>
          <a:lstStyle/>
          <a:p>
            <a:r>
              <a:rPr lang="en-US" dirty="0"/>
              <a:t>Step 10: output results to Excel file (report_star_rca.xlsx)</a:t>
            </a:r>
          </a:p>
        </p:txBody>
      </p:sp>
      <p:sp>
        <p:nvSpPr>
          <p:cNvPr id="3" name="Text Placeholder 2">
            <a:extLst>
              <a:ext uri="{FF2B5EF4-FFF2-40B4-BE49-F238E27FC236}">
                <a16:creationId xmlns:a16="http://schemas.microsoft.com/office/drawing/2014/main" id="{5FB9EDA9-65F3-4060-BB86-37F283438AF6}"/>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0E378D1-93D9-4872-923A-A502982156D0}"/>
              </a:ext>
            </a:extLst>
          </p:cNvPr>
          <p:cNvSpPr>
            <a:spLocks noGrp="1"/>
          </p:cNvSpPr>
          <p:nvPr>
            <p:ph type="title"/>
          </p:nvPr>
        </p:nvSpPr>
        <p:spPr/>
        <p:txBody>
          <a:bodyPr/>
          <a:lstStyle/>
          <a:p>
            <a:r>
              <a:rPr lang="en-US" dirty="0"/>
              <a:t>Get the similar STARs through Doc2Vec model </a:t>
            </a:r>
          </a:p>
        </p:txBody>
      </p:sp>
      <p:pic>
        <p:nvPicPr>
          <p:cNvPr id="5" name="Picture 4">
            <a:extLst>
              <a:ext uri="{FF2B5EF4-FFF2-40B4-BE49-F238E27FC236}">
                <a16:creationId xmlns:a16="http://schemas.microsoft.com/office/drawing/2014/main" id="{82B99128-071A-48D4-BA83-E41F3A9BC6E1}"/>
              </a:ext>
            </a:extLst>
          </p:cNvPr>
          <p:cNvPicPr>
            <a:picLocks noChangeAspect="1"/>
          </p:cNvPicPr>
          <p:nvPr/>
        </p:nvPicPr>
        <p:blipFill>
          <a:blip r:embed="rId2"/>
          <a:stretch>
            <a:fillRect/>
          </a:stretch>
        </p:blipFill>
        <p:spPr>
          <a:xfrm>
            <a:off x="381872" y="2016097"/>
            <a:ext cx="11427609" cy="2621419"/>
          </a:xfrm>
          <a:prstGeom prst="rect">
            <a:avLst/>
          </a:prstGeom>
          <a:ln>
            <a:noFill/>
          </a:ln>
          <a:effectLst>
            <a:softEdge rad="112500"/>
          </a:effectLst>
        </p:spPr>
      </p:pic>
      <p:grpSp>
        <p:nvGrpSpPr>
          <p:cNvPr id="6" name="Group 5">
            <a:extLst>
              <a:ext uri="{FF2B5EF4-FFF2-40B4-BE49-F238E27FC236}">
                <a16:creationId xmlns:a16="http://schemas.microsoft.com/office/drawing/2014/main" id="{FC97739C-570C-4606-B712-B640DC2FABFC}"/>
              </a:ext>
            </a:extLst>
          </p:cNvPr>
          <p:cNvGrpSpPr/>
          <p:nvPr/>
        </p:nvGrpSpPr>
        <p:grpSpPr>
          <a:xfrm>
            <a:off x="10022761" y="3941445"/>
            <a:ext cx="1733156" cy="2166246"/>
            <a:chOff x="6280474" y="2739388"/>
            <a:chExt cx="2584773" cy="3574248"/>
          </a:xfrm>
        </p:grpSpPr>
        <p:sp>
          <p:nvSpPr>
            <p:cNvPr id="7" name="Rectangle 6">
              <a:extLst>
                <a:ext uri="{FF2B5EF4-FFF2-40B4-BE49-F238E27FC236}">
                  <a16:creationId xmlns:a16="http://schemas.microsoft.com/office/drawing/2014/main" id="{E69089FD-DA0E-4B67-BBB8-651CD937F5DA}"/>
                </a:ext>
              </a:extLst>
            </p:cNvPr>
            <p:cNvSpPr/>
            <p:nvPr/>
          </p:nvSpPr>
          <p:spPr>
            <a:xfrm>
              <a:off x="6280475" y="402716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Load the model</a:t>
              </a:r>
            </a:p>
          </p:txBody>
        </p:sp>
        <p:sp>
          <p:nvSpPr>
            <p:cNvPr id="8" name="Rectangle 7">
              <a:extLst>
                <a:ext uri="{FF2B5EF4-FFF2-40B4-BE49-F238E27FC236}">
                  <a16:creationId xmlns:a16="http://schemas.microsoft.com/office/drawing/2014/main" id="{F6FA7044-3E7C-45CE-84FB-62FA41620399}"/>
                </a:ext>
              </a:extLst>
            </p:cNvPr>
            <p:cNvSpPr/>
            <p:nvPr/>
          </p:nvSpPr>
          <p:spPr>
            <a:xfrm>
              <a:off x="6280474" y="2739388"/>
              <a:ext cx="2584773" cy="6731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STARs </a:t>
              </a:r>
            </a:p>
            <a:p>
              <a:pPr algn="ctr"/>
              <a:r>
                <a:rPr lang="en-US" sz="1200" dirty="0">
                  <a:solidFill>
                    <a:schemeClr val="tx1"/>
                  </a:solidFill>
                </a:rPr>
                <a:t>(for incoming analysis)</a:t>
              </a:r>
            </a:p>
          </p:txBody>
        </p:sp>
        <p:sp>
          <p:nvSpPr>
            <p:cNvPr id="9" name="Rectangle 8">
              <a:extLst>
                <a:ext uri="{FF2B5EF4-FFF2-40B4-BE49-F238E27FC236}">
                  <a16:creationId xmlns:a16="http://schemas.microsoft.com/office/drawing/2014/main" id="{CB08E71C-C266-41BC-98EC-893CCFB45987}"/>
                </a:ext>
              </a:extLst>
            </p:cNvPr>
            <p:cNvSpPr/>
            <p:nvPr/>
          </p:nvSpPr>
          <p:spPr>
            <a:xfrm>
              <a:off x="6280475" y="4540249"/>
              <a:ext cx="2584770" cy="6616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Infer vector and get most similar STARs</a:t>
              </a:r>
            </a:p>
          </p:txBody>
        </p:sp>
        <p:sp>
          <p:nvSpPr>
            <p:cNvPr id="10" name="Rectangle 9">
              <a:extLst>
                <a:ext uri="{FF2B5EF4-FFF2-40B4-BE49-F238E27FC236}">
                  <a16:creationId xmlns:a16="http://schemas.microsoft.com/office/drawing/2014/main" id="{9FC0C21F-EC27-4CD0-9012-A5FC2DD7302D}"/>
                </a:ext>
              </a:extLst>
            </p:cNvPr>
            <p:cNvSpPr/>
            <p:nvPr/>
          </p:nvSpPr>
          <p:spPr>
            <a:xfrm>
              <a:off x="6280476" y="5303520"/>
              <a:ext cx="2584769"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Output results as .xlsx</a:t>
              </a:r>
            </a:p>
          </p:txBody>
        </p:sp>
        <p:sp>
          <p:nvSpPr>
            <p:cNvPr id="11" name="Rectangle 10">
              <a:extLst>
                <a:ext uri="{FF2B5EF4-FFF2-40B4-BE49-F238E27FC236}">
                  <a16:creationId xmlns:a16="http://schemas.microsoft.com/office/drawing/2014/main" id="{0A20109C-F83F-492D-A7DB-7336CC0B6782}"/>
                </a:ext>
              </a:extLst>
            </p:cNvPr>
            <p:cNvSpPr/>
            <p:nvPr/>
          </p:nvSpPr>
          <p:spPr>
            <a:xfrm>
              <a:off x="6280475" y="3514089"/>
              <a:ext cx="2584771" cy="4114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Preprocess text</a:t>
              </a:r>
            </a:p>
          </p:txBody>
        </p:sp>
        <p:sp>
          <p:nvSpPr>
            <p:cNvPr id="12" name="TextBox 11">
              <a:extLst>
                <a:ext uri="{FF2B5EF4-FFF2-40B4-BE49-F238E27FC236}">
                  <a16:creationId xmlns:a16="http://schemas.microsoft.com/office/drawing/2014/main" id="{2177040F-E329-494D-9628-A57171FEF5D1}"/>
                </a:ext>
              </a:extLst>
            </p:cNvPr>
            <p:cNvSpPr txBox="1"/>
            <p:nvPr/>
          </p:nvSpPr>
          <p:spPr>
            <a:xfrm>
              <a:off x="6280474" y="5856595"/>
              <a:ext cx="2584767" cy="457041"/>
            </a:xfrm>
            <a:prstGeom prst="rect">
              <a:avLst/>
            </a:prstGeom>
            <a:noFill/>
          </p:spPr>
          <p:txBody>
            <a:bodyPr wrap="square" rtlCol="0">
              <a:spAutoFit/>
            </a:bodyPr>
            <a:lstStyle/>
            <a:p>
              <a:pPr algn="ctr"/>
              <a:r>
                <a:rPr lang="en-US" sz="1200" dirty="0">
                  <a:solidFill>
                    <a:srgbClr val="FFC000"/>
                  </a:solidFill>
                </a:rPr>
                <a:t>get_similar_star.py</a:t>
              </a:r>
            </a:p>
          </p:txBody>
        </p:sp>
      </p:grpSp>
    </p:spTree>
    <p:extLst>
      <p:ext uri="{BB962C8B-B14F-4D97-AF65-F5344CB8AC3E}">
        <p14:creationId xmlns:p14="http://schemas.microsoft.com/office/powerpoint/2010/main" val="2660753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FC4FFA-5FC6-473C-8645-72BF4CF898C7}"/>
              </a:ext>
            </a:extLst>
          </p:cNvPr>
          <p:cNvSpPr>
            <a:spLocks noGrp="1"/>
          </p:cNvSpPr>
          <p:nvPr>
            <p:ph idx="1"/>
          </p:nvPr>
        </p:nvSpPr>
        <p:spPr/>
        <p:txBody>
          <a:bodyPr/>
          <a:lstStyle/>
          <a:p>
            <a:pPr marL="297180" indent="-342900"/>
            <a:r>
              <a:rPr lang="en-US" dirty="0"/>
              <a:t>A simple way check is to re-infer a vector for each document (STAR) already in the training set. If the model is well-trained, the nearest document should be the same document. </a:t>
            </a:r>
          </a:p>
          <a:p>
            <a:pPr marL="297180" indent="-342900"/>
            <a:r>
              <a:rPr lang="en-US" dirty="0"/>
              <a:t>Our experiment shows about 94% (52185/55444) of the inferred documents are found to be most similar to itself.</a:t>
            </a:r>
          </a:p>
          <a:p>
            <a:pPr marL="297180" indent="-342900"/>
            <a:r>
              <a:rPr lang="en-US" dirty="0"/>
              <a:t>Also note that because the underlying training/inference algorithms are an iterative approximation problem that makes use of internal randomization, repeated inferences of the same text will return slightly different vectors. [4]</a:t>
            </a:r>
          </a:p>
        </p:txBody>
      </p:sp>
      <p:sp>
        <p:nvSpPr>
          <p:cNvPr id="3" name="Text Placeholder 2">
            <a:extLst>
              <a:ext uri="{FF2B5EF4-FFF2-40B4-BE49-F238E27FC236}">
                <a16:creationId xmlns:a16="http://schemas.microsoft.com/office/drawing/2014/main" id="{5FB9EDA9-65F3-4060-BB86-37F283438AF6}"/>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00E378D1-93D9-4872-923A-A502982156D0}"/>
              </a:ext>
            </a:extLst>
          </p:cNvPr>
          <p:cNvSpPr>
            <a:spLocks noGrp="1"/>
          </p:cNvSpPr>
          <p:nvPr>
            <p:ph type="title"/>
          </p:nvPr>
        </p:nvSpPr>
        <p:spPr/>
        <p:txBody>
          <a:bodyPr/>
          <a:lstStyle/>
          <a:p>
            <a:r>
              <a:rPr lang="en-US" dirty="0"/>
              <a:t>Assess the accuracy of model</a:t>
            </a:r>
          </a:p>
        </p:txBody>
      </p:sp>
    </p:spTree>
    <p:extLst>
      <p:ext uri="{BB962C8B-B14F-4D97-AF65-F5344CB8AC3E}">
        <p14:creationId xmlns:p14="http://schemas.microsoft.com/office/powerpoint/2010/main" val="2712125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6F6C70-49A8-4AB9-9D00-41ACE4670006}"/>
              </a:ext>
            </a:extLst>
          </p:cNvPr>
          <p:cNvSpPr>
            <a:spLocks noGrp="1"/>
          </p:cNvSpPr>
          <p:nvPr>
            <p:ph idx="1"/>
          </p:nvPr>
        </p:nvSpPr>
        <p:spPr/>
        <p:txBody>
          <a:bodyPr/>
          <a:lstStyle/>
          <a:p>
            <a:endParaRPr lang="en-US" dirty="0"/>
          </a:p>
        </p:txBody>
      </p:sp>
      <p:sp>
        <p:nvSpPr>
          <p:cNvPr id="3" name="Text Placeholder 2">
            <a:extLst>
              <a:ext uri="{FF2B5EF4-FFF2-40B4-BE49-F238E27FC236}">
                <a16:creationId xmlns:a16="http://schemas.microsoft.com/office/drawing/2014/main" id="{070BB9CE-4676-4738-B0B5-FAB4535FBE4B}"/>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16192BDA-09C2-4B4B-AD9C-4BEE156572DD}"/>
              </a:ext>
            </a:extLst>
          </p:cNvPr>
          <p:cNvSpPr>
            <a:spLocks noGrp="1"/>
          </p:cNvSpPr>
          <p:nvPr>
            <p:ph type="title"/>
          </p:nvPr>
        </p:nvSpPr>
        <p:spPr/>
        <p:txBody>
          <a:bodyPr/>
          <a:lstStyle/>
          <a:p>
            <a:r>
              <a:rPr lang="en-US" dirty="0"/>
              <a:t>Analyze the generated report </a:t>
            </a:r>
          </a:p>
        </p:txBody>
      </p:sp>
      <p:pic>
        <p:nvPicPr>
          <p:cNvPr id="6" name="Picture 5">
            <a:extLst>
              <a:ext uri="{FF2B5EF4-FFF2-40B4-BE49-F238E27FC236}">
                <a16:creationId xmlns:a16="http://schemas.microsoft.com/office/drawing/2014/main" id="{7FC15ECD-1B87-4F17-977F-88771B51E556}"/>
              </a:ext>
            </a:extLst>
          </p:cNvPr>
          <p:cNvPicPr>
            <a:picLocks noChangeAspect="1"/>
          </p:cNvPicPr>
          <p:nvPr/>
        </p:nvPicPr>
        <p:blipFill>
          <a:blip r:embed="rId2"/>
          <a:stretch>
            <a:fillRect/>
          </a:stretch>
        </p:blipFill>
        <p:spPr>
          <a:xfrm>
            <a:off x="801460" y="1486894"/>
            <a:ext cx="10588434" cy="2525757"/>
          </a:xfrm>
          <a:prstGeom prst="rect">
            <a:avLst/>
          </a:prstGeom>
          <a:ln>
            <a:noFill/>
          </a:ln>
          <a:effectLst>
            <a:softEdge rad="112500"/>
          </a:effectLst>
        </p:spPr>
      </p:pic>
      <p:pic>
        <p:nvPicPr>
          <p:cNvPr id="7" name="Content Placeholder 4">
            <a:extLst>
              <a:ext uri="{FF2B5EF4-FFF2-40B4-BE49-F238E27FC236}">
                <a16:creationId xmlns:a16="http://schemas.microsoft.com/office/drawing/2014/main" id="{B9B151AA-6B6C-4C46-96C6-D542710FA326}"/>
              </a:ext>
            </a:extLst>
          </p:cNvPr>
          <p:cNvPicPr>
            <a:picLocks noChangeAspect="1"/>
          </p:cNvPicPr>
          <p:nvPr/>
        </p:nvPicPr>
        <p:blipFill>
          <a:blip r:embed="rId3"/>
          <a:stretch>
            <a:fillRect/>
          </a:stretch>
        </p:blipFill>
        <p:spPr>
          <a:xfrm>
            <a:off x="801460" y="4087660"/>
            <a:ext cx="10588434" cy="2566892"/>
          </a:xfrm>
          <a:prstGeom prst="rect">
            <a:avLst/>
          </a:prstGeom>
          <a:ln>
            <a:noFill/>
          </a:ln>
          <a:effectLst>
            <a:softEdge rad="112500"/>
          </a:effectLst>
        </p:spPr>
      </p:pic>
    </p:spTree>
    <p:extLst>
      <p:ext uri="{BB962C8B-B14F-4D97-AF65-F5344CB8AC3E}">
        <p14:creationId xmlns:p14="http://schemas.microsoft.com/office/powerpoint/2010/main" val="659196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27B525-C143-439A-B6C4-A5D3D5273485}"/>
              </a:ext>
            </a:extLst>
          </p:cNvPr>
          <p:cNvSpPr>
            <a:spLocks noGrp="1"/>
          </p:cNvSpPr>
          <p:nvPr>
            <p:ph idx="1"/>
          </p:nvPr>
        </p:nvSpPr>
        <p:spPr/>
        <p:txBody>
          <a:bodyPr/>
          <a:lstStyle/>
          <a:p>
            <a:r>
              <a:rPr lang="en-US" dirty="0"/>
              <a:t>1. How to improve the model accuracy?</a:t>
            </a:r>
          </a:p>
          <a:p>
            <a:pPr lvl="1"/>
            <a:r>
              <a:rPr lang="en-US" dirty="0"/>
              <a:t>Custom stop-word list</a:t>
            </a:r>
          </a:p>
          <a:p>
            <a:pPr lvl="1"/>
            <a:r>
              <a:rPr lang="en-US" dirty="0"/>
              <a:t>Grouping Verdi stars by product L2 before training Doc2Vec (need to predict L2 for those stars having ‘unknown’ L2, and this can be done using logistic regression classifier)</a:t>
            </a:r>
          </a:p>
          <a:p>
            <a:pPr lvl="1"/>
            <a:r>
              <a:rPr lang="en-US" dirty="0"/>
              <a:t>Consider the star link information while training Doc2Vec</a:t>
            </a:r>
          </a:p>
          <a:p>
            <a:pPr lvl="1"/>
            <a:endParaRPr lang="en-US" dirty="0"/>
          </a:p>
          <a:p>
            <a:r>
              <a:rPr lang="en-US" dirty="0"/>
              <a:t>2. Phase II: find similar testcases with Doc2Vec model</a:t>
            </a:r>
          </a:p>
        </p:txBody>
      </p:sp>
      <p:sp>
        <p:nvSpPr>
          <p:cNvPr id="3" name="Text Placeholder 2">
            <a:extLst>
              <a:ext uri="{FF2B5EF4-FFF2-40B4-BE49-F238E27FC236}">
                <a16:creationId xmlns:a16="http://schemas.microsoft.com/office/drawing/2014/main" id="{0C690170-99C2-4E18-B75F-A8F3F681DA48}"/>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ED88740D-4B06-476C-ADDC-F277A34CDFBA}"/>
              </a:ext>
            </a:extLst>
          </p:cNvPr>
          <p:cNvSpPr>
            <a:spLocks noGrp="1"/>
          </p:cNvSpPr>
          <p:nvPr>
            <p:ph type="title"/>
          </p:nvPr>
        </p:nvSpPr>
        <p:spPr/>
        <p:txBody>
          <a:bodyPr/>
          <a:lstStyle/>
          <a:p>
            <a:r>
              <a:rPr lang="en-US" dirty="0"/>
              <a:t>Future Work</a:t>
            </a:r>
          </a:p>
        </p:txBody>
      </p:sp>
    </p:spTree>
    <p:extLst>
      <p:ext uri="{BB962C8B-B14F-4D97-AF65-F5344CB8AC3E}">
        <p14:creationId xmlns:p14="http://schemas.microsoft.com/office/powerpoint/2010/main" val="3866518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B56ED2-2561-4F4B-9FEB-DB58BE096FB9}"/>
              </a:ext>
            </a:extLst>
          </p:cNvPr>
          <p:cNvSpPr>
            <a:spLocks noGrp="1"/>
          </p:cNvSpPr>
          <p:nvPr>
            <p:ph idx="1"/>
          </p:nvPr>
        </p:nvSpPr>
        <p:spPr/>
        <p:txBody>
          <a:bodyPr/>
          <a:lstStyle/>
          <a:p>
            <a:r>
              <a:rPr lang="en-US" dirty="0"/>
              <a:t>[1] </a:t>
            </a:r>
            <a:r>
              <a:rPr lang="en-US" dirty="0">
                <a:hlinkClick r:id="rId2">
                  <a:extLst>
                    <a:ext uri="{A12FA001-AC4F-418D-AE19-62706E023703}">
                      <ahyp:hlinkClr xmlns:ahyp="http://schemas.microsoft.com/office/drawing/2018/hyperlinkcolor" val="tx"/>
                    </a:ext>
                  </a:extLst>
                </a:hlinkClick>
              </a:rPr>
              <a:t>https://papers.nips.cc/paper/5021-distributed-representations-of-words-and-phrases-and-their-compositionality.pdf</a:t>
            </a:r>
            <a:endParaRPr lang="en-US" dirty="0"/>
          </a:p>
          <a:p>
            <a:r>
              <a:rPr lang="en-US" dirty="0"/>
              <a:t>[2] </a:t>
            </a:r>
            <a:r>
              <a:rPr lang="en-US" dirty="0">
                <a:hlinkClick r:id="rId3">
                  <a:extLst>
                    <a:ext uri="{A12FA001-AC4F-418D-AE19-62706E023703}">
                      <ahyp:hlinkClr xmlns:ahyp="http://schemas.microsoft.com/office/drawing/2018/hyperlinkcolor" val="tx"/>
                    </a:ext>
                  </a:extLst>
                </a:hlinkClick>
              </a:rPr>
              <a:t>https://cs.stanford.edu/~quocle/paragraph_vector.pdf</a:t>
            </a:r>
            <a:endParaRPr lang="en-US" dirty="0"/>
          </a:p>
          <a:p>
            <a:r>
              <a:rPr lang="en-US" dirty="0"/>
              <a:t>[3] </a:t>
            </a:r>
            <a:r>
              <a:rPr lang="en-US" dirty="0">
                <a:hlinkClick r:id="rId4">
                  <a:extLst>
                    <a:ext uri="{A12FA001-AC4F-418D-AE19-62706E023703}">
                      <ahyp:hlinkClr xmlns:ahyp="http://schemas.microsoft.com/office/drawing/2018/hyperlinkcolor" val="tx"/>
                    </a:ext>
                  </a:extLst>
                </a:hlinkClick>
              </a:rPr>
              <a:t>https://www.youtube.com/watch?v=64qSgA66P-8</a:t>
            </a:r>
            <a:endParaRPr lang="en-US" dirty="0"/>
          </a:p>
          <a:p>
            <a:r>
              <a:rPr lang="en-US" dirty="0"/>
              <a:t>[4] </a:t>
            </a:r>
            <a:r>
              <a:rPr lang="en-US" dirty="0">
                <a:hlinkClick r:id="rId5">
                  <a:extLst>
                    <a:ext uri="{A12FA001-AC4F-418D-AE19-62706E023703}">
                      <ahyp:hlinkClr xmlns:ahyp="http://schemas.microsoft.com/office/drawing/2018/hyperlinkcolor" val="tx"/>
                    </a:ext>
                  </a:extLst>
                </a:hlinkClick>
              </a:rPr>
              <a:t>https://github.com/RaRe-Technologies/gensim/blob/develop/docs/notebooks/doc2vec-lee.ipynb</a:t>
            </a:r>
            <a:endParaRPr lang="en-US" dirty="0"/>
          </a:p>
          <a:p>
            <a:r>
              <a:rPr lang="en-US" dirty="0"/>
              <a:t>[5] </a:t>
            </a:r>
            <a:r>
              <a:rPr lang="en-US" dirty="0">
                <a:hlinkClick r:id="rId6">
                  <a:extLst>
                    <a:ext uri="{A12FA001-AC4F-418D-AE19-62706E023703}">
                      <ahyp:hlinkClr xmlns:ahyp="http://schemas.microsoft.com/office/drawing/2018/hyperlinkcolor" val="tx"/>
                    </a:ext>
                  </a:extLst>
                </a:hlinkClick>
              </a:rPr>
              <a:t>https://www.machinelearningplus.com/nlp/gensim-tutorial/</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 Placeholder 2">
            <a:extLst>
              <a:ext uri="{FF2B5EF4-FFF2-40B4-BE49-F238E27FC236}">
                <a16:creationId xmlns:a16="http://schemas.microsoft.com/office/drawing/2014/main" id="{DDF69E81-167C-4E87-B4C9-A5F4D52D3379}"/>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B8628F2-2CC8-4D5C-9EEA-59791299154A}"/>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69943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7756A25-81F2-4FB7-9F40-C393627A0D92}"/>
              </a:ext>
            </a:extLst>
          </p:cNvPr>
          <p:cNvSpPr>
            <a:spLocks noGrp="1"/>
          </p:cNvSpPr>
          <p:nvPr>
            <p:ph idx="1"/>
          </p:nvPr>
        </p:nvSpPr>
        <p:spPr/>
        <p:txBody>
          <a:bodyPr/>
          <a:lstStyle/>
          <a:p>
            <a:r>
              <a:rPr lang="en-US" dirty="0"/>
              <a:t>Apply Natural Language Processing (NLP) Techniques to extract keywords/phrases from STAR title and description and then use the existing ML-based tool Foresight to searching for similar STARs </a:t>
            </a:r>
          </a:p>
        </p:txBody>
      </p:sp>
      <p:sp>
        <p:nvSpPr>
          <p:cNvPr id="11" name="Text Placeholder 10">
            <a:extLst>
              <a:ext uri="{FF2B5EF4-FFF2-40B4-BE49-F238E27FC236}">
                <a16:creationId xmlns:a16="http://schemas.microsoft.com/office/drawing/2014/main" id="{4D34A2D4-B347-4311-84CA-0620AD4F5CA8}"/>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66A7B219-8A37-4540-A02D-A903B80DCA18}"/>
              </a:ext>
            </a:extLst>
          </p:cNvPr>
          <p:cNvSpPr>
            <a:spLocks noGrp="1"/>
          </p:cNvSpPr>
          <p:nvPr>
            <p:ph type="title"/>
          </p:nvPr>
        </p:nvSpPr>
        <p:spPr/>
        <p:txBody>
          <a:bodyPr>
            <a:normAutofit/>
          </a:bodyPr>
          <a:lstStyle/>
          <a:p>
            <a:r>
              <a:rPr lang="en-US" sz="2800" dirty="0"/>
              <a:t>Automated Keyword Extraction plus STAR Matching using Foresight</a:t>
            </a:r>
          </a:p>
        </p:txBody>
      </p:sp>
      <p:sp>
        <p:nvSpPr>
          <p:cNvPr id="8" name="TextBox 7">
            <a:extLst>
              <a:ext uri="{FF2B5EF4-FFF2-40B4-BE49-F238E27FC236}">
                <a16:creationId xmlns:a16="http://schemas.microsoft.com/office/drawing/2014/main" id="{08534A2E-BE95-448F-83C6-CC4E3A2496DE}"/>
              </a:ext>
            </a:extLst>
          </p:cNvPr>
          <p:cNvSpPr txBox="1"/>
          <p:nvPr/>
        </p:nvSpPr>
        <p:spPr>
          <a:xfrm>
            <a:off x="659755" y="2822602"/>
            <a:ext cx="10631553" cy="369332"/>
          </a:xfrm>
          <a:prstGeom prst="rect">
            <a:avLst/>
          </a:prstGeom>
          <a:noFill/>
        </p:spPr>
        <p:txBody>
          <a:bodyPr wrap="square" rtlCol="0">
            <a:spAutoFit/>
          </a:bodyPr>
          <a:lstStyle/>
          <a:p>
            <a:r>
              <a:rPr lang="en-US" dirty="0">
                <a:highlight>
                  <a:srgbClr val="FFFFCC"/>
                </a:highlight>
              </a:rPr>
              <a:t>Input:	9001341639 - [Intel-CCD] </a:t>
            </a:r>
            <a:r>
              <a:rPr lang="en-US" dirty="0" err="1">
                <a:highlight>
                  <a:srgbClr val="FFFFCC"/>
                </a:highlight>
              </a:rPr>
              <a:t>fsdbreport</a:t>
            </a:r>
            <a:r>
              <a:rPr lang="en-US" dirty="0">
                <a:highlight>
                  <a:srgbClr val="FFFFCC"/>
                </a:highlight>
              </a:rPr>
              <a:t> utility slowdown when scope contains wild card character</a:t>
            </a:r>
          </a:p>
        </p:txBody>
      </p:sp>
      <p:sp>
        <p:nvSpPr>
          <p:cNvPr id="9" name="Rectangle 8">
            <a:extLst>
              <a:ext uri="{FF2B5EF4-FFF2-40B4-BE49-F238E27FC236}">
                <a16:creationId xmlns:a16="http://schemas.microsoft.com/office/drawing/2014/main" id="{C3E66040-D663-4E44-A19F-E535BA905D85}"/>
              </a:ext>
            </a:extLst>
          </p:cNvPr>
          <p:cNvSpPr/>
          <p:nvPr/>
        </p:nvSpPr>
        <p:spPr>
          <a:xfrm>
            <a:off x="659754" y="3708337"/>
            <a:ext cx="10631553" cy="369332"/>
          </a:xfrm>
          <a:prstGeom prst="rect">
            <a:avLst/>
          </a:prstGeom>
        </p:spPr>
        <p:txBody>
          <a:bodyPr wrap="square">
            <a:spAutoFit/>
          </a:bodyPr>
          <a:lstStyle/>
          <a:p>
            <a:r>
              <a:rPr lang="en-US" dirty="0">
                <a:highlight>
                  <a:srgbClr val="FFFFCC"/>
                </a:highlight>
              </a:rPr>
              <a:t>Output:	9001231034- </a:t>
            </a:r>
            <a:r>
              <a:rPr lang="en-US" dirty="0" err="1">
                <a:highlight>
                  <a:srgbClr val="FFFFCC"/>
                </a:highlight>
              </a:rPr>
              <a:t>fsdbreport</a:t>
            </a:r>
            <a:r>
              <a:rPr lang="en-US" dirty="0">
                <a:highlight>
                  <a:srgbClr val="FFFFCC"/>
                </a:highlight>
              </a:rPr>
              <a:t> to report signals under 1 level hierarchy takes long time</a:t>
            </a:r>
            <a:endParaRPr lang="en-US" sz="1200" dirty="0">
              <a:highlight>
                <a:srgbClr val="FFFFCC"/>
              </a:highlight>
            </a:endParaRPr>
          </a:p>
        </p:txBody>
      </p:sp>
      <p:sp>
        <p:nvSpPr>
          <p:cNvPr id="2" name="Left Bracket 1">
            <a:extLst>
              <a:ext uri="{FF2B5EF4-FFF2-40B4-BE49-F238E27FC236}">
                <a16:creationId xmlns:a16="http://schemas.microsoft.com/office/drawing/2014/main" id="{590A5CC3-6491-42C1-8D2B-F5C6201B2C4B}"/>
              </a:ext>
            </a:extLst>
          </p:cNvPr>
          <p:cNvSpPr/>
          <p:nvPr/>
        </p:nvSpPr>
        <p:spPr>
          <a:xfrm>
            <a:off x="4296127" y="2868626"/>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ket 12">
            <a:extLst>
              <a:ext uri="{FF2B5EF4-FFF2-40B4-BE49-F238E27FC236}">
                <a16:creationId xmlns:a16="http://schemas.microsoft.com/office/drawing/2014/main" id="{E2A0CCE1-949C-439C-9543-3FB1051C60CF}"/>
              </a:ext>
            </a:extLst>
          </p:cNvPr>
          <p:cNvSpPr/>
          <p:nvPr/>
        </p:nvSpPr>
        <p:spPr>
          <a:xfrm rot="10800000">
            <a:off x="5324827" y="2868626"/>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EC67D514-CFAD-48B2-9550-CDCC02205EE4}"/>
              </a:ext>
            </a:extLst>
          </p:cNvPr>
          <p:cNvSpPr/>
          <p:nvPr/>
        </p:nvSpPr>
        <p:spPr>
          <a:xfrm>
            <a:off x="5982052" y="2863995"/>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a16="http://schemas.microsoft.com/office/drawing/2014/main" id="{342E7D29-A164-4EAD-936D-EE33F1EDCFC1}"/>
              </a:ext>
            </a:extLst>
          </p:cNvPr>
          <p:cNvSpPr/>
          <p:nvPr/>
        </p:nvSpPr>
        <p:spPr>
          <a:xfrm rot="10800000">
            <a:off x="6972652" y="2863995"/>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ket 16">
            <a:extLst>
              <a:ext uri="{FF2B5EF4-FFF2-40B4-BE49-F238E27FC236}">
                <a16:creationId xmlns:a16="http://schemas.microsoft.com/office/drawing/2014/main" id="{E341E42E-7B28-4B53-8FB9-F74056E417A3}"/>
              </a:ext>
            </a:extLst>
          </p:cNvPr>
          <p:cNvSpPr/>
          <p:nvPr/>
        </p:nvSpPr>
        <p:spPr>
          <a:xfrm>
            <a:off x="9239602" y="2863995"/>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E38D3FE0-973A-42D2-9B58-E70794D9AEBB}"/>
              </a:ext>
            </a:extLst>
          </p:cNvPr>
          <p:cNvSpPr/>
          <p:nvPr/>
        </p:nvSpPr>
        <p:spPr>
          <a:xfrm rot="10800000">
            <a:off x="10134952" y="2863995"/>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2C19E2E3-532A-4716-AC42-C812DBFADB62}"/>
              </a:ext>
            </a:extLst>
          </p:cNvPr>
          <p:cNvSpPr/>
          <p:nvPr/>
        </p:nvSpPr>
        <p:spPr>
          <a:xfrm>
            <a:off x="3038827" y="3746437"/>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a:extLst>
              <a:ext uri="{FF2B5EF4-FFF2-40B4-BE49-F238E27FC236}">
                <a16:creationId xmlns:a16="http://schemas.microsoft.com/office/drawing/2014/main" id="{9731741A-3A1C-461E-8585-656DB6F7812A}"/>
              </a:ext>
            </a:extLst>
          </p:cNvPr>
          <p:cNvSpPr/>
          <p:nvPr/>
        </p:nvSpPr>
        <p:spPr>
          <a:xfrm rot="10800000">
            <a:off x="4067527" y="3746437"/>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ket 22">
            <a:extLst>
              <a:ext uri="{FF2B5EF4-FFF2-40B4-BE49-F238E27FC236}">
                <a16:creationId xmlns:a16="http://schemas.microsoft.com/office/drawing/2014/main" id="{A84D7E37-A95D-4A48-A527-4CF88ECA093C}"/>
              </a:ext>
            </a:extLst>
          </p:cNvPr>
          <p:cNvSpPr/>
          <p:nvPr/>
        </p:nvSpPr>
        <p:spPr>
          <a:xfrm>
            <a:off x="8191852" y="3741716"/>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ket 23">
            <a:extLst>
              <a:ext uri="{FF2B5EF4-FFF2-40B4-BE49-F238E27FC236}">
                <a16:creationId xmlns:a16="http://schemas.microsoft.com/office/drawing/2014/main" id="{8C157379-7607-45FB-984B-94FD4822C5A9}"/>
              </a:ext>
            </a:extLst>
          </p:cNvPr>
          <p:cNvSpPr/>
          <p:nvPr/>
        </p:nvSpPr>
        <p:spPr>
          <a:xfrm rot="10800000">
            <a:off x="9725377" y="3741716"/>
            <a:ext cx="79022" cy="289984"/>
          </a:xfrm>
          <a:prstGeom prst="leftBracket">
            <a:avLst/>
          </a:prstGeom>
          <a:ln w="381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7A77305-3BC1-44F1-8E4B-500EB96CB7C9}"/>
              </a:ext>
            </a:extLst>
          </p:cNvPr>
          <p:cNvSpPr txBox="1"/>
          <p:nvPr/>
        </p:nvSpPr>
        <p:spPr>
          <a:xfrm>
            <a:off x="4462462" y="2634620"/>
            <a:ext cx="756707" cy="276999"/>
          </a:xfrm>
          <a:prstGeom prst="rect">
            <a:avLst/>
          </a:prstGeom>
          <a:noFill/>
        </p:spPr>
        <p:txBody>
          <a:bodyPr wrap="square" rtlCol="0">
            <a:spAutoFit/>
          </a:bodyPr>
          <a:lstStyle/>
          <a:p>
            <a:pPr algn="l"/>
            <a:r>
              <a:rPr lang="en-US" sz="1200" dirty="0">
                <a:solidFill>
                  <a:srgbClr val="FF0000"/>
                </a:solidFill>
              </a:rPr>
              <a:t>keyword</a:t>
            </a:r>
          </a:p>
        </p:txBody>
      </p:sp>
      <p:sp>
        <p:nvSpPr>
          <p:cNvPr id="27" name="TextBox 26">
            <a:extLst>
              <a:ext uri="{FF2B5EF4-FFF2-40B4-BE49-F238E27FC236}">
                <a16:creationId xmlns:a16="http://schemas.microsoft.com/office/drawing/2014/main" id="{0F10FB6A-7BFD-4157-A7A5-38B5D82D3AC1}"/>
              </a:ext>
            </a:extLst>
          </p:cNvPr>
          <p:cNvSpPr txBox="1"/>
          <p:nvPr/>
        </p:nvSpPr>
        <p:spPr>
          <a:xfrm>
            <a:off x="6138509" y="2634620"/>
            <a:ext cx="756707" cy="276999"/>
          </a:xfrm>
          <a:prstGeom prst="rect">
            <a:avLst/>
          </a:prstGeom>
          <a:noFill/>
        </p:spPr>
        <p:txBody>
          <a:bodyPr wrap="square" rtlCol="0">
            <a:spAutoFit/>
          </a:bodyPr>
          <a:lstStyle/>
          <a:p>
            <a:pPr algn="l"/>
            <a:r>
              <a:rPr lang="en-US" sz="1200" dirty="0">
                <a:solidFill>
                  <a:srgbClr val="FF0000"/>
                </a:solidFill>
              </a:rPr>
              <a:t>keyword</a:t>
            </a:r>
          </a:p>
        </p:txBody>
      </p:sp>
      <p:sp>
        <p:nvSpPr>
          <p:cNvPr id="28" name="TextBox 27">
            <a:extLst>
              <a:ext uri="{FF2B5EF4-FFF2-40B4-BE49-F238E27FC236}">
                <a16:creationId xmlns:a16="http://schemas.microsoft.com/office/drawing/2014/main" id="{120FD5C6-812C-4C01-A2E0-22DDC2744B97}"/>
              </a:ext>
            </a:extLst>
          </p:cNvPr>
          <p:cNvSpPr txBox="1"/>
          <p:nvPr/>
        </p:nvSpPr>
        <p:spPr>
          <a:xfrm>
            <a:off x="9308739" y="2634620"/>
            <a:ext cx="912298" cy="276999"/>
          </a:xfrm>
          <a:prstGeom prst="rect">
            <a:avLst/>
          </a:prstGeom>
          <a:noFill/>
        </p:spPr>
        <p:txBody>
          <a:bodyPr wrap="square" rtlCol="0">
            <a:spAutoFit/>
          </a:bodyPr>
          <a:lstStyle/>
          <a:p>
            <a:pPr algn="l"/>
            <a:r>
              <a:rPr lang="en-US" sz="1200" dirty="0" err="1">
                <a:solidFill>
                  <a:srgbClr val="FF0000"/>
                </a:solidFill>
              </a:rPr>
              <a:t>keyphrase</a:t>
            </a:r>
            <a:endParaRPr lang="en-US" sz="1200" dirty="0">
              <a:solidFill>
                <a:srgbClr val="FF0000"/>
              </a:solidFill>
            </a:endParaRPr>
          </a:p>
        </p:txBody>
      </p:sp>
      <p:sp>
        <p:nvSpPr>
          <p:cNvPr id="29" name="TextBox 28">
            <a:extLst>
              <a:ext uri="{FF2B5EF4-FFF2-40B4-BE49-F238E27FC236}">
                <a16:creationId xmlns:a16="http://schemas.microsoft.com/office/drawing/2014/main" id="{5C681E56-05E9-47CC-BBB3-1733BF5D9356}"/>
              </a:ext>
            </a:extLst>
          </p:cNvPr>
          <p:cNvSpPr txBox="1"/>
          <p:nvPr/>
        </p:nvSpPr>
        <p:spPr>
          <a:xfrm>
            <a:off x="3214334" y="3517841"/>
            <a:ext cx="756707" cy="276999"/>
          </a:xfrm>
          <a:prstGeom prst="rect">
            <a:avLst/>
          </a:prstGeom>
          <a:noFill/>
        </p:spPr>
        <p:txBody>
          <a:bodyPr wrap="square" rtlCol="0">
            <a:spAutoFit/>
          </a:bodyPr>
          <a:lstStyle/>
          <a:p>
            <a:pPr algn="l"/>
            <a:r>
              <a:rPr lang="en-US" sz="1200" dirty="0">
                <a:solidFill>
                  <a:srgbClr val="FF0000"/>
                </a:solidFill>
              </a:rPr>
              <a:t>keyword</a:t>
            </a:r>
          </a:p>
        </p:txBody>
      </p:sp>
      <p:sp>
        <p:nvSpPr>
          <p:cNvPr id="30" name="TextBox 29">
            <a:extLst>
              <a:ext uri="{FF2B5EF4-FFF2-40B4-BE49-F238E27FC236}">
                <a16:creationId xmlns:a16="http://schemas.microsoft.com/office/drawing/2014/main" id="{E1E8A078-D42C-4705-B396-E82967B1AE9E}"/>
              </a:ext>
            </a:extLst>
          </p:cNvPr>
          <p:cNvSpPr txBox="1"/>
          <p:nvPr/>
        </p:nvSpPr>
        <p:spPr>
          <a:xfrm>
            <a:off x="8519054" y="3511996"/>
            <a:ext cx="958142" cy="276999"/>
          </a:xfrm>
          <a:prstGeom prst="rect">
            <a:avLst/>
          </a:prstGeom>
          <a:noFill/>
        </p:spPr>
        <p:txBody>
          <a:bodyPr wrap="square" rtlCol="0">
            <a:spAutoFit/>
          </a:bodyPr>
          <a:lstStyle/>
          <a:p>
            <a:pPr algn="l"/>
            <a:r>
              <a:rPr lang="en-US" sz="1200" dirty="0" err="1">
                <a:solidFill>
                  <a:srgbClr val="FF0000"/>
                </a:solidFill>
              </a:rPr>
              <a:t>keyphrase</a:t>
            </a:r>
            <a:endParaRPr lang="en-US" sz="1200" dirty="0">
              <a:solidFill>
                <a:srgbClr val="FF0000"/>
              </a:solidFill>
            </a:endParaRPr>
          </a:p>
        </p:txBody>
      </p:sp>
      <p:sp>
        <p:nvSpPr>
          <p:cNvPr id="7" name="Thought Bubble: Cloud 6">
            <a:extLst>
              <a:ext uri="{FF2B5EF4-FFF2-40B4-BE49-F238E27FC236}">
                <a16:creationId xmlns:a16="http://schemas.microsoft.com/office/drawing/2014/main" id="{9C8A6CA7-38BD-4A4E-871F-55998E6973DD}"/>
              </a:ext>
            </a:extLst>
          </p:cNvPr>
          <p:cNvSpPr/>
          <p:nvPr/>
        </p:nvSpPr>
        <p:spPr>
          <a:xfrm>
            <a:off x="5904969" y="4822163"/>
            <a:ext cx="5680729" cy="1809436"/>
          </a:xfrm>
          <a:prstGeom prst="cloudCallout">
            <a:avLst>
              <a:gd name="adj1" fmla="val 4220"/>
              <a:gd name="adj2" fmla="val -819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t>But does the tool really know “slowdown” and “takes long time” are semantically similar?</a:t>
            </a:r>
          </a:p>
        </p:txBody>
      </p:sp>
    </p:spTree>
    <p:extLst>
      <p:ext uri="{BB962C8B-B14F-4D97-AF65-F5344CB8AC3E}">
        <p14:creationId xmlns:p14="http://schemas.microsoft.com/office/powerpoint/2010/main" val="19238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6555" y="1485900"/>
            <a:ext cx="11278244" cy="3886200"/>
          </a:xfrm>
        </p:spPr>
        <p:txBody>
          <a:bodyPr anchor="ctr">
            <a:normAutofit/>
          </a:bodyPr>
          <a:lstStyle/>
          <a:p>
            <a:pPr marL="0" indent="0" algn="ctr">
              <a:buNone/>
            </a:pPr>
            <a:r>
              <a:rPr lang="en-US" sz="7600" dirty="0"/>
              <a:t>Thank you!</a:t>
            </a:r>
          </a:p>
        </p:txBody>
      </p:sp>
      <p:sp>
        <p:nvSpPr>
          <p:cNvPr id="7" name="Text Placeholder 6"/>
          <p:cNvSpPr>
            <a:spLocks noGrp="1"/>
          </p:cNvSpPr>
          <p:nvPr>
            <p:ph type="body" sz="quarter" idx="12"/>
          </p:nvPr>
        </p:nvSpPr>
        <p:spPr/>
        <p:txBody>
          <a:bodyPr/>
          <a:lstStyle/>
          <a:p>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80681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8962187F-9135-4A05-8217-42C67BA89C04}"/>
              </a:ext>
            </a:extLst>
          </p:cNvPr>
          <p:cNvGraphicFramePr>
            <a:graphicFrameLocks noGrp="1"/>
          </p:cNvGraphicFramePr>
          <p:nvPr>
            <p:ph idx="1"/>
            <p:extLst>
              <p:ext uri="{D42A27DB-BD31-4B8C-83A1-F6EECF244321}">
                <p14:modId xmlns:p14="http://schemas.microsoft.com/office/powerpoint/2010/main" val="3518198200"/>
              </p:ext>
            </p:extLst>
          </p:nvPr>
        </p:nvGraphicFramePr>
        <p:xfrm>
          <a:off x="457200" y="1554163"/>
          <a:ext cx="11277600" cy="484663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796864F9-AE6F-49C1-B626-78C286F675B4}"/>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492EECFE-38FF-4F6C-9AC6-86B1B2B92BDF}"/>
              </a:ext>
            </a:extLst>
          </p:cNvPr>
          <p:cNvSpPr>
            <a:spLocks noGrp="1"/>
          </p:cNvSpPr>
          <p:nvPr>
            <p:ph type="title"/>
          </p:nvPr>
        </p:nvSpPr>
        <p:spPr/>
        <p:txBody>
          <a:bodyPr/>
          <a:lstStyle/>
          <a:p>
            <a:r>
              <a:rPr lang="en-US" dirty="0"/>
              <a:t>Statistics of Product L2 of Verdi</a:t>
            </a:r>
          </a:p>
        </p:txBody>
      </p:sp>
      <p:sp>
        <p:nvSpPr>
          <p:cNvPr id="2" name="TextBox 1">
            <a:extLst>
              <a:ext uri="{FF2B5EF4-FFF2-40B4-BE49-F238E27FC236}">
                <a16:creationId xmlns:a16="http://schemas.microsoft.com/office/drawing/2014/main" id="{60C374C7-A6CA-42D1-99A6-B8CE7647AA4B}"/>
              </a:ext>
            </a:extLst>
          </p:cNvPr>
          <p:cNvSpPr txBox="1"/>
          <p:nvPr/>
        </p:nvSpPr>
        <p:spPr>
          <a:xfrm>
            <a:off x="9502814" y="6204392"/>
            <a:ext cx="1551009" cy="253916"/>
          </a:xfrm>
          <a:prstGeom prst="rect">
            <a:avLst/>
          </a:prstGeom>
          <a:noFill/>
        </p:spPr>
        <p:txBody>
          <a:bodyPr wrap="square" rtlCol="0">
            <a:spAutoFit/>
          </a:bodyPr>
          <a:lstStyle/>
          <a:p>
            <a:r>
              <a:rPr lang="en-US" sz="1050" dirty="0"/>
              <a:t>about 40 categories…</a:t>
            </a:r>
          </a:p>
        </p:txBody>
      </p:sp>
    </p:spTree>
    <p:extLst>
      <p:ext uri="{BB962C8B-B14F-4D97-AF65-F5344CB8AC3E}">
        <p14:creationId xmlns:p14="http://schemas.microsoft.com/office/powerpoint/2010/main" val="217668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352761-F882-4AEB-BBE5-980C28E463D5}"/>
              </a:ext>
            </a:extLst>
          </p:cNvPr>
          <p:cNvSpPr>
            <a:spLocks noGrp="1"/>
          </p:cNvSpPr>
          <p:nvPr>
            <p:ph type="title"/>
          </p:nvPr>
        </p:nvSpPr>
        <p:spPr/>
        <p:txBody>
          <a:bodyPr/>
          <a:lstStyle/>
          <a:p>
            <a:r>
              <a:rPr lang="en-US" dirty="0"/>
              <a:t>Group STARs by </a:t>
            </a:r>
            <a:r>
              <a:rPr lang="en-US" altLang="zh-TW" dirty="0"/>
              <a:t>P</a:t>
            </a:r>
            <a:r>
              <a:rPr lang="en-US" dirty="0"/>
              <a:t>roduct L2 </a:t>
            </a:r>
            <a:r>
              <a:rPr lang="en-US" altLang="zh-TW" dirty="0"/>
              <a:t>B</a:t>
            </a:r>
            <a:r>
              <a:rPr lang="en-US" dirty="0"/>
              <a:t>efore </a:t>
            </a:r>
            <a:r>
              <a:rPr lang="en-US" altLang="zh-TW" dirty="0"/>
              <a:t>T</a:t>
            </a:r>
            <a:r>
              <a:rPr lang="en-US" dirty="0"/>
              <a:t>raining</a:t>
            </a:r>
          </a:p>
        </p:txBody>
      </p:sp>
      <p:sp>
        <p:nvSpPr>
          <p:cNvPr id="7" name="Text Placeholder 6">
            <a:extLst>
              <a:ext uri="{FF2B5EF4-FFF2-40B4-BE49-F238E27FC236}">
                <a16:creationId xmlns:a16="http://schemas.microsoft.com/office/drawing/2014/main" id="{01E9DFFA-E7A4-452B-BB55-4B67A8B42829}"/>
              </a:ext>
            </a:extLst>
          </p:cNvPr>
          <p:cNvSpPr>
            <a:spLocks noGrp="1"/>
          </p:cNvSpPr>
          <p:nvPr>
            <p:ph type="body" sz="quarter" idx="12"/>
          </p:nvPr>
        </p:nvSpPr>
        <p:spPr/>
        <p:txBody>
          <a:bodyPr/>
          <a:lstStyle/>
          <a:p>
            <a:endParaRPr lang="en-US" dirty="0"/>
          </a:p>
        </p:txBody>
      </p:sp>
      <p:sp>
        <p:nvSpPr>
          <p:cNvPr id="20" name="TextBox 19">
            <a:extLst>
              <a:ext uri="{FF2B5EF4-FFF2-40B4-BE49-F238E27FC236}">
                <a16:creationId xmlns:a16="http://schemas.microsoft.com/office/drawing/2014/main" id="{35C7FDBF-5AE6-4183-A133-0178977197E4}"/>
              </a:ext>
            </a:extLst>
          </p:cNvPr>
          <p:cNvSpPr txBox="1"/>
          <p:nvPr/>
        </p:nvSpPr>
        <p:spPr>
          <a:xfrm>
            <a:off x="2392972" y="1739048"/>
            <a:ext cx="1652953" cy="400110"/>
          </a:xfrm>
          <a:prstGeom prst="rect">
            <a:avLst/>
          </a:prstGeom>
          <a:noFill/>
        </p:spPr>
        <p:txBody>
          <a:bodyPr wrap="square" rtlCol="0">
            <a:spAutoFit/>
          </a:bodyPr>
          <a:lstStyle/>
          <a:p>
            <a:pPr algn="l"/>
            <a:r>
              <a:rPr lang="en-US" sz="2000" dirty="0"/>
              <a:t>Group by L2</a:t>
            </a:r>
          </a:p>
        </p:txBody>
      </p:sp>
      <p:sp>
        <p:nvSpPr>
          <p:cNvPr id="21" name="TextBox 20">
            <a:extLst>
              <a:ext uri="{FF2B5EF4-FFF2-40B4-BE49-F238E27FC236}">
                <a16:creationId xmlns:a16="http://schemas.microsoft.com/office/drawing/2014/main" id="{211C40A2-0A1C-4406-9016-351111A2F8D3}"/>
              </a:ext>
            </a:extLst>
          </p:cNvPr>
          <p:cNvSpPr txBox="1"/>
          <p:nvPr/>
        </p:nvSpPr>
        <p:spPr>
          <a:xfrm>
            <a:off x="8146077" y="1739048"/>
            <a:ext cx="2081169" cy="400110"/>
          </a:xfrm>
          <a:prstGeom prst="rect">
            <a:avLst/>
          </a:prstGeom>
          <a:noFill/>
        </p:spPr>
        <p:txBody>
          <a:bodyPr wrap="square" rtlCol="0">
            <a:spAutoFit/>
          </a:bodyPr>
          <a:lstStyle/>
          <a:p>
            <a:pPr algn="l"/>
            <a:r>
              <a:rPr lang="en-US" sz="2000" dirty="0"/>
              <a:t>Not group by L2</a:t>
            </a:r>
          </a:p>
        </p:txBody>
      </p:sp>
      <p:pic>
        <p:nvPicPr>
          <p:cNvPr id="15" name="Content Placeholder 14">
            <a:extLst>
              <a:ext uri="{FF2B5EF4-FFF2-40B4-BE49-F238E27FC236}">
                <a16:creationId xmlns:a16="http://schemas.microsoft.com/office/drawing/2014/main" id="{59874AE9-548E-4440-A47E-5A2406414B49}"/>
              </a:ext>
            </a:extLst>
          </p:cNvPr>
          <p:cNvPicPr>
            <a:picLocks noGrp="1" noChangeAspect="1"/>
          </p:cNvPicPr>
          <p:nvPr>
            <p:ph sz="half" idx="2"/>
          </p:nvPr>
        </p:nvPicPr>
        <p:blipFill>
          <a:blip r:embed="rId2"/>
          <a:stretch>
            <a:fillRect/>
          </a:stretch>
        </p:blipFill>
        <p:spPr>
          <a:xfrm>
            <a:off x="6210300" y="2166170"/>
            <a:ext cx="5524500" cy="3622622"/>
          </a:xfrm>
          <a:prstGeom prst="rect">
            <a:avLst/>
          </a:prstGeom>
        </p:spPr>
      </p:pic>
      <p:pic>
        <p:nvPicPr>
          <p:cNvPr id="14" name="Content Placeholder 13">
            <a:extLst>
              <a:ext uri="{FF2B5EF4-FFF2-40B4-BE49-F238E27FC236}">
                <a16:creationId xmlns:a16="http://schemas.microsoft.com/office/drawing/2014/main" id="{F7D4887C-114F-4838-8003-3B3F75615EA9}"/>
              </a:ext>
            </a:extLst>
          </p:cNvPr>
          <p:cNvPicPr>
            <a:picLocks noGrp="1" noChangeAspect="1"/>
          </p:cNvPicPr>
          <p:nvPr>
            <p:ph sz="half" idx="1"/>
          </p:nvPr>
        </p:nvPicPr>
        <p:blipFill>
          <a:blip r:embed="rId3"/>
          <a:stretch>
            <a:fillRect/>
          </a:stretch>
        </p:blipFill>
        <p:spPr>
          <a:xfrm>
            <a:off x="457200" y="2170698"/>
            <a:ext cx="5524500" cy="3613566"/>
          </a:xfrm>
          <a:prstGeom prst="rect">
            <a:avLst/>
          </a:prstGeom>
        </p:spPr>
      </p:pic>
    </p:spTree>
    <p:extLst>
      <p:ext uri="{BB962C8B-B14F-4D97-AF65-F5344CB8AC3E}">
        <p14:creationId xmlns:p14="http://schemas.microsoft.com/office/powerpoint/2010/main" val="3533739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0DF8B1-88FD-47C1-A7AB-C017B1C66754}"/>
              </a:ext>
            </a:extLst>
          </p:cNvPr>
          <p:cNvSpPr>
            <a:spLocks noGrp="1"/>
          </p:cNvSpPr>
          <p:nvPr>
            <p:ph idx="1"/>
          </p:nvPr>
        </p:nvSpPr>
        <p:spPr/>
        <p:txBody>
          <a:bodyPr/>
          <a:lstStyle/>
          <a:p>
            <a:r>
              <a:rPr lang="en-US" dirty="0">
                <a:hlinkClick r:id="rId2"/>
              </a:rPr>
              <a:t>https://stackoverflow.com/questions/47775557/updating-training-documents-for-gensim-doc2vec-model</a:t>
            </a:r>
            <a:endParaRPr lang="en-US" dirty="0"/>
          </a:p>
          <a:p>
            <a:r>
              <a:rPr lang="en-US" dirty="0">
                <a:hlinkClick r:id="rId3"/>
              </a:rPr>
              <a:t>https://github.com/RaRe-Technologies/gensim/issues/419</a:t>
            </a:r>
            <a:endParaRPr lang="en-US" dirty="0"/>
          </a:p>
          <a:p>
            <a:r>
              <a:rPr lang="en-US" dirty="0">
                <a:hlinkClick r:id="rId4"/>
              </a:rPr>
              <a:t>https://groups.google.com/forum/#!topic/gensim/AysuYp1BX_k</a:t>
            </a:r>
            <a:endParaRPr lang="en-US" dirty="0"/>
          </a:p>
          <a:p>
            <a:endParaRPr lang="en-US" dirty="0"/>
          </a:p>
        </p:txBody>
      </p:sp>
      <p:sp>
        <p:nvSpPr>
          <p:cNvPr id="3" name="Text Placeholder 2">
            <a:extLst>
              <a:ext uri="{FF2B5EF4-FFF2-40B4-BE49-F238E27FC236}">
                <a16:creationId xmlns:a16="http://schemas.microsoft.com/office/drawing/2014/main" id="{E503F390-C402-4E68-8897-3B5B97A1FCC2}"/>
              </a:ext>
            </a:extLst>
          </p:cNvPr>
          <p:cNvSpPr>
            <a:spLocks noGrp="1"/>
          </p:cNvSpPr>
          <p:nvPr>
            <p:ph type="body" sz="quarter" idx="12"/>
          </p:nvPr>
        </p:nvSpPr>
        <p:spPr/>
        <p:txBody>
          <a:bodyPr/>
          <a:lstStyle/>
          <a:p>
            <a:r>
              <a:rPr lang="en-US" dirty="0"/>
              <a:t>Currently </a:t>
            </a:r>
            <a:r>
              <a:rPr lang="en-US" dirty="0" err="1"/>
              <a:t>gensim</a:t>
            </a:r>
            <a:r>
              <a:rPr lang="en-US" dirty="0"/>
              <a:t> Doc2Vec doesn’t support</a:t>
            </a:r>
          </a:p>
        </p:txBody>
      </p:sp>
      <p:sp>
        <p:nvSpPr>
          <p:cNvPr id="4" name="Title 3">
            <a:extLst>
              <a:ext uri="{FF2B5EF4-FFF2-40B4-BE49-F238E27FC236}">
                <a16:creationId xmlns:a16="http://schemas.microsoft.com/office/drawing/2014/main" id="{F85C4813-7302-4767-92BA-AA418A1437FF}"/>
              </a:ext>
            </a:extLst>
          </p:cNvPr>
          <p:cNvSpPr>
            <a:spLocks noGrp="1"/>
          </p:cNvSpPr>
          <p:nvPr>
            <p:ph type="title"/>
          </p:nvPr>
        </p:nvSpPr>
        <p:spPr/>
        <p:txBody>
          <a:bodyPr/>
          <a:lstStyle/>
          <a:p>
            <a:r>
              <a:rPr lang="en-US" dirty="0"/>
              <a:t>How to Update Doc2Vec Model?</a:t>
            </a:r>
          </a:p>
        </p:txBody>
      </p:sp>
    </p:spTree>
    <p:extLst>
      <p:ext uri="{BB962C8B-B14F-4D97-AF65-F5344CB8AC3E}">
        <p14:creationId xmlns:p14="http://schemas.microsoft.com/office/powerpoint/2010/main" val="108893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2F71B-CC97-4481-9B5D-CE501712C673}"/>
              </a:ext>
            </a:extLst>
          </p:cNvPr>
          <p:cNvSpPr>
            <a:spLocks noGrp="1"/>
          </p:cNvSpPr>
          <p:nvPr>
            <p:ph type="body" sz="quarter" idx="12"/>
          </p:nvPr>
        </p:nvSpPr>
        <p:spPr>
          <a:xfrm>
            <a:off x="456555" y="1005839"/>
            <a:ext cx="11278244" cy="365760"/>
          </a:xfrm>
        </p:spPr>
        <p:txBody>
          <a:bodyPr/>
          <a:lstStyle/>
          <a:p>
            <a:r>
              <a:rPr lang="en-US" dirty="0"/>
              <a:t>Refer to [1], [2]</a:t>
            </a:r>
          </a:p>
        </p:txBody>
      </p:sp>
      <p:sp>
        <p:nvSpPr>
          <p:cNvPr id="4" name="Title 3">
            <a:extLst>
              <a:ext uri="{FF2B5EF4-FFF2-40B4-BE49-F238E27FC236}">
                <a16:creationId xmlns:a16="http://schemas.microsoft.com/office/drawing/2014/main" id="{2B02EBBE-7AFA-49AE-BEE8-C7AE6B0923F1}"/>
              </a:ext>
            </a:extLst>
          </p:cNvPr>
          <p:cNvSpPr>
            <a:spLocks noGrp="1"/>
          </p:cNvSpPr>
          <p:nvPr>
            <p:ph type="title"/>
          </p:nvPr>
        </p:nvSpPr>
        <p:spPr/>
        <p:txBody>
          <a:bodyPr/>
          <a:lstStyle/>
          <a:p>
            <a:r>
              <a:rPr lang="en-US" dirty="0"/>
              <a:t>Word2Vec and Doc2Vec</a:t>
            </a:r>
          </a:p>
        </p:txBody>
      </p:sp>
      <p:sp>
        <p:nvSpPr>
          <p:cNvPr id="7" name="Content Placeholder 6">
            <a:extLst>
              <a:ext uri="{FF2B5EF4-FFF2-40B4-BE49-F238E27FC236}">
                <a16:creationId xmlns:a16="http://schemas.microsoft.com/office/drawing/2014/main" id="{CD266D97-7A3C-4D8B-A035-F1A1E6BFC4ED}"/>
              </a:ext>
            </a:extLst>
          </p:cNvPr>
          <p:cNvSpPr>
            <a:spLocks noGrp="1"/>
          </p:cNvSpPr>
          <p:nvPr>
            <p:ph idx="1"/>
          </p:nvPr>
        </p:nvSpPr>
        <p:spPr>
          <a:xfrm>
            <a:off x="456555" y="1554480"/>
            <a:ext cx="11278244" cy="4846320"/>
          </a:xfrm>
        </p:spPr>
        <p:txBody>
          <a:bodyPr/>
          <a:lstStyle/>
          <a:p>
            <a:r>
              <a:rPr lang="en-US" dirty="0"/>
              <a:t>The purpose of Word2Vec model is to turn words into the numerical form: a set of vectors. </a:t>
            </a:r>
          </a:p>
          <a:p>
            <a:r>
              <a:rPr lang="en-US" dirty="0"/>
              <a:t>Words that appear in a similar context will be mapped to a proximate vector space.</a:t>
            </a:r>
          </a:p>
          <a:p>
            <a:r>
              <a:rPr lang="en-US" dirty="0"/>
              <a:t>Doc2Vec is an extension of Word2Vec.</a:t>
            </a:r>
          </a:p>
          <a:p>
            <a:endParaRPr lang="en-US" dirty="0"/>
          </a:p>
        </p:txBody>
      </p:sp>
      <p:cxnSp>
        <p:nvCxnSpPr>
          <p:cNvPr id="8" name="Straight Arrow Connector 7">
            <a:extLst>
              <a:ext uri="{FF2B5EF4-FFF2-40B4-BE49-F238E27FC236}">
                <a16:creationId xmlns:a16="http://schemas.microsoft.com/office/drawing/2014/main" id="{FFEAAF7D-AB65-4CB9-9DCD-F62994165A6A}"/>
              </a:ext>
            </a:extLst>
          </p:cNvPr>
          <p:cNvCxnSpPr>
            <a:cxnSpLocks/>
          </p:cNvCxnSpPr>
          <p:nvPr/>
        </p:nvCxnSpPr>
        <p:spPr>
          <a:xfrm>
            <a:off x="1869475" y="5942407"/>
            <a:ext cx="45547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471CAD-AC67-4F48-8DA5-97D10C74BDC6}"/>
              </a:ext>
            </a:extLst>
          </p:cNvPr>
          <p:cNvCxnSpPr>
            <a:cxnSpLocks/>
          </p:cNvCxnSpPr>
          <p:nvPr/>
        </p:nvCxnSpPr>
        <p:spPr>
          <a:xfrm flipV="1">
            <a:off x="2345994" y="3250722"/>
            <a:ext cx="0" cy="3142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AD3119-941C-4B69-8AA4-82499396500C}"/>
              </a:ext>
            </a:extLst>
          </p:cNvPr>
          <p:cNvSpPr txBox="1"/>
          <p:nvPr/>
        </p:nvSpPr>
        <p:spPr>
          <a:xfrm>
            <a:off x="2851536" y="4202181"/>
            <a:ext cx="1326525" cy="369332"/>
          </a:xfrm>
          <a:prstGeom prst="rect">
            <a:avLst/>
          </a:prstGeom>
          <a:noFill/>
        </p:spPr>
        <p:txBody>
          <a:bodyPr wrap="square" rtlCol="0">
            <a:spAutoFit/>
          </a:bodyPr>
          <a:lstStyle/>
          <a:p>
            <a:r>
              <a:rPr lang="en-US" b="1" dirty="0"/>
              <a:t>Taiwan</a:t>
            </a:r>
          </a:p>
        </p:txBody>
      </p:sp>
      <p:sp>
        <p:nvSpPr>
          <p:cNvPr id="15" name="TextBox 14">
            <a:extLst>
              <a:ext uri="{FF2B5EF4-FFF2-40B4-BE49-F238E27FC236}">
                <a16:creationId xmlns:a16="http://schemas.microsoft.com/office/drawing/2014/main" id="{17421787-D232-4709-BE48-832132588FA9}"/>
              </a:ext>
            </a:extLst>
          </p:cNvPr>
          <p:cNvSpPr txBox="1"/>
          <p:nvPr/>
        </p:nvSpPr>
        <p:spPr>
          <a:xfrm>
            <a:off x="2370491" y="3778555"/>
            <a:ext cx="1598807" cy="369332"/>
          </a:xfrm>
          <a:prstGeom prst="rect">
            <a:avLst/>
          </a:prstGeom>
          <a:noFill/>
        </p:spPr>
        <p:txBody>
          <a:bodyPr wrap="square" rtlCol="0">
            <a:spAutoFit/>
          </a:bodyPr>
          <a:lstStyle/>
          <a:p>
            <a:r>
              <a:rPr lang="en-US" b="1" dirty="0"/>
              <a:t>California</a:t>
            </a:r>
          </a:p>
        </p:txBody>
      </p:sp>
      <p:sp>
        <p:nvSpPr>
          <p:cNvPr id="16" name="TextBox 15">
            <a:extLst>
              <a:ext uri="{FF2B5EF4-FFF2-40B4-BE49-F238E27FC236}">
                <a16:creationId xmlns:a16="http://schemas.microsoft.com/office/drawing/2014/main" id="{B6B5EBFB-F684-4EE5-8ACE-7C54399AC5C4}"/>
              </a:ext>
            </a:extLst>
          </p:cNvPr>
          <p:cNvSpPr txBox="1"/>
          <p:nvPr/>
        </p:nvSpPr>
        <p:spPr>
          <a:xfrm>
            <a:off x="4534411" y="5067866"/>
            <a:ext cx="1093848" cy="369332"/>
          </a:xfrm>
          <a:prstGeom prst="rect">
            <a:avLst/>
          </a:prstGeom>
          <a:noFill/>
        </p:spPr>
        <p:txBody>
          <a:bodyPr wrap="square" rtlCol="0">
            <a:spAutoFit/>
          </a:bodyPr>
          <a:lstStyle/>
          <a:p>
            <a:r>
              <a:rPr lang="en-US" b="1" dirty="0"/>
              <a:t>hot</a:t>
            </a:r>
          </a:p>
        </p:txBody>
      </p:sp>
      <p:sp>
        <p:nvSpPr>
          <p:cNvPr id="17" name="TextBox 16">
            <a:extLst>
              <a:ext uri="{FF2B5EF4-FFF2-40B4-BE49-F238E27FC236}">
                <a16:creationId xmlns:a16="http://schemas.microsoft.com/office/drawing/2014/main" id="{B6CC173C-3A42-415B-A367-AB08987BFFEE}"/>
              </a:ext>
            </a:extLst>
          </p:cNvPr>
          <p:cNvSpPr txBox="1"/>
          <p:nvPr/>
        </p:nvSpPr>
        <p:spPr>
          <a:xfrm>
            <a:off x="4919822" y="5408434"/>
            <a:ext cx="860481" cy="369332"/>
          </a:xfrm>
          <a:prstGeom prst="rect">
            <a:avLst/>
          </a:prstGeom>
          <a:noFill/>
        </p:spPr>
        <p:txBody>
          <a:bodyPr wrap="square" rtlCol="0">
            <a:spAutoFit/>
          </a:bodyPr>
          <a:lstStyle/>
          <a:p>
            <a:r>
              <a:rPr lang="en-US" b="1" dirty="0"/>
              <a:t>cold</a:t>
            </a:r>
          </a:p>
        </p:txBody>
      </p:sp>
      <p:cxnSp>
        <p:nvCxnSpPr>
          <p:cNvPr id="21" name="Straight Arrow Connector 20">
            <a:extLst>
              <a:ext uri="{FF2B5EF4-FFF2-40B4-BE49-F238E27FC236}">
                <a16:creationId xmlns:a16="http://schemas.microsoft.com/office/drawing/2014/main" id="{E1C04DA0-479C-4AD0-A5D5-1CBDF193BFEF}"/>
              </a:ext>
            </a:extLst>
          </p:cNvPr>
          <p:cNvCxnSpPr>
            <a:cxnSpLocks/>
          </p:cNvCxnSpPr>
          <p:nvPr/>
        </p:nvCxnSpPr>
        <p:spPr>
          <a:xfrm flipV="1">
            <a:off x="2350883" y="4147887"/>
            <a:ext cx="256353" cy="1816122"/>
          </a:xfrm>
          <a:prstGeom prst="straightConnector1">
            <a:avLst/>
          </a:prstGeom>
          <a:ln w="57150">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BEEAAC-DF68-46DD-920E-8F6BF05995EA}"/>
              </a:ext>
            </a:extLst>
          </p:cNvPr>
          <p:cNvCxnSpPr>
            <a:cxnSpLocks/>
          </p:cNvCxnSpPr>
          <p:nvPr/>
        </p:nvCxnSpPr>
        <p:spPr>
          <a:xfrm flipV="1">
            <a:off x="2350883" y="4468464"/>
            <a:ext cx="519894" cy="149825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5BB7E7-CFA6-4FE3-88D7-E2FECFCE439D}"/>
              </a:ext>
            </a:extLst>
          </p:cNvPr>
          <p:cNvCxnSpPr>
            <a:cxnSpLocks/>
            <a:endCxn id="16" idx="1"/>
          </p:cNvCxnSpPr>
          <p:nvPr/>
        </p:nvCxnSpPr>
        <p:spPr>
          <a:xfrm flipV="1">
            <a:off x="2350883" y="5252532"/>
            <a:ext cx="2183528" cy="68987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18AA9D6-544C-4A8D-8E6C-0AA96F1C42BB}"/>
              </a:ext>
            </a:extLst>
          </p:cNvPr>
          <p:cNvCxnSpPr>
            <a:cxnSpLocks/>
            <a:endCxn id="17" idx="1"/>
          </p:cNvCxnSpPr>
          <p:nvPr/>
        </p:nvCxnSpPr>
        <p:spPr>
          <a:xfrm flipV="1">
            <a:off x="2350883" y="5593100"/>
            <a:ext cx="2568939" cy="33233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CE7E70F-82A1-48C7-AD05-AACF2A0EB6E0}"/>
              </a:ext>
            </a:extLst>
          </p:cNvPr>
          <p:cNvSpPr txBox="1"/>
          <p:nvPr/>
        </p:nvSpPr>
        <p:spPr>
          <a:xfrm>
            <a:off x="6091555" y="3320477"/>
            <a:ext cx="5515229" cy="400110"/>
          </a:xfrm>
          <a:prstGeom prst="rect">
            <a:avLst/>
          </a:prstGeom>
          <a:noFill/>
        </p:spPr>
        <p:txBody>
          <a:bodyPr wrap="square" rtlCol="0">
            <a:spAutoFit/>
          </a:bodyPr>
          <a:lstStyle/>
          <a:p>
            <a:pPr algn="l"/>
            <a:r>
              <a:rPr lang="en-US" sz="2000" dirty="0"/>
              <a:t>The weather in ________ was ____ yesterday.</a:t>
            </a:r>
          </a:p>
        </p:txBody>
      </p:sp>
      <p:sp>
        <p:nvSpPr>
          <p:cNvPr id="6" name="TextBox 5">
            <a:extLst>
              <a:ext uri="{FF2B5EF4-FFF2-40B4-BE49-F238E27FC236}">
                <a16:creationId xmlns:a16="http://schemas.microsoft.com/office/drawing/2014/main" id="{E37C7A0D-A48B-4422-BE0B-70287105AB0A}"/>
              </a:ext>
            </a:extLst>
          </p:cNvPr>
          <p:cNvSpPr txBox="1"/>
          <p:nvPr/>
        </p:nvSpPr>
        <p:spPr>
          <a:xfrm>
            <a:off x="7862925" y="3294890"/>
            <a:ext cx="1293268" cy="400110"/>
          </a:xfrm>
          <a:prstGeom prst="rect">
            <a:avLst/>
          </a:prstGeom>
          <a:noFill/>
        </p:spPr>
        <p:txBody>
          <a:bodyPr wrap="square" rtlCol="0">
            <a:spAutoFit/>
          </a:bodyPr>
          <a:lstStyle/>
          <a:p>
            <a:pPr algn="l"/>
            <a:r>
              <a:rPr lang="en-US" sz="2000" dirty="0"/>
              <a:t>California</a:t>
            </a:r>
          </a:p>
        </p:txBody>
      </p:sp>
      <p:sp>
        <p:nvSpPr>
          <p:cNvPr id="10" name="TextBox 9">
            <a:extLst>
              <a:ext uri="{FF2B5EF4-FFF2-40B4-BE49-F238E27FC236}">
                <a16:creationId xmlns:a16="http://schemas.microsoft.com/office/drawing/2014/main" id="{56A80252-89E5-47BA-BA52-9F26D545356E}"/>
              </a:ext>
            </a:extLst>
          </p:cNvPr>
          <p:cNvSpPr txBox="1"/>
          <p:nvPr/>
        </p:nvSpPr>
        <p:spPr>
          <a:xfrm>
            <a:off x="9613391" y="3290348"/>
            <a:ext cx="676658" cy="400110"/>
          </a:xfrm>
          <a:prstGeom prst="rect">
            <a:avLst/>
          </a:prstGeom>
          <a:noFill/>
        </p:spPr>
        <p:txBody>
          <a:bodyPr wrap="square" rtlCol="0">
            <a:spAutoFit/>
          </a:bodyPr>
          <a:lstStyle/>
          <a:p>
            <a:pPr algn="l"/>
            <a:r>
              <a:rPr lang="en-US" sz="2000" dirty="0"/>
              <a:t>cold</a:t>
            </a:r>
          </a:p>
        </p:txBody>
      </p:sp>
      <p:sp>
        <p:nvSpPr>
          <p:cNvPr id="35" name="TextBox 34">
            <a:extLst>
              <a:ext uri="{FF2B5EF4-FFF2-40B4-BE49-F238E27FC236}">
                <a16:creationId xmlns:a16="http://schemas.microsoft.com/office/drawing/2014/main" id="{A1C27520-7CDC-40A3-8AEB-8228A44EBE8B}"/>
              </a:ext>
            </a:extLst>
          </p:cNvPr>
          <p:cNvSpPr txBox="1"/>
          <p:nvPr/>
        </p:nvSpPr>
        <p:spPr>
          <a:xfrm>
            <a:off x="6091554" y="3742104"/>
            <a:ext cx="5515229" cy="400110"/>
          </a:xfrm>
          <a:prstGeom prst="rect">
            <a:avLst/>
          </a:prstGeom>
          <a:noFill/>
        </p:spPr>
        <p:txBody>
          <a:bodyPr wrap="square" rtlCol="0">
            <a:spAutoFit/>
          </a:bodyPr>
          <a:lstStyle/>
          <a:p>
            <a:pPr algn="l"/>
            <a:r>
              <a:rPr lang="en-US" sz="2000" dirty="0"/>
              <a:t>The weather in ________ was ____ yesterday.</a:t>
            </a:r>
          </a:p>
        </p:txBody>
      </p:sp>
      <p:sp>
        <p:nvSpPr>
          <p:cNvPr id="36" name="TextBox 35">
            <a:extLst>
              <a:ext uri="{FF2B5EF4-FFF2-40B4-BE49-F238E27FC236}">
                <a16:creationId xmlns:a16="http://schemas.microsoft.com/office/drawing/2014/main" id="{23B4C569-8481-4761-B8B5-9F18077A172A}"/>
              </a:ext>
            </a:extLst>
          </p:cNvPr>
          <p:cNvSpPr txBox="1"/>
          <p:nvPr/>
        </p:nvSpPr>
        <p:spPr>
          <a:xfrm>
            <a:off x="7862924" y="3716517"/>
            <a:ext cx="1293268" cy="400110"/>
          </a:xfrm>
          <a:prstGeom prst="rect">
            <a:avLst/>
          </a:prstGeom>
          <a:noFill/>
        </p:spPr>
        <p:txBody>
          <a:bodyPr wrap="square" rtlCol="0">
            <a:spAutoFit/>
          </a:bodyPr>
          <a:lstStyle/>
          <a:p>
            <a:pPr algn="l"/>
            <a:r>
              <a:rPr lang="en-US" sz="2000" dirty="0"/>
              <a:t>California</a:t>
            </a:r>
          </a:p>
        </p:txBody>
      </p:sp>
      <p:sp>
        <p:nvSpPr>
          <p:cNvPr id="37" name="TextBox 36">
            <a:extLst>
              <a:ext uri="{FF2B5EF4-FFF2-40B4-BE49-F238E27FC236}">
                <a16:creationId xmlns:a16="http://schemas.microsoft.com/office/drawing/2014/main" id="{7BB3F4A7-3EA0-404B-8FF0-210AC18D89C7}"/>
              </a:ext>
            </a:extLst>
          </p:cNvPr>
          <p:cNvSpPr txBox="1"/>
          <p:nvPr/>
        </p:nvSpPr>
        <p:spPr>
          <a:xfrm>
            <a:off x="9637774" y="3711975"/>
            <a:ext cx="676658" cy="400110"/>
          </a:xfrm>
          <a:prstGeom prst="rect">
            <a:avLst/>
          </a:prstGeom>
          <a:noFill/>
        </p:spPr>
        <p:txBody>
          <a:bodyPr wrap="square" rtlCol="0">
            <a:spAutoFit/>
          </a:bodyPr>
          <a:lstStyle/>
          <a:p>
            <a:pPr algn="l"/>
            <a:r>
              <a:rPr lang="en-US" sz="2000" dirty="0"/>
              <a:t>hot</a:t>
            </a:r>
          </a:p>
        </p:txBody>
      </p:sp>
      <p:sp>
        <p:nvSpPr>
          <p:cNvPr id="39" name="TextBox 38">
            <a:extLst>
              <a:ext uri="{FF2B5EF4-FFF2-40B4-BE49-F238E27FC236}">
                <a16:creationId xmlns:a16="http://schemas.microsoft.com/office/drawing/2014/main" id="{0896DE7D-D8FE-4BF1-A4E3-F3B6611C7C05}"/>
              </a:ext>
            </a:extLst>
          </p:cNvPr>
          <p:cNvSpPr txBox="1"/>
          <p:nvPr/>
        </p:nvSpPr>
        <p:spPr>
          <a:xfrm>
            <a:off x="6100314" y="4160094"/>
            <a:ext cx="5725926" cy="400110"/>
          </a:xfrm>
          <a:prstGeom prst="rect">
            <a:avLst/>
          </a:prstGeom>
          <a:noFill/>
        </p:spPr>
        <p:txBody>
          <a:bodyPr wrap="square" rtlCol="0">
            <a:spAutoFit/>
          </a:bodyPr>
          <a:lstStyle/>
          <a:p>
            <a:pPr algn="l"/>
            <a:r>
              <a:rPr lang="en-US" sz="2000" dirty="0"/>
              <a:t>The weather in ________ will be ____ tomorrow.</a:t>
            </a:r>
          </a:p>
        </p:txBody>
      </p:sp>
      <p:sp>
        <p:nvSpPr>
          <p:cNvPr id="40" name="TextBox 39">
            <a:extLst>
              <a:ext uri="{FF2B5EF4-FFF2-40B4-BE49-F238E27FC236}">
                <a16:creationId xmlns:a16="http://schemas.microsoft.com/office/drawing/2014/main" id="{D82E69B7-F003-4C90-ADEA-A4C07EF3DCC5}"/>
              </a:ext>
            </a:extLst>
          </p:cNvPr>
          <p:cNvSpPr txBox="1"/>
          <p:nvPr/>
        </p:nvSpPr>
        <p:spPr>
          <a:xfrm>
            <a:off x="7981412" y="4134507"/>
            <a:ext cx="1293268" cy="400110"/>
          </a:xfrm>
          <a:prstGeom prst="rect">
            <a:avLst/>
          </a:prstGeom>
          <a:noFill/>
        </p:spPr>
        <p:txBody>
          <a:bodyPr wrap="square" rtlCol="0">
            <a:spAutoFit/>
          </a:bodyPr>
          <a:lstStyle/>
          <a:p>
            <a:pPr algn="l"/>
            <a:r>
              <a:rPr lang="en-US" sz="2000" dirty="0"/>
              <a:t>Taiwan</a:t>
            </a:r>
          </a:p>
        </p:txBody>
      </p:sp>
      <p:sp>
        <p:nvSpPr>
          <p:cNvPr id="41" name="TextBox 40">
            <a:extLst>
              <a:ext uri="{FF2B5EF4-FFF2-40B4-BE49-F238E27FC236}">
                <a16:creationId xmlns:a16="http://schemas.microsoft.com/office/drawing/2014/main" id="{E600D5A4-6236-48F0-8571-844E7B311742}"/>
              </a:ext>
            </a:extLst>
          </p:cNvPr>
          <p:cNvSpPr txBox="1"/>
          <p:nvPr/>
        </p:nvSpPr>
        <p:spPr>
          <a:xfrm>
            <a:off x="9890374" y="4129965"/>
            <a:ext cx="676658" cy="400110"/>
          </a:xfrm>
          <a:prstGeom prst="rect">
            <a:avLst/>
          </a:prstGeom>
          <a:noFill/>
        </p:spPr>
        <p:txBody>
          <a:bodyPr wrap="square" rtlCol="0">
            <a:spAutoFit/>
          </a:bodyPr>
          <a:lstStyle/>
          <a:p>
            <a:pPr algn="l"/>
            <a:r>
              <a:rPr lang="en-US" sz="2000" dirty="0"/>
              <a:t>hot</a:t>
            </a:r>
          </a:p>
        </p:txBody>
      </p:sp>
    </p:spTree>
    <p:extLst>
      <p:ext uri="{BB962C8B-B14F-4D97-AF65-F5344CB8AC3E}">
        <p14:creationId xmlns:p14="http://schemas.microsoft.com/office/powerpoint/2010/main" val="241376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5" grpId="0"/>
      <p:bldP spid="6" grpId="0"/>
      <p:bldP spid="10" grpId="0"/>
      <p:bldP spid="35" grpId="0"/>
      <p:bldP spid="36" grpId="0"/>
      <p:bldP spid="37" grpId="0"/>
      <p:bldP spid="39" grpId="0"/>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C2F71B-CC97-4481-9B5D-CE501712C673}"/>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2B02EBBE-7AFA-49AE-BEE8-C7AE6B0923F1}"/>
              </a:ext>
            </a:extLst>
          </p:cNvPr>
          <p:cNvSpPr>
            <a:spLocks noGrp="1"/>
          </p:cNvSpPr>
          <p:nvPr>
            <p:ph type="title"/>
          </p:nvPr>
        </p:nvSpPr>
        <p:spPr/>
        <p:txBody>
          <a:bodyPr>
            <a:normAutofit/>
          </a:bodyPr>
          <a:lstStyle/>
          <a:p>
            <a:r>
              <a:rPr lang="en-US" dirty="0"/>
              <a:t>How to measure the similarity between vectors?</a:t>
            </a:r>
          </a:p>
        </p:txBody>
      </p:sp>
      <p:sp>
        <p:nvSpPr>
          <p:cNvPr id="7" name="Content Placeholder 6">
            <a:extLst>
              <a:ext uri="{FF2B5EF4-FFF2-40B4-BE49-F238E27FC236}">
                <a16:creationId xmlns:a16="http://schemas.microsoft.com/office/drawing/2014/main" id="{CD266D97-7A3C-4D8B-A035-F1A1E6BFC4ED}"/>
              </a:ext>
            </a:extLst>
          </p:cNvPr>
          <p:cNvSpPr>
            <a:spLocks noGrp="1"/>
          </p:cNvSpPr>
          <p:nvPr>
            <p:ph idx="1"/>
          </p:nvPr>
        </p:nvSpPr>
        <p:spPr>
          <a:xfrm>
            <a:off x="456555" y="1554480"/>
            <a:ext cx="11278244" cy="4846320"/>
          </a:xfrm>
        </p:spPr>
        <p:txBody>
          <a:bodyPr/>
          <a:lstStyle/>
          <a:p>
            <a:r>
              <a:rPr lang="en-US" dirty="0"/>
              <a:t>Cosine Similarity is a measure of similarity between two vectors that measures the cosine of the angle between them.</a:t>
            </a:r>
          </a:p>
          <a:p>
            <a:endParaRPr lang="en-US" dirty="0"/>
          </a:p>
        </p:txBody>
      </p:sp>
      <p:cxnSp>
        <p:nvCxnSpPr>
          <p:cNvPr id="8" name="Straight Arrow Connector 7">
            <a:extLst>
              <a:ext uri="{FF2B5EF4-FFF2-40B4-BE49-F238E27FC236}">
                <a16:creationId xmlns:a16="http://schemas.microsoft.com/office/drawing/2014/main" id="{FFEAAF7D-AB65-4CB9-9DCD-F62994165A6A}"/>
              </a:ext>
            </a:extLst>
          </p:cNvPr>
          <p:cNvCxnSpPr>
            <a:cxnSpLocks/>
          </p:cNvCxnSpPr>
          <p:nvPr/>
        </p:nvCxnSpPr>
        <p:spPr>
          <a:xfrm>
            <a:off x="2328606" y="5617398"/>
            <a:ext cx="45547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471CAD-AC67-4F48-8DA5-97D10C74BDC6}"/>
              </a:ext>
            </a:extLst>
          </p:cNvPr>
          <p:cNvCxnSpPr>
            <a:cxnSpLocks/>
          </p:cNvCxnSpPr>
          <p:nvPr/>
        </p:nvCxnSpPr>
        <p:spPr>
          <a:xfrm flipV="1">
            <a:off x="2805125" y="2925713"/>
            <a:ext cx="0" cy="3142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AD3119-941C-4B69-8AA4-82499396500C}"/>
              </a:ext>
            </a:extLst>
          </p:cNvPr>
          <p:cNvSpPr txBox="1"/>
          <p:nvPr/>
        </p:nvSpPr>
        <p:spPr>
          <a:xfrm>
            <a:off x="3275006" y="3475995"/>
            <a:ext cx="972659" cy="369332"/>
          </a:xfrm>
          <a:prstGeom prst="rect">
            <a:avLst/>
          </a:prstGeom>
          <a:noFill/>
        </p:spPr>
        <p:txBody>
          <a:bodyPr wrap="square" rtlCol="0">
            <a:spAutoFit/>
          </a:bodyPr>
          <a:lstStyle/>
          <a:p>
            <a:r>
              <a:rPr lang="en-US" b="1" dirty="0"/>
              <a:t>A</a:t>
            </a:r>
          </a:p>
        </p:txBody>
      </p:sp>
      <p:sp>
        <p:nvSpPr>
          <p:cNvPr id="17" name="TextBox 16">
            <a:extLst>
              <a:ext uri="{FF2B5EF4-FFF2-40B4-BE49-F238E27FC236}">
                <a16:creationId xmlns:a16="http://schemas.microsoft.com/office/drawing/2014/main" id="{B6CC173C-3A42-415B-A367-AB08987BFFEE}"/>
              </a:ext>
            </a:extLst>
          </p:cNvPr>
          <p:cNvSpPr txBox="1"/>
          <p:nvPr/>
        </p:nvSpPr>
        <p:spPr>
          <a:xfrm>
            <a:off x="5383118" y="5073868"/>
            <a:ext cx="1093848" cy="369332"/>
          </a:xfrm>
          <a:prstGeom prst="rect">
            <a:avLst/>
          </a:prstGeom>
          <a:noFill/>
        </p:spPr>
        <p:txBody>
          <a:bodyPr wrap="square" rtlCol="0">
            <a:spAutoFit/>
          </a:bodyPr>
          <a:lstStyle/>
          <a:p>
            <a:r>
              <a:rPr lang="en-US" b="1" dirty="0"/>
              <a:t>B</a:t>
            </a:r>
          </a:p>
        </p:txBody>
      </p:sp>
      <p:sp>
        <p:nvSpPr>
          <p:cNvPr id="46" name="Arc 45">
            <a:extLst>
              <a:ext uri="{FF2B5EF4-FFF2-40B4-BE49-F238E27FC236}">
                <a16:creationId xmlns:a16="http://schemas.microsoft.com/office/drawing/2014/main" id="{F1C40CC9-4333-40C4-AF93-F954AA01E919}"/>
              </a:ext>
            </a:extLst>
          </p:cNvPr>
          <p:cNvSpPr/>
          <p:nvPr/>
        </p:nvSpPr>
        <p:spPr>
          <a:xfrm>
            <a:off x="2619275" y="5134272"/>
            <a:ext cx="717889" cy="717889"/>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8672094-3736-4C6A-BDF0-808402D9D788}"/>
                  </a:ext>
                </a:extLst>
              </p:cNvPr>
              <p:cNvSpPr txBox="1"/>
              <p:nvPr/>
            </p:nvSpPr>
            <p:spPr>
              <a:xfrm>
                <a:off x="7086599" y="4024263"/>
                <a:ext cx="3932349" cy="619465"/>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𝑠𝑖𝑚𝑖𝑙𝑎𝑟𝑖𝑡𝑦</m:t>
                      </m:r>
                      <m:r>
                        <a:rPr lang="en-US" sz="2000" b="0" i="1" smtClean="0">
                          <a:latin typeface="Cambria Math" panose="02040503050406030204" pitchFamily="18" charset="0"/>
                        </a:rPr>
                        <m:t>= </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e>
                      </m:fun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num>
                        <m:den>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den>
                      </m:f>
                    </m:oMath>
                  </m:oMathPara>
                </a14:m>
                <a:endParaRPr lang="en-US" sz="2000" dirty="0" err="1"/>
              </a:p>
            </p:txBody>
          </p:sp>
        </mc:Choice>
        <mc:Fallback xmlns="">
          <p:sp>
            <p:nvSpPr>
              <p:cNvPr id="47" name="TextBox 46">
                <a:extLst>
                  <a:ext uri="{FF2B5EF4-FFF2-40B4-BE49-F238E27FC236}">
                    <a16:creationId xmlns:a16="http://schemas.microsoft.com/office/drawing/2014/main" id="{98672094-3736-4C6A-BDF0-808402D9D788}"/>
                  </a:ext>
                </a:extLst>
              </p:cNvPr>
              <p:cNvSpPr txBox="1">
                <a:spLocks noRot="1" noChangeAspect="1" noMove="1" noResize="1" noEditPoints="1" noAdjustHandles="1" noChangeArrowheads="1" noChangeShapeType="1" noTextEdit="1"/>
              </p:cNvSpPr>
              <p:nvPr/>
            </p:nvSpPr>
            <p:spPr>
              <a:xfrm>
                <a:off x="7086599" y="4024263"/>
                <a:ext cx="3932349" cy="6194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ED676D3-D7CE-4A35-B380-EF5C1E6207B9}"/>
                  </a:ext>
                </a:extLst>
              </p:cNvPr>
              <p:cNvSpPr txBox="1"/>
              <p:nvPr/>
            </p:nvSpPr>
            <p:spPr>
              <a:xfrm>
                <a:off x="3275006" y="4888546"/>
                <a:ext cx="311880"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𝜃</m:t>
                      </m:r>
                    </m:oMath>
                  </m:oMathPara>
                </a14:m>
                <a:endParaRPr lang="en-US" sz="2000" dirty="0" err="1"/>
              </a:p>
            </p:txBody>
          </p:sp>
        </mc:Choice>
        <mc:Fallback xmlns="">
          <p:sp>
            <p:nvSpPr>
              <p:cNvPr id="48" name="TextBox 47">
                <a:extLst>
                  <a:ext uri="{FF2B5EF4-FFF2-40B4-BE49-F238E27FC236}">
                    <a16:creationId xmlns:a16="http://schemas.microsoft.com/office/drawing/2014/main" id="{6ED676D3-D7CE-4A35-B380-EF5C1E6207B9}"/>
                  </a:ext>
                </a:extLst>
              </p:cNvPr>
              <p:cNvSpPr txBox="1">
                <a:spLocks noRot="1" noChangeAspect="1" noMove="1" noResize="1" noEditPoints="1" noAdjustHandles="1" noChangeArrowheads="1" noChangeShapeType="1" noTextEdit="1"/>
              </p:cNvSpPr>
              <p:nvPr/>
            </p:nvSpPr>
            <p:spPr>
              <a:xfrm>
                <a:off x="3275006" y="4888546"/>
                <a:ext cx="311880" cy="430887"/>
              </a:xfrm>
              <a:prstGeom prst="rect">
                <a:avLst/>
              </a:prstGeom>
              <a:blipFill>
                <a:blip r:embed="rId4"/>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C9BE313-108E-4005-9BFB-79A398F400F7}"/>
              </a:ext>
            </a:extLst>
          </p:cNvPr>
          <p:cNvCxnSpPr>
            <a:cxnSpLocks/>
          </p:cNvCxnSpPr>
          <p:nvPr/>
        </p:nvCxnSpPr>
        <p:spPr>
          <a:xfrm flipV="1">
            <a:off x="2814179" y="3822211"/>
            <a:ext cx="577036" cy="181612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3C2FF1-EFC1-474A-991D-7FFC28072FE9}"/>
              </a:ext>
            </a:extLst>
          </p:cNvPr>
          <p:cNvCxnSpPr>
            <a:cxnSpLocks/>
          </p:cNvCxnSpPr>
          <p:nvPr/>
        </p:nvCxnSpPr>
        <p:spPr>
          <a:xfrm flipV="1">
            <a:off x="2814179" y="5267424"/>
            <a:ext cx="2568939" cy="332332"/>
          </a:xfrm>
          <a:prstGeom prst="straightConnector1">
            <a:avLst/>
          </a:prstGeom>
          <a:ln w="57150">
            <a:solidFill>
              <a:srgbClr val="00CC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16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ECD941E-DBA6-4A1B-837F-A2EF0D545531}"/>
              </a:ext>
            </a:extLst>
          </p:cNvPr>
          <p:cNvSpPr>
            <a:spLocks noGrp="1"/>
          </p:cNvSpPr>
          <p:nvPr>
            <p:ph idx="1"/>
          </p:nvPr>
        </p:nvSpPr>
        <p:spPr>
          <a:xfrm>
            <a:off x="456555" y="1536700"/>
            <a:ext cx="11278244" cy="4864099"/>
          </a:xfrm>
        </p:spPr>
        <p:txBody>
          <a:bodyPr/>
          <a:lstStyle/>
          <a:p>
            <a:r>
              <a:rPr lang="en-US" dirty="0"/>
              <a:t>Two primary models Continuous Bag-of-words (CBOW) and Skip-gram. [1], [2] </a:t>
            </a:r>
          </a:p>
          <a:p>
            <a:endParaRPr lang="en-US" dirty="0"/>
          </a:p>
        </p:txBody>
      </p:sp>
      <p:sp>
        <p:nvSpPr>
          <p:cNvPr id="9" name="Text Placeholder 8">
            <a:extLst>
              <a:ext uri="{FF2B5EF4-FFF2-40B4-BE49-F238E27FC236}">
                <a16:creationId xmlns:a16="http://schemas.microsoft.com/office/drawing/2014/main" id="{075B0A64-DE2B-4A2B-9AD8-325E07264032}"/>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F33716EE-FBA7-464A-B7C5-2FC8F0E1162A}"/>
              </a:ext>
            </a:extLst>
          </p:cNvPr>
          <p:cNvSpPr>
            <a:spLocks noGrp="1"/>
          </p:cNvSpPr>
          <p:nvPr>
            <p:ph type="title"/>
          </p:nvPr>
        </p:nvSpPr>
        <p:spPr/>
        <p:txBody>
          <a:bodyPr/>
          <a:lstStyle/>
          <a:p>
            <a:r>
              <a:rPr lang="en-US" dirty="0"/>
              <a:t>Word2Vec</a:t>
            </a:r>
          </a:p>
        </p:txBody>
      </p:sp>
      <p:pic>
        <p:nvPicPr>
          <p:cNvPr id="5" name="Picture 2" descr="https://cdn-images-1.medium.com/max/880/1*7s-jbUZN4q_4PE-Yjt1d2w.png">
            <a:extLst>
              <a:ext uri="{FF2B5EF4-FFF2-40B4-BE49-F238E27FC236}">
                <a16:creationId xmlns:a16="http://schemas.microsoft.com/office/drawing/2014/main" id="{999E3916-77A2-4668-AD49-53F64B2A2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846" y="2057399"/>
            <a:ext cx="3143250" cy="4343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cdn-images-1.medium.com/max/660/1*qP0n88a11SzHykGDFqpd4A.png">
            <a:extLst>
              <a:ext uri="{FF2B5EF4-FFF2-40B4-BE49-F238E27FC236}">
                <a16:creationId xmlns:a16="http://schemas.microsoft.com/office/drawing/2014/main" id="{015551DC-3089-49C4-9894-AA52DE094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910" y="2066924"/>
            <a:ext cx="32861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4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9A4194-4863-4281-8DFC-6E5EF883C8E1}"/>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986D38CD-2F0C-4711-AA4F-266B611636A4}"/>
              </a:ext>
            </a:extLst>
          </p:cNvPr>
          <p:cNvSpPr>
            <a:spLocks noGrp="1"/>
          </p:cNvSpPr>
          <p:nvPr>
            <p:ph type="title"/>
          </p:nvPr>
        </p:nvSpPr>
        <p:spPr/>
        <p:txBody>
          <a:bodyPr/>
          <a:lstStyle/>
          <a:p>
            <a:r>
              <a:rPr lang="en-US" dirty="0"/>
              <a:t>Doc2Vec</a:t>
            </a:r>
          </a:p>
        </p:txBody>
      </p:sp>
      <p:sp>
        <p:nvSpPr>
          <p:cNvPr id="7" name="Content Placeholder 6">
            <a:extLst>
              <a:ext uri="{FF2B5EF4-FFF2-40B4-BE49-F238E27FC236}">
                <a16:creationId xmlns:a16="http://schemas.microsoft.com/office/drawing/2014/main" id="{28A7B4F1-F477-4191-BDB5-0D1EAC4572B4}"/>
              </a:ext>
            </a:extLst>
          </p:cNvPr>
          <p:cNvSpPr>
            <a:spLocks noGrp="1"/>
          </p:cNvSpPr>
          <p:nvPr>
            <p:ph idx="1"/>
          </p:nvPr>
        </p:nvSpPr>
        <p:spPr>
          <a:xfrm>
            <a:off x="456555" y="1554480"/>
            <a:ext cx="11278244" cy="4846320"/>
          </a:xfrm>
        </p:spPr>
        <p:txBody>
          <a:bodyPr/>
          <a:lstStyle/>
          <a:p>
            <a:r>
              <a:rPr lang="en-US" dirty="0"/>
              <a:t>Same concept as Word2Vec. Refer to [1], [2]</a:t>
            </a:r>
          </a:p>
          <a:p>
            <a:pPr marL="0" indent="0">
              <a:buNone/>
            </a:pPr>
            <a:r>
              <a:rPr lang="en-US" dirty="0"/>
              <a:t> </a:t>
            </a:r>
          </a:p>
        </p:txBody>
      </p:sp>
      <p:grpSp>
        <p:nvGrpSpPr>
          <p:cNvPr id="11" name="Group 10">
            <a:extLst>
              <a:ext uri="{FF2B5EF4-FFF2-40B4-BE49-F238E27FC236}">
                <a16:creationId xmlns:a16="http://schemas.microsoft.com/office/drawing/2014/main" id="{4C473C68-57FB-4CBD-9870-6233970068E2}"/>
              </a:ext>
            </a:extLst>
          </p:cNvPr>
          <p:cNvGrpSpPr/>
          <p:nvPr/>
        </p:nvGrpSpPr>
        <p:grpSpPr>
          <a:xfrm>
            <a:off x="641660" y="2330920"/>
            <a:ext cx="5476875" cy="3568412"/>
            <a:chOff x="708027" y="2753519"/>
            <a:chExt cx="5476875" cy="3568412"/>
          </a:xfrm>
        </p:grpSpPr>
        <p:pic>
          <p:nvPicPr>
            <p:cNvPr id="10" name="Picture 2" descr="https://miro.medium.com/max/633/1*6P0bkRY_Afg-jGYQIiWsDg.png">
              <a:extLst>
                <a:ext uri="{FF2B5EF4-FFF2-40B4-BE49-F238E27FC236}">
                  <a16:creationId xmlns:a16="http://schemas.microsoft.com/office/drawing/2014/main" id="{49F96CBE-4959-4C3A-9F9B-BE8E005535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027" y="2753519"/>
              <a:ext cx="5476875" cy="2905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43B7186-E4B3-47E2-B64B-EB44B1A013B3}"/>
                </a:ext>
              </a:extLst>
            </p:cNvPr>
            <p:cNvSpPr txBox="1"/>
            <p:nvPr/>
          </p:nvSpPr>
          <p:spPr>
            <a:xfrm>
              <a:off x="1795464" y="5675600"/>
              <a:ext cx="3302000" cy="646331"/>
            </a:xfrm>
            <a:prstGeom prst="rect">
              <a:avLst/>
            </a:prstGeom>
            <a:noFill/>
          </p:spPr>
          <p:txBody>
            <a:bodyPr wrap="square" rtlCol="0">
              <a:spAutoFit/>
            </a:bodyPr>
            <a:lstStyle/>
            <a:p>
              <a:pPr algn="l"/>
              <a:r>
                <a:rPr lang="en-US" dirty="0"/>
                <a:t>PV-DM (Paragraph Vector: A distributed memory model)</a:t>
              </a:r>
            </a:p>
          </p:txBody>
        </p:sp>
      </p:grpSp>
      <p:grpSp>
        <p:nvGrpSpPr>
          <p:cNvPr id="12" name="Group 11">
            <a:extLst>
              <a:ext uri="{FF2B5EF4-FFF2-40B4-BE49-F238E27FC236}">
                <a16:creationId xmlns:a16="http://schemas.microsoft.com/office/drawing/2014/main" id="{442CA8DA-F0D1-47B1-9D71-3E3818B0B0CE}"/>
              </a:ext>
            </a:extLst>
          </p:cNvPr>
          <p:cNvGrpSpPr/>
          <p:nvPr/>
        </p:nvGrpSpPr>
        <p:grpSpPr>
          <a:xfrm>
            <a:off x="6750204" y="2403199"/>
            <a:ext cx="4352925" cy="3448962"/>
            <a:chOff x="6783388" y="2734469"/>
            <a:chExt cx="4352925" cy="3448962"/>
          </a:xfrm>
        </p:grpSpPr>
        <p:pic>
          <p:nvPicPr>
            <p:cNvPr id="1028" name="Picture 4" descr="https://miro.medium.com/max/503/1*pvq2HQIdVYichY8Ii_AZdA.png">
              <a:extLst>
                <a:ext uri="{FF2B5EF4-FFF2-40B4-BE49-F238E27FC236}">
                  <a16:creationId xmlns:a16="http://schemas.microsoft.com/office/drawing/2014/main" id="{A9CFFEB4-0D90-4028-AB92-5E85325F7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388" y="2734469"/>
              <a:ext cx="4352925" cy="29241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A599E3D-6781-4F9E-9ADD-142CAAD9478E}"/>
                </a:ext>
              </a:extLst>
            </p:cNvPr>
            <p:cNvSpPr txBox="1"/>
            <p:nvPr/>
          </p:nvSpPr>
          <p:spPr>
            <a:xfrm>
              <a:off x="7137401" y="5814099"/>
              <a:ext cx="3644898" cy="369332"/>
            </a:xfrm>
            <a:prstGeom prst="rect">
              <a:avLst/>
            </a:prstGeom>
            <a:noFill/>
          </p:spPr>
          <p:txBody>
            <a:bodyPr wrap="square" rtlCol="0">
              <a:spAutoFit/>
            </a:bodyPr>
            <a:lstStyle/>
            <a:p>
              <a:pPr algn="l"/>
              <a:r>
                <a:rPr lang="en-US" dirty="0"/>
                <a:t>DBOW (Distributed bag of words)</a:t>
              </a:r>
            </a:p>
          </p:txBody>
        </p:sp>
      </p:grpSp>
    </p:spTree>
    <p:extLst>
      <p:ext uri="{BB962C8B-B14F-4D97-AF65-F5344CB8AC3E}">
        <p14:creationId xmlns:p14="http://schemas.microsoft.com/office/powerpoint/2010/main" val="218082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E105C4-8597-45E2-9D88-012BF63BA5C3}"/>
              </a:ext>
            </a:extLst>
          </p:cNvPr>
          <p:cNvSpPr>
            <a:spLocks noGrp="1"/>
          </p:cNvSpPr>
          <p:nvPr>
            <p:ph idx="1"/>
          </p:nvPr>
        </p:nvSpPr>
        <p:spPr/>
        <p:txBody>
          <a:bodyPr/>
          <a:lstStyle/>
          <a:p>
            <a:endParaRPr lang="en-US" dirty="0">
              <a:highlight>
                <a:srgbClr val="FFFFCC"/>
              </a:highlight>
            </a:endParaRPr>
          </a:p>
          <a:p>
            <a:pPr marL="0" indent="0">
              <a:buNone/>
            </a:pPr>
            <a:r>
              <a:rPr lang="en-US" dirty="0">
                <a:highlight>
                  <a:srgbClr val="FFFFCC"/>
                </a:highlight>
              </a:rPr>
              <a:t> “king brave man”</a:t>
            </a:r>
          </a:p>
          <a:p>
            <a:pPr marL="0" indent="0">
              <a:buNone/>
            </a:pPr>
            <a:r>
              <a:rPr lang="en-US" dirty="0">
                <a:highlight>
                  <a:srgbClr val="FFFFCC"/>
                </a:highlight>
              </a:rPr>
              <a:t> “queen beautiful woman”</a:t>
            </a:r>
          </a:p>
          <a:p>
            <a:endParaRPr lang="en-US" dirty="0"/>
          </a:p>
        </p:txBody>
      </p:sp>
      <p:sp>
        <p:nvSpPr>
          <p:cNvPr id="3" name="Text Placeholder 2">
            <a:extLst>
              <a:ext uri="{FF2B5EF4-FFF2-40B4-BE49-F238E27FC236}">
                <a16:creationId xmlns:a16="http://schemas.microsoft.com/office/drawing/2014/main" id="{2AC454BE-0F7C-4D2C-A045-0FD28DA704ED}"/>
              </a:ext>
            </a:extLst>
          </p:cNvPr>
          <p:cNvSpPr>
            <a:spLocks noGrp="1"/>
          </p:cNvSpPr>
          <p:nvPr>
            <p:ph type="body" sz="quarter" idx="12"/>
          </p:nvPr>
        </p:nvSpPr>
        <p:spPr/>
        <p:txBody>
          <a:bodyPr/>
          <a:lstStyle/>
          <a:p>
            <a:r>
              <a:rPr lang="en-US" dirty="0"/>
              <a:t>Word2Vec data generation (Skip-gram, window size = 2). Refer to [3]</a:t>
            </a:r>
          </a:p>
          <a:p>
            <a:endParaRPr lang="en-US" dirty="0"/>
          </a:p>
        </p:txBody>
      </p:sp>
      <p:sp>
        <p:nvSpPr>
          <p:cNvPr id="4" name="Title 3">
            <a:extLst>
              <a:ext uri="{FF2B5EF4-FFF2-40B4-BE49-F238E27FC236}">
                <a16:creationId xmlns:a16="http://schemas.microsoft.com/office/drawing/2014/main" id="{B97F8088-57E1-4A65-8AF1-5B5857E66269}"/>
              </a:ext>
            </a:extLst>
          </p:cNvPr>
          <p:cNvSpPr>
            <a:spLocks noGrp="1"/>
          </p:cNvSpPr>
          <p:nvPr>
            <p:ph type="title"/>
          </p:nvPr>
        </p:nvSpPr>
        <p:spPr/>
        <p:txBody>
          <a:bodyPr/>
          <a:lstStyle/>
          <a:p>
            <a:r>
              <a:rPr lang="en-US" dirty="0"/>
              <a:t>Word2Vec Example</a:t>
            </a:r>
          </a:p>
        </p:txBody>
      </p:sp>
      <p:graphicFrame>
        <p:nvGraphicFramePr>
          <p:cNvPr id="5" name="Table 4">
            <a:extLst>
              <a:ext uri="{FF2B5EF4-FFF2-40B4-BE49-F238E27FC236}">
                <a16:creationId xmlns:a16="http://schemas.microsoft.com/office/drawing/2014/main" id="{A3D49F6C-CCA5-4BB5-9D37-8DA4A29909C0}"/>
              </a:ext>
            </a:extLst>
          </p:cNvPr>
          <p:cNvGraphicFramePr>
            <a:graphicFrameLocks noGrp="1"/>
          </p:cNvGraphicFramePr>
          <p:nvPr>
            <p:extLst/>
          </p:nvPr>
        </p:nvGraphicFramePr>
        <p:xfrm>
          <a:off x="4495801" y="1554480"/>
          <a:ext cx="6883400" cy="4675485"/>
        </p:xfrm>
        <a:graphic>
          <a:graphicData uri="http://schemas.openxmlformats.org/drawingml/2006/table">
            <a:tbl>
              <a:tblPr firstRow="1" bandRow="1">
                <a:tableStyleId>{5C22544A-7EE6-4342-B048-85BDC9FD1C3A}</a:tableStyleId>
              </a:tblPr>
              <a:tblGrid>
                <a:gridCol w="953290">
                  <a:extLst>
                    <a:ext uri="{9D8B030D-6E8A-4147-A177-3AD203B41FA5}">
                      <a16:colId xmlns:a16="http://schemas.microsoft.com/office/drawing/2014/main" val="3789998262"/>
                    </a:ext>
                  </a:extLst>
                </a:gridCol>
                <a:gridCol w="2130028">
                  <a:extLst>
                    <a:ext uri="{9D8B030D-6E8A-4147-A177-3AD203B41FA5}">
                      <a16:colId xmlns:a16="http://schemas.microsoft.com/office/drawing/2014/main" val="930699988"/>
                    </a:ext>
                  </a:extLst>
                </a:gridCol>
                <a:gridCol w="1160581">
                  <a:extLst>
                    <a:ext uri="{9D8B030D-6E8A-4147-A177-3AD203B41FA5}">
                      <a16:colId xmlns:a16="http://schemas.microsoft.com/office/drawing/2014/main" val="470225037"/>
                    </a:ext>
                  </a:extLst>
                </a:gridCol>
                <a:gridCol w="2639501">
                  <a:extLst>
                    <a:ext uri="{9D8B030D-6E8A-4147-A177-3AD203B41FA5}">
                      <a16:colId xmlns:a16="http://schemas.microsoft.com/office/drawing/2014/main" val="1680254029"/>
                    </a:ext>
                  </a:extLst>
                </a:gridCol>
              </a:tblGrid>
              <a:tr h="595065">
                <a:tc>
                  <a:txBody>
                    <a:bodyPr/>
                    <a:lstStyle/>
                    <a:p>
                      <a:pPr algn="ctr"/>
                      <a:r>
                        <a:rPr lang="en-US" sz="1600" dirty="0"/>
                        <a:t>Word</a:t>
                      </a:r>
                    </a:p>
                  </a:txBody>
                  <a:tcPr anchor="ctr"/>
                </a:tc>
                <a:tc>
                  <a:txBody>
                    <a:bodyPr/>
                    <a:lstStyle/>
                    <a:p>
                      <a:pPr algn="ctr"/>
                      <a:r>
                        <a:rPr lang="en-US" sz="1600" dirty="0"/>
                        <a:t>Word One Hot</a:t>
                      </a:r>
                      <a:r>
                        <a:rPr lang="en-US" sz="1600" baseline="0" dirty="0"/>
                        <a:t> Encoding</a:t>
                      </a:r>
                      <a:endParaRPr lang="en-US" sz="1600" dirty="0"/>
                    </a:p>
                  </a:txBody>
                  <a:tcPr anchor="ctr"/>
                </a:tc>
                <a:tc>
                  <a:txBody>
                    <a:bodyPr/>
                    <a:lstStyle/>
                    <a:p>
                      <a:pPr algn="ctr"/>
                      <a:r>
                        <a:rPr lang="en-US" sz="1600" dirty="0"/>
                        <a:t>Neighbor</a:t>
                      </a:r>
                    </a:p>
                  </a:txBody>
                  <a:tcPr anchor="ctr"/>
                </a:tc>
                <a:tc>
                  <a:txBody>
                    <a:bodyPr/>
                    <a:lstStyle/>
                    <a:p>
                      <a:pPr algn="ctr"/>
                      <a:r>
                        <a:rPr lang="en-US" sz="1600" dirty="0"/>
                        <a:t>Neighbor</a:t>
                      </a:r>
                      <a:r>
                        <a:rPr lang="en-US" sz="1600" baseline="0" dirty="0"/>
                        <a:t> One Hot Encoding</a:t>
                      </a:r>
                      <a:endParaRPr lang="en-US" sz="1600" dirty="0"/>
                    </a:p>
                  </a:txBody>
                  <a:tcPr anchor="ctr"/>
                </a:tc>
                <a:extLst>
                  <a:ext uri="{0D108BD9-81ED-4DB2-BD59-A6C34878D82A}">
                    <a16:rowId xmlns:a16="http://schemas.microsoft.com/office/drawing/2014/main" val="2982714804"/>
                  </a:ext>
                </a:extLst>
              </a:tr>
              <a:tr h="340035">
                <a:tc>
                  <a:txBody>
                    <a:bodyPr/>
                    <a:lstStyle/>
                    <a:p>
                      <a:pPr algn="ctr"/>
                      <a:r>
                        <a:rPr lang="en-US" sz="1600" dirty="0"/>
                        <a:t>king</a:t>
                      </a:r>
                    </a:p>
                  </a:txBody>
                  <a:tcPr anchor="ctr"/>
                </a:tc>
                <a:tc>
                  <a:txBody>
                    <a:bodyPr/>
                    <a:lstStyle/>
                    <a:p>
                      <a:pPr algn="ctr"/>
                      <a:r>
                        <a:rPr lang="en-US" sz="1600" dirty="0"/>
                        <a:t>[1,0,0,0,0,0]</a:t>
                      </a:r>
                    </a:p>
                  </a:txBody>
                  <a:tcPr anchor="ctr"/>
                </a:tc>
                <a:tc>
                  <a:txBody>
                    <a:bodyPr/>
                    <a:lstStyle/>
                    <a:p>
                      <a:pPr algn="ctr"/>
                      <a:r>
                        <a:rPr lang="en-US" sz="1600" dirty="0"/>
                        <a:t>brave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[0,1,0,0,0,0]</a:t>
                      </a:r>
                    </a:p>
                  </a:txBody>
                  <a:tcPr anchor="ctr"/>
                </a:tc>
                <a:extLst>
                  <a:ext uri="{0D108BD9-81ED-4DB2-BD59-A6C34878D82A}">
                    <a16:rowId xmlns:a16="http://schemas.microsoft.com/office/drawing/2014/main" val="2158229392"/>
                  </a:ext>
                </a:extLst>
              </a:tr>
              <a:tr h="340035">
                <a:tc>
                  <a:txBody>
                    <a:bodyPr/>
                    <a:lstStyle/>
                    <a:p>
                      <a:pPr algn="ctr"/>
                      <a:r>
                        <a:rPr lang="en-US" sz="1600" dirty="0"/>
                        <a:t>king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[1,0,0,0,0,0]</a:t>
                      </a:r>
                    </a:p>
                  </a:txBody>
                  <a:tcPr anchor="ctr"/>
                </a:tc>
                <a:tc>
                  <a:txBody>
                    <a:bodyPr/>
                    <a:lstStyle/>
                    <a:p>
                      <a:pPr algn="ctr"/>
                      <a:r>
                        <a:rPr lang="en-US" sz="1600" dirty="0"/>
                        <a:t>man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[0,0,1,0,0,0]</a:t>
                      </a:r>
                    </a:p>
                  </a:txBody>
                  <a:tcPr anchor="ctr"/>
                </a:tc>
                <a:extLst>
                  <a:ext uri="{0D108BD9-81ED-4DB2-BD59-A6C34878D82A}">
                    <a16:rowId xmlns:a16="http://schemas.microsoft.com/office/drawing/2014/main" val="782445869"/>
                  </a:ext>
                </a:extLst>
              </a:tr>
              <a:tr h="340035">
                <a:tc>
                  <a:txBody>
                    <a:bodyPr/>
                    <a:lstStyle/>
                    <a:p>
                      <a:pPr algn="ctr"/>
                      <a:r>
                        <a:rPr lang="en-US" sz="1600" dirty="0"/>
                        <a:t>brave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[0,1,0,0,0,0]</a:t>
                      </a:r>
                    </a:p>
                  </a:txBody>
                  <a:tcPr anchor="ctr"/>
                </a:tc>
                <a:tc>
                  <a:txBody>
                    <a:bodyPr/>
                    <a:lstStyle/>
                    <a:p>
                      <a:pPr algn="ctr"/>
                      <a:r>
                        <a:rPr lang="en-US" sz="1600" dirty="0"/>
                        <a:t>king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[1,0,0,0,0,0]</a:t>
                      </a:r>
                    </a:p>
                  </a:txBody>
                  <a:tcPr anchor="ctr"/>
                </a:tc>
                <a:extLst>
                  <a:ext uri="{0D108BD9-81ED-4DB2-BD59-A6C34878D82A}">
                    <a16:rowId xmlns:a16="http://schemas.microsoft.com/office/drawing/2014/main" val="2234262169"/>
                  </a:ext>
                </a:extLst>
              </a:tr>
              <a:tr h="340035">
                <a:tc>
                  <a:txBody>
                    <a:bodyPr/>
                    <a:lstStyle/>
                    <a:p>
                      <a:pPr algn="ctr"/>
                      <a:r>
                        <a:rPr lang="en-US" sz="1600" dirty="0"/>
                        <a:t>brave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[0,1,0,0,0,0]</a:t>
                      </a:r>
                    </a:p>
                  </a:txBody>
                  <a:tcPr anchor="ctr"/>
                </a:tc>
                <a:tc>
                  <a:txBody>
                    <a:bodyPr/>
                    <a:lstStyle/>
                    <a:p>
                      <a:pPr algn="ctr"/>
                      <a:r>
                        <a:rPr lang="en-US" sz="1600" dirty="0"/>
                        <a:t>man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[0,0,1,0,0,0]</a:t>
                      </a:r>
                    </a:p>
                  </a:txBody>
                  <a:tcPr anchor="ctr"/>
                </a:tc>
                <a:extLst>
                  <a:ext uri="{0D108BD9-81ED-4DB2-BD59-A6C34878D82A}">
                    <a16:rowId xmlns:a16="http://schemas.microsoft.com/office/drawing/2014/main" val="2446819807"/>
                  </a:ext>
                </a:extLst>
              </a:tr>
              <a:tr h="340035">
                <a:tc>
                  <a:txBody>
                    <a:bodyPr/>
                    <a:lstStyle/>
                    <a:p>
                      <a:pPr algn="ctr"/>
                      <a:r>
                        <a:rPr lang="en-US" sz="1600" dirty="0"/>
                        <a:t>man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[0,0,1,0,0,0]</a:t>
                      </a:r>
                    </a:p>
                  </a:txBody>
                  <a:tcPr anchor="ctr"/>
                </a:tc>
                <a:tc>
                  <a:txBody>
                    <a:bodyPr/>
                    <a:lstStyle/>
                    <a:p>
                      <a:pPr algn="ctr"/>
                      <a:r>
                        <a:rPr lang="en-US" sz="1600" dirty="0"/>
                        <a:t>king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[1,0,0,0,0,0]</a:t>
                      </a:r>
                    </a:p>
                  </a:txBody>
                  <a:tcPr anchor="ctr"/>
                </a:tc>
                <a:extLst>
                  <a:ext uri="{0D108BD9-81ED-4DB2-BD59-A6C34878D82A}">
                    <a16:rowId xmlns:a16="http://schemas.microsoft.com/office/drawing/2014/main" val="3474541067"/>
                  </a:ext>
                </a:extLst>
              </a:tr>
              <a:tr h="340035">
                <a:tc>
                  <a:txBody>
                    <a:bodyPr/>
                    <a:lstStyle/>
                    <a:p>
                      <a:pPr algn="ctr"/>
                      <a:r>
                        <a:rPr lang="en-US" sz="1600"/>
                        <a:t>man</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[0,0,1,0,0,0]</a:t>
                      </a:r>
                    </a:p>
                  </a:txBody>
                  <a:tcPr anchor="ctr"/>
                </a:tc>
                <a:tc>
                  <a:txBody>
                    <a:bodyPr/>
                    <a:lstStyle/>
                    <a:p>
                      <a:pPr algn="ctr"/>
                      <a:r>
                        <a:rPr lang="en-US" sz="1600" dirty="0"/>
                        <a:t>brave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[0,1,0,0,0,0]</a:t>
                      </a:r>
                    </a:p>
                  </a:txBody>
                  <a:tcPr anchor="ctr"/>
                </a:tc>
                <a:extLst>
                  <a:ext uri="{0D108BD9-81ED-4DB2-BD59-A6C34878D82A}">
                    <a16:rowId xmlns:a16="http://schemas.microsoft.com/office/drawing/2014/main" val="1020715542"/>
                  </a:ext>
                </a:extLst>
              </a:tr>
              <a:tr h="340035">
                <a:tc>
                  <a:txBody>
                    <a:bodyPr/>
                    <a:lstStyle/>
                    <a:p>
                      <a:pPr algn="ctr"/>
                      <a:r>
                        <a:rPr lang="en-US" sz="1600" dirty="0"/>
                        <a:t>queen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[0,0,0,1,0,0]</a:t>
                      </a:r>
                    </a:p>
                  </a:txBody>
                  <a:tcPr anchor="ctr"/>
                </a:tc>
                <a:tc>
                  <a:txBody>
                    <a:bodyPr/>
                    <a:lstStyle/>
                    <a:p>
                      <a:pPr algn="ctr"/>
                      <a:r>
                        <a:rPr lang="en-US" sz="1600" dirty="0"/>
                        <a:t>beautiful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[0,0,0,0,1,0]</a:t>
                      </a:r>
                    </a:p>
                  </a:txBody>
                  <a:tcPr anchor="ctr"/>
                </a:tc>
                <a:extLst>
                  <a:ext uri="{0D108BD9-81ED-4DB2-BD59-A6C34878D82A}">
                    <a16:rowId xmlns:a16="http://schemas.microsoft.com/office/drawing/2014/main" val="1394374358"/>
                  </a:ext>
                </a:extLst>
              </a:tr>
              <a:tr h="340035">
                <a:tc>
                  <a:txBody>
                    <a:bodyPr/>
                    <a:lstStyle/>
                    <a:p>
                      <a:pPr algn="ctr"/>
                      <a:r>
                        <a:rPr lang="en-US" sz="1600" dirty="0"/>
                        <a:t>queen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[0,0,0,1,0,0]</a:t>
                      </a:r>
                    </a:p>
                  </a:txBody>
                  <a:tcPr anchor="ctr"/>
                </a:tc>
                <a:tc>
                  <a:txBody>
                    <a:bodyPr/>
                    <a:lstStyle/>
                    <a:p>
                      <a:pPr algn="ctr"/>
                      <a:r>
                        <a:rPr lang="en-US" sz="1600" dirty="0"/>
                        <a:t>woman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[0,0,0,1,0,0]</a:t>
                      </a:r>
                    </a:p>
                  </a:txBody>
                  <a:tcPr anchor="ctr"/>
                </a:tc>
                <a:extLst>
                  <a:ext uri="{0D108BD9-81ED-4DB2-BD59-A6C34878D82A}">
                    <a16:rowId xmlns:a16="http://schemas.microsoft.com/office/drawing/2014/main" val="59385938"/>
                  </a:ext>
                </a:extLst>
              </a:tr>
              <a:tr h="340035">
                <a:tc>
                  <a:txBody>
                    <a:bodyPr/>
                    <a:lstStyle/>
                    <a:p>
                      <a:pPr algn="ctr"/>
                      <a:r>
                        <a:rPr lang="en-US" sz="1600" dirty="0"/>
                        <a:t>beautiful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[0,0,0,0,1,0]</a:t>
                      </a:r>
                    </a:p>
                  </a:txBody>
                  <a:tcPr anchor="ctr"/>
                </a:tc>
                <a:tc>
                  <a:txBody>
                    <a:bodyPr/>
                    <a:lstStyle/>
                    <a:p>
                      <a:pPr algn="ctr"/>
                      <a:r>
                        <a:rPr lang="en-US" sz="1600" dirty="0"/>
                        <a:t>queen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[0,0,0,1,0,0]</a:t>
                      </a:r>
                    </a:p>
                  </a:txBody>
                  <a:tcPr anchor="ctr"/>
                </a:tc>
                <a:extLst>
                  <a:ext uri="{0D108BD9-81ED-4DB2-BD59-A6C34878D82A}">
                    <a16:rowId xmlns:a16="http://schemas.microsoft.com/office/drawing/2014/main" val="1322159901"/>
                  </a:ext>
                </a:extLst>
              </a:tr>
              <a:tr h="340035">
                <a:tc>
                  <a:txBody>
                    <a:bodyPr/>
                    <a:lstStyle/>
                    <a:p>
                      <a:pPr algn="ctr"/>
                      <a:r>
                        <a:rPr lang="en-US" sz="1600" dirty="0"/>
                        <a:t>beautiful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[0,0,0,0,1,0]</a:t>
                      </a:r>
                    </a:p>
                  </a:txBody>
                  <a:tcPr anchor="ctr"/>
                </a:tc>
                <a:tc>
                  <a:txBody>
                    <a:bodyPr/>
                    <a:lstStyle/>
                    <a:p>
                      <a:pPr algn="ctr"/>
                      <a:r>
                        <a:rPr lang="en-US" sz="1600" dirty="0"/>
                        <a:t>woman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[0,0,0,1,0,0]</a:t>
                      </a:r>
                    </a:p>
                  </a:txBody>
                  <a:tcPr anchor="ctr"/>
                </a:tc>
                <a:extLst>
                  <a:ext uri="{0D108BD9-81ED-4DB2-BD59-A6C34878D82A}">
                    <a16:rowId xmlns:a16="http://schemas.microsoft.com/office/drawing/2014/main" val="3453405968"/>
                  </a:ext>
                </a:extLst>
              </a:tr>
              <a:tr h="340035">
                <a:tc>
                  <a:txBody>
                    <a:bodyPr/>
                    <a:lstStyle/>
                    <a:p>
                      <a:pPr algn="ctr"/>
                      <a:r>
                        <a:rPr lang="en-US" sz="1600" dirty="0"/>
                        <a:t>woman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[0,0,0,0,0,1]</a:t>
                      </a:r>
                    </a:p>
                  </a:txBody>
                  <a:tcPr anchor="ctr"/>
                </a:tc>
                <a:tc>
                  <a:txBody>
                    <a:bodyPr/>
                    <a:lstStyle/>
                    <a:p>
                      <a:pPr algn="ctr"/>
                      <a:r>
                        <a:rPr lang="en-US" sz="1600" dirty="0"/>
                        <a:t>queen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[0,0,0,1,0,0]</a:t>
                      </a:r>
                    </a:p>
                  </a:txBody>
                  <a:tcPr anchor="ctr"/>
                </a:tc>
                <a:extLst>
                  <a:ext uri="{0D108BD9-81ED-4DB2-BD59-A6C34878D82A}">
                    <a16:rowId xmlns:a16="http://schemas.microsoft.com/office/drawing/2014/main" val="2405956465"/>
                  </a:ext>
                </a:extLst>
              </a:tr>
              <a:tr h="340035">
                <a:tc>
                  <a:txBody>
                    <a:bodyPr/>
                    <a:lstStyle/>
                    <a:p>
                      <a:pPr algn="ctr"/>
                      <a:r>
                        <a:rPr lang="en-US" sz="1600" dirty="0"/>
                        <a:t>woman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[0,0,0,0,0,1]</a:t>
                      </a:r>
                    </a:p>
                  </a:txBody>
                  <a:tcPr anchor="ctr"/>
                </a:tc>
                <a:tc>
                  <a:txBody>
                    <a:bodyPr/>
                    <a:lstStyle/>
                    <a:p>
                      <a:pPr algn="ctr"/>
                      <a:r>
                        <a:rPr lang="en-US" sz="1600" dirty="0"/>
                        <a:t>beautiful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[0,0,0,0,1,0]</a:t>
                      </a:r>
                    </a:p>
                  </a:txBody>
                  <a:tcPr anchor="ctr"/>
                </a:tc>
                <a:extLst>
                  <a:ext uri="{0D108BD9-81ED-4DB2-BD59-A6C34878D82A}">
                    <a16:rowId xmlns:a16="http://schemas.microsoft.com/office/drawing/2014/main" val="1249883072"/>
                  </a:ext>
                </a:extLst>
              </a:tr>
            </a:tbl>
          </a:graphicData>
        </a:graphic>
      </p:graphicFrame>
    </p:spTree>
    <p:extLst>
      <p:ext uri="{BB962C8B-B14F-4D97-AF65-F5344CB8AC3E}">
        <p14:creationId xmlns:p14="http://schemas.microsoft.com/office/powerpoint/2010/main" val="324021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843478-2A3C-4DBC-A1C9-3FD3D95D5A13}"/>
              </a:ext>
            </a:extLst>
          </p:cNvPr>
          <p:cNvSpPr>
            <a:spLocks noGrp="1"/>
          </p:cNvSpPr>
          <p:nvPr>
            <p:ph idx="1"/>
          </p:nvPr>
        </p:nvSpPr>
        <p:spPr/>
        <p:txBody>
          <a:bodyPr/>
          <a:lstStyle/>
          <a:p>
            <a:r>
              <a:rPr lang="en-US" dirty="0"/>
              <a:t>Word2Vec Training</a:t>
            </a:r>
          </a:p>
        </p:txBody>
      </p:sp>
      <p:sp>
        <p:nvSpPr>
          <p:cNvPr id="4" name="Title 3">
            <a:extLst>
              <a:ext uri="{FF2B5EF4-FFF2-40B4-BE49-F238E27FC236}">
                <a16:creationId xmlns:a16="http://schemas.microsoft.com/office/drawing/2014/main" id="{821F5A23-5458-453B-915D-A95DE8BA0C47}"/>
              </a:ext>
            </a:extLst>
          </p:cNvPr>
          <p:cNvSpPr>
            <a:spLocks noGrp="1"/>
          </p:cNvSpPr>
          <p:nvPr>
            <p:ph type="title"/>
          </p:nvPr>
        </p:nvSpPr>
        <p:spPr/>
        <p:txBody>
          <a:bodyPr/>
          <a:lstStyle/>
          <a:p>
            <a:r>
              <a:rPr lang="en-US" dirty="0"/>
              <a:t>Word2Vec Example (cont’d)</a:t>
            </a:r>
          </a:p>
        </p:txBody>
      </p:sp>
      <p:grpSp>
        <p:nvGrpSpPr>
          <p:cNvPr id="5" name="Group 4">
            <a:extLst>
              <a:ext uri="{FF2B5EF4-FFF2-40B4-BE49-F238E27FC236}">
                <a16:creationId xmlns:a16="http://schemas.microsoft.com/office/drawing/2014/main" id="{98BF150F-60E6-4F1F-9C81-50A3B46CADD4}"/>
              </a:ext>
            </a:extLst>
          </p:cNvPr>
          <p:cNvGrpSpPr/>
          <p:nvPr/>
        </p:nvGrpSpPr>
        <p:grpSpPr>
          <a:xfrm>
            <a:off x="2905194" y="2421930"/>
            <a:ext cx="812800" cy="3797300"/>
            <a:chOff x="1612900" y="2286001"/>
            <a:chExt cx="812800" cy="3797300"/>
          </a:xfrm>
        </p:grpSpPr>
        <p:sp>
          <p:nvSpPr>
            <p:cNvPr id="6" name="Oval 5">
              <a:extLst>
                <a:ext uri="{FF2B5EF4-FFF2-40B4-BE49-F238E27FC236}">
                  <a16:creationId xmlns:a16="http://schemas.microsoft.com/office/drawing/2014/main" id="{2D09D27B-7B49-4920-8D5A-A1DA4C816E44}"/>
                </a:ext>
              </a:extLst>
            </p:cNvPr>
            <p:cNvSpPr/>
            <p:nvPr/>
          </p:nvSpPr>
          <p:spPr>
            <a:xfrm>
              <a:off x="1778000" y="303204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Oval 6">
              <a:extLst>
                <a:ext uri="{FF2B5EF4-FFF2-40B4-BE49-F238E27FC236}">
                  <a16:creationId xmlns:a16="http://schemas.microsoft.com/office/drawing/2014/main" id="{BCABCD85-2FF3-43DF-8746-5C31EB8DFEFC}"/>
                </a:ext>
              </a:extLst>
            </p:cNvPr>
            <p:cNvSpPr/>
            <p:nvPr/>
          </p:nvSpPr>
          <p:spPr>
            <a:xfrm>
              <a:off x="1778000" y="364672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8" name="Oval 7">
              <a:extLst>
                <a:ext uri="{FF2B5EF4-FFF2-40B4-BE49-F238E27FC236}">
                  <a16:creationId xmlns:a16="http://schemas.microsoft.com/office/drawing/2014/main" id="{C0524D97-2AA4-4B7D-AD2B-9E4D34DCA32A}"/>
                </a:ext>
              </a:extLst>
            </p:cNvPr>
            <p:cNvSpPr/>
            <p:nvPr/>
          </p:nvSpPr>
          <p:spPr>
            <a:xfrm>
              <a:off x="1778000" y="426140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9" name="Oval 8">
              <a:extLst>
                <a:ext uri="{FF2B5EF4-FFF2-40B4-BE49-F238E27FC236}">
                  <a16:creationId xmlns:a16="http://schemas.microsoft.com/office/drawing/2014/main" id="{6230D449-B23B-4DAB-8F05-FCF22D45ADDF}"/>
                </a:ext>
              </a:extLst>
            </p:cNvPr>
            <p:cNvSpPr/>
            <p:nvPr/>
          </p:nvSpPr>
          <p:spPr>
            <a:xfrm>
              <a:off x="1778000" y="487608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 name="Oval 9">
              <a:extLst>
                <a:ext uri="{FF2B5EF4-FFF2-40B4-BE49-F238E27FC236}">
                  <a16:creationId xmlns:a16="http://schemas.microsoft.com/office/drawing/2014/main" id="{5A6D4DC3-CFC6-4B01-AF38-A66B7C0DA361}"/>
                </a:ext>
              </a:extLst>
            </p:cNvPr>
            <p:cNvSpPr/>
            <p:nvPr/>
          </p:nvSpPr>
          <p:spPr>
            <a:xfrm>
              <a:off x="1778000" y="5490766"/>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1" name="Oval 10">
              <a:extLst>
                <a:ext uri="{FF2B5EF4-FFF2-40B4-BE49-F238E27FC236}">
                  <a16:creationId xmlns:a16="http://schemas.microsoft.com/office/drawing/2014/main" id="{E5DABD2B-2C5A-425B-86BA-D9529A087BCC}"/>
                </a:ext>
              </a:extLst>
            </p:cNvPr>
            <p:cNvSpPr/>
            <p:nvPr/>
          </p:nvSpPr>
          <p:spPr>
            <a:xfrm>
              <a:off x="1778000" y="2417367"/>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Rectangle: Rounded Corners 11">
              <a:extLst>
                <a:ext uri="{FF2B5EF4-FFF2-40B4-BE49-F238E27FC236}">
                  <a16:creationId xmlns:a16="http://schemas.microsoft.com/office/drawing/2014/main" id="{88C346CF-75E5-4E3E-BBDE-91DE8BB95C47}"/>
                </a:ext>
              </a:extLst>
            </p:cNvPr>
            <p:cNvSpPr/>
            <p:nvPr/>
          </p:nvSpPr>
          <p:spPr>
            <a:xfrm>
              <a:off x="1612900" y="2286001"/>
              <a:ext cx="812800"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Oval 12">
            <a:extLst>
              <a:ext uri="{FF2B5EF4-FFF2-40B4-BE49-F238E27FC236}">
                <a16:creationId xmlns:a16="http://schemas.microsoft.com/office/drawing/2014/main" id="{FF9C0864-66E5-4BF6-BD59-66E5C227E3C2}"/>
              </a:ext>
            </a:extLst>
          </p:cNvPr>
          <p:cNvSpPr/>
          <p:nvPr/>
        </p:nvSpPr>
        <p:spPr>
          <a:xfrm>
            <a:off x="7187277" y="3167976"/>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7511E97B-A299-4772-8E31-B4DE54299D01}"/>
              </a:ext>
            </a:extLst>
          </p:cNvPr>
          <p:cNvSpPr/>
          <p:nvPr/>
        </p:nvSpPr>
        <p:spPr>
          <a:xfrm>
            <a:off x="7187277" y="3782656"/>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91F242E-D258-4522-BF43-4CC060EBE8CD}"/>
              </a:ext>
            </a:extLst>
          </p:cNvPr>
          <p:cNvSpPr/>
          <p:nvPr/>
        </p:nvSpPr>
        <p:spPr>
          <a:xfrm>
            <a:off x="7187277" y="4397336"/>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7D302E2-5F4D-42BF-99F3-45EDA3B6BF46}"/>
              </a:ext>
            </a:extLst>
          </p:cNvPr>
          <p:cNvSpPr/>
          <p:nvPr/>
        </p:nvSpPr>
        <p:spPr>
          <a:xfrm>
            <a:off x="7187277" y="5012016"/>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6E38606-D57B-4FAE-A830-C70077DB53DB}"/>
              </a:ext>
            </a:extLst>
          </p:cNvPr>
          <p:cNvSpPr/>
          <p:nvPr/>
        </p:nvSpPr>
        <p:spPr>
          <a:xfrm>
            <a:off x="7187277" y="5626695"/>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7681A27-2D7D-4D3B-8040-D44E4FED0FD1}"/>
              </a:ext>
            </a:extLst>
          </p:cNvPr>
          <p:cNvSpPr/>
          <p:nvPr/>
        </p:nvSpPr>
        <p:spPr>
          <a:xfrm>
            <a:off x="7187277" y="2553296"/>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8013C7CB-D19B-4937-8708-3155E2F62D2A}"/>
              </a:ext>
            </a:extLst>
          </p:cNvPr>
          <p:cNvSpPr/>
          <p:nvPr/>
        </p:nvSpPr>
        <p:spPr>
          <a:xfrm>
            <a:off x="7019994" y="2421930"/>
            <a:ext cx="812800"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2FCD5112-D11C-4170-8ABB-4A7910310FC0}"/>
              </a:ext>
            </a:extLst>
          </p:cNvPr>
          <p:cNvGrpSpPr/>
          <p:nvPr/>
        </p:nvGrpSpPr>
        <p:grpSpPr>
          <a:xfrm>
            <a:off x="4905444" y="2421930"/>
            <a:ext cx="812800" cy="3797300"/>
            <a:chOff x="3924300" y="2286001"/>
            <a:chExt cx="812800" cy="3797300"/>
          </a:xfrm>
        </p:grpSpPr>
        <p:sp>
          <p:nvSpPr>
            <p:cNvPr id="21" name="Oval 20">
              <a:extLst>
                <a:ext uri="{FF2B5EF4-FFF2-40B4-BE49-F238E27FC236}">
                  <a16:creationId xmlns:a16="http://schemas.microsoft.com/office/drawing/2014/main" id="{23155308-9D2D-45E2-A7B4-7CB1B1DED70C}"/>
                </a:ext>
              </a:extLst>
            </p:cNvPr>
            <p:cNvSpPr/>
            <p:nvPr/>
          </p:nvSpPr>
          <p:spPr>
            <a:xfrm>
              <a:off x="4089400" y="3646727"/>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p>
          </p:txBody>
        </p:sp>
        <p:sp>
          <p:nvSpPr>
            <p:cNvPr id="22" name="Oval 21">
              <a:extLst>
                <a:ext uri="{FF2B5EF4-FFF2-40B4-BE49-F238E27FC236}">
                  <a16:creationId xmlns:a16="http://schemas.microsoft.com/office/drawing/2014/main" id="{BED2951A-FB20-4FCF-97ED-514CD5F341A0}"/>
                </a:ext>
              </a:extLst>
            </p:cNvPr>
            <p:cNvSpPr/>
            <p:nvPr/>
          </p:nvSpPr>
          <p:spPr>
            <a:xfrm>
              <a:off x="4089400" y="4261407"/>
              <a:ext cx="478234" cy="4782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p>
          </p:txBody>
        </p:sp>
        <p:sp>
          <p:nvSpPr>
            <p:cNvPr id="23" name="Rectangle: Rounded Corners 22">
              <a:extLst>
                <a:ext uri="{FF2B5EF4-FFF2-40B4-BE49-F238E27FC236}">
                  <a16:creationId xmlns:a16="http://schemas.microsoft.com/office/drawing/2014/main" id="{E12C7F06-820F-43D2-9199-133768314666}"/>
                </a:ext>
              </a:extLst>
            </p:cNvPr>
            <p:cNvSpPr/>
            <p:nvPr/>
          </p:nvSpPr>
          <p:spPr>
            <a:xfrm>
              <a:off x="3924300" y="2286001"/>
              <a:ext cx="812800"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23177CE-1609-4F16-917F-B78E29867943}"/>
                </a:ext>
              </a:extLst>
            </p:cNvPr>
            <p:cNvSpPr txBox="1"/>
            <p:nvPr/>
          </p:nvSpPr>
          <p:spPr>
            <a:xfrm>
              <a:off x="4119459" y="3701178"/>
              <a:ext cx="466794" cy="369332"/>
            </a:xfrm>
            <a:prstGeom prst="rect">
              <a:avLst/>
            </a:prstGeom>
            <a:noFill/>
          </p:spPr>
          <p:txBody>
            <a:bodyPr wrap="none" rtlCol="0">
              <a:spAutoFit/>
            </a:bodyPr>
            <a:lstStyle/>
            <a:p>
              <a:r>
                <a:rPr lang="en-US" dirty="0">
                  <a:solidFill>
                    <a:schemeClr val="bg1"/>
                  </a:solidFill>
                </a:rPr>
                <a:t>w1</a:t>
              </a:r>
            </a:p>
          </p:txBody>
        </p:sp>
        <p:sp>
          <p:nvSpPr>
            <p:cNvPr id="25" name="TextBox 24">
              <a:extLst>
                <a:ext uri="{FF2B5EF4-FFF2-40B4-BE49-F238E27FC236}">
                  <a16:creationId xmlns:a16="http://schemas.microsoft.com/office/drawing/2014/main" id="{7277538C-F63F-4B70-B5BA-613359DD5C6B}"/>
                </a:ext>
              </a:extLst>
            </p:cNvPr>
            <p:cNvSpPr txBox="1"/>
            <p:nvPr/>
          </p:nvSpPr>
          <p:spPr>
            <a:xfrm>
              <a:off x="4107820" y="4315858"/>
              <a:ext cx="466794" cy="369332"/>
            </a:xfrm>
            <a:prstGeom prst="rect">
              <a:avLst/>
            </a:prstGeom>
            <a:noFill/>
          </p:spPr>
          <p:txBody>
            <a:bodyPr wrap="none" rtlCol="0">
              <a:spAutoFit/>
            </a:bodyPr>
            <a:lstStyle/>
            <a:p>
              <a:r>
                <a:rPr lang="en-US" dirty="0">
                  <a:solidFill>
                    <a:schemeClr val="bg1"/>
                  </a:solidFill>
                </a:rPr>
                <a:t>w2</a:t>
              </a:r>
            </a:p>
          </p:txBody>
        </p:sp>
      </p:grpSp>
      <p:sp>
        <p:nvSpPr>
          <p:cNvPr id="26" name="TextBox 25">
            <a:extLst>
              <a:ext uri="{FF2B5EF4-FFF2-40B4-BE49-F238E27FC236}">
                <a16:creationId xmlns:a16="http://schemas.microsoft.com/office/drawing/2014/main" id="{E9F1B65F-BEFC-4E4C-9589-FD621C13B1D3}"/>
              </a:ext>
            </a:extLst>
          </p:cNvPr>
          <p:cNvSpPr txBox="1"/>
          <p:nvPr/>
        </p:nvSpPr>
        <p:spPr>
          <a:xfrm>
            <a:off x="7185094" y="2607747"/>
            <a:ext cx="533400" cy="369332"/>
          </a:xfrm>
          <a:prstGeom prst="rect">
            <a:avLst/>
          </a:prstGeom>
          <a:noFill/>
        </p:spPr>
        <p:txBody>
          <a:bodyPr wrap="square" rtlCol="0">
            <a:spAutoFit/>
          </a:bodyPr>
          <a:lstStyle/>
          <a:p>
            <a:r>
              <a:rPr lang="en-US" dirty="0">
                <a:solidFill>
                  <a:schemeClr val="bg1"/>
                </a:solidFill>
              </a:rPr>
              <a:t>0.1</a:t>
            </a:r>
          </a:p>
        </p:txBody>
      </p:sp>
      <p:sp>
        <p:nvSpPr>
          <p:cNvPr id="27" name="TextBox 26">
            <a:extLst>
              <a:ext uri="{FF2B5EF4-FFF2-40B4-BE49-F238E27FC236}">
                <a16:creationId xmlns:a16="http://schemas.microsoft.com/office/drawing/2014/main" id="{9E1F6686-22CF-48B1-A019-E78BF43A2124}"/>
              </a:ext>
            </a:extLst>
          </p:cNvPr>
          <p:cNvSpPr txBox="1"/>
          <p:nvPr/>
        </p:nvSpPr>
        <p:spPr>
          <a:xfrm>
            <a:off x="7188188" y="3244970"/>
            <a:ext cx="476412" cy="369332"/>
          </a:xfrm>
          <a:prstGeom prst="rect">
            <a:avLst/>
          </a:prstGeom>
          <a:noFill/>
        </p:spPr>
        <p:txBody>
          <a:bodyPr wrap="none" rtlCol="0">
            <a:spAutoFit/>
          </a:bodyPr>
          <a:lstStyle/>
          <a:p>
            <a:r>
              <a:rPr lang="en-US" dirty="0">
                <a:solidFill>
                  <a:schemeClr val="bg1"/>
                </a:solidFill>
              </a:rPr>
              <a:t>0.7</a:t>
            </a:r>
          </a:p>
        </p:txBody>
      </p:sp>
      <p:sp>
        <p:nvSpPr>
          <p:cNvPr id="28" name="TextBox 27">
            <a:extLst>
              <a:ext uri="{FF2B5EF4-FFF2-40B4-BE49-F238E27FC236}">
                <a16:creationId xmlns:a16="http://schemas.microsoft.com/office/drawing/2014/main" id="{D35726C2-A2F0-4729-A373-CEB456C36F82}"/>
              </a:ext>
            </a:extLst>
          </p:cNvPr>
          <p:cNvSpPr txBox="1"/>
          <p:nvPr/>
        </p:nvSpPr>
        <p:spPr>
          <a:xfrm>
            <a:off x="7185094" y="3835817"/>
            <a:ext cx="476412" cy="369332"/>
          </a:xfrm>
          <a:prstGeom prst="rect">
            <a:avLst/>
          </a:prstGeom>
          <a:noFill/>
        </p:spPr>
        <p:txBody>
          <a:bodyPr wrap="none" rtlCol="0">
            <a:spAutoFit/>
          </a:bodyPr>
          <a:lstStyle/>
          <a:p>
            <a:r>
              <a:rPr lang="en-US" dirty="0">
                <a:solidFill>
                  <a:schemeClr val="bg1"/>
                </a:solidFill>
              </a:rPr>
              <a:t>0.2</a:t>
            </a:r>
          </a:p>
        </p:txBody>
      </p:sp>
      <p:sp>
        <p:nvSpPr>
          <p:cNvPr id="29" name="TextBox 28">
            <a:extLst>
              <a:ext uri="{FF2B5EF4-FFF2-40B4-BE49-F238E27FC236}">
                <a16:creationId xmlns:a16="http://schemas.microsoft.com/office/drawing/2014/main" id="{E7DB1D79-ED0D-4192-BBAB-BFC12F4C0712}"/>
              </a:ext>
            </a:extLst>
          </p:cNvPr>
          <p:cNvSpPr txBox="1"/>
          <p:nvPr/>
        </p:nvSpPr>
        <p:spPr>
          <a:xfrm>
            <a:off x="7275551" y="4457185"/>
            <a:ext cx="301686" cy="369332"/>
          </a:xfrm>
          <a:prstGeom prst="rect">
            <a:avLst/>
          </a:prstGeom>
          <a:noFill/>
        </p:spPr>
        <p:txBody>
          <a:bodyPr wrap="none" rtlCol="0">
            <a:spAutoFit/>
          </a:bodyPr>
          <a:lstStyle/>
          <a:p>
            <a:r>
              <a:rPr lang="en-US" dirty="0">
                <a:solidFill>
                  <a:schemeClr val="bg1"/>
                </a:solidFill>
              </a:rPr>
              <a:t>0</a:t>
            </a:r>
          </a:p>
        </p:txBody>
      </p:sp>
      <p:sp>
        <p:nvSpPr>
          <p:cNvPr id="30" name="TextBox 29">
            <a:extLst>
              <a:ext uri="{FF2B5EF4-FFF2-40B4-BE49-F238E27FC236}">
                <a16:creationId xmlns:a16="http://schemas.microsoft.com/office/drawing/2014/main" id="{FAF1016D-0ED5-406A-8C92-10EBC3DA46A3}"/>
              </a:ext>
            </a:extLst>
          </p:cNvPr>
          <p:cNvSpPr txBox="1"/>
          <p:nvPr/>
        </p:nvSpPr>
        <p:spPr>
          <a:xfrm>
            <a:off x="7275551" y="5066467"/>
            <a:ext cx="301686" cy="369332"/>
          </a:xfrm>
          <a:prstGeom prst="rect">
            <a:avLst/>
          </a:prstGeom>
          <a:noFill/>
        </p:spPr>
        <p:txBody>
          <a:bodyPr wrap="none" rtlCol="0">
            <a:spAutoFit/>
          </a:bodyPr>
          <a:lstStyle/>
          <a:p>
            <a:r>
              <a:rPr lang="en-US" dirty="0">
                <a:solidFill>
                  <a:schemeClr val="bg1"/>
                </a:solidFill>
              </a:rPr>
              <a:t>0</a:t>
            </a:r>
          </a:p>
        </p:txBody>
      </p:sp>
      <p:sp>
        <p:nvSpPr>
          <p:cNvPr id="31" name="TextBox 30">
            <a:extLst>
              <a:ext uri="{FF2B5EF4-FFF2-40B4-BE49-F238E27FC236}">
                <a16:creationId xmlns:a16="http://schemas.microsoft.com/office/drawing/2014/main" id="{ACE7B5CA-B3A2-40BF-9E8E-176D36928934}"/>
              </a:ext>
            </a:extLst>
          </p:cNvPr>
          <p:cNvSpPr txBox="1"/>
          <p:nvPr/>
        </p:nvSpPr>
        <p:spPr>
          <a:xfrm>
            <a:off x="7275551" y="5681146"/>
            <a:ext cx="301686" cy="369332"/>
          </a:xfrm>
          <a:prstGeom prst="rect">
            <a:avLst/>
          </a:prstGeom>
          <a:noFill/>
        </p:spPr>
        <p:txBody>
          <a:bodyPr wrap="none" rtlCol="0">
            <a:spAutoFit/>
          </a:bodyPr>
          <a:lstStyle/>
          <a:p>
            <a:r>
              <a:rPr lang="en-US" dirty="0">
                <a:solidFill>
                  <a:schemeClr val="bg1"/>
                </a:solidFill>
              </a:rPr>
              <a:t>0</a:t>
            </a:r>
          </a:p>
        </p:txBody>
      </p:sp>
      <p:cxnSp>
        <p:nvCxnSpPr>
          <p:cNvPr id="32" name="Straight Connector 31">
            <a:extLst>
              <a:ext uri="{FF2B5EF4-FFF2-40B4-BE49-F238E27FC236}">
                <a16:creationId xmlns:a16="http://schemas.microsoft.com/office/drawing/2014/main" id="{7E6A1F2E-0FE5-4C1B-816D-56652F8B15FD}"/>
              </a:ext>
            </a:extLst>
          </p:cNvPr>
          <p:cNvCxnSpPr>
            <a:stCxn id="11" idx="6"/>
            <a:endCxn id="21" idx="2"/>
          </p:cNvCxnSpPr>
          <p:nvPr/>
        </p:nvCxnSpPr>
        <p:spPr>
          <a:xfrm>
            <a:off x="3548528" y="2792413"/>
            <a:ext cx="1522016" cy="12293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69130E-5C30-4E9C-82A4-2A220557A014}"/>
              </a:ext>
            </a:extLst>
          </p:cNvPr>
          <p:cNvCxnSpPr>
            <a:endCxn id="25" idx="1"/>
          </p:cNvCxnSpPr>
          <p:nvPr/>
        </p:nvCxnSpPr>
        <p:spPr>
          <a:xfrm>
            <a:off x="3578587" y="2802929"/>
            <a:ext cx="1510377" cy="1833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666FCF-CDAB-49E3-B307-DE63F2BE5549}"/>
              </a:ext>
            </a:extLst>
          </p:cNvPr>
          <p:cNvCxnSpPr>
            <a:stCxn id="6" idx="6"/>
            <a:endCxn id="21" idx="2"/>
          </p:cNvCxnSpPr>
          <p:nvPr/>
        </p:nvCxnSpPr>
        <p:spPr>
          <a:xfrm>
            <a:off x="3548528" y="3407093"/>
            <a:ext cx="152201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5317651-20AF-471A-9C8D-43BC7388E55A}"/>
              </a:ext>
            </a:extLst>
          </p:cNvPr>
          <p:cNvCxnSpPr>
            <a:endCxn id="25" idx="1"/>
          </p:cNvCxnSpPr>
          <p:nvPr/>
        </p:nvCxnSpPr>
        <p:spPr>
          <a:xfrm>
            <a:off x="3577676" y="3425229"/>
            <a:ext cx="1511288" cy="1211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1263B8-BA9E-4685-933B-4E6D3F867DB6}"/>
              </a:ext>
            </a:extLst>
          </p:cNvPr>
          <p:cNvCxnSpPr>
            <a:stCxn id="7" idx="6"/>
            <a:endCxn id="21" idx="2"/>
          </p:cNvCxnSpPr>
          <p:nvPr/>
        </p:nvCxnSpPr>
        <p:spPr>
          <a:xfrm>
            <a:off x="3548528" y="4021773"/>
            <a:ext cx="15220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D6F1B1E-B09D-4ADA-88AC-182211F2115F}"/>
              </a:ext>
            </a:extLst>
          </p:cNvPr>
          <p:cNvCxnSpPr>
            <a:stCxn id="7" idx="6"/>
            <a:endCxn id="25" idx="1"/>
          </p:cNvCxnSpPr>
          <p:nvPr/>
        </p:nvCxnSpPr>
        <p:spPr>
          <a:xfrm>
            <a:off x="3548528" y="4021773"/>
            <a:ext cx="154043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1D88B8-A535-472F-912D-0A713B338228}"/>
              </a:ext>
            </a:extLst>
          </p:cNvPr>
          <p:cNvCxnSpPr>
            <a:stCxn id="8" idx="6"/>
            <a:endCxn id="21" idx="2"/>
          </p:cNvCxnSpPr>
          <p:nvPr/>
        </p:nvCxnSpPr>
        <p:spPr>
          <a:xfrm flipV="1">
            <a:off x="3548528" y="4021773"/>
            <a:ext cx="152201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6CB173E-0F72-44F5-9660-7E0C61D0F72A}"/>
              </a:ext>
            </a:extLst>
          </p:cNvPr>
          <p:cNvCxnSpPr>
            <a:endCxn id="25" idx="1"/>
          </p:cNvCxnSpPr>
          <p:nvPr/>
        </p:nvCxnSpPr>
        <p:spPr>
          <a:xfrm>
            <a:off x="3566948" y="4636453"/>
            <a:ext cx="15220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FE6C110-5B57-4CD6-8667-63F1811ED714}"/>
              </a:ext>
            </a:extLst>
          </p:cNvPr>
          <p:cNvCxnSpPr>
            <a:stCxn id="9" idx="6"/>
            <a:endCxn id="21" idx="2"/>
          </p:cNvCxnSpPr>
          <p:nvPr/>
        </p:nvCxnSpPr>
        <p:spPr>
          <a:xfrm flipV="1">
            <a:off x="3548528" y="4021773"/>
            <a:ext cx="1522016" cy="12293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B5F8E1A-5594-41F4-9017-8D69B1C79B28}"/>
              </a:ext>
            </a:extLst>
          </p:cNvPr>
          <p:cNvCxnSpPr>
            <a:stCxn id="9" idx="6"/>
          </p:cNvCxnSpPr>
          <p:nvPr/>
        </p:nvCxnSpPr>
        <p:spPr>
          <a:xfrm flipV="1">
            <a:off x="3548528" y="4636453"/>
            <a:ext cx="1522016" cy="614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CB3335-F40A-45BB-9BA4-961E9268833D}"/>
              </a:ext>
            </a:extLst>
          </p:cNvPr>
          <p:cNvCxnSpPr>
            <a:stCxn id="10" idx="6"/>
            <a:endCxn id="21" idx="2"/>
          </p:cNvCxnSpPr>
          <p:nvPr/>
        </p:nvCxnSpPr>
        <p:spPr>
          <a:xfrm flipV="1">
            <a:off x="3548528" y="4021773"/>
            <a:ext cx="1522016" cy="18440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78B28-94C6-4A84-B637-463245E4A62C}"/>
              </a:ext>
            </a:extLst>
          </p:cNvPr>
          <p:cNvCxnSpPr>
            <a:stCxn id="10" idx="6"/>
            <a:endCxn id="25" idx="1"/>
          </p:cNvCxnSpPr>
          <p:nvPr/>
        </p:nvCxnSpPr>
        <p:spPr>
          <a:xfrm flipV="1">
            <a:off x="3548528" y="4636453"/>
            <a:ext cx="1540436" cy="12293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704E4A-2266-4049-996D-299D44D6175F}"/>
              </a:ext>
            </a:extLst>
          </p:cNvPr>
          <p:cNvCxnSpPr>
            <a:stCxn id="24" idx="3"/>
            <a:endCxn id="26" idx="1"/>
          </p:cNvCxnSpPr>
          <p:nvPr/>
        </p:nvCxnSpPr>
        <p:spPr>
          <a:xfrm flipV="1">
            <a:off x="5567397" y="2792413"/>
            <a:ext cx="1617697" cy="122936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14C69F32-9BDC-4396-8853-46376F03384F}"/>
              </a:ext>
            </a:extLst>
          </p:cNvPr>
          <p:cNvCxnSpPr>
            <a:stCxn id="24" idx="3"/>
            <a:endCxn id="27" idx="1"/>
          </p:cNvCxnSpPr>
          <p:nvPr/>
        </p:nvCxnSpPr>
        <p:spPr>
          <a:xfrm flipV="1">
            <a:off x="5567397" y="3429636"/>
            <a:ext cx="1620791" cy="592137"/>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6" name="Straight Connector 45">
            <a:extLst>
              <a:ext uri="{FF2B5EF4-FFF2-40B4-BE49-F238E27FC236}">
                <a16:creationId xmlns:a16="http://schemas.microsoft.com/office/drawing/2014/main" id="{2516D8B5-4F93-4D89-BC9D-4DAB794B5D60}"/>
              </a:ext>
            </a:extLst>
          </p:cNvPr>
          <p:cNvCxnSpPr>
            <a:stCxn id="24" idx="3"/>
            <a:endCxn id="14" idx="2"/>
          </p:cNvCxnSpPr>
          <p:nvPr/>
        </p:nvCxnSpPr>
        <p:spPr>
          <a:xfrm>
            <a:off x="5567397" y="4021773"/>
            <a:ext cx="1619880"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6EACB30B-E7AC-455F-962A-EE14711FB22A}"/>
              </a:ext>
            </a:extLst>
          </p:cNvPr>
          <p:cNvCxnSpPr>
            <a:endCxn id="15" idx="2"/>
          </p:cNvCxnSpPr>
          <p:nvPr/>
        </p:nvCxnSpPr>
        <p:spPr>
          <a:xfrm>
            <a:off x="5567397" y="4021773"/>
            <a:ext cx="1619880" cy="61468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7E76E5E8-B13F-44F2-86E5-D9BEE228F7BA}"/>
              </a:ext>
            </a:extLst>
          </p:cNvPr>
          <p:cNvCxnSpPr>
            <a:stCxn id="24" idx="3"/>
            <a:endCxn id="16" idx="2"/>
          </p:cNvCxnSpPr>
          <p:nvPr/>
        </p:nvCxnSpPr>
        <p:spPr>
          <a:xfrm>
            <a:off x="5567397" y="4021773"/>
            <a:ext cx="1619880" cy="122936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9" name="Straight Connector 48">
            <a:extLst>
              <a:ext uri="{FF2B5EF4-FFF2-40B4-BE49-F238E27FC236}">
                <a16:creationId xmlns:a16="http://schemas.microsoft.com/office/drawing/2014/main" id="{EE85F1C1-F942-4426-862A-F63FFC926401}"/>
              </a:ext>
            </a:extLst>
          </p:cNvPr>
          <p:cNvCxnSpPr>
            <a:stCxn id="24" idx="3"/>
            <a:endCxn id="17" idx="2"/>
          </p:cNvCxnSpPr>
          <p:nvPr/>
        </p:nvCxnSpPr>
        <p:spPr>
          <a:xfrm>
            <a:off x="5567397" y="4021773"/>
            <a:ext cx="1619880" cy="1844039"/>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0" name="Straight Connector 49">
            <a:extLst>
              <a:ext uri="{FF2B5EF4-FFF2-40B4-BE49-F238E27FC236}">
                <a16:creationId xmlns:a16="http://schemas.microsoft.com/office/drawing/2014/main" id="{DC735F1B-DCC1-4EF0-BB0E-3B871D55DD8B}"/>
              </a:ext>
            </a:extLst>
          </p:cNvPr>
          <p:cNvCxnSpPr>
            <a:stCxn id="25" idx="3"/>
            <a:endCxn id="26" idx="1"/>
          </p:cNvCxnSpPr>
          <p:nvPr/>
        </p:nvCxnSpPr>
        <p:spPr>
          <a:xfrm flipV="1">
            <a:off x="5555758" y="2792413"/>
            <a:ext cx="1629336" cy="184404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1" name="Straight Connector 50">
            <a:extLst>
              <a:ext uri="{FF2B5EF4-FFF2-40B4-BE49-F238E27FC236}">
                <a16:creationId xmlns:a16="http://schemas.microsoft.com/office/drawing/2014/main" id="{6B469934-9526-4637-9B2A-4A13D3BEA1F4}"/>
              </a:ext>
            </a:extLst>
          </p:cNvPr>
          <p:cNvCxnSpPr>
            <a:endCxn id="27" idx="1"/>
          </p:cNvCxnSpPr>
          <p:nvPr/>
        </p:nvCxnSpPr>
        <p:spPr>
          <a:xfrm flipV="1">
            <a:off x="5555758" y="3429636"/>
            <a:ext cx="1632430" cy="1206818"/>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2" name="Straight Connector 51">
            <a:extLst>
              <a:ext uri="{FF2B5EF4-FFF2-40B4-BE49-F238E27FC236}">
                <a16:creationId xmlns:a16="http://schemas.microsoft.com/office/drawing/2014/main" id="{F0711ED0-0908-4C34-977E-E3EC55A0D0EE}"/>
              </a:ext>
            </a:extLst>
          </p:cNvPr>
          <p:cNvCxnSpPr>
            <a:endCxn id="14" idx="2"/>
          </p:cNvCxnSpPr>
          <p:nvPr/>
        </p:nvCxnSpPr>
        <p:spPr>
          <a:xfrm flipV="1">
            <a:off x="5574178" y="4021773"/>
            <a:ext cx="1613099" cy="61468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3" name="Straight Connector 52">
            <a:extLst>
              <a:ext uri="{FF2B5EF4-FFF2-40B4-BE49-F238E27FC236}">
                <a16:creationId xmlns:a16="http://schemas.microsoft.com/office/drawing/2014/main" id="{F665A644-79BF-4958-9D0F-32CD47581258}"/>
              </a:ext>
            </a:extLst>
          </p:cNvPr>
          <p:cNvCxnSpPr>
            <a:endCxn id="15" idx="2"/>
          </p:cNvCxnSpPr>
          <p:nvPr/>
        </p:nvCxnSpPr>
        <p:spPr>
          <a:xfrm>
            <a:off x="5562738" y="4636453"/>
            <a:ext cx="1624539"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4" name="Straight Connector 53">
            <a:extLst>
              <a:ext uri="{FF2B5EF4-FFF2-40B4-BE49-F238E27FC236}">
                <a16:creationId xmlns:a16="http://schemas.microsoft.com/office/drawing/2014/main" id="{AFE954DA-1FBB-4083-A3A7-D3DABB7C9C70}"/>
              </a:ext>
            </a:extLst>
          </p:cNvPr>
          <p:cNvCxnSpPr>
            <a:stCxn id="25" idx="3"/>
            <a:endCxn id="16" idx="2"/>
          </p:cNvCxnSpPr>
          <p:nvPr/>
        </p:nvCxnSpPr>
        <p:spPr>
          <a:xfrm>
            <a:off x="5555758" y="4636453"/>
            <a:ext cx="1631519" cy="61468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5" name="Straight Connector 54">
            <a:extLst>
              <a:ext uri="{FF2B5EF4-FFF2-40B4-BE49-F238E27FC236}">
                <a16:creationId xmlns:a16="http://schemas.microsoft.com/office/drawing/2014/main" id="{B4E82265-7B59-45E8-9545-7F206A098933}"/>
              </a:ext>
            </a:extLst>
          </p:cNvPr>
          <p:cNvCxnSpPr>
            <a:stCxn id="25" idx="3"/>
            <a:endCxn id="17" idx="2"/>
          </p:cNvCxnSpPr>
          <p:nvPr/>
        </p:nvCxnSpPr>
        <p:spPr>
          <a:xfrm>
            <a:off x="5555758" y="4636453"/>
            <a:ext cx="1631519" cy="1229359"/>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6" name="TextBox 55">
            <a:extLst>
              <a:ext uri="{FF2B5EF4-FFF2-40B4-BE49-F238E27FC236}">
                <a16:creationId xmlns:a16="http://schemas.microsoft.com/office/drawing/2014/main" id="{45D372F6-5430-4386-92A4-47FB8F63D1D2}"/>
              </a:ext>
            </a:extLst>
          </p:cNvPr>
          <p:cNvSpPr txBox="1"/>
          <p:nvPr/>
        </p:nvSpPr>
        <p:spPr>
          <a:xfrm>
            <a:off x="2981394" y="2012434"/>
            <a:ext cx="736600" cy="369332"/>
          </a:xfrm>
          <a:prstGeom prst="rect">
            <a:avLst/>
          </a:prstGeom>
          <a:noFill/>
        </p:spPr>
        <p:txBody>
          <a:bodyPr wrap="square" rtlCol="0">
            <a:spAutoFit/>
          </a:bodyPr>
          <a:lstStyle/>
          <a:p>
            <a:r>
              <a:rPr lang="en-US" dirty="0"/>
              <a:t>Input</a:t>
            </a:r>
          </a:p>
        </p:txBody>
      </p:sp>
      <p:sp>
        <p:nvSpPr>
          <p:cNvPr id="57" name="TextBox 56">
            <a:extLst>
              <a:ext uri="{FF2B5EF4-FFF2-40B4-BE49-F238E27FC236}">
                <a16:creationId xmlns:a16="http://schemas.microsoft.com/office/drawing/2014/main" id="{2615CD57-DCA0-421B-A629-3D4DA67D9DFE}"/>
              </a:ext>
            </a:extLst>
          </p:cNvPr>
          <p:cNvSpPr txBox="1"/>
          <p:nvPr/>
        </p:nvSpPr>
        <p:spPr>
          <a:xfrm>
            <a:off x="4065061" y="2016504"/>
            <a:ext cx="2489200" cy="369332"/>
          </a:xfrm>
          <a:prstGeom prst="rect">
            <a:avLst/>
          </a:prstGeom>
          <a:noFill/>
        </p:spPr>
        <p:txBody>
          <a:bodyPr wrap="square" rtlCol="0">
            <a:spAutoFit/>
          </a:bodyPr>
          <a:lstStyle/>
          <a:p>
            <a:r>
              <a:rPr lang="en-US" dirty="0"/>
              <a:t>Hidden (linear neuron)</a:t>
            </a:r>
          </a:p>
        </p:txBody>
      </p:sp>
      <p:sp>
        <p:nvSpPr>
          <p:cNvPr id="58" name="TextBox 57">
            <a:extLst>
              <a:ext uri="{FF2B5EF4-FFF2-40B4-BE49-F238E27FC236}">
                <a16:creationId xmlns:a16="http://schemas.microsoft.com/office/drawing/2014/main" id="{865BF39B-117A-4EB3-BE12-794DFA0DF2F7}"/>
              </a:ext>
            </a:extLst>
          </p:cNvPr>
          <p:cNvSpPr txBox="1"/>
          <p:nvPr/>
        </p:nvSpPr>
        <p:spPr>
          <a:xfrm>
            <a:off x="6536303" y="2012137"/>
            <a:ext cx="1903030" cy="369332"/>
          </a:xfrm>
          <a:prstGeom prst="rect">
            <a:avLst/>
          </a:prstGeom>
          <a:noFill/>
        </p:spPr>
        <p:txBody>
          <a:bodyPr wrap="square" rtlCol="0">
            <a:spAutoFit/>
          </a:bodyPr>
          <a:lstStyle/>
          <a:p>
            <a:r>
              <a:rPr lang="en-US" dirty="0"/>
              <a:t>Output (</a:t>
            </a:r>
            <a:r>
              <a:rPr lang="en-US" dirty="0" err="1"/>
              <a:t>softmax</a:t>
            </a:r>
            <a:r>
              <a:rPr lang="en-US" dirty="0"/>
              <a:t>)</a:t>
            </a:r>
          </a:p>
        </p:txBody>
      </p:sp>
      <p:sp>
        <p:nvSpPr>
          <p:cNvPr id="59" name="TextBox 58">
            <a:extLst>
              <a:ext uri="{FF2B5EF4-FFF2-40B4-BE49-F238E27FC236}">
                <a16:creationId xmlns:a16="http://schemas.microsoft.com/office/drawing/2014/main" id="{E7659BB1-756E-4D11-A92E-97006A6B56E0}"/>
              </a:ext>
            </a:extLst>
          </p:cNvPr>
          <p:cNvSpPr txBox="1"/>
          <p:nvPr/>
        </p:nvSpPr>
        <p:spPr>
          <a:xfrm>
            <a:off x="2117794" y="2607747"/>
            <a:ext cx="603250" cy="369332"/>
          </a:xfrm>
          <a:prstGeom prst="rect">
            <a:avLst/>
          </a:prstGeom>
          <a:noFill/>
        </p:spPr>
        <p:txBody>
          <a:bodyPr wrap="square" rtlCol="0">
            <a:spAutoFit/>
          </a:bodyPr>
          <a:lstStyle/>
          <a:p>
            <a:r>
              <a:rPr lang="en-US" dirty="0"/>
              <a:t>king</a:t>
            </a:r>
          </a:p>
        </p:txBody>
      </p:sp>
      <p:sp>
        <p:nvSpPr>
          <p:cNvPr id="60" name="Oval 59">
            <a:extLst>
              <a:ext uri="{FF2B5EF4-FFF2-40B4-BE49-F238E27FC236}">
                <a16:creationId xmlns:a16="http://schemas.microsoft.com/office/drawing/2014/main" id="{B0FC094D-C190-4898-82BC-3F9EB8D6A7FE}"/>
              </a:ext>
            </a:extLst>
          </p:cNvPr>
          <p:cNvSpPr/>
          <p:nvPr/>
        </p:nvSpPr>
        <p:spPr>
          <a:xfrm>
            <a:off x="8560861" y="3167976"/>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376B811C-D15D-4903-B644-E50F5DEFEA26}"/>
              </a:ext>
            </a:extLst>
          </p:cNvPr>
          <p:cNvSpPr/>
          <p:nvPr/>
        </p:nvSpPr>
        <p:spPr>
          <a:xfrm>
            <a:off x="8560861" y="3782656"/>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4E0F87F3-7043-41B0-8E54-9E1FA8593EF8}"/>
              </a:ext>
            </a:extLst>
          </p:cNvPr>
          <p:cNvSpPr/>
          <p:nvPr/>
        </p:nvSpPr>
        <p:spPr>
          <a:xfrm>
            <a:off x="8560861" y="4397336"/>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21511715-BCB9-4B72-A398-52FD7C13C8FC}"/>
              </a:ext>
            </a:extLst>
          </p:cNvPr>
          <p:cNvSpPr/>
          <p:nvPr/>
        </p:nvSpPr>
        <p:spPr>
          <a:xfrm>
            <a:off x="8560861" y="5012016"/>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04BD3DAE-BEE8-48EE-B9F1-AA596CC43A56}"/>
              </a:ext>
            </a:extLst>
          </p:cNvPr>
          <p:cNvSpPr/>
          <p:nvPr/>
        </p:nvSpPr>
        <p:spPr>
          <a:xfrm>
            <a:off x="8560861" y="5626695"/>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02149065-F8BF-4356-9676-8C902E6AE65F}"/>
              </a:ext>
            </a:extLst>
          </p:cNvPr>
          <p:cNvSpPr/>
          <p:nvPr/>
        </p:nvSpPr>
        <p:spPr>
          <a:xfrm>
            <a:off x="8560861" y="2553296"/>
            <a:ext cx="478234" cy="478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Rounded Corners 65">
            <a:extLst>
              <a:ext uri="{FF2B5EF4-FFF2-40B4-BE49-F238E27FC236}">
                <a16:creationId xmlns:a16="http://schemas.microsoft.com/office/drawing/2014/main" id="{580D61B9-9D47-4A87-BD7F-7B674DAB0CCB}"/>
              </a:ext>
            </a:extLst>
          </p:cNvPr>
          <p:cNvSpPr/>
          <p:nvPr/>
        </p:nvSpPr>
        <p:spPr>
          <a:xfrm>
            <a:off x="8393578" y="2421930"/>
            <a:ext cx="812800" cy="3797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C8F9EBE-4F2A-4E59-8E0A-4CB8BD424995}"/>
              </a:ext>
            </a:extLst>
          </p:cNvPr>
          <p:cNvSpPr txBox="1"/>
          <p:nvPr/>
        </p:nvSpPr>
        <p:spPr>
          <a:xfrm>
            <a:off x="8648005" y="2607747"/>
            <a:ext cx="302816" cy="369332"/>
          </a:xfrm>
          <a:prstGeom prst="rect">
            <a:avLst/>
          </a:prstGeom>
          <a:noFill/>
        </p:spPr>
        <p:txBody>
          <a:bodyPr wrap="square" rtlCol="0">
            <a:spAutoFit/>
          </a:bodyPr>
          <a:lstStyle/>
          <a:p>
            <a:r>
              <a:rPr lang="en-US" dirty="0">
                <a:solidFill>
                  <a:schemeClr val="bg1"/>
                </a:solidFill>
              </a:rPr>
              <a:t>0</a:t>
            </a:r>
          </a:p>
        </p:txBody>
      </p:sp>
      <p:sp>
        <p:nvSpPr>
          <p:cNvPr id="68" name="TextBox 67">
            <a:extLst>
              <a:ext uri="{FF2B5EF4-FFF2-40B4-BE49-F238E27FC236}">
                <a16:creationId xmlns:a16="http://schemas.microsoft.com/office/drawing/2014/main" id="{C6242933-EB77-4311-A11A-F189E83B64EF}"/>
              </a:ext>
            </a:extLst>
          </p:cNvPr>
          <p:cNvSpPr txBox="1"/>
          <p:nvPr/>
        </p:nvSpPr>
        <p:spPr>
          <a:xfrm>
            <a:off x="8648005" y="3244970"/>
            <a:ext cx="301686" cy="369332"/>
          </a:xfrm>
          <a:prstGeom prst="rect">
            <a:avLst/>
          </a:prstGeom>
          <a:noFill/>
        </p:spPr>
        <p:txBody>
          <a:bodyPr wrap="none" rtlCol="0">
            <a:spAutoFit/>
          </a:bodyPr>
          <a:lstStyle/>
          <a:p>
            <a:r>
              <a:rPr lang="en-US" dirty="0">
                <a:solidFill>
                  <a:schemeClr val="bg1"/>
                </a:solidFill>
              </a:rPr>
              <a:t>0</a:t>
            </a:r>
          </a:p>
        </p:txBody>
      </p:sp>
      <p:sp>
        <p:nvSpPr>
          <p:cNvPr id="69" name="TextBox 68">
            <a:extLst>
              <a:ext uri="{FF2B5EF4-FFF2-40B4-BE49-F238E27FC236}">
                <a16:creationId xmlns:a16="http://schemas.microsoft.com/office/drawing/2014/main" id="{E9244E40-E077-4AC1-A646-C436E58D6DBB}"/>
              </a:ext>
            </a:extLst>
          </p:cNvPr>
          <p:cNvSpPr txBox="1"/>
          <p:nvPr/>
        </p:nvSpPr>
        <p:spPr>
          <a:xfrm>
            <a:off x="8649135" y="3837107"/>
            <a:ext cx="301686" cy="369332"/>
          </a:xfrm>
          <a:prstGeom prst="rect">
            <a:avLst/>
          </a:prstGeom>
          <a:noFill/>
        </p:spPr>
        <p:txBody>
          <a:bodyPr wrap="none" rtlCol="0">
            <a:spAutoFit/>
          </a:bodyPr>
          <a:lstStyle/>
          <a:p>
            <a:r>
              <a:rPr lang="en-US" dirty="0">
                <a:solidFill>
                  <a:schemeClr val="bg1"/>
                </a:solidFill>
              </a:rPr>
              <a:t>1</a:t>
            </a:r>
          </a:p>
        </p:txBody>
      </p:sp>
      <p:sp>
        <p:nvSpPr>
          <p:cNvPr id="70" name="TextBox 69">
            <a:extLst>
              <a:ext uri="{FF2B5EF4-FFF2-40B4-BE49-F238E27FC236}">
                <a16:creationId xmlns:a16="http://schemas.microsoft.com/office/drawing/2014/main" id="{AA4BBDD9-F8BD-4C46-8B65-9B3057DDA132}"/>
              </a:ext>
            </a:extLst>
          </p:cNvPr>
          <p:cNvSpPr txBox="1"/>
          <p:nvPr/>
        </p:nvSpPr>
        <p:spPr>
          <a:xfrm>
            <a:off x="8649135" y="4457185"/>
            <a:ext cx="301686" cy="369332"/>
          </a:xfrm>
          <a:prstGeom prst="rect">
            <a:avLst/>
          </a:prstGeom>
          <a:noFill/>
        </p:spPr>
        <p:txBody>
          <a:bodyPr wrap="none" rtlCol="0">
            <a:spAutoFit/>
          </a:bodyPr>
          <a:lstStyle/>
          <a:p>
            <a:r>
              <a:rPr lang="en-US" dirty="0">
                <a:solidFill>
                  <a:schemeClr val="bg1"/>
                </a:solidFill>
              </a:rPr>
              <a:t>0</a:t>
            </a:r>
          </a:p>
        </p:txBody>
      </p:sp>
      <p:sp>
        <p:nvSpPr>
          <p:cNvPr id="71" name="TextBox 70">
            <a:extLst>
              <a:ext uri="{FF2B5EF4-FFF2-40B4-BE49-F238E27FC236}">
                <a16:creationId xmlns:a16="http://schemas.microsoft.com/office/drawing/2014/main" id="{B0D099D5-CF52-4093-9CBF-D6980638A94A}"/>
              </a:ext>
            </a:extLst>
          </p:cNvPr>
          <p:cNvSpPr txBox="1"/>
          <p:nvPr/>
        </p:nvSpPr>
        <p:spPr>
          <a:xfrm>
            <a:off x="8649135" y="5066467"/>
            <a:ext cx="301686" cy="369332"/>
          </a:xfrm>
          <a:prstGeom prst="rect">
            <a:avLst/>
          </a:prstGeom>
          <a:noFill/>
        </p:spPr>
        <p:txBody>
          <a:bodyPr wrap="none" rtlCol="0">
            <a:spAutoFit/>
          </a:bodyPr>
          <a:lstStyle/>
          <a:p>
            <a:r>
              <a:rPr lang="en-US" dirty="0">
                <a:solidFill>
                  <a:schemeClr val="bg1"/>
                </a:solidFill>
              </a:rPr>
              <a:t>0</a:t>
            </a:r>
          </a:p>
        </p:txBody>
      </p:sp>
      <p:sp>
        <p:nvSpPr>
          <p:cNvPr id="72" name="TextBox 71">
            <a:extLst>
              <a:ext uri="{FF2B5EF4-FFF2-40B4-BE49-F238E27FC236}">
                <a16:creationId xmlns:a16="http://schemas.microsoft.com/office/drawing/2014/main" id="{B54A74B5-EA5F-4011-A1E5-585FA139CADF}"/>
              </a:ext>
            </a:extLst>
          </p:cNvPr>
          <p:cNvSpPr txBox="1"/>
          <p:nvPr/>
        </p:nvSpPr>
        <p:spPr>
          <a:xfrm>
            <a:off x="8649135" y="5681146"/>
            <a:ext cx="301686" cy="369332"/>
          </a:xfrm>
          <a:prstGeom prst="rect">
            <a:avLst/>
          </a:prstGeom>
          <a:noFill/>
        </p:spPr>
        <p:txBody>
          <a:bodyPr wrap="none" rtlCol="0">
            <a:spAutoFit/>
          </a:bodyPr>
          <a:lstStyle/>
          <a:p>
            <a:r>
              <a:rPr lang="en-US" dirty="0">
                <a:solidFill>
                  <a:schemeClr val="bg1"/>
                </a:solidFill>
              </a:rPr>
              <a:t>0</a:t>
            </a:r>
          </a:p>
        </p:txBody>
      </p:sp>
      <p:sp>
        <p:nvSpPr>
          <p:cNvPr id="73" name="TextBox 72">
            <a:extLst>
              <a:ext uri="{FF2B5EF4-FFF2-40B4-BE49-F238E27FC236}">
                <a16:creationId xmlns:a16="http://schemas.microsoft.com/office/drawing/2014/main" id="{4A14FC64-D1CA-4EEA-A983-0EF1EB4A3334}"/>
              </a:ext>
            </a:extLst>
          </p:cNvPr>
          <p:cNvSpPr txBox="1"/>
          <p:nvPr/>
        </p:nvSpPr>
        <p:spPr>
          <a:xfrm>
            <a:off x="8421374" y="2022674"/>
            <a:ext cx="812800" cy="369332"/>
          </a:xfrm>
          <a:prstGeom prst="rect">
            <a:avLst/>
          </a:prstGeom>
          <a:noFill/>
        </p:spPr>
        <p:txBody>
          <a:bodyPr wrap="square" rtlCol="0">
            <a:spAutoFit/>
          </a:bodyPr>
          <a:lstStyle/>
          <a:p>
            <a:r>
              <a:rPr lang="en-US" dirty="0"/>
              <a:t>target</a:t>
            </a:r>
          </a:p>
        </p:txBody>
      </p:sp>
      <p:sp>
        <p:nvSpPr>
          <p:cNvPr id="74" name="TextBox 73">
            <a:extLst>
              <a:ext uri="{FF2B5EF4-FFF2-40B4-BE49-F238E27FC236}">
                <a16:creationId xmlns:a16="http://schemas.microsoft.com/office/drawing/2014/main" id="{7675912F-3057-4236-8E9E-86EC464383D1}"/>
              </a:ext>
            </a:extLst>
          </p:cNvPr>
          <p:cNvSpPr txBox="1"/>
          <p:nvPr/>
        </p:nvSpPr>
        <p:spPr>
          <a:xfrm>
            <a:off x="7362191" y="6296224"/>
            <a:ext cx="178435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Cross entropy</a:t>
            </a:r>
          </a:p>
        </p:txBody>
      </p:sp>
      <p:cxnSp>
        <p:nvCxnSpPr>
          <p:cNvPr id="76" name="Straight Connector 75">
            <a:extLst>
              <a:ext uri="{FF2B5EF4-FFF2-40B4-BE49-F238E27FC236}">
                <a16:creationId xmlns:a16="http://schemas.microsoft.com/office/drawing/2014/main" id="{0CC637CD-279A-4F8C-9B83-5553E659FD74}"/>
              </a:ext>
            </a:extLst>
          </p:cNvPr>
          <p:cNvCxnSpPr>
            <a:endCxn id="65" idx="2"/>
          </p:cNvCxnSpPr>
          <p:nvPr/>
        </p:nvCxnSpPr>
        <p:spPr>
          <a:xfrm>
            <a:off x="7664600" y="2792413"/>
            <a:ext cx="896261"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645DBA4-B2EB-4838-9928-99E9A176E565}"/>
              </a:ext>
            </a:extLst>
          </p:cNvPr>
          <p:cNvCxnSpPr>
            <a:stCxn id="13" idx="6"/>
            <a:endCxn id="60" idx="2"/>
          </p:cNvCxnSpPr>
          <p:nvPr/>
        </p:nvCxnSpPr>
        <p:spPr>
          <a:xfrm>
            <a:off x="7665511" y="3407093"/>
            <a:ext cx="89535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E354801-F658-4382-B1FD-1F7598E370BA}"/>
              </a:ext>
            </a:extLst>
          </p:cNvPr>
          <p:cNvCxnSpPr>
            <a:stCxn id="14" idx="6"/>
            <a:endCxn id="61" idx="2"/>
          </p:cNvCxnSpPr>
          <p:nvPr/>
        </p:nvCxnSpPr>
        <p:spPr>
          <a:xfrm>
            <a:off x="7665511" y="4021773"/>
            <a:ext cx="89535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1B7FE1-23B9-447F-B0F5-42BC913861EB}"/>
              </a:ext>
            </a:extLst>
          </p:cNvPr>
          <p:cNvCxnSpPr>
            <a:stCxn id="15" idx="6"/>
            <a:endCxn id="62" idx="2"/>
          </p:cNvCxnSpPr>
          <p:nvPr/>
        </p:nvCxnSpPr>
        <p:spPr>
          <a:xfrm>
            <a:off x="7665511" y="4636453"/>
            <a:ext cx="89535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AA07FCB-7C32-4A70-8A97-6B61AB2B92A6}"/>
              </a:ext>
            </a:extLst>
          </p:cNvPr>
          <p:cNvCxnSpPr>
            <a:stCxn id="16" idx="6"/>
            <a:endCxn id="63" idx="2"/>
          </p:cNvCxnSpPr>
          <p:nvPr/>
        </p:nvCxnSpPr>
        <p:spPr>
          <a:xfrm>
            <a:off x="7665511" y="5251133"/>
            <a:ext cx="89535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7F935A-12DE-468E-BAA7-D964C52E0898}"/>
              </a:ext>
            </a:extLst>
          </p:cNvPr>
          <p:cNvCxnSpPr>
            <a:stCxn id="17" idx="6"/>
            <a:endCxn id="64" idx="2"/>
          </p:cNvCxnSpPr>
          <p:nvPr/>
        </p:nvCxnSpPr>
        <p:spPr>
          <a:xfrm>
            <a:off x="7665511" y="5865812"/>
            <a:ext cx="89535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D7BF6DC-9936-4307-A892-C9E230654271}"/>
              </a:ext>
            </a:extLst>
          </p:cNvPr>
          <p:cNvSpPr txBox="1"/>
          <p:nvPr/>
        </p:nvSpPr>
        <p:spPr>
          <a:xfrm>
            <a:off x="9294652" y="3835817"/>
            <a:ext cx="770848" cy="369332"/>
          </a:xfrm>
          <a:prstGeom prst="rect">
            <a:avLst/>
          </a:prstGeom>
          <a:noFill/>
        </p:spPr>
        <p:txBody>
          <a:bodyPr wrap="square" rtlCol="0">
            <a:spAutoFit/>
          </a:bodyPr>
          <a:lstStyle/>
          <a:p>
            <a:r>
              <a:rPr lang="en-US" dirty="0"/>
              <a:t>man</a:t>
            </a:r>
          </a:p>
        </p:txBody>
      </p:sp>
      <p:sp>
        <p:nvSpPr>
          <p:cNvPr id="84" name="Text Placeholder 83">
            <a:extLst>
              <a:ext uri="{FF2B5EF4-FFF2-40B4-BE49-F238E27FC236}">
                <a16:creationId xmlns:a16="http://schemas.microsoft.com/office/drawing/2014/main" id="{F8AA511B-B571-4CF6-833B-ED9703B53C19}"/>
              </a:ext>
            </a:extLst>
          </p:cNvPr>
          <p:cNvSpPr>
            <a:spLocks noGrp="1"/>
          </p:cNvSpPr>
          <p:nvPr>
            <p:ph type="body" sz="quarter" idx="12"/>
          </p:nvPr>
        </p:nvSpPr>
        <p:spPr>
          <a:xfrm>
            <a:off x="457199" y="1006475"/>
            <a:ext cx="10994571" cy="430887"/>
          </a:xfrm>
          <a:prstGeom prst="rect">
            <a:avLst/>
          </a:prstGeom>
        </p:spPr>
        <p:txBody>
          <a:bodyPr wrap="square">
            <a:spAutoFit/>
          </a:bodyPr>
          <a:lstStyle/>
          <a:p>
            <a:r>
              <a:rPr lang="en-US" dirty="0"/>
              <a:t>Architecture of Neural Network </a:t>
            </a:r>
          </a:p>
        </p:txBody>
      </p:sp>
    </p:spTree>
    <p:extLst>
      <p:ext uri="{BB962C8B-B14F-4D97-AF65-F5344CB8AC3E}">
        <p14:creationId xmlns:p14="http://schemas.microsoft.com/office/powerpoint/2010/main" val="876915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Synopsys 2019.pptx" id="{82BFB3A4-4804-463B-B1B3-20F8EE24AEC9}" vid="{73A9ED89-2492-437E-8CB3-BB32C4A80113}"/>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8AC43C"/>
      </a:accent3>
      <a:accent4>
        <a:srgbClr val="D92B21"/>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err="1" smtClean="0"/>
        </a:defPPr>
      </a:lstStyle>
    </a:txDef>
  </a:objectDefaults>
  <a:extraClrSchemeLst/>
  <a:custClrLst>
    <a:custClr name="Light Purple">
      <a:srgbClr val="8446AD"/>
    </a:custClr>
    <a:custClr name="Midnight Blue">
      <a:srgbClr val="244289"/>
    </a:custClr>
    <a:custClr name="Teal">
      <a:srgbClr val="00AAB8"/>
    </a:custClr>
    <a:custClr name="Blue">
      <a:srgbClr val="469ECB"/>
    </a:custClr>
    <a:custClr name="Yellow">
      <a:srgbClr val="FFB718"/>
    </a:custClr>
    <a:custClr name="Aquamarine">
      <a:srgbClr val="00E6BA"/>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D26E745C27E642A8BBE5D30B8BE29A" ma:contentTypeVersion="0" ma:contentTypeDescription="Create a new document." ma:contentTypeScope="" ma:versionID="c4f1e771795f23775c952da17c313ef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4616FC-9F26-4A61-8431-0675A9137B64}"/>
</file>

<file path=customXml/itemProps2.xml><?xml version="1.0" encoding="utf-8"?>
<ds:datastoreItem xmlns:ds="http://schemas.openxmlformats.org/officeDocument/2006/customXml" ds:itemID="{1807F9B7-9ED8-4DDD-90D8-071AF1E41F7E}"/>
</file>

<file path=customXml/itemProps3.xml><?xml version="1.0" encoding="utf-8"?>
<ds:datastoreItem xmlns:ds="http://schemas.openxmlformats.org/officeDocument/2006/customXml" ds:itemID="{A5404532-0CEE-46CA-9E71-F8451272728A}"/>
</file>

<file path=docProps/app.xml><?xml version="1.0" encoding="utf-8"?>
<Properties xmlns="http://schemas.openxmlformats.org/officeDocument/2006/extended-properties" xmlns:vt="http://schemas.openxmlformats.org/officeDocument/2006/docPropsVTypes">
  <Template>blank</Template>
  <TotalTime>3864</TotalTime>
  <Words>2498</Words>
  <Application>Microsoft Office PowerPoint</Application>
  <PresentationFormat>Widescreen</PresentationFormat>
  <Paragraphs>580</Paragraphs>
  <Slides>34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微軟正黑體</vt:lpstr>
      <vt:lpstr>Arial</vt:lpstr>
      <vt:lpstr>Cambria Math</vt:lpstr>
      <vt:lpstr>Synopsys_2019</vt:lpstr>
      <vt:lpstr>ML STAR PV RCA</vt:lpstr>
      <vt:lpstr>Problem</vt:lpstr>
      <vt:lpstr>Automated Keyword Extraction plus STAR Matching using Foresight</vt:lpstr>
      <vt:lpstr>Word2Vec and Doc2Vec</vt:lpstr>
      <vt:lpstr>How to measure the similarity between vectors?</vt:lpstr>
      <vt:lpstr>Word2Vec</vt:lpstr>
      <vt:lpstr>Doc2Vec</vt:lpstr>
      <vt:lpstr>Word2Vec Example</vt:lpstr>
      <vt:lpstr>Word2Vec Example (cont’d)</vt:lpstr>
      <vt:lpstr>Word2Vec Example (cont’d)</vt:lpstr>
      <vt:lpstr>Word2Vec Example (cont’d)</vt:lpstr>
      <vt:lpstr>Gensim’s implementation of Word2Vec</vt:lpstr>
      <vt:lpstr>Gensim’s implementation of Word2Vec</vt:lpstr>
      <vt:lpstr>The 30 most frequent words in Verdi STARs</vt:lpstr>
      <vt:lpstr>Usage</vt:lpstr>
      <vt:lpstr>Get the similar STARs through Doc2Vec model </vt:lpstr>
      <vt:lpstr>Get the similar STARs through Doc2Vec model </vt:lpstr>
      <vt:lpstr>Get the similar STARs through Doc2Vec model </vt:lpstr>
      <vt:lpstr>Get the similar STARs through Doc2Vec model </vt:lpstr>
      <vt:lpstr>Get the similar STARs through Doc2Vec model </vt:lpstr>
      <vt:lpstr>Get the similar STARs through Doc2Vec model </vt:lpstr>
      <vt:lpstr>Get the similar STARs through Doc2Vec model </vt:lpstr>
      <vt:lpstr>Get the similar STARs through Doc2Vec model </vt:lpstr>
      <vt:lpstr>Get the similar STARs through Doc2Vec model </vt:lpstr>
      <vt:lpstr>Get the similar STARs through Doc2Vec model </vt:lpstr>
      <vt:lpstr>Assess the accuracy of model</vt:lpstr>
      <vt:lpstr>Analyze the generated report </vt:lpstr>
      <vt:lpstr>Future Work</vt:lpstr>
      <vt:lpstr>References</vt:lpstr>
      <vt:lpstr>PowerPoint Presentation</vt:lpstr>
      <vt:lpstr>PowerPoint Presentation</vt:lpstr>
      <vt:lpstr>Statistics of Product L2 of Verdi</vt:lpstr>
      <vt:lpstr>Group STARs by Product L2 Before Training</vt:lpstr>
      <vt:lpstr>How to Update Doc2Vec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Pedersen</dc:creator>
  <cp:lastModifiedBy>Yun-Xiang Hong</cp:lastModifiedBy>
  <cp:revision>511</cp:revision>
  <dcterms:created xsi:type="dcterms:W3CDTF">2019-02-15T21:58:55Z</dcterms:created>
  <dcterms:modified xsi:type="dcterms:W3CDTF">2019-08-21T09:00:09Z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0x010100F0D26E745C27E642A8BBE5D30B8BE29A</vt:lpwstr>
  </property>
</Properties>
</file>