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9" r:id="rId3"/>
    <p:sldId id="313" r:id="rId4"/>
    <p:sldId id="264" r:id="rId5"/>
    <p:sldId id="310" r:id="rId6"/>
    <p:sldId id="311" r:id="rId7"/>
    <p:sldId id="312" r:id="rId8"/>
    <p:sldId id="314" r:id="rId9"/>
    <p:sldId id="316" r:id="rId10"/>
    <p:sldId id="315" r:id="rId11"/>
    <p:sldId id="331" r:id="rId12"/>
    <p:sldId id="317" r:id="rId13"/>
    <p:sldId id="318" r:id="rId14"/>
    <p:sldId id="320" r:id="rId15"/>
    <p:sldId id="319" r:id="rId16"/>
    <p:sldId id="321" r:id="rId17"/>
    <p:sldId id="322" r:id="rId18"/>
    <p:sldId id="323" r:id="rId19"/>
    <p:sldId id="324" r:id="rId20"/>
    <p:sldId id="326" r:id="rId21"/>
    <p:sldId id="325" r:id="rId22"/>
    <p:sldId id="328" r:id="rId23"/>
    <p:sldId id="327" r:id="rId24"/>
    <p:sldId id="332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7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 snapToGrid="0" snapToObjects="1">
      <p:cViewPr varScale="1">
        <p:scale>
          <a:sx n="99" d="100"/>
          <a:sy n="99" d="100"/>
        </p:scale>
        <p:origin x="15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5279-5C15-494F-9178-AACED51C039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F26F-9140-41B0-B4A2-A5183AC0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5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E646D-7EB3-48A7-9A87-47C1A9CD25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FE71-3E5D-4E5D-A7A4-A7E0DFD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193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0253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Talking point: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Scheduling configuration: Complicated</a:t>
            </a:r>
            <a:r>
              <a:rPr lang="en-US" sz="1200" b="0" baseline="0" dirty="0"/>
              <a:t> work flow ( ex: There are some jobs trigger event update, delete).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trike="noStrike" dirty="0">
                <a:solidFill>
                  <a:srgbClr val="FF0000"/>
                </a:solidFill>
              </a:rPr>
              <a:t>Accessing back-end server:  </a:t>
            </a:r>
            <a:endParaRPr lang="en-US" sz="1200" b="0" strike="noStrike" dirty="0"/>
          </a:p>
          <a:p>
            <a:pPr eaLnBrk="1" hangingPunct="1"/>
            <a:endParaRPr lang="en-US" dirty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28585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6143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6591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0532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065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936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1690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5743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14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238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3915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1723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221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A0B095-2F49-4C22-9F4E-1F0726D9B232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897A3D-B047-4514-B5D1-9E64DA033ED3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648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745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14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3932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288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808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482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9412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6002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6670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098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1E71D61-E4BF-457B-AEB1-A11E6BB7C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1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OF YOUR</a:t>
            </a:r>
            <a:br>
              <a:rPr lang="en-US" dirty="0"/>
            </a:br>
            <a:r>
              <a:rPr lang="en-US" dirty="0"/>
              <a:t>PRESENT</a:t>
            </a:r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PRESENT TO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/>
              <a:t>Dd</a:t>
            </a:r>
            <a:r>
              <a:rPr lang="en-US" dirty="0"/>
              <a:t> | MM | YEAR</a:t>
            </a:r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WILL BE HERE</a:t>
            </a:r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 automated tests unattended (overnight).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Reliable, consistent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Fast execution of checks and quick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quality, increased test coverage.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Measure and document product quality.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Reduces costs and time for regression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Optimizes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Reusable.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Execution of test that can’t be done manually (Stress/Load/Performance Test … etc.) </a:t>
            </a:r>
          </a:p>
        </p:txBody>
      </p:sp>
    </p:spTree>
    <p:extLst>
      <p:ext uri="{BB962C8B-B14F-4D97-AF65-F5344CB8AC3E}">
        <p14:creationId xmlns:p14="http://schemas.microsoft.com/office/powerpoint/2010/main" val="110581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Script reliability depends on programmer.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reliable, automated checks can fail due to many factors.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Unstable for long test 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Maintenance Time and Effort.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 new bugs.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Complex analysis required.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not meet new features in the current sprint.</a:t>
            </a:r>
          </a:p>
        </p:txBody>
      </p:sp>
    </p:spTree>
    <p:extLst>
      <p:ext uri="{BB962C8B-B14F-4D97-AF65-F5344CB8AC3E}">
        <p14:creationId xmlns:p14="http://schemas.microsoft.com/office/powerpoint/2010/main" val="52118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It can't replace manual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GUI friendliness, appearance and aesthetic consistency across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Scope and limitation of the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Cost of the Test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Interact with application (Configuration, Memory, CPU … etc.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Ad hoc/Random testing based on the knowledge of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35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tcs</a:t>
            </a:r>
            <a:r>
              <a:rPr lang="en-US" dirty="0"/>
              <a:t> SHOULD not automate?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–time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ASAP testing. (We need to test NOW!)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 hoc/Random testing based on the knowledge of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tool can not support.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Tests without predictable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Scheduling configuration.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Accessing back-end server that can impact to the whole system.</a:t>
            </a:r>
          </a:p>
        </p:txBody>
      </p:sp>
    </p:spTree>
    <p:extLst>
      <p:ext uri="{BB962C8B-B14F-4D97-AF65-F5344CB8AC3E}">
        <p14:creationId xmlns:p14="http://schemas.microsoft.com/office/powerpoint/2010/main" val="287630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apply test automation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Customer requests.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Application should be stable.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that need to be run for every build of the application. (sanity check, regression 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Tests that use multiple data values for the same actions. (data driven tests)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that require detailed information from application internals. (Memory, CPU)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that require considerable amount of time to perform manually.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Stress, load or performance testing.</a:t>
            </a:r>
          </a:p>
        </p:txBody>
      </p:sp>
    </p:spTree>
    <p:extLst>
      <p:ext uri="{BB962C8B-B14F-4D97-AF65-F5344CB8AC3E}">
        <p14:creationId xmlns:p14="http://schemas.microsoft.com/office/powerpoint/2010/main" val="120676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process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79A6-2867-49AF-A69A-F1C3832BBC59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EEF9F-9E77-4127-9CD0-6DD5D49B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95704"/>
            <a:ext cx="8216766" cy="54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Framework/test tool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79A6-2867-49AF-A69A-F1C3832BBC59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sz="3200" dirty="0"/>
          </a:p>
        </p:txBody>
      </p:sp>
      <p:sp>
        <p:nvSpPr>
          <p:cNvPr id="42" name="Alternate Process 24">
            <a:extLst>
              <a:ext uri="{FF2B5EF4-FFF2-40B4-BE49-F238E27FC236}">
                <a16:creationId xmlns:a16="http://schemas.microsoft.com/office/drawing/2014/main" id="{FC2BDF1F-EEE8-49E0-8AAF-9675A299E2F7}"/>
              </a:ext>
            </a:extLst>
          </p:cNvPr>
          <p:cNvSpPr/>
          <p:nvPr/>
        </p:nvSpPr>
        <p:spPr>
          <a:xfrm>
            <a:off x="90950" y="5053013"/>
            <a:ext cx="8937547" cy="121761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9">
            <a:extLst>
              <a:ext uri="{FF2B5EF4-FFF2-40B4-BE49-F238E27FC236}">
                <a16:creationId xmlns:a16="http://schemas.microsoft.com/office/drawing/2014/main" id="{88249F18-C2D1-4C7D-B0AC-B20CE473EF9C}"/>
              </a:ext>
            </a:extLst>
          </p:cNvPr>
          <p:cNvSpPr/>
          <p:nvPr/>
        </p:nvSpPr>
        <p:spPr>
          <a:xfrm>
            <a:off x="90950" y="914400"/>
            <a:ext cx="8937547" cy="121761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eparation 2">
            <a:extLst>
              <a:ext uri="{FF2B5EF4-FFF2-40B4-BE49-F238E27FC236}">
                <a16:creationId xmlns:a16="http://schemas.microsoft.com/office/drawing/2014/main" id="{B6586059-49DC-437F-AD66-389C3B707142}"/>
              </a:ext>
            </a:extLst>
          </p:cNvPr>
          <p:cNvSpPr/>
          <p:nvPr/>
        </p:nvSpPr>
        <p:spPr>
          <a:xfrm>
            <a:off x="340093" y="1028395"/>
            <a:ext cx="2146915" cy="87312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Suites</a:t>
            </a:r>
          </a:p>
        </p:txBody>
      </p:sp>
      <p:sp>
        <p:nvSpPr>
          <p:cNvPr id="45" name="Multidocument 4">
            <a:extLst>
              <a:ext uri="{FF2B5EF4-FFF2-40B4-BE49-F238E27FC236}">
                <a16:creationId xmlns:a16="http://schemas.microsoft.com/office/drawing/2014/main" id="{ACFF626E-61CD-41BC-B6C0-CA8DE5D938A5}"/>
              </a:ext>
            </a:extLst>
          </p:cNvPr>
          <p:cNvSpPr/>
          <p:nvPr/>
        </p:nvSpPr>
        <p:spPr>
          <a:xfrm>
            <a:off x="3306179" y="1019613"/>
            <a:ext cx="1880168" cy="9396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Test scripts</a:t>
            </a:r>
          </a:p>
        </p:txBody>
      </p:sp>
      <p:sp>
        <p:nvSpPr>
          <p:cNvPr id="46" name="Document 18">
            <a:extLst>
              <a:ext uri="{FF2B5EF4-FFF2-40B4-BE49-F238E27FC236}">
                <a16:creationId xmlns:a16="http://schemas.microsoft.com/office/drawing/2014/main" id="{6713476A-727B-45E8-9AF0-836DE44ACCD4}"/>
              </a:ext>
            </a:extLst>
          </p:cNvPr>
          <p:cNvSpPr/>
          <p:nvPr/>
        </p:nvSpPr>
        <p:spPr>
          <a:xfrm>
            <a:off x="313267" y="5154116"/>
            <a:ext cx="1880168" cy="97470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Run, Test schedule</a:t>
            </a:r>
          </a:p>
        </p:txBody>
      </p:sp>
      <p:sp>
        <p:nvSpPr>
          <p:cNvPr id="47" name="Magnetic Disk 19">
            <a:extLst>
              <a:ext uri="{FF2B5EF4-FFF2-40B4-BE49-F238E27FC236}">
                <a16:creationId xmlns:a16="http://schemas.microsoft.com/office/drawing/2014/main" id="{F5F514D5-7D71-47A1-83CD-A82F02658BC1}"/>
              </a:ext>
            </a:extLst>
          </p:cNvPr>
          <p:cNvSpPr/>
          <p:nvPr/>
        </p:nvSpPr>
        <p:spPr>
          <a:xfrm>
            <a:off x="7656827" y="3251365"/>
            <a:ext cx="1408670" cy="153987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48" name="Multidocument 20">
            <a:extLst>
              <a:ext uri="{FF2B5EF4-FFF2-40B4-BE49-F238E27FC236}">
                <a16:creationId xmlns:a16="http://schemas.microsoft.com/office/drawing/2014/main" id="{C1F202BA-44E3-41EA-B67C-AFEBE45E1F66}"/>
              </a:ext>
            </a:extLst>
          </p:cNvPr>
          <p:cNvSpPr/>
          <p:nvPr/>
        </p:nvSpPr>
        <p:spPr>
          <a:xfrm>
            <a:off x="2905136" y="5154116"/>
            <a:ext cx="2803159" cy="97470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Test Reports</a:t>
            </a:r>
          </a:p>
        </p:txBody>
      </p:sp>
      <p:sp>
        <p:nvSpPr>
          <p:cNvPr id="49" name="Stored Data 21">
            <a:extLst>
              <a:ext uri="{FF2B5EF4-FFF2-40B4-BE49-F238E27FC236}">
                <a16:creationId xmlns:a16="http://schemas.microsoft.com/office/drawing/2014/main" id="{832680C2-604E-49CB-BF68-25D4AD8190EF}"/>
              </a:ext>
            </a:extLst>
          </p:cNvPr>
          <p:cNvSpPr/>
          <p:nvPr/>
        </p:nvSpPr>
        <p:spPr>
          <a:xfrm>
            <a:off x="5923575" y="1086145"/>
            <a:ext cx="2838712" cy="873124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Test Data (XML, CSV, JSON, Variables, etc.</a:t>
            </a:r>
          </a:p>
        </p:txBody>
      </p:sp>
      <p:sp>
        <p:nvSpPr>
          <p:cNvPr id="50" name="Document 22">
            <a:extLst>
              <a:ext uri="{FF2B5EF4-FFF2-40B4-BE49-F238E27FC236}">
                <a16:creationId xmlns:a16="http://schemas.microsoft.com/office/drawing/2014/main" id="{8432766F-3DFA-4B9A-BB5F-BB884349491C}"/>
              </a:ext>
            </a:extLst>
          </p:cNvPr>
          <p:cNvSpPr/>
          <p:nvPr/>
        </p:nvSpPr>
        <p:spPr>
          <a:xfrm>
            <a:off x="6475529" y="5154116"/>
            <a:ext cx="2310064" cy="97470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Email Notifications, Bug Reports</a:t>
            </a:r>
          </a:p>
        </p:txBody>
      </p:sp>
      <p:sp>
        <p:nvSpPr>
          <p:cNvPr id="51" name="Rounded Rectangle 23">
            <a:extLst>
              <a:ext uri="{FF2B5EF4-FFF2-40B4-BE49-F238E27FC236}">
                <a16:creationId xmlns:a16="http://schemas.microsoft.com/office/drawing/2014/main" id="{3E58AC3B-A861-4D09-970F-D9F60B0F9A13}"/>
              </a:ext>
            </a:extLst>
          </p:cNvPr>
          <p:cNvSpPr/>
          <p:nvPr/>
        </p:nvSpPr>
        <p:spPr>
          <a:xfrm>
            <a:off x="209146" y="2702590"/>
            <a:ext cx="4926460" cy="20056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2" name="Alternate Process 6">
            <a:extLst>
              <a:ext uri="{FF2B5EF4-FFF2-40B4-BE49-F238E27FC236}">
                <a16:creationId xmlns:a16="http://schemas.microsoft.com/office/drawing/2014/main" id="{C193417D-D307-4D7A-9997-885D295FFED6}"/>
              </a:ext>
            </a:extLst>
          </p:cNvPr>
          <p:cNvSpPr/>
          <p:nvPr/>
        </p:nvSpPr>
        <p:spPr>
          <a:xfrm>
            <a:off x="639665" y="3455766"/>
            <a:ext cx="1869662" cy="936074"/>
          </a:xfrm>
          <a:prstGeom prst="flowChartAlternate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Keywords, Functions</a:t>
            </a:r>
          </a:p>
        </p:txBody>
      </p:sp>
      <p:sp>
        <p:nvSpPr>
          <p:cNvPr id="53" name="Alternate Process 15">
            <a:extLst>
              <a:ext uri="{FF2B5EF4-FFF2-40B4-BE49-F238E27FC236}">
                <a16:creationId xmlns:a16="http://schemas.microsoft.com/office/drawing/2014/main" id="{AF82630A-7539-4A54-B874-41E720B4652A}"/>
              </a:ext>
            </a:extLst>
          </p:cNvPr>
          <p:cNvSpPr/>
          <p:nvPr/>
        </p:nvSpPr>
        <p:spPr>
          <a:xfrm>
            <a:off x="2892106" y="3455766"/>
            <a:ext cx="1912013" cy="936074"/>
          </a:xfrm>
          <a:prstGeom prst="flowChartAlternate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User-defined Keywords, Functions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19093A-CDFF-439D-923D-A55B51C32309}"/>
              </a:ext>
            </a:extLst>
          </p:cNvPr>
          <p:cNvSpPr txBox="1"/>
          <p:nvPr/>
        </p:nvSpPr>
        <p:spPr>
          <a:xfrm>
            <a:off x="441331" y="2895787"/>
            <a:ext cx="3196797" cy="5827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Gill Sans Light"/>
              </a:rPr>
              <a:t>Inside Framework &amp; Tool</a:t>
            </a:r>
            <a:endParaRPr lang="en-US" b="0" i="0" dirty="0">
              <a:solidFill>
                <a:srgbClr val="FF0000"/>
              </a:solidFill>
              <a:cs typeface="Gill Sans Light"/>
            </a:endParaRPr>
          </a:p>
        </p:txBody>
      </p:sp>
      <p:sp>
        <p:nvSpPr>
          <p:cNvPr id="55" name="Explosion 1 8">
            <a:extLst>
              <a:ext uri="{FF2B5EF4-FFF2-40B4-BE49-F238E27FC236}">
                <a16:creationId xmlns:a16="http://schemas.microsoft.com/office/drawing/2014/main" id="{02F99D2B-9903-4944-87EF-DB8A86457011}"/>
              </a:ext>
            </a:extLst>
          </p:cNvPr>
          <p:cNvSpPr/>
          <p:nvPr/>
        </p:nvSpPr>
        <p:spPr>
          <a:xfrm>
            <a:off x="5831007" y="2303351"/>
            <a:ext cx="1601360" cy="1456669"/>
          </a:xfrm>
          <a:prstGeom prst="irregularSeal1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SUT</a:t>
            </a:r>
          </a:p>
        </p:txBody>
      </p:sp>
      <p:sp>
        <p:nvSpPr>
          <p:cNvPr id="56" name="Down Arrow 10">
            <a:extLst>
              <a:ext uri="{FF2B5EF4-FFF2-40B4-BE49-F238E27FC236}">
                <a16:creationId xmlns:a16="http://schemas.microsoft.com/office/drawing/2014/main" id="{333E4952-19E5-47B1-A0BD-9D1EE261A080}"/>
              </a:ext>
            </a:extLst>
          </p:cNvPr>
          <p:cNvSpPr/>
          <p:nvPr/>
        </p:nvSpPr>
        <p:spPr>
          <a:xfrm>
            <a:off x="3132489" y="2132013"/>
            <a:ext cx="272237" cy="570575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25">
            <a:extLst>
              <a:ext uri="{FF2B5EF4-FFF2-40B4-BE49-F238E27FC236}">
                <a16:creationId xmlns:a16="http://schemas.microsoft.com/office/drawing/2014/main" id="{F41B07B4-EFB9-4739-85AA-5B9707DDD275}"/>
              </a:ext>
            </a:extLst>
          </p:cNvPr>
          <p:cNvSpPr/>
          <p:nvPr/>
        </p:nvSpPr>
        <p:spPr>
          <a:xfrm>
            <a:off x="3127329" y="4757462"/>
            <a:ext cx="276406" cy="295552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11">
            <a:extLst>
              <a:ext uri="{FF2B5EF4-FFF2-40B4-BE49-F238E27FC236}">
                <a16:creationId xmlns:a16="http://schemas.microsoft.com/office/drawing/2014/main" id="{01C7640B-24B0-423D-AD73-B338F5448E9C}"/>
              </a:ext>
            </a:extLst>
          </p:cNvPr>
          <p:cNvSpPr/>
          <p:nvPr/>
        </p:nvSpPr>
        <p:spPr>
          <a:xfrm>
            <a:off x="5144019" y="4228591"/>
            <a:ext cx="2506971" cy="290513"/>
          </a:xfrm>
          <a:prstGeom prst="leftRightArrow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16">
            <a:extLst>
              <a:ext uri="{FF2B5EF4-FFF2-40B4-BE49-F238E27FC236}">
                <a16:creationId xmlns:a16="http://schemas.microsoft.com/office/drawing/2014/main" id="{BBEE4DA0-95B9-42CC-9758-DBAD2B4467B2}"/>
              </a:ext>
            </a:extLst>
          </p:cNvPr>
          <p:cNvSpPr/>
          <p:nvPr/>
        </p:nvSpPr>
        <p:spPr>
          <a:xfrm>
            <a:off x="5154865" y="2969626"/>
            <a:ext cx="806280" cy="361181"/>
          </a:xfrm>
          <a:prstGeom prst="rightArrow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Up Arrow 17">
            <a:extLst>
              <a:ext uri="{FF2B5EF4-FFF2-40B4-BE49-F238E27FC236}">
                <a16:creationId xmlns:a16="http://schemas.microsoft.com/office/drawing/2014/main" id="{A751A7B3-44A5-4EEA-A369-292392417617}"/>
              </a:ext>
            </a:extLst>
          </p:cNvPr>
          <p:cNvSpPr/>
          <p:nvPr/>
        </p:nvSpPr>
        <p:spPr>
          <a:xfrm rot="5400000">
            <a:off x="6949508" y="3474716"/>
            <a:ext cx="645052" cy="747337"/>
          </a:xfrm>
          <a:prstGeom prst="leftUpArrow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reparation 2">
            <a:extLst>
              <a:ext uri="{FF2B5EF4-FFF2-40B4-BE49-F238E27FC236}">
                <a16:creationId xmlns:a16="http://schemas.microsoft.com/office/drawing/2014/main" id="{59A25316-F0D7-4240-A1B5-52A3693C8C94}"/>
              </a:ext>
            </a:extLst>
          </p:cNvPr>
          <p:cNvSpPr/>
          <p:nvPr/>
        </p:nvSpPr>
        <p:spPr>
          <a:xfrm>
            <a:off x="213363" y="1084545"/>
            <a:ext cx="2146915" cy="87312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Suites</a:t>
            </a:r>
          </a:p>
        </p:txBody>
      </p:sp>
      <p:sp>
        <p:nvSpPr>
          <p:cNvPr id="62" name="Right Arrow 16">
            <a:extLst>
              <a:ext uri="{FF2B5EF4-FFF2-40B4-BE49-F238E27FC236}">
                <a16:creationId xmlns:a16="http://schemas.microsoft.com/office/drawing/2014/main" id="{59A7ECC6-F3A4-4A69-AD3A-4A0D58819E00}"/>
              </a:ext>
            </a:extLst>
          </p:cNvPr>
          <p:cNvSpPr/>
          <p:nvPr/>
        </p:nvSpPr>
        <p:spPr>
          <a:xfrm>
            <a:off x="2295082" y="1314230"/>
            <a:ext cx="993284" cy="361181"/>
          </a:xfrm>
          <a:prstGeom prst="rightArrow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16">
            <a:extLst>
              <a:ext uri="{FF2B5EF4-FFF2-40B4-BE49-F238E27FC236}">
                <a16:creationId xmlns:a16="http://schemas.microsoft.com/office/drawing/2014/main" id="{C6F0FEA5-C8DC-476E-BAEA-94CF22053084}"/>
              </a:ext>
            </a:extLst>
          </p:cNvPr>
          <p:cNvSpPr/>
          <p:nvPr/>
        </p:nvSpPr>
        <p:spPr>
          <a:xfrm>
            <a:off x="4917827" y="1322928"/>
            <a:ext cx="993284" cy="361181"/>
          </a:xfrm>
          <a:prstGeom prst="rightArrow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Framework/test tool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304C3-A8D5-4ED9-95E7-27B4F205CEA7}"/>
              </a:ext>
            </a:extLst>
          </p:cNvPr>
          <p:cNvSpPr txBox="1"/>
          <p:nvPr/>
        </p:nvSpPr>
        <p:spPr>
          <a:xfrm>
            <a:off x="563880" y="855059"/>
            <a:ext cx="8366760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Load Test Suites.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Execute test script list which defined in Test Suite.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Read Test Data to use for each test 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Each test script use Built-n/User defined keywords to run test 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Write log message and update test script results to Test Reports.</a:t>
            </a:r>
          </a:p>
        </p:txBody>
      </p:sp>
    </p:spTree>
    <p:extLst>
      <p:ext uri="{BB962C8B-B14F-4D97-AF65-F5344CB8AC3E}">
        <p14:creationId xmlns:p14="http://schemas.microsoft.com/office/powerpoint/2010/main" val="260221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design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79A6-2867-49AF-A69A-F1C3832BBC59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Architecture.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Actions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Test script.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Types of test script.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When does define common action?</a:t>
            </a:r>
          </a:p>
        </p:txBody>
      </p:sp>
    </p:spTree>
    <p:extLst>
      <p:ext uri="{BB962C8B-B14F-4D97-AF65-F5344CB8AC3E}">
        <p14:creationId xmlns:p14="http://schemas.microsoft.com/office/powerpoint/2010/main" val="374752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EAC1E50-8F5C-41CC-9F9E-33168E90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16400"/>
            <a:ext cx="7751763" cy="1346200"/>
          </a:xfrm>
          <a:prstGeom prst="rect">
            <a:avLst/>
          </a:prstGeom>
          <a:solidFill>
            <a:srgbClr val="FFE593">
              <a:alpha val="47842"/>
            </a:srgbClr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r>
              <a:rPr lang="en-US" altLang="en-US" sz="1600" dirty="0">
                <a:solidFill>
                  <a:srgbClr val="2116FC"/>
                </a:solidFill>
              </a:rPr>
              <a:t>Function</a:t>
            </a:r>
          </a:p>
          <a:p>
            <a:pPr eaLnBrk="1" hangingPunct="1"/>
            <a:r>
              <a:rPr lang="en-US" altLang="en-US" sz="1600" dirty="0">
                <a:solidFill>
                  <a:srgbClr val="2116FC"/>
                </a:solidFill>
              </a:rPr>
              <a:t>Built-In </a:t>
            </a: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>
              <a:solidFill>
                <a:srgbClr val="000066"/>
              </a:solidFill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4B150227-1FBB-4F0E-B3E9-496A964E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751763" cy="852488"/>
          </a:xfrm>
          <a:prstGeom prst="rect">
            <a:avLst/>
          </a:prstGeom>
          <a:solidFill>
            <a:srgbClr val="FFE593">
              <a:alpha val="47842"/>
            </a:srgbClr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10253F"/>
                </a:solidFill>
                <a:latin typeface="Franklin Gothic Medium" panose="020B0603020102020204" pitchFamily="34" charset="0"/>
              </a:rPr>
              <a:t>Test Suites</a:t>
            </a:r>
          </a:p>
        </p:txBody>
      </p:sp>
      <p:sp>
        <p:nvSpPr>
          <p:cNvPr id="30" name="Snip Diagonal Corner Rectangle 7">
            <a:extLst>
              <a:ext uri="{FF2B5EF4-FFF2-40B4-BE49-F238E27FC236}">
                <a16:creationId xmlns:a16="http://schemas.microsoft.com/office/drawing/2014/main" id="{8B5F7E43-5891-4B14-8EB3-ADCA826B75FD}"/>
              </a:ext>
            </a:extLst>
          </p:cNvPr>
          <p:cNvSpPr/>
          <p:nvPr/>
        </p:nvSpPr>
        <p:spPr>
          <a:xfrm>
            <a:off x="1600200" y="4333875"/>
            <a:ext cx="3076576" cy="1076325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i="1" dirty="0">
                <a:solidFill>
                  <a:srgbClr val="17375E"/>
                </a:solidFill>
                <a:latin typeface="Calibri" pitchFamily="34" charset="0"/>
              </a:rPr>
              <a:t>Built-In KWs</a:t>
            </a:r>
          </a:p>
        </p:txBody>
      </p:sp>
      <p:sp>
        <p:nvSpPr>
          <p:cNvPr id="31" name="Snip Diagonal Corner Rectangle 8">
            <a:extLst>
              <a:ext uri="{FF2B5EF4-FFF2-40B4-BE49-F238E27FC236}">
                <a16:creationId xmlns:a16="http://schemas.microsoft.com/office/drawing/2014/main" id="{8919620E-BB1F-4C72-8F33-3429F4804218}"/>
              </a:ext>
            </a:extLst>
          </p:cNvPr>
          <p:cNvSpPr/>
          <p:nvPr/>
        </p:nvSpPr>
        <p:spPr>
          <a:xfrm>
            <a:off x="2103438" y="1371600"/>
            <a:ext cx="6278562" cy="733425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900">
                <a:solidFill>
                  <a:schemeClr val="bg1"/>
                </a:solidFill>
                <a:latin typeface="Calibri" pitchFamily="34" charset="0"/>
              </a:rPr>
              <a:t>TEST CASES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 </a:t>
            </a:r>
          </a:p>
          <a:p>
            <a:pPr>
              <a:defRPr/>
            </a:pPr>
            <a:r>
              <a:rPr lang="en-US" sz="1500">
                <a:solidFill>
                  <a:schemeClr val="bg1"/>
                </a:solidFill>
                <a:latin typeface="Calibri" pitchFamily="34" charset="0"/>
              </a:rPr>
              <a:t>Test case 1	</a:t>
            </a:r>
            <a:r>
              <a:rPr lang="en-US" sz="1500">
                <a:solidFill>
                  <a:schemeClr val="bg1"/>
                </a:solidFill>
                <a:latin typeface="Arial" charset="0"/>
              </a:rPr>
              <a:t>Test case 3	Test case …</a:t>
            </a:r>
            <a:endParaRPr lang="en-US" sz="150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sz="1500">
                <a:solidFill>
                  <a:schemeClr val="bg1"/>
                </a:solidFill>
                <a:latin typeface="Arial" charset="0"/>
              </a:rPr>
              <a:t>Test case 2 	Test case 4</a:t>
            </a: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6D388923-8F94-4613-A048-BBC1BAEE939C}"/>
              </a:ext>
            </a:extLst>
          </p:cNvPr>
          <p:cNvSpPr/>
          <p:nvPr/>
        </p:nvSpPr>
        <p:spPr>
          <a:xfrm>
            <a:off x="3638550" y="4814888"/>
            <a:ext cx="946151" cy="4683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latin typeface="Arial" charset="0"/>
              </a:rPr>
              <a:t>verify…</a:t>
            </a:r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0793C1B8-168A-4BB0-A54C-064DB5254F0B}"/>
              </a:ext>
            </a:extLst>
          </p:cNvPr>
          <p:cNvSpPr/>
          <p:nvPr/>
        </p:nvSpPr>
        <p:spPr>
          <a:xfrm>
            <a:off x="1828800" y="4814888"/>
            <a:ext cx="722312" cy="4683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latin typeface="Arial" charset="0"/>
              </a:rPr>
              <a:t>click</a:t>
            </a:r>
          </a:p>
        </p:txBody>
      </p:sp>
      <p:sp>
        <p:nvSpPr>
          <p:cNvPr id="34" name="Rounded Rectangle 15">
            <a:extLst>
              <a:ext uri="{FF2B5EF4-FFF2-40B4-BE49-F238E27FC236}">
                <a16:creationId xmlns:a16="http://schemas.microsoft.com/office/drawing/2014/main" id="{1FF6BD06-349F-4382-82A6-B361E382AFFE}"/>
              </a:ext>
            </a:extLst>
          </p:cNvPr>
          <p:cNvSpPr/>
          <p:nvPr/>
        </p:nvSpPr>
        <p:spPr>
          <a:xfrm>
            <a:off x="2667001" y="4814888"/>
            <a:ext cx="895350" cy="4683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 err="1">
                <a:solidFill>
                  <a:srgbClr val="FFFFFF"/>
                </a:solidFill>
                <a:latin typeface="Arial" charset="0"/>
              </a:rPr>
              <a:t>setText</a:t>
            </a: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" name="Rectangle 92">
            <a:extLst>
              <a:ext uri="{FF2B5EF4-FFF2-40B4-BE49-F238E27FC236}">
                <a16:creationId xmlns:a16="http://schemas.microsoft.com/office/drawing/2014/main" id="{65051402-F4CC-4E22-9DDD-88F771B46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43163"/>
            <a:ext cx="7751763" cy="1528762"/>
          </a:xfrm>
          <a:prstGeom prst="rect">
            <a:avLst/>
          </a:prstGeom>
          <a:solidFill>
            <a:srgbClr val="FFE593">
              <a:alpha val="47842"/>
            </a:srgbClr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endParaRPr lang="en-US" altLang="en-US" sz="1600" dirty="0">
              <a:solidFill>
                <a:srgbClr val="2116FC"/>
              </a:solidFill>
            </a:endParaRPr>
          </a:p>
          <a:p>
            <a:pPr eaLnBrk="1" hangingPunct="1"/>
            <a:r>
              <a:rPr lang="en-US" altLang="en-US" sz="1600" dirty="0">
                <a:solidFill>
                  <a:srgbClr val="2116FC"/>
                </a:solidFill>
              </a:rPr>
              <a:t>Common</a:t>
            </a:r>
          </a:p>
          <a:p>
            <a:pPr eaLnBrk="1" hangingPunct="1"/>
            <a:r>
              <a:rPr lang="en-US" altLang="en-US" sz="1600" dirty="0">
                <a:solidFill>
                  <a:srgbClr val="2116FC"/>
                </a:solidFill>
              </a:rPr>
              <a:t>Test Cases</a:t>
            </a: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>
              <a:solidFill>
                <a:srgbClr val="000066"/>
              </a:solidFill>
            </a:endParaRPr>
          </a:p>
        </p:txBody>
      </p:sp>
      <p:sp>
        <p:nvSpPr>
          <p:cNvPr id="36" name="Snip Diagonal Corner Rectangle 80">
            <a:extLst>
              <a:ext uri="{FF2B5EF4-FFF2-40B4-BE49-F238E27FC236}">
                <a16:creationId xmlns:a16="http://schemas.microsoft.com/office/drawing/2014/main" id="{D14A259D-B443-42D9-8DBB-6070AB90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2509838"/>
            <a:ext cx="6292850" cy="1309687"/>
          </a:xfrm>
          <a:custGeom>
            <a:avLst/>
            <a:gdLst>
              <a:gd name="T0" fmla="*/ 6858000 w 6858000"/>
              <a:gd name="T1" fmla="*/ 647700 h 1295400"/>
              <a:gd name="T2" fmla="*/ 3429000 w 6858000"/>
              <a:gd name="T3" fmla="*/ 1295400 h 1295400"/>
              <a:gd name="T4" fmla="*/ 0 w 6858000"/>
              <a:gd name="T5" fmla="*/ 647700 h 1295400"/>
              <a:gd name="T6" fmla="*/ 3429000 w 6858000"/>
              <a:gd name="T7" fmla="*/ 0 h 1295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07952 w 6858000"/>
              <a:gd name="T13" fmla="*/ 107952 h 1295400"/>
              <a:gd name="T14" fmla="*/ 6750048 w 6858000"/>
              <a:gd name="T15" fmla="*/ 1187448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58000" h="1295400">
                <a:moveTo>
                  <a:pt x="0" y="0"/>
                </a:moveTo>
                <a:lnTo>
                  <a:pt x="6642096" y="0"/>
                </a:lnTo>
                <a:lnTo>
                  <a:pt x="6858000" y="215904"/>
                </a:lnTo>
                <a:lnTo>
                  <a:pt x="6858000" y="1295400"/>
                </a:lnTo>
                <a:lnTo>
                  <a:pt x="215904" y="1295400"/>
                </a:lnTo>
                <a:lnTo>
                  <a:pt x="0" y="107949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COMMON  ACTIONS</a:t>
            </a:r>
          </a:p>
        </p:txBody>
      </p:sp>
      <p:sp>
        <p:nvSpPr>
          <p:cNvPr id="37" name="Rounded Rectangle 15">
            <a:extLst>
              <a:ext uri="{FF2B5EF4-FFF2-40B4-BE49-F238E27FC236}">
                <a16:creationId xmlns:a16="http://schemas.microsoft.com/office/drawing/2014/main" id="{4E247865-5E8A-4B2E-B36C-1A109743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152775"/>
            <a:ext cx="1417638" cy="46831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cs typeface="Arial" charset="0"/>
              </a:rPr>
              <a:t>Common</a:t>
            </a:r>
          </a:p>
        </p:txBody>
      </p:sp>
      <p:sp>
        <p:nvSpPr>
          <p:cNvPr id="38" name="Rounded Rectangle 15">
            <a:extLst>
              <a:ext uri="{FF2B5EF4-FFF2-40B4-BE49-F238E27FC236}">
                <a16:creationId xmlns:a16="http://schemas.microsoft.com/office/drawing/2014/main" id="{418D80F7-CC99-42DA-9012-978C3B46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3152775"/>
            <a:ext cx="1416050" cy="46831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ComponentA</a:t>
            </a:r>
          </a:p>
        </p:txBody>
      </p:sp>
      <p:sp>
        <p:nvSpPr>
          <p:cNvPr id="39" name="Rounded Rectangle 15">
            <a:extLst>
              <a:ext uri="{FF2B5EF4-FFF2-40B4-BE49-F238E27FC236}">
                <a16:creationId xmlns:a16="http://schemas.microsoft.com/office/drawing/2014/main" id="{2608C647-D84F-44BC-B359-114FC268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152775"/>
            <a:ext cx="1576387" cy="46831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ComponentB</a:t>
            </a:r>
          </a:p>
        </p:txBody>
      </p:sp>
      <p:sp>
        <p:nvSpPr>
          <p:cNvPr id="40" name="Rounded Rectangle 15">
            <a:extLst>
              <a:ext uri="{FF2B5EF4-FFF2-40B4-BE49-F238E27FC236}">
                <a16:creationId xmlns:a16="http://schemas.microsoft.com/office/drawing/2014/main" id="{1810EB93-BB07-47AA-9EAA-395CE5D2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152775"/>
            <a:ext cx="1417637" cy="46831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Component..</a:t>
            </a:r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8BEC550D-0D79-4FF2-AC49-8009340B6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2214563"/>
            <a:ext cx="5697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4" name="Line 18">
            <a:extLst>
              <a:ext uri="{FF2B5EF4-FFF2-40B4-BE49-F238E27FC236}">
                <a16:creationId xmlns:a16="http://schemas.microsoft.com/office/drawing/2014/main" id="{B4DC7E17-8D3B-4FBF-A955-E47C49C50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132263"/>
            <a:ext cx="5697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5" name="Freeform 19">
            <a:extLst>
              <a:ext uri="{FF2B5EF4-FFF2-40B4-BE49-F238E27FC236}">
                <a16:creationId xmlns:a16="http://schemas.microsoft.com/office/drawing/2014/main" id="{2D2B22D9-2117-4CE4-ADFF-9397A60BE9CF}"/>
              </a:ext>
            </a:extLst>
          </p:cNvPr>
          <p:cNvSpPr>
            <a:spLocks/>
          </p:cNvSpPr>
          <p:nvPr/>
        </p:nvSpPr>
        <p:spPr bwMode="auto">
          <a:xfrm>
            <a:off x="8499475" y="2201863"/>
            <a:ext cx="6350" cy="1931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1217"/>
              </a:cxn>
            </a:cxnLst>
            <a:rect l="0" t="0" r="r" b="b"/>
            <a:pathLst>
              <a:path w="4" h="1217">
                <a:moveTo>
                  <a:pt x="0" y="0"/>
                </a:moveTo>
                <a:lnTo>
                  <a:pt x="4" y="121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827488E4-5044-4B6B-B845-3F1197AD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8563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21">
            <a:extLst>
              <a:ext uri="{FF2B5EF4-FFF2-40B4-BE49-F238E27FC236}">
                <a16:creationId xmlns:a16="http://schemas.microsoft.com/office/drawing/2014/main" id="{F177A603-1D0E-4454-AD41-6D2459702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733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24">
            <a:extLst>
              <a:ext uri="{FF2B5EF4-FFF2-40B4-BE49-F238E27FC236}">
                <a16:creationId xmlns:a16="http://schemas.microsoft.com/office/drawing/2014/main" id="{A4E9E36B-1E54-4125-85E3-3D034DF18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1952625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25">
            <a:extLst>
              <a:ext uri="{FF2B5EF4-FFF2-40B4-BE49-F238E27FC236}">
                <a16:creationId xmlns:a16="http://schemas.microsoft.com/office/drawing/2014/main" id="{CF0E436D-C6F9-455C-B4D3-EBB54FCBA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2002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6">
            <a:extLst>
              <a:ext uri="{FF2B5EF4-FFF2-40B4-BE49-F238E27FC236}">
                <a16:creationId xmlns:a16="http://schemas.microsoft.com/office/drawing/2014/main" id="{D223C895-1B11-450D-B5A5-84E674312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14563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ADC6C983-F40F-4567-818D-CC46471DA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14563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E2F6890F-B223-439E-B115-93BCE29E8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2214563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Snip Diagonal Corner Rectangle 28">
            <a:extLst>
              <a:ext uri="{FF2B5EF4-FFF2-40B4-BE49-F238E27FC236}">
                <a16:creationId xmlns:a16="http://schemas.microsoft.com/office/drawing/2014/main" id="{3B9C8000-D631-4114-AE76-58C53104D81F}"/>
              </a:ext>
            </a:extLst>
          </p:cNvPr>
          <p:cNvSpPr/>
          <p:nvPr/>
        </p:nvSpPr>
        <p:spPr>
          <a:xfrm>
            <a:off x="4848224" y="4343400"/>
            <a:ext cx="3497264" cy="1076325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i="1" dirty="0">
                <a:solidFill>
                  <a:srgbClr val="17375E"/>
                </a:solidFill>
                <a:latin typeface="Calibri" pitchFamily="34" charset="0"/>
              </a:rPr>
              <a:t>Custom KWs</a:t>
            </a:r>
          </a:p>
        </p:txBody>
      </p:sp>
      <p:sp>
        <p:nvSpPr>
          <p:cNvPr id="74" name="Rounded Rectangle 29">
            <a:extLst>
              <a:ext uri="{FF2B5EF4-FFF2-40B4-BE49-F238E27FC236}">
                <a16:creationId xmlns:a16="http://schemas.microsoft.com/office/drawing/2014/main" id="{61A4755B-BEB3-4BF0-B37F-701CF4427339}"/>
              </a:ext>
            </a:extLst>
          </p:cNvPr>
          <p:cNvSpPr/>
          <p:nvPr/>
        </p:nvSpPr>
        <p:spPr>
          <a:xfrm>
            <a:off x="7283449" y="4800600"/>
            <a:ext cx="946151" cy="4683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latin typeface="Arial" charset="0"/>
              </a:rPr>
              <a:t>verify…</a:t>
            </a:r>
          </a:p>
        </p:txBody>
      </p:sp>
      <p:sp>
        <p:nvSpPr>
          <p:cNvPr id="75" name="Rounded Rectangle 30">
            <a:extLst>
              <a:ext uri="{FF2B5EF4-FFF2-40B4-BE49-F238E27FC236}">
                <a16:creationId xmlns:a16="http://schemas.microsoft.com/office/drawing/2014/main" id="{58F91A25-10E4-4F2F-85ED-220DF6B728B0}"/>
              </a:ext>
            </a:extLst>
          </p:cNvPr>
          <p:cNvSpPr/>
          <p:nvPr/>
        </p:nvSpPr>
        <p:spPr>
          <a:xfrm>
            <a:off x="5016499" y="4800600"/>
            <a:ext cx="987428" cy="4683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 err="1">
                <a:solidFill>
                  <a:srgbClr val="FFFFFF"/>
                </a:solidFill>
                <a:latin typeface="Arial" charset="0"/>
              </a:rPr>
              <a:t>clickJS</a:t>
            </a: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6" name="Rounded Rectangle 15">
            <a:extLst>
              <a:ext uri="{FF2B5EF4-FFF2-40B4-BE49-F238E27FC236}">
                <a16:creationId xmlns:a16="http://schemas.microsoft.com/office/drawing/2014/main" id="{65DE4913-8A21-4CCD-B42C-C02D5631CD91}"/>
              </a:ext>
            </a:extLst>
          </p:cNvPr>
          <p:cNvSpPr/>
          <p:nvPr/>
        </p:nvSpPr>
        <p:spPr>
          <a:xfrm>
            <a:off x="6172202" y="4800600"/>
            <a:ext cx="990598" cy="4683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 err="1">
                <a:solidFill>
                  <a:srgbClr val="FFFFFF"/>
                </a:solidFill>
                <a:latin typeface="Arial" charset="0"/>
              </a:rPr>
              <a:t>waitFor</a:t>
            </a: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AFBB6AB1-E6F0-488A-920A-6B0D09B3B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3733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48D277DE-0F5C-4736-8E98-4E0288FD1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733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5546" y="2130425"/>
            <a:ext cx="7315200" cy="537663"/>
          </a:xfrm>
        </p:spPr>
        <p:txBody>
          <a:bodyPr/>
          <a:lstStyle/>
          <a:p>
            <a:pPr algn="ctr"/>
            <a:r>
              <a:rPr lang="en-US" sz="4000" dirty="0"/>
              <a:t>Automation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97100" y="3516923"/>
            <a:ext cx="5575300" cy="677008"/>
          </a:xfrm>
        </p:spPr>
        <p:txBody>
          <a:bodyPr/>
          <a:lstStyle/>
          <a:p>
            <a:r>
              <a:rPr lang="en-US" sz="1400" b="1" cap="none" dirty="0"/>
              <a:t>Present: Thang Cao Tran</a:t>
            </a:r>
          </a:p>
          <a:p>
            <a:r>
              <a:rPr lang="en-US" sz="1400" b="1" cap="none" dirty="0"/>
              <a:t>12/2018 </a:t>
            </a:r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734A-E950-40AD-95F7-6FE29F8CFE5D}"/>
              </a:ext>
            </a:extLst>
          </p:cNvPr>
          <p:cNvSpPr txBox="1"/>
          <p:nvPr/>
        </p:nvSpPr>
        <p:spPr>
          <a:xfrm>
            <a:off x="541388" y="855059"/>
            <a:ext cx="8342729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347663" indent="-347663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v"/>
            </a:pPr>
            <a:r>
              <a:rPr lang="en-US" altLang="en-US" sz="3200" b="1" dirty="0"/>
              <a:t>Built-in KW</a:t>
            </a:r>
            <a:r>
              <a:rPr lang="en-US" altLang="en-US" sz="3200" dirty="0"/>
              <a:t> actions describe a single interaction between the user and the system under test. Provided by Test tool.</a:t>
            </a:r>
          </a:p>
          <a:p>
            <a:pPr marL="804863" lvl="1" indent="-3429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click, set text, </a:t>
            </a:r>
            <a:r>
              <a:rPr lang="en-US" altLang="en-US" sz="2400" dirty="0" err="1"/>
              <a:t>selectOptionByValue</a:t>
            </a:r>
            <a:r>
              <a:rPr lang="en-US" altLang="en-US" sz="2400" dirty="0"/>
              <a:t>, …. etc.</a:t>
            </a:r>
          </a:p>
          <a:p>
            <a:pPr marL="347663" indent="-347663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v"/>
            </a:pPr>
            <a:r>
              <a:rPr lang="en-US" altLang="en-US" sz="3200" b="1" dirty="0">
                <a:solidFill>
                  <a:srgbClr val="262626"/>
                </a:solidFill>
              </a:rPr>
              <a:t>Custom KW</a:t>
            </a:r>
            <a:r>
              <a:rPr lang="en-US" altLang="en-US" sz="3200" dirty="0">
                <a:solidFill>
                  <a:srgbClr val="262626"/>
                </a:solidFill>
              </a:rPr>
              <a:t> </a:t>
            </a:r>
            <a:r>
              <a:rPr lang="en-US" altLang="en-US" sz="3200" dirty="0"/>
              <a:t>actions describe a single interaction that Test tool is not supported, and are composed of several built-in actions.</a:t>
            </a:r>
          </a:p>
          <a:p>
            <a:pPr marL="804863" lvl="1" indent="-3429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clickAndWait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setTextOnCell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getListValuesAtColumn</a:t>
            </a:r>
            <a:r>
              <a:rPr lang="en-US" altLang="en-US" sz="2400" dirty="0"/>
              <a:t>, … etc.</a:t>
            </a:r>
            <a:endParaRPr lang="en-US" altLang="en-US" sz="2400" b="1" dirty="0"/>
          </a:p>
          <a:p>
            <a:pPr marL="347663" indent="-347663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v"/>
            </a:pPr>
            <a:r>
              <a:rPr lang="en-US" altLang="en-US" sz="3200" b="1" dirty="0">
                <a:solidFill>
                  <a:srgbClr val="262626"/>
                </a:solidFill>
              </a:rPr>
              <a:t>Common</a:t>
            </a:r>
            <a:r>
              <a:rPr lang="en-US" altLang="en-US" sz="3200" dirty="0"/>
              <a:t> actions describe the business processes of the application.</a:t>
            </a:r>
          </a:p>
          <a:p>
            <a:pPr marL="804863" lvl="1" indent="-3429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login, send an email, verify an email, …, etc.</a:t>
            </a:r>
          </a:p>
        </p:txBody>
      </p:sp>
    </p:spTree>
    <p:extLst>
      <p:ext uri="{BB962C8B-B14F-4D97-AF65-F5344CB8AC3E}">
        <p14:creationId xmlns:p14="http://schemas.microsoft.com/office/powerpoint/2010/main" val="112642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script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734A-E950-40AD-95F7-6FE29F8CFE5D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Read Data file (if have).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Pre-Condition.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Main Test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Post-Condition</a:t>
            </a:r>
          </a:p>
          <a:p>
            <a:r>
              <a:rPr lang="en-US" sz="3200" b="1" dirty="0"/>
              <a:t>TIPs</a:t>
            </a:r>
          </a:p>
          <a:p>
            <a:pPr lvl="1"/>
            <a:r>
              <a:rPr lang="en-US" sz="2800" dirty="0"/>
              <a:t>+ Need to execute manual before implementing automate test script.</a:t>
            </a:r>
          </a:p>
          <a:p>
            <a:pPr lvl="1"/>
            <a:r>
              <a:rPr lang="en-US" sz="2800" dirty="0"/>
              <a:t>+ Test Case is well formatted, smooth running loop 3 times and should not be too long. </a:t>
            </a:r>
          </a:p>
          <a:p>
            <a:pPr lvl="1"/>
            <a:r>
              <a:rPr lang="en-US" sz="2800" dirty="0"/>
              <a:t>+ Should not use hard-code value in the test script. Should use Data File. Apply data driven if possible.</a:t>
            </a:r>
          </a:p>
        </p:txBody>
      </p:sp>
    </p:spTree>
    <p:extLst>
      <p:ext uri="{BB962C8B-B14F-4D97-AF65-F5344CB8AC3E}">
        <p14:creationId xmlns:p14="http://schemas.microsoft.com/office/powerpoint/2010/main" val="382861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 SCRIPT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734A-E950-40AD-95F7-6FE29F8CFE5D}"/>
              </a:ext>
            </a:extLst>
          </p:cNvPr>
          <p:cNvSpPr txBox="1"/>
          <p:nvPr/>
        </p:nvSpPr>
        <p:spPr>
          <a:xfrm>
            <a:off x="541389" y="806934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Flow</a:t>
            </a:r>
            <a:r>
              <a:rPr lang="en-US" sz="3200" dirty="0"/>
              <a:t> : Execute a scenario work flow on SUT. (without check points)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Get</a:t>
            </a:r>
            <a:r>
              <a:rPr lang="en-US" sz="3200" dirty="0"/>
              <a:t> :  Get information; operator … . It must return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Verify</a:t>
            </a:r>
            <a:r>
              <a:rPr lang="en-US" sz="3200" dirty="0"/>
              <a:t> : must have least 1 Check Point (Passed/Failed)</a:t>
            </a:r>
          </a:p>
          <a:p>
            <a:r>
              <a:rPr lang="en-US" sz="3200" b="1" dirty="0"/>
              <a:t>TIPs</a:t>
            </a:r>
          </a:p>
          <a:p>
            <a:pPr lvl="1"/>
            <a:r>
              <a:rPr lang="en-US" sz="2000" dirty="0"/>
              <a:t>+ Common test script is named based on the function it’s supposed to do</a:t>
            </a:r>
          </a:p>
          <a:p>
            <a:pPr lvl="1"/>
            <a:r>
              <a:rPr lang="en-US" sz="2000" dirty="0"/>
              <a:t>+ Common test script name always start with a verb.</a:t>
            </a:r>
          </a:p>
          <a:p>
            <a:pPr lvl="1"/>
            <a:r>
              <a:rPr lang="en-US" sz="2000" dirty="0"/>
              <a:t>Syntax: Check/ Verify/ Create/ Load/ Save/ Does/ Get/ Select/ Set/… + object name/purpose</a:t>
            </a:r>
          </a:p>
          <a:p>
            <a:pPr lvl="1"/>
            <a:r>
              <a:rPr lang="en-US" sz="2000" dirty="0"/>
              <a:t>+ Parameter names should be easy to understand and without space. Parameter value ranges, if there is, should be clearly defined in 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403762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54766" cy="639762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When does define COMMON action?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734A-E950-40AD-95F7-6FE29F8CFE5D}"/>
              </a:ext>
            </a:extLst>
          </p:cNvPr>
          <p:cNvSpPr txBox="1"/>
          <p:nvPr/>
        </p:nvSpPr>
        <p:spPr>
          <a:xfrm>
            <a:off x="541388" y="1055744"/>
            <a:ext cx="8342729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Utilities.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The workflow of the application.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Reused.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The Window (Edit/Verify)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The Window section (Edit/Verify)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The Dialog (Edit/Verify)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2 or more many Built-In actions.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b="1" dirty="0"/>
              <a:t>Benefits : </a:t>
            </a:r>
            <a:r>
              <a:rPr lang="en-US" altLang="en-US" sz="3200" dirty="0"/>
              <a:t>Reusability, maintainability, readability.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endParaRPr lang="en-US" altLang="en-US" sz="3200" b="1" dirty="0"/>
          </a:p>
          <a:p>
            <a:pPr marL="347663" indent="-347663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v"/>
            </a:pP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5990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882" y="274638"/>
            <a:ext cx="7652084" cy="639762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>
                <a:sym typeface="Helvetica Neue"/>
              </a:rPr>
              <a:t>Lessons learn in Automated testing</a:t>
            </a:r>
            <a:endParaRPr lang="en-US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734A-E950-40AD-95F7-6FE29F8CFE5D}"/>
              </a:ext>
            </a:extLst>
          </p:cNvPr>
          <p:cNvSpPr txBox="1"/>
          <p:nvPr/>
        </p:nvSpPr>
        <p:spPr>
          <a:xfrm>
            <a:off x="541388" y="1055744"/>
            <a:ext cx="8342729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Design your tests first, before deciding which to automate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Do not mandate 100 percent automation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Do not automate a mess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Test automation is a software development process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Avoid complex logic in your test scripts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Beware of using </a:t>
            </a:r>
            <a:r>
              <a:rPr lang="en-US" altLang="en-US" sz="3200" dirty="0" err="1"/>
              <a:t>automators</a:t>
            </a:r>
            <a:r>
              <a:rPr lang="en-US" altLang="en-US" sz="3200" dirty="0"/>
              <a:t> who don’t understand testing and don’t respect testing </a:t>
            </a:r>
          </a:p>
          <a:p>
            <a:pPr marL="457200" indent="-45720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Testability is often a better investment than automation.</a:t>
            </a:r>
            <a:endParaRPr lang="en-US" altLang="en-US" sz="3200" b="1" dirty="0"/>
          </a:p>
          <a:p>
            <a:pPr marL="347663" indent="-347663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v"/>
            </a:pP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369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nguyen.ho\Pictures\Investing-in-Detroit-Q-A-with-Ryan-Burk-CEO-of-In-The-Now-Invest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18" y="990600"/>
            <a:ext cx="59817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19431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1D61-E4BF-457B-AEB1-A11E6BB7CA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nguyen.ho\My Documents\My Pictures\Present\Thanks_mcHT_Smiley-vi.gif.r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206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1D61-E4BF-457B-AEB1-A11E6BB7CA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FEE97-61EB-4F34-8191-0EAACF9D5FA4}"/>
              </a:ext>
            </a:extLst>
          </p:cNvPr>
          <p:cNvSpPr txBox="1"/>
          <p:nvPr/>
        </p:nvSpPr>
        <p:spPr>
          <a:xfrm>
            <a:off x="609600" y="836141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Advantages &amp; 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Criteria Apply Test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Automation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Framework/Test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script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ym typeface="Helvetica Neue"/>
              </a:rPr>
              <a:t>Lessons learn in Automated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67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79A6-2867-49AF-A69A-F1C3832BBC59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Why use Automation.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Manual vs Automation Testing.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What’s Test Automation?</a:t>
            </a:r>
          </a:p>
        </p:txBody>
      </p:sp>
    </p:spTree>
    <p:extLst>
      <p:ext uri="{BB962C8B-B14F-4D97-AF65-F5344CB8AC3E}">
        <p14:creationId xmlns:p14="http://schemas.microsoft.com/office/powerpoint/2010/main" val="15839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automation?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025C-BAA7-4634-B900-C3CB0C46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3" y="4134763"/>
            <a:ext cx="2352675" cy="149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500B48-70BB-4997-9924-08860D749565}"/>
              </a:ext>
            </a:extLst>
          </p:cNvPr>
          <p:cNvSpPr txBox="1"/>
          <p:nvPr/>
        </p:nvSpPr>
        <p:spPr>
          <a:xfrm>
            <a:off x="493265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3200" b="1" dirty="0"/>
              <a:t>Our work everyday.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Frequent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Frequent builds.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Regression test the same functionality for each build.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Frequent deliveries to customer.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  <a:p>
            <a:pPr lvl="6"/>
            <a:r>
              <a:rPr lang="en-US" sz="2400" b="1" dirty="0">
                <a:solidFill>
                  <a:srgbClr val="FF0000"/>
                </a:solidFill>
              </a:rPr>
              <a:t>Catch bugs early, we must test often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31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automation testing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10292"/>
            <a:ext cx="8229600" cy="51118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70F7C5F9-CDA0-4D15-A2CD-BFCF801D3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654085"/>
              </p:ext>
            </p:extLst>
          </p:nvPr>
        </p:nvGraphicFramePr>
        <p:xfrm>
          <a:off x="838200" y="1138302"/>
          <a:ext cx="7467600" cy="4664078"/>
        </p:xfrm>
        <a:graphic>
          <a:graphicData uri="http://schemas.openxmlformats.org/drawingml/2006/table">
            <a:tbl>
              <a:tblPr/>
              <a:tblGrid>
                <a:gridCol w="3381375">
                  <a:extLst>
                    <a:ext uri="{9D8B030D-6E8A-4147-A177-3AD203B41FA5}">
                      <a16:colId xmlns:a16="http://schemas.microsoft.com/office/drawing/2014/main" val="1277691360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1603593156"/>
                    </a:ext>
                  </a:extLst>
                </a:gridCol>
              </a:tblGrid>
              <a:tr h="5635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Manual Testing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Automation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313369"/>
                  </a:ext>
                </a:extLst>
              </a:tr>
              <a:tr h="10842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 execution time 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 coverage 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Test execution time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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Test coverage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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77103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Responsive and flexible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Relatively inflexible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5472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Inconsistent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Very consistent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178420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maintenance needed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High maintenance needed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641562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Low implementation cost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High implementation cost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829712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repetitive cost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Low cost in repetition, regression, etc.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2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test automation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of software to control the execution of tests.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Commonly, test automation involves automating a manual process currently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automation is a very important phase to save time and cost required for the testing cycles.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very important for the full testing of the product and it provides consistent and uniform results as well.</a:t>
            </a:r>
          </a:p>
        </p:txBody>
      </p:sp>
    </p:spTree>
    <p:extLst>
      <p:ext uri="{BB962C8B-B14F-4D97-AF65-F5344CB8AC3E}">
        <p14:creationId xmlns:p14="http://schemas.microsoft.com/office/powerpoint/2010/main" val="360188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79A6-2867-49AF-A69A-F1C3832BBC59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Key steps.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Benefits.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Advantages.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Disadvantages.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Limitations.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Test Cases should not automate?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67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35A5-8D1F-4B10-B93D-9F32F8C31430}"/>
              </a:ext>
            </a:extLst>
          </p:cNvPr>
          <p:cNvSpPr txBox="1"/>
          <p:nvPr/>
        </p:nvSpPr>
        <p:spPr>
          <a:xfrm>
            <a:off x="541389" y="855059"/>
            <a:ext cx="8216766" cy="5364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Have testing knowledge.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Basic Test Automation.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Understand HTML, CSS, XPath, Web Development, Browsers.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 Add-ons: Firebug, </a:t>
            </a:r>
            <a:r>
              <a:rPr lang="en-US" sz="3200" dirty="0" err="1"/>
              <a:t>FirePath</a:t>
            </a:r>
            <a:r>
              <a:rPr lang="en-US" sz="3200" dirty="0"/>
              <a:t>, XPath Helper, Developer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 a Test Automation Tool: </a:t>
            </a:r>
            <a:r>
              <a:rPr lang="en-US" sz="3200" dirty="0" err="1"/>
              <a:t>Katalon</a:t>
            </a:r>
            <a:r>
              <a:rPr lang="en-US" sz="3200" dirty="0"/>
              <a:t>, HP </a:t>
            </a:r>
            <a:r>
              <a:rPr lang="en-US" sz="3200" dirty="0" err="1"/>
              <a:t>QuickTest</a:t>
            </a:r>
            <a:r>
              <a:rPr lang="en-US" sz="3200" dirty="0"/>
              <a:t> Professional, </a:t>
            </a:r>
            <a:r>
              <a:rPr lang="en-US" sz="3200" dirty="0" err="1"/>
              <a:t>Jmeter</a:t>
            </a:r>
            <a:r>
              <a:rPr lang="en-US" sz="3200" dirty="0"/>
              <a:t>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 Java/Groovy/Python/C# or another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 Selenium in-depth</a:t>
            </a:r>
          </a:p>
        </p:txBody>
      </p:sp>
    </p:spTree>
    <p:extLst>
      <p:ext uri="{BB962C8B-B14F-4D97-AF65-F5344CB8AC3E}">
        <p14:creationId xmlns:p14="http://schemas.microsoft.com/office/powerpoint/2010/main" val="33539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1221</Words>
  <Application>Microsoft Office PowerPoint</Application>
  <PresentationFormat>On-screen Show (4:3)</PresentationFormat>
  <Paragraphs>279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Franklin Gothic Medium</vt:lpstr>
      <vt:lpstr>Gill Sans</vt:lpstr>
      <vt:lpstr>Gill Sans Light</vt:lpstr>
      <vt:lpstr>Helvetica Neue</vt:lpstr>
      <vt:lpstr>Times New Roman</vt:lpstr>
      <vt:lpstr>Wingdings</vt:lpstr>
      <vt:lpstr>Office Theme</vt:lpstr>
      <vt:lpstr>PowerPoint Presentation</vt:lpstr>
      <vt:lpstr>Automation fundamentals</vt:lpstr>
      <vt:lpstr>OUTLINE</vt:lpstr>
      <vt:lpstr>introduction</vt:lpstr>
      <vt:lpstr>Why use automation?</vt:lpstr>
      <vt:lpstr>Manual vs automation testing</vt:lpstr>
      <vt:lpstr>What’s test automation</vt:lpstr>
      <vt:lpstr>Advantages &amp; disadvantages</vt:lpstr>
      <vt:lpstr>Key steps</vt:lpstr>
      <vt:lpstr>Advantages</vt:lpstr>
      <vt:lpstr>disadvantages</vt:lpstr>
      <vt:lpstr>limitation</vt:lpstr>
      <vt:lpstr>Which tcs SHOULD not automate?</vt:lpstr>
      <vt:lpstr>Criteria apply test automation</vt:lpstr>
      <vt:lpstr>Automation process</vt:lpstr>
      <vt:lpstr>Framework/test tool</vt:lpstr>
      <vt:lpstr>Framework/test tool</vt:lpstr>
      <vt:lpstr>Test cases design</vt:lpstr>
      <vt:lpstr>architecture</vt:lpstr>
      <vt:lpstr>actions</vt:lpstr>
      <vt:lpstr>test script</vt:lpstr>
      <vt:lpstr>TYPES OF TEST SCRIPT</vt:lpstr>
      <vt:lpstr>When does define COMMON action?</vt:lpstr>
      <vt:lpstr>Lessons learn in Automated testing</vt:lpstr>
      <vt:lpstr>PowerPoint Presentation</vt:lpstr>
      <vt:lpstr>PowerPoint Presentation</vt:lpstr>
    </vt:vector>
  </TitlesOfParts>
  <Company>KMS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Office Activate 110</cp:lastModifiedBy>
  <cp:revision>156</cp:revision>
  <dcterms:created xsi:type="dcterms:W3CDTF">2012-11-26T03:04:13Z</dcterms:created>
  <dcterms:modified xsi:type="dcterms:W3CDTF">2018-11-30T05:05:49Z</dcterms:modified>
</cp:coreProperties>
</file>