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81" r:id="rId5"/>
    <p:sldId id="285" r:id="rId6"/>
    <p:sldId id="280" r:id="rId7"/>
    <p:sldId id="261" r:id="rId8"/>
    <p:sldId id="262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2" r:id="rId19"/>
    <p:sldId id="283" r:id="rId20"/>
    <p:sldId id="284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  <p:embeddedFont>
      <p:font typeface="PT Sans" panose="020B0604020202020204" charset="0"/>
      <p:regular r:id="rId32"/>
      <p:bold r:id="rId33"/>
      <p:italic r:id="rId34"/>
      <p:boldItalic r:id="rId35"/>
    </p:embeddedFont>
    <p:embeddedFont>
      <p:font typeface="PT Sans Caption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017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7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1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753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114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The Only Free - Full features automation solution available.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Dual scripting modes enable effective collaboration between manual tester to automation engineers.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Based on Selenium and Appium, the dominant automation stacks with official support for multiple browsers (Chrome, Firefox, IE, Safari, Edge).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100% customer support satisfaction and positive net promoter score.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+ Native integrations with DevOps and CI/CD ecosystems: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Source control system (SVN, 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…) for collaboration and resources sharing.</a:t>
            </a:r>
          </a:p>
          <a:p>
            <a:pPr marL="342900" lvl="0" indent="-342900">
              <a:lnSpc>
                <a:spcPct val="12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ALM Test Management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Katalon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Analytics,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JIRA,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Qtest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TestRail for test result management.</a:t>
            </a:r>
          </a:p>
          <a:p>
            <a:pPr marL="342900" lvl="0" indent="-342900">
              <a:lnSpc>
                <a:spcPct val="12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Continuous Integration (CI): Jenkins, Bamboo, Docker systems to kick-off automation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execution integration to map automation test to tickets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.</a:t>
            </a:r>
          </a:p>
          <a:p>
            <a:pPr marL="342900" lvl="0" indent="-342900">
              <a:lnSpc>
                <a:spcPct val="120000"/>
              </a:lnSpc>
              <a:spcBef>
                <a:spcPts val="48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Dependency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anagement: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Gradle Plugin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Test clouds (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Saucelabs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Browserstack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Kobiton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) for test execution.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Slack integration for real-time notification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085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## </a:t>
            </a:r>
            <a:r>
              <a:rPr lang="en-US" sz="12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Automation Authoring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Test structure management.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Object spy, supporting OS components related to browsers’ activities.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Objects structure repository.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Test recording, auto script generating.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Prebuild keywords, validation methods.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IDE &amp; Editing interface to manipulate test scripts.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Define assertion, test-flow condition, variable.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External data sources: Excel, CSV, DB.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Script debugging.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## Automation Execution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Test execution structure management (multi folders / modules / releases structure).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Direct execution from IDE or from command line.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Export execution parameters, properties file for integration execution.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Report and log file can be emailed for auto execution.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Screenshot capturing on failed step automatically.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Support execution on multiple environments (local, cloud…).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b="1" i="0" u="none" strike="noStrike" cap="small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## </a:t>
            </a:r>
            <a:r>
              <a:rPr lang="en-US" sz="12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Automation Report &amp; Management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Automation artifacts are generated &amp; managed as a development project: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Fully compatible with Eclipse 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Collaboration &amp; sharing via source control (GIT, SVN)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Custom keywords &amp; libraries imported / built with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Katalon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or other IDEs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Customizable reports and logs, filterable with multiple formats.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Automate screen capturing on failed steps for quick troubleshooting.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Real-time log viewer with table and tree view.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Katalon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Analytics provide historical execution reports and intelligent quality dashboards.</a:t>
            </a:r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kms-technology.com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>
  <p:cSld name="Cover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 descr="logo-white-sloga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8112" y="876068"/>
            <a:ext cx="3053947" cy="145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image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8853" y="3674090"/>
            <a:ext cx="9532646" cy="255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>
            <a:hlinkClick r:id="rId4"/>
          </p:cNvPr>
          <p:cNvSpPr txBox="1"/>
          <p:nvPr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© 2018 KMS Technology</a:t>
            </a:r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2000"/>
              <a:buFont typeface="Gill Sans"/>
              <a:buNone/>
              <a:defRPr sz="2000" b="1" i="0" u="none" strike="noStrike" cap="none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Arial"/>
              <a:buNone/>
              <a:defRPr sz="3200" b="1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2089C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2089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2089C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2089C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15ACE5"/>
              </a:buClr>
              <a:buSzPts val="1400"/>
              <a:buFont typeface="Arial"/>
              <a:buNone/>
              <a:defRPr sz="1400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089C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2089C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2089C2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2089C2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76831" y="2182890"/>
            <a:ext cx="806833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sz="3200" b="1" i="0" u="none" strike="noStrike" cap="none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72764" y="2901488"/>
            <a:ext cx="7772400" cy="38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131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410457" y="2287384"/>
            <a:ext cx="1054039" cy="90865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sz="3200" b="1" i="0" u="none" strike="noStrike" cap="small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sz="3200" b="1" i="0" u="none" strike="noStrike" cap="small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d Present">
  <p:cSld name="1_End Pres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71355" y="-142689"/>
            <a:ext cx="9435633" cy="7043496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5665499" y="2430074"/>
            <a:ext cx="4109983" cy="58067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470934" y="6306862"/>
            <a:ext cx="43240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© 2018 KMS Technology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-57018" y="2363234"/>
            <a:ext cx="5736854" cy="58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2089C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2089C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2089C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089C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2089C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2089C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685800" y="1993779"/>
            <a:ext cx="7376111" cy="81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600"/>
              <a:buFont typeface="Gill Sans"/>
              <a:buNone/>
              <a:defRPr sz="3600" b="1" i="0" u="none" strike="noStrike" cap="none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661111" y="2587702"/>
            <a:ext cx="6400800" cy="53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640"/>
              </a:spcBef>
              <a:spcAft>
                <a:spcPts val="0"/>
              </a:spcAft>
              <a:buClr>
                <a:srgbClr val="313131"/>
              </a:buClr>
              <a:buSzPts val="3200"/>
              <a:buFont typeface="Arial"/>
              <a:buNone/>
              <a:defRPr sz="3200">
                <a:solidFill>
                  <a:srgbClr val="3131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10457" y="2130425"/>
            <a:ext cx="1054039" cy="908654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sz="3200" b="1" i="0" u="none" strike="noStrike" cap="small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089C2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089C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2089C2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2089C2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2089C2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sz="3200" b="1" i="0" u="none" strike="noStrike" cap="small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2089C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2089C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2089C2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2089C2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28434" y="6400800"/>
            <a:ext cx="9222194" cy="523538"/>
          </a:xfrm>
          <a:prstGeom prst="rect">
            <a:avLst/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51976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 descr="logo-noslogan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" y="19144"/>
            <a:ext cx="1768994" cy="6262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alon.com/" TargetMode="External"/><Relationship Id="rId7" Type="http://schemas.openxmlformats.org/officeDocument/2006/relationships/hyperlink" Target="https://www.softwaretestinghelp.com/top-20-automation-testing-tool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katalon.com/katalon-studio/docs/record-web-utility.html#record" TargetMode="External"/><Relationship Id="rId5" Type="http://schemas.openxmlformats.org/officeDocument/2006/relationships/hyperlink" Target="https://www.youtube.com/watch?v=ej_xay0acDY&amp;list=PL6tu16kXT9Po015vNjMIvbhZPAA6O-mT4" TargetMode="External"/><Relationship Id="rId4" Type="http://schemas.openxmlformats.org/officeDocument/2006/relationships/hyperlink" Target="https://www.youtube.com/watch?v=zsWBND0pxj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UI Object - Record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914400"/>
            <a:ext cx="7572375" cy="4676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1143000"/>
            <a:ext cx="3716954" cy="54530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UI Object - Modify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37" y="1181100"/>
            <a:ext cx="8620125" cy="44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UI Object - Use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19200"/>
            <a:ext cx="8734425" cy="36861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Write Test Case – Manual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1143000"/>
            <a:ext cx="8724900" cy="457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Write Test Case - Scripting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1133475"/>
            <a:ext cx="8943975" cy="4591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29"/>
          <p:cNvSpPr/>
          <p:nvPr/>
        </p:nvSpPr>
        <p:spPr>
          <a:xfrm>
            <a:off x="228600" y="6394554"/>
            <a:ext cx="70627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https://www.katalon.com/resources-center/tutorials/create-test-case-using-script-mode/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Write Test Case - Parameters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87" y="1152525"/>
            <a:ext cx="8124825" cy="4562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16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REST API TEST - Object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57200" y="6412779"/>
            <a:ext cx="3029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http://jsonplaceholder.typicode.com/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55254-8CC5-4A9D-BFFC-F4B951B07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9816"/>
            <a:ext cx="9144000" cy="5395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1D2BB-23BA-4507-91F9-F9E506F33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910" y="3688629"/>
            <a:ext cx="3333750" cy="2724150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67BE1-65A8-4C06-9744-6297DB1B1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28" y="4498074"/>
            <a:ext cx="3962400" cy="1333500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/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17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REST API TEST - Scripting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D9C29-7441-4668-8655-DE04D3D4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144000" cy="5241388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- Setting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DF044-944F-402A-9B3C-DF62B9726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1" y="990600"/>
            <a:ext cx="8992684" cy="48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1367"/>
      </p:ext>
    </p:ext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19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-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91674-3060-42EA-9F12-63929979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990600"/>
            <a:ext cx="9048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7205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76831" y="2438400"/>
            <a:ext cx="806833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600"/>
              <a:buFont typeface="Gill Sans"/>
              <a:buNone/>
            </a:pPr>
            <a:r>
              <a:rPr lang="en-US" sz="4000" b="1" i="0" u="none" strike="noStrike" cap="none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KATALON STUDIO</a:t>
            </a:r>
            <a:endParaRPr sz="4000" b="1" i="0" u="none" strike="noStrike" cap="none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54621" y="3581400"/>
            <a:ext cx="7772400" cy="38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2019</a:t>
            </a:r>
            <a:endParaRPr sz="2000" b="0" i="0" u="none" strike="noStrike" cap="none" dirty="0">
              <a:solidFill>
                <a:srgbClr val="31313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KMS A+</a:t>
            </a:r>
            <a:endParaRPr sz="2000" b="0" i="0" u="none" strike="noStrike" cap="none" dirty="0">
              <a:solidFill>
                <a:srgbClr val="31313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- Scripting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37627-9D0B-4A63-8E7F-A32E3AEE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0600"/>
            <a:ext cx="9144000" cy="35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3567"/>
      </p:ext>
    </p:ext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21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2743200" y="2438399"/>
            <a:ext cx="3600741" cy="114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7200"/>
              <a:buFont typeface="Gill Sans"/>
              <a:buNone/>
            </a:pPr>
            <a:r>
              <a:rPr lang="en-US" sz="7200" b="1" cap="small" dirty="0">
                <a:solidFill>
                  <a:srgbClr val="15ACE5"/>
                </a:solidFill>
                <a:latin typeface="Calibri" panose="020F0502020204030204" pitchFamily="34" charset="0"/>
                <a:ea typeface="Gill Sans"/>
                <a:cs typeface="Calibri" panose="020F0502020204030204" pitchFamily="34" charset="0"/>
                <a:sym typeface="Gill Sans"/>
              </a:rPr>
              <a:t>Q&amp;A</a:t>
            </a:r>
            <a:endParaRPr sz="7200" b="1" cap="small" dirty="0">
              <a:solidFill>
                <a:srgbClr val="15ACE5"/>
              </a:solidFill>
              <a:latin typeface="Calibri" panose="020F0502020204030204" pitchFamily="34" charset="0"/>
              <a:ea typeface="Gill Sans"/>
              <a:cs typeface="Calibri" panose="020F0502020204030204" pitchFamily="34" charset="0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References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u="sng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  <a:hlinkClick r:id="rId3"/>
              </a:rPr>
              <a:t>https://www.katalon.com/</a:t>
            </a:r>
            <a:endParaRPr lang="en-US" sz="3200" u="sng" dirty="0">
              <a:solidFill>
                <a:schemeClr val="hlink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  <a:p>
            <a:pPr marL="342900" lvl="0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https://www.youtube.com/watch?v=zsWBND0pxjs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https://www.youtube.com/watch?v=ej_xay0acDY&amp;list=PL6tu16kXT9Po015vNjMIvbhZPAA6O-mT4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https://docs.katalon.com/katalon-studio/docs/record-web-utility.html#record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0"/>
              </a:spcBef>
            </a:pPr>
            <a:r>
              <a:rPr lang="en-US" dirty="0">
                <a:hlinkClick r:id="rId7"/>
              </a:rPr>
              <a:t>https://www.softwaretestinghelp.com/top-20-automation-testing-tools/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-57018" y="2363234"/>
            <a:ext cx="5736854" cy="463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Contents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Introduction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Demonstration</a:t>
            </a:r>
            <a:endParaRPr sz="32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Web UI Automation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RESTful APIs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PT Sans Caption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ea typeface="PT Sans Caption"/>
                <a:cs typeface="Calibri" panose="020F0502020204030204" pitchFamily="34" charset="0"/>
                <a:sym typeface="PT Sans Caption"/>
              </a:rPr>
              <a:t>Introduction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199" y="953589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Katalon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Studio is a Simple and Powerful test automation solution for Mobile, Web, Database and API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PT Sans"/>
            </a:endParaRPr>
          </a:p>
          <a:p>
            <a:pPr marL="342900" lvl="0" indent="-342900">
              <a:spcBef>
                <a:spcPts val="0"/>
              </a:spcBef>
              <a:buSzPts val="24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PT Sans"/>
              </a:rPr>
              <a:t>Cross platforms support Windows, macOS, Linux and popular mobile and browser platforms.</a:t>
            </a:r>
          </a:p>
          <a:p>
            <a:pPr marL="342900" lvl="0" indent="-342900">
              <a:spcBef>
                <a:spcPts val="0"/>
              </a:spcBef>
              <a:buSzPts val="2400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PT Sans"/>
              </a:rPr>
              <a:t>Katalon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PT Sans"/>
              </a:rPr>
              <a:t> has over 250K active users, 4000+ weekly downloads; Plug-in store in Q1.2019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423BDE-7262-4917-9623-80771C769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526" y="2847143"/>
            <a:ext cx="5153903" cy="3495952"/>
          </a:xfrm>
          <a:prstGeom prst="rect">
            <a:avLst/>
          </a:prstGeom>
          <a:effectLst>
            <a:outerShdw blurRad="50800" dist="50800" dir="5400000" sx="102000" sy="102000" algn="ctr" rotWithShape="0">
              <a:srgbClr val="000000">
                <a:alpha val="6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731742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PT Sans Caption"/>
              <a:buNone/>
            </a:pPr>
            <a:r>
              <a:rPr lang="en-US" sz="3600" b="1" i="0" u="none" strike="noStrike" cap="small" dirty="0" err="1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Katalon</a:t>
            </a: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 Studio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57199" y="953589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P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8325B-C5CD-4914-AD2B-FDEA469E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4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293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084C58-BE35-48D9-A06D-93DCC3649FBC}"/>
              </a:ext>
            </a:extLst>
          </p:cNvPr>
          <p:cNvSpPr/>
          <p:nvPr/>
        </p:nvSpPr>
        <p:spPr>
          <a:xfrm>
            <a:off x="3479129" y="1125415"/>
            <a:ext cx="2499637" cy="495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Overview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C6FCC-D4B6-4B07-9701-0D0AB593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741" y="2823796"/>
            <a:ext cx="2242006" cy="1210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C25BA1-42DE-42EE-A8A7-A27E50CB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193" y="1255034"/>
            <a:ext cx="1533739" cy="971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1D9804-DD15-4618-BCD8-980E98AFA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199" y="4659859"/>
            <a:ext cx="1743318" cy="9431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BF66B7-A1E5-4DB1-8A52-AC5FA37D55C7}"/>
              </a:ext>
            </a:extLst>
          </p:cNvPr>
          <p:cNvSpPr/>
          <p:nvPr/>
        </p:nvSpPr>
        <p:spPr>
          <a:xfrm>
            <a:off x="6431002" y="1137140"/>
            <a:ext cx="2499637" cy="495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F90F7-20BE-42EF-B080-770038EA0D6C}"/>
              </a:ext>
            </a:extLst>
          </p:cNvPr>
          <p:cNvSpPr/>
          <p:nvPr/>
        </p:nvSpPr>
        <p:spPr>
          <a:xfrm>
            <a:off x="421751" y="1120725"/>
            <a:ext cx="2499637" cy="4951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E9B4C-2278-40F0-9B0A-4C45CA333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43" y="1582910"/>
            <a:ext cx="1028188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F92579-5493-41FB-8122-FFF56270E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989" y="1589815"/>
            <a:ext cx="1165624" cy="1019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FCC065-B92D-4655-BE94-9E73A1B70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642" y="2784263"/>
            <a:ext cx="1028189" cy="931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F4F74-E9E5-4E5D-9B0F-6AEF338A0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3924" y="2784263"/>
            <a:ext cx="1179689" cy="931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59CB6-2C02-4656-917A-8DF96B4FD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452" y="5288959"/>
            <a:ext cx="1219370" cy="657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CC1E86-17A5-4ED9-8E10-56F9CCC1C9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6593" y="4281454"/>
            <a:ext cx="1219370" cy="6798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1B55C3-2F15-4796-98E7-E1E7772B0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9471" y="1628501"/>
            <a:ext cx="771633" cy="397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61496D-99A1-4B44-8131-0B8673CD5B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9771" y="1628501"/>
            <a:ext cx="685896" cy="381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7F667D-6B62-4AC7-91A5-3D8F9E477C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9471" y="2264112"/>
            <a:ext cx="819264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AF1B4E-2BC5-4F83-BAA8-045B6602CE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8956" y="2254571"/>
            <a:ext cx="895475" cy="3524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4BFFFB-8E75-4143-A6A5-0C31C7E8E3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7268" y="4176778"/>
            <a:ext cx="1936152" cy="397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19270A-F8C0-4730-9422-99BF466570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9471" y="2830923"/>
            <a:ext cx="590632" cy="3305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7C0050-DA32-46B3-BC97-4282A679978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08956" y="3421428"/>
            <a:ext cx="447737" cy="381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EB947F-E22E-48C1-8959-1683C6C4D61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22711" y="2830923"/>
            <a:ext cx="819264" cy="3524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B61AE5-57FC-40A7-8811-90C313C214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09471" y="3459534"/>
            <a:ext cx="905001" cy="3048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CD5550-C510-4D72-8DA6-33BAAB477DF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77356" y="4743451"/>
            <a:ext cx="2120891" cy="4214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4F36682-B240-4D2F-92B9-7A491EFAD86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92927" y="5254745"/>
            <a:ext cx="1451221" cy="7860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6AB01-95B2-4808-854B-421C4856F9E9}"/>
              </a:ext>
            </a:extLst>
          </p:cNvPr>
          <p:cNvCxnSpPr>
            <a:cxnSpLocks/>
          </p:cNvCxnSpPr>
          <p:nvPr/>
        </p:nvCxnSpPr>
        <p:spPr>
          <a:xfrm>
            <a:off x="500370" y="3993895"/>
            <a:ext cx="2319175" cy="0"/>
          </a:xfrm>
          <a:prstGeom prst="line">
            <a:avLst/>
          </a:prstGeom>
          <a:ln w="63500">
            <a:solidFill>
              <a:srgbClr val="FF000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23C272-1B0A-4C34-B915-CEF2C85289A6}"/>
              </a:ext>
            </a:extLst>
          </p:cNvPr>
          <p:cNvCxnSpPr>
            <a:cxnSpLocks/>
          </p:cNvCxnSpPr>
          <p:nvPr/>
        </p:nvCxnSpPr>
        <p:spPr>
          <a:xfrm>
            <a:off x="6521232" y="3977486"/>
            <a:ext cx="2319175" cy="0"/>
          </a:xfrm>
          <a:prstGeom prst="line">
            <a:avLst/>
          </a:prstGeom>
          <a:ln w="63500">
            <a:solidFill>
              <a:srgbClr val="FF0000">
                <a:alpha val="7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5393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SOLUTION DIAGRAM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992777"/>
            <a:ext cx="8653863" cy="471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2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Working Flow</a:t>
            </a:r>
            <a:endParaRPr sz="32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E381E-54AA-4E69-A590-0F17D962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3" y="914401"/>
            <a:ext cx="8782050" cy="533847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UI Object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Record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Modify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Use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Write Test Case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Manual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Scripting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Parameters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REST API Test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Scripting</a:t>
            </a:r>
          </a:p>
          <a:p>
            <a:pPr marL="342900" lvl="0" indent="-342900">
              <a:spcBef>
                <a:spcPts val="560"/>
              </a:spcBef>
              <a:buSzPts val="28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480"/>
              </a:spcBef>
              <a:buSzPts val="24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Scripting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2266658" y="274638"/>
            <a:ext cx="642014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lang="en-US" sz="3600" b="1" i="0" u="none" strike="noStrike" cap="small" dirty="0">
                <a:solidFill>
                  <a:srgbClr val="15ACE5"/>
                </a:solidFill>
                <a:latin typeface="Calibri" panose="020F0502020204030204" pitchFamily="34" charset="0"/>
                <a:cs typeface="Calibri" panose="020F0502020204030204" pitchFamily="34" charset="0"/>
                <a:sym typeface="Gill Sans"/>
              </a:rPr>
              <a:t>DEMONSTRATION</a:t>
            </a:r>
            <a:endParaRPr sz="3600" b="1" i="0" u="none" strike="noStrike" cap="small" dirty="0">
              <a:solidFill>
                <a:srgbClr val="15ACE5"/>
              </a:solidFill>
              <a:latin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ldNum" idx="12"/>
          </p:nvPr>
        </p:nvSpPr>
        <p:spPr>
          <a:xfrm>
            <a:off x="6553200" y="651976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fld>
            <a:endParaRPr sz="1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619</Words>
  <Application>Microsoft Office PowerPoint</Application>
  <PresentationFormat>On-screen Show (4:3)</PresentationFormat>
  <Paragraphs>113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Arial</vt:lpstr>
      <vt:lpstr>PT Sans Caption</vt:lpstr>
      <vt:lpstr>PT Sans</vt:lpstr>
      <vt:lpstr>Gill Sans</vt:lpstr>
      <vt:lpstr>Template</vt:lpstr>
      <vt:lpstr>PowerPoint Presentation</vt:lpstr>
      <vt:lpstr>KATALON STUDIO</vt:lpstr>
      <vt:lpstr>Contents</vt:lpstr>
      <vt:lpstr>Introduction</vt:lpstr>
      <vt:lpstr>Katalon Studio</vt:lpstr>
      <vt:lpstr>Overview</vt:lpstr>
      <vt:lpstr>SOLUTION DIAGRAM</vt:lpstr>
      <vt:lpstr>Working Flow</vt:lpstr>
      <vt:lpstr>DEMONSTRATION</vt:lpstr>
      <vt:lpstr>UI Object - Record</vt:lpstr>
      <vt:lpstr>UI Object - Modify</vt:lpstr>
      <vt:lpstr>UI Object - Use</vt:lpstr>
      <vt:lpstr>Write Test Case – Manual</vt:lpstr>
      <vt:lpstr>Write Test Case - Scripting</vt:lpstr>
      <vt:lpstr>Write Test Case - Parameters</vt:lpstr>
      <vt:lpstr>REST API TEST - Object</vt:lpstr>
      <vt:lpstr>REST API TEST - Scripting</vt:lpstr>
      <vt:lpstr>Database - Setting</vt:lpstr>
      <vt:lpstr>Database - Object</vt:lpstr>
      <vt:lpstr>Database - Scripting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Office Activate 110</cp:lastModifiedBy>
  <cp:revision>47</cp:revision>
  <dcterms:modified xsi:type="dcterms:W3CDTF">2019-04-06T16:08:27Z</dcterms:modified>
</cp:coreProperties>
</file>