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6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5279-5C15-494F-9178-AACED51C03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F26F-9140-41B0-B4A2-A5183AC02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E646D-7EB3-48A7-9A87-47C1A9CD255F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FE71-3E5D-4E5D-A7A4-A7E0DFDEE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CD6C4-DA88-431D-A010-8F18053EF647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E9EC750-8C7F-4C27-8785-67BE7F1480F9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2389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preceding-sibling::* = lay cac tag cung cap va dung truoc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76A0D2-2517-4503-8245-96F38E3AEB8C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4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descendant::* = lay all cac tag con cua no</a:t>
            </a:r>
          </a:p>
          <a:p>
            <a:r>
              <a:rPr lang="en-US" smtClean="0"/>
              <a:t>descendant-or-self::* = lay all cac tag con cua no va chinh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4A119B-AD16-4C3B-84C1-DFEA1B2C5D5C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A0B095-2F49-4C22-9F4E-1F0726D9B232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897A3D-B047-4514-B5D1-9E64DA033ED3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648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parent = lay tag cha lien ke cua no </a:t>
            </a:r>
          </a:p>
          <a:p>
            <a:r>
              <a:rPr lang="en-US" smtClean="0"/>
              <a:t>child = lay tag con lien ke cua no</a:t>
            </a:r>
          </a:p>
          <a:p>
            <a:r>
              <a:rPr lang="en-US" smtClean="0"/>
              <a:t>ancestor::* = lay all cac tag cha cua no</a:t>
            </a:r>
          </a:p>
          <a:p>
            <a:r>
              <a:rPr lang="en-US" smtClean="0"/>
              <a:t>ancestor-or-self::* = lay all cac tag cha cua no va chinh no</a:t>
            </a:r>
          </a:p>
          <a:p>
            <a:r>
              <a:rPr lang="en-US" smtClean="0"/>
              <a:t>descendant::* = lay all cac tag con cua no</a:t>
            </a:r>
          </a:p>
          <a:p>
            <a:r>
              <a:rPr lang="en-US" smtClean="0"/>
              <a:t>descendant-or-self::* = lay all cac tag con cua no va chinh no</a:t>
            </a:r>
          </a:p>
          <a:p>
            <a:r>
              <a:rPr lang="en-US" smtClean="0"/>
              <a:t>following-sibling::* = lay all cac tag cung cap voi no</a:t>
            </a:r>
          </a:p>
          <a:p>
            <a:r>
              <a:rPr lang="en-US" smtClean="0"/>
              <a:t>preceding-sibling::* = lay cac tag cung cap va dung truoc no</a:t>
            </a:r>
          </a:p>
          <a:p>
            <a:r>
              <a:rPr lang="en-US" smtClean="0"/>
              <a:t>following::* = lay all cac tag dung sau no</a:t>
            </a:r>
          </a:p>
          <a:p>
            <a:r>
              <a:rPr lang="en-US" smtClean="0"/>
              <a:t>preceding::* = lay all cac tag dung truoc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CFE7C-E2BE-47B1-890E-3B5B3F830DF1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descendant::* = lay all cac tag con cua no</a:t>
            </a:r>
          </a:p>
          <a:p>
            <a:r>
              <a:rPr lang="en-US" smtClean="0"/>
              <a:t>descendant-or-self::* = lay all cac tag con cua no va chinh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C499F-3BFE-4D20-94D2-78DFD30D2E71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descendant::* = lay all cac tag con cua no</a:t>
            </a:r>
          </a:p>
          <a:p>
            <a:r>
              <a:rPr lang="en-US" smtClean="0"/>
              <a:t>descendant-or-self::* = lay all cac tag con cua no va chinh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E1FDE0-93A8-4D23-A534-90669FB02F8C}" type="slidenum">
              <a:rPr lang="en-US"/>
              <a:pPr eaLnBrk="1" hangingPunct="1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ancestor::* = lay all cac tag cha cua no</a:t>
            </a:r>
          </a:p>
          <a:p>
            <a:r>
              <a:rPr lang="en-US" smtClean="0"/>
              <a:t>ancestor-or-self::* = lay all cac tag cha cua no va chinh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0FDFC1-4502-49F1-A123-A1F46F6A2BCE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ancestor::* = lay all cac tag cha cua no</a:t>
            </a:r>
          </a:p>
          <a:p>
            <a:r>
              <a:rPr lang="en-US" smtClean="0"/>
              <a:t>ancestor-or-self::* = lay all cac tag cha cua no va chinh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20394D-B3FD-4C14-A439-CE1811687119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following::* = lay all cac tag dung sau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B57B59-3904-411A-B93C-E079572C36D6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following-sibling::* = lay all cac tag cung cap voi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39B784-785E-40C7-A265-160E3589C202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preceding::* = lay all cac tag dung truoc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F1A471-1899-41EA-93FB-ED46B5EC5381}" type="slidenum">
              <a:rPr lang="en-US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6002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6670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09800" cy="307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1E71D61-E4BF-457B-AEB1-A11E6BB7C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1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Basic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9211607"/>
              </p:ext>
            </p:extLst>
          </p:nvPr>
        </p:nvGraphicFramePr>
        <p:xfrm>
          <a:off x="569259" y="908891"/>
          <a:ext cx="8153401" cy="5707068"/>
        </p:xfrm>
        <a:graphic>
          <a:graphicData uri="http://schemas.openxmlformats.org/drawingml/2006/table">
            <a:tbl>
              <a:tblPr/>
              <a:tblGrid>
                <a:gridCol w="1223010"/>
                <a:gridCol w="2446021"/>
                <a:gridCol w="2446021"/>
                <a:gridCol w="2038349"/>
              </a:tblGrid>
              <a:tr h="23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Operator</a:t>
                      </a:r>
                    </a:p>
                  </a:txBody>
                  <a:tcPr marL="9522" marR="9522" marT="9521" marB="95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9522" marR="9522" marT="9521" marB="95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Example</a:t>
                      </a:r>
                    </a:p>
                  </a:txBody>
                  <a:tcPr marL="9522" marR="9522" marT="9521" marB="95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Return value</a:t>
                      </a:r>
                    </a:p>
                  </a:txBody>
                  <a:tcPr marL="9522" marR="9522" marT="9521" marB="952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|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Computes two node-sets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//book | //cd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Returns a node-set with all book and cd elements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07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+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Addition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6 + 4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1207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Subtraction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6 - 4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07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*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Multiplication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6 * 4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1207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div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Division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8 div 4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=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Equal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price=9.80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9.80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9.90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!=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Not equal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price!=9.80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9.90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&lt;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Less than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price&lt;9.80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9.00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&lt;=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Less than or equal to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price&lt;=9.80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9.00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9.90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&gt;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Greater than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price&gt;9.80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/>
                        </a:rPr>
                        <a:t>true if price is 9.90</a:t>
                      </a:r>
                      <a:br>
                        <a:rPr lang="en-US" sz="1100" dirty="0">
                          <a:effectLst/>
                          <a:latin typeface="verdana"/>
                        </a:rPr>
                      </a:br>
                      <a:r>
                        <a:rPr lang="en-US" sz="1100" dirty="0">
                          <a:effectLst/>
                          <a:latin typeface="verdana"/>
                        </a:rPr>
                        <a:t>false if price is 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&gt;=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Greater than or equal to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price&gt;=9.80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9.90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9.70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or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or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price=9.80 or price=9.70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9.80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9.50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313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and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and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price&gt;9.00 and price&lt;9.90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true if price is 9.80</a:t>
                      </a:r>
                      <a:br>
                        <a:rPr lang="en-US" sz="1100">
                          <a:effectLst/>
                          <a:latin typeface="verdana"/>
                        </a:rPr>
                      </a:br>
                      <a:r>
                        <a:rPr lang="en-US" sz="1100">
                          <a:effectLst/>
                          <a:latin typeface="verdana"/>
                        </a:rPr>
                        <a:t>false if price is 8.50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66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mod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Modulus (division remainder)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5 mod 2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15870" marR="15870" marT="22216" marB="2221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>
                <a:effectLst/>
              </a:rPr>
              <a:t>XPath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Axes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69316101"/>
              </p:ext>
            </p:extLst>
          </p:nvPr>
        </p:nvGraphicFramePr>
        <p:xfrm>
          <a:off x="663389" y="1196975"/>
          <a:ext cx="7696200" cy="4870466"/>
        </p:xfrm>
        <a:graphic>
          <a:graphicData uri="http://schemas.openxmlformats.org/drawingml/2006/table">
            <a:tbl>
              <a:tblPr/>
              <a:tblGrid>
                <a:gridCol w="2924556"/>
                <a:gridCol w="4771644"/>
              </a:tblGrid>
              <a:tr h="192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AxisName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12530" marR="12530" marT="12528" marB="125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12530" marR="12530" marT="12528" marB="125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926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ancestor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ancestors (parent, grandparent, etc.)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26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ancestor-or-self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ancestors (parent, grandparent, etc.) of the current node and the current node itself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99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attribute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attributes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9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child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children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1926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descendant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descendants (children, grandchildren, etc.)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26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descendant-or-self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descendants (children, grandchildren, etc.) of the current node and the current node itself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1926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following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everything in the document after the closing tag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9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following-sibling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siblings after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99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namespace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namespace nodes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9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parent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the parent of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6137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preceding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nodes that appear before the current node in the document, except ancestors, attribute nodes and namespace nodes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9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preceding-sibling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Selects all siblings before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2609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/>
                        </a:rPr>
                        <a:t>self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/>
                        </a:rPr>
                        <a:t>Selects the current node</a:t>
                      </a:r>
                    </a:p>
                  </a:txBody>
                  <a:tcPr marL="20883" marR="20883" marT="29231" marB="292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6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Xpath</a:t>
            </a:r>
            <a:r>
              <a:rPr lang="en-US" dirty="0"/>
              <a:t>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/>
              <a:t>slash 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43975" cy="4526256"/>
        </p:xfrm>
        <a:graphic>
          <a:graphicData uri="http://schemas.openxmlformats.org/drawingml/2006/table">
            <a:tbl>
              <a:tblPr/>
              <a:tblGrid>
                <a:gridCol w="1092607"/>
                <a:gridCol w="2406396"/>
                <a:gridCol w="2722486"/>
                <a:gridCol w="2722486"/>
              </a:tblGrid>
              <a:tr h="339066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It represents an absolute path to the required element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6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/AAA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/AAA/CCC</a:t>
                      </a: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/AAA/DDD/BBB</a:t>
                      </a:r>
                    </a:p>
                  </a:txBody>
                  <a:tcPr marL="47626" marR="47626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535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/>
                        <a:t>Select the root element AAA</a:t>
                      </a: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Select all elements CCC which are children of the root element AAA</a:t>
                      </a: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Select all elements BBB which are children of DDD which are children of the root element AAA</a:t>
                      </a:r>
                    </a:p>
                  </a:txBody>
                  <a:tcPr marL="47626" marR="47626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295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6" marR="47626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6" marR="47626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Double slash //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91601" cy="4312920"/>
        </p:xfrm>
        <a:graphic>
          <a:graphicData uri="http://schemas.openxmlformats.org/drawingml/2006/table">
            <a:tbl>
              <a:tblPr/>
              <a:tblGrid>
                <a:gridCol w="1579090"/>
                <a:gridCol w="3477842"/>
                <a:gridCol w="3934669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Don’t care</a:t>
                      </a:r>
                      <a:r>
                        <a:rPr lang="en-US" sz="1600" baseline="0" dirty="0" smtClean="0"/>
                        <a:t> where they come from or who are their parents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//BBB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//DDD/BBB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all elements 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all elements BBB which are children of DDD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The star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990600"/>
          <a:ext cx="8943975" cy="5562600"/>
        </p:xfrm>
        <a:graphic>
          <a:graphicData uri="http://schemas.openxmlformats.org/drawingml/2006/table">
            <a:tbl>
              <a:tblPr/>
              <a:tblGrid>
                <a:gridCol w="1092607"/>
                <a:gridCol w="2406396"/>
                <a:gridCol w="2722486"/>
                <a:gridCol w="2722486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6" marR="47626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star * selects all elements located by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preceeding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path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6" marR="47626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6" marR="47626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/AAA/CCC/DDD/*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/*/*/*/BBB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//*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6" marR="47626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 all elements enclosed by elements /AAA/CCC/DDD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Select all elements BBB which have 3 ancestors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Select all elements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6" marR="47626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&lt;BBB/&gt;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&lt;BBB/&gt;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&lt;BBB&gt;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&lt;BBB/&gt;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&lt;/BBB&gt;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&lt;/BBB&gt;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&lt;BBB/&gt;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&lt;/BBB&gt;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1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6" marR="47626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B</a:t>
            </a:r>
            <a:r>
              <a:rPr lang="en-US" dirty="0" smtClean="0"/>
              <a:t>rackets </a:t>
            </a:r>
            <a:r>
              <a:rPr lang="en-US" dirty="0"/>
              <a:t>[]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91601" cy="3551237"/>
        </p:xfrm>
        <a:graphic>
          <a:graphicData uri="http://schemas.openxmlformats.org/drawingml/2006/table">
            <a:tbl>
              <a:tblPr/>
              <a:tblGrid>
                <a:gridCol w="1579090"/>
                <a:gridCol w="3477842"/>
                <a:gridCol w="3934669"/>
              </a:tblGrid>
              <a:tr h="826844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9" marB="476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 in the brackets [] gives the position of the element in the selected set.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last() selects the last element in the selection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9" marB="476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2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9" marB="476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/AAA/BBB[1]</a:t>
                      </a:r>
                    </a:p>
                  </a:txBody>
                  <a:tcPr marL="47625" marR="47625" marT="47629" marB="47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/AAA/BBB[last()]</a:t>
                      </a:r>
                    </a:p>
                  </a:txBody>
                  <a:tcPr marL="47625" marR="47625" marT="47629" marB="47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982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9" marB="476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 the first BBB child of element AAA</a:t>
                      </a:r>
                    </a:p>
                  </a:txBody>
                  <a:tcPr marL="47625" marR="47625" marT="47629" marB="47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 the last BBB child of element AAA</a:t>
                      </a:r>
                    </a:p>
                  </a:txBody>
                  <a:tcPr marL="47625" marR="47625" marT="47629" marB="47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91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9" marB="476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9" marB="47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9" marB="47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Attribute @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91601" cy="3063875"/>
        </p:xfrm>
        <a:graphic>
          <a:graphicData uri="http://schemas.openxmlformats.org/drawingml/2006/table">
            <a:tbl>
              <a:tblPr/>
              <a:tblGrid>
                <a:gridCol w="1066800"/>
                <a:gridCol w="3990132"/>
                <a:gridCol w="3934669"/>
              </a:tblGrid>
              <a:tr h="33916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 are specified by @ prefix.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16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//@id</a:t>
                      </a: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//BBB[@id]</a:t>
                      </a: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051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all attributes @id</a:t>
                      </a: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 BBB elements which have attribute id</a:t>
                      </a: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504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 id = "b1"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 id = "b2"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name = "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id = "b1"/&gt;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id = "b2"/&gt;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name = "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5" marB="47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1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Attribute @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91601" cy="3368675"/>
        </p:xfrm>
        <a:graphic>
          <a:graphicData uri="http://schemas.openxmlformats.org/drawingml/2006/table">
            <a:tbl>
              <a:tblPr/>
              <a:tblGrid>
                <a:gridCol w="1066800"/>
                <a:gridCol w="3990132"/>
                <a:gridCol w="3934669"/>
              </a:tblGrid>
              <a:tr h="339154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 are specified by @ prefix.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64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//BBB[@*]</a:t>
                      </a: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//BBB[not(@*)]</a:t>
                      </a: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011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BBB elements which have any attribute</a:t>
                      </a: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BBB elements without an attribute</a:t>
                      </a: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87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id = "b1"/&gt;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id = "b2"/&gt;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name = "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id = "b1"/&gt; 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id = "b2"/&gt; 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name = "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"/&gt; 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4" marB="476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1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Xpath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b="1" cap="none" dirty="0" smtClean="0"/>
              <a:t>Nguyen Ho</a:t>
            </a:r>
            <a:endParaRPr lang="en-US" sz="1400" b="1" cap="none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Values of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91601" cy="3855720"/>
        </p:xfrm>
        <a:graphic>
          <a:graphicData uri="http://schemas.openxmlformats.org/drawingml/2006/table">
            <a:tbl>
              <a:tblPr/>
              <a:tblGrid>
                <a:gridCol w="1066800"/>
                <a:gridCol w="3657600"/>
                <a:gridCol w="4267201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 of attributes can be used as selection criteria.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normalize-space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removes leading and trailing spaces and replaces sequences of whitespace characters by a single space.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//BBB[@name='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']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//BBB[normalize-space(@name)='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']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BBB elements which have attribute name with value '</a:t>
                      </a:r>
                      <a:r>
                        <a:rPr lang="en-US" sz="1600" dirty="0" err="1"/>
                        <a:t>bbb</a:t>
                      </a:r>
                      <a:r>
                        <a:rPr lang="en-US" sz="1600" dirty="0"/>
                        <a:t>'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 BBB elements which have attribute name with value bbb, leading and trailing spaces are removed before comparison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09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id = "b1"/&gt;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name = " 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 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name = "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 id = "b1"/&gt;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name = " 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 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name = "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"/&gt;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Count()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91601" cy="4709054"/>
        </p:xfrm>
        <a:graphic>
          <a:graphicData uri="http://schemas.openxmlformats.org/drawingml/2006/table">
            <a:tbl>
              <a:tblPr/>
              <a:tblGrid>
                <a:gridCol w="1066800"/>
                <a:gridCol w="3657600"/>
                <a:gridCol w="4267201"/>
              </a:tblGrid>
              <a:tr h="339044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count() counts the number of selected elements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44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//*[count(BBB)=2]</a:t>
                      </a: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//*[count(*)=2]</a:t>
                      </a: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0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elements which have two children BBB</a:t>
                      </a: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elements which have 2 children</a:t>
                      </a: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537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&lt;EEE&gt;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&lt;/EEE&gt;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Name 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15399" cy="4861512"/>
        </p:xfrm>
        <a:graphic>
          <a:graphicData uri="http://schemas.openxmlformats.org/drawingml/2006/table">
            <a:tbl>
              <a:tblPr/>
              <a:tblGrid>
                <a:gridCol w="831097"/>
                <a:gridCol w="2216903"/>
                <a:gridCol w="2895600"/>
                <a:gridCol w="2971799"/>
              </a:tblGrid>
              <a:tr h="30857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name() returns name of the element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7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//*[name()='BBB']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//*[starts-with(name(),'B')]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//*[contains(name(),'C')]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3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all elements with name BBB, equivalent with //BBB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all elements name of which starts with letter B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all elements name of which contain letter C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552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19" marB="476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&lt;BEC&gt;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&lt;DBD/&gt;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&lt;/BEC&gt;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BEC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&lt;DBD/&gt;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BEC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&lt;BBB/&gt;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BEC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&lt;DBD/&gt;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BEC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19" marB="47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String-length 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15399" cy="3368040"/>
        </p:xfrm>
        <a:graphic>
          <a:graphicData uri="http://schemas.openxmlformats.org/drawingml/2006/table">
            <a:tbl>
              <a:tblPr/>
              <a:tblGrid>
                <a:gridCol w="831097"/>
                <a:gridCol w="2216903"/>
                <a:gridCol w="2895600"/>
                <a:gridCol w="2971799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string-length function returns the number of characters in the string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//*[string-length(name()) = 3]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//*[string-length(name()) &lt; 3]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//*[string-length(name()) &gt; 3]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elements with three-letter name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elements name of which has one or two characters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elements with name longer than three characters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09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&lt;Q/&gt;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&lt;SSSS/&gt;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DDDDDDD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&lt;EEEE/&gt;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&lt;SSSS/&gt;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&lt;DDDDDDDD/&gt;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&lt;EEEE/&gt;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&lt;Q/&gt;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SSSS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DDDDDDDD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0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Separator |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15399" cy="3368040"/>
        </p:xfrm>
        <a:graphic>
          <a:graphicData uri="http://schemas.openxmlformats.org/drawingml/2006/table">
            <a:tbl>
              <a:tblPr/>
              <a:tblGrid>
                <a:gridCol w="831097"/>
                <a:gridCol w="2216903"/>
                <a:gridCol w="2895600"/>
                <a:gridCol w="2971799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 paths can be combined with | separator.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//CCC | //BBB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/AAA/EEE | //BBB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/AAA/EEE | //DDD/CCC | /AAA | //BBB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all elements CCC and BBB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all elements BBB and elements EEE which are children of root element AAA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combinations is not restricted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09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15399" cy="2880360"/>
        </p:xfrm>
        <a:graphic>
          <a:graphicData uri="http://schemas.openxmlformats.org/drawingml/2006/table">
            <a:tbl>
              <a:tblPr/>
              <a:tblGrid>
                <a:gridCol w="1066800"/>
                <a:gridCol w="1981200"/>
                <a:gridCol w="2895600"/>
                <a:gridCol w="2971799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child axis contains the children of the context node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/child::AAA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/child::AAA/child::BBB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/child::AAA/BBB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Equivalent of /AAA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Equivalent of /AAA/BBB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Both possibilities can be combined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090">
                <a:tc>
                  <a:txBody>
                    <a:bodyPr/>
                    <a:lstStyle/>
                    <a:p>
                      <a:pPr lv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839201" cy="5288256"/>
        </p:xfrm>
        <a:graphic>
          <a:graphicData uri="http://schemas.openxmlformats.org/drawingml/2006/table">
            <a:tbl>
              <a:tblPr/>
              <a:tblGrid>
                <a:gridCol w="1066800"/>
                <a:gridCol w="3769744"/>
                <a:gridCol w="4002657"/>
              </a:tblGrid>
              <a:tr h="308592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parent axis contains the parent of the context node, if there is one.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//DDD/parent::*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//DDD/parent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::CCC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all parents of DDD element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all parents of DDD element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188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&lt;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F/&gt;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kern="12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kern="12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kern="12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&lt;</a:t>
                      </a:r>
                      <a:r>
                        <a:rPr lang="en-US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F/&gt;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400" b="1" kern="12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D</a:t>
            </a:r>
            <a:r>
              <a:rPr lang="en-US" dirty="0" smtClean="0"/>
              <a:t>escendant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15399" cy="5257800"/>
        </p:xfrm>
        <a:graphic>
          <a:graphicData uri="http://schemas.openxmlformats.org/drawingml/2006/table">
            <a:tbl>
              <a:tblPr/>
              <a:tblGrid>
                <a:gridCol w="914400"/>
                <a:gridCol w="2286000"/>
                <a:gridCol w="2743200"/>
                <a:gridCol w="2971799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descendant axis contains the descendants of the context 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descendant is a child or a child of a child and so 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 the descendant axis never contains attribute or namespace nodes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/AAA/BBB/descendant::*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//CCC/descendant::*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//CCC/descendant::DDD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all descendants of /AAA/BBB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 all elements which have CCC among its ancestors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 elements DDD which have CCC among its ancestors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09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&lt;/EEE&gt;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&lt;/EEE&gt;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0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D</a:t>
            </a:r>
            <a:r>
              <a:rPr lang="en-US" dirty="0" smtClean="0"/>
              <a:t>escendant-or-self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219200"/>
          <a:ext cx="8915400" cy="5502275"/>
        </p:xfrm>
        <a:graphic>
          <a:graphicData uri="http://schemas.openxmlformats.org/drawingml/2006/table">
            <a:tbl>
              <a:tblPr/>
              <a:tblGrid>
                <a:gridCol w="1371600"/>
                <a:gridCol w="3429000"/>
                <a:gridCol w="4114800"/>
              </a:tblGrid>
              <a:tr h="582997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descendant-or-self axis contains the context node and the descendants of the context node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46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/AAA/XXX/descendant-or-self::*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//CCC/descendant-or-self::*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46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986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GGG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7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ncestor</a:t>
            </a:r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990600"/>
          <a:ext cx="8991600" cy="5684838"/>
        </p:xfrm>
        <a:graphic>
          <a:graphicData uri="http://schemas.openxmlformats.org/drawingml/2006/table">
            <a:tbl>
              <a:tblPr/>
              <a:tblGrid>
                <a:gridCol w="1383323"/>
                <a:gridCol w="3458308"/>
                <a:gridCol w="4149969"/>
              </a:tblGrid>
              <a:tr h="1162115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ancestor axis contains the ancestors of the context 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ancestors of the context node consist of the parent of context node and the parent's parent and so 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Thus, the ancestor axis will always include the root node, unless the context node is the root node.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27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/AAA/BBB/DDD/CCC/EEE/ancestor::*</a:t>
                      </a: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//FFF/ancestor::*</a:t>
                      </a: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36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all elements given in this absolute path</a:t>
                      </a: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 ancestors of FFF element</a:t>
                      </a: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06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&lt;/EEE&gt;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347378"/>
            <a:ext cx="5575300" cy="441951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spcBef>
                <a:spcPct val="30000"/>
              </a:spcBef>
              <a:buFontTx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Introduction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30000"/>
              </a:spcBef>
              <a:buFont typeface="Verdana" panose="020B0604030504040204" pitchFamily="34" charset="0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Syntax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30000"/>
              </a:spcBef>
              <a:buFont typeface="Verdana" panose="020B0604030504040204" pitchFamily="34" charset="0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Basic operators and functions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30000"/>
              </a:spcBef>
              <a:buFont typeface="Verdana" panose="020B0604030504040204" pitchFamily="34" charset="0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Examples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30000"/>
              </a:spcBef>
              <a:buFont typeface="Verdana" panose="020B0604030504040204" pitchFamily="34" charset="0"/>
              <a:buAutoNum type="arabicPeriod"/>
            </a:pPr>
            <a:endParaRPr lang="en-US" sz="4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9600" indent="-609600"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sz="4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ncestor-or-self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066800"/>
          <a:ext cx="8915400" cy="5745416"/>
        </p:xfrm>
        <a:graphic>
          <a:graphicData uri="http://schemas.openxmlformats.org/drawingml/2006/table">
            <a:tbl>
              <a:tblPr/>
              <a:tblGrid>
                <a:gridCol w="1371600"/>
                <a:gridCol w="3429000"/>
                <a:gridCol w="4114800"/>
              </a:tblGrid>
              <a:tr h="82672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ancestor-or-self axis contains the context node and the ancestors of the context 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ancestor-or-self axis will always include the root node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93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/AAA/XXX/DDD/EEE/ancestor-or-self::*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//GGG/ancestor-or-self::*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93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253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&lt;/ZZZ&gt;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GGG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ollowing</a:t>
            </a:r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990600"/>
          <a:ext cx="8991600" cy="5654676"/>
        </p:xfrm>
        <a:graphic>
          <a:graphicData uri="http://schemas.openxmlformats.org/drawingml/2006/table">
            <a:tbl>
              <a:tblPr/>
              <a:tblGrid>
                <a:gridCol w="1383323"/>
                <a:gridCol w="3458308"/>
                <a:gridCol w="4149969"/>
              </a:tblGrid>
              <a:tr h="522029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following axis contains all nodes in the same document as the context node that are after the context node in document order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45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/AAA/XXX/following::*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//ZZZ/following::*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45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357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30" marB="47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&lt;ZZZ&gt;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&lt;/DDD&gt;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&lt;/ZZZ&gt;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&lt;FFF&gt;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&lt;GGG/&gt;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&lt;/FFF&gt;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&lt;ZZZ&gt;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&lt;EEE/&gt;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&lt;/DDD&gt;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&lt;/ZZZ&gt;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GGG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GGG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30" marB="47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Following-sibling</a:t>
            </a:r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35081"/>
              </p:ext>
            </p:extLst>
          </p:nvPr>
        </p:nvGraphicFramePr>
        <p:xfrm>
          <a:off x="161365" y="820269"/>
          <a:ext cx="8888505" cy="5775920"/>
        </p:xfrm>
        <a:graphic>
          <a:graphicData uri="http://schemas.openxmlformats.org/drawingml/2006/table">
            <a:tbl>
              <a:tblPr/>
              <a:tblGrid>
                <a:gridCol w="1367462"/>
                <a:gridCol w="3418656"/>
                <a:gridCol w="4102387"/>
              </a:tblGrid>
              <a:tr h="54809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0" marB="4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following-sibling axis contains all the following siblings of the context node.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(the same level)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0" marB="4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61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0" marB="4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/AAA/BBB/following-sibling::*</a:t>
                      </a:r>
                    </a:p>
                  </a:txBody>
                  <a:tcPr marL="47625" marR="47625" marT="47620" marB="4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//CCC/following-sibling::*</a:t>
                      </a:r>
                    </a:p>
                  </a:txBody>
                  <a:tcPr marL="47625" marR="47625" marT="47620" marB="4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61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0" marB="4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7625" marR="47625" marT="47620" marB="4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7625" marR="47625" marT="47620" marB="4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2391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0" marB="47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0" marB="4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&lt;/BBB&gt;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0" marB="4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4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Preceding</a:t>
            </a:r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990600"/>
          <a:ext cx="8991600" cy="5440656"/>
        </p:xfrm>
        <a:graphic>
          <a:graphicData uri="http://schemas.openxmlformats.org/drawingml/2006/table">
            <a:tbl>
              <a:tblPr/>
              <a:tblGrid>
                <a:gridCol w="1383323"/>
                <a:gridCol w="3458308"/>
                <a:gridCol w="4149969"/>
              </a:tblGrid>
              <a:tr h="52194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preceding axis contains all nodes in the same document as the context node that are before the context node in document order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/AAA/XXX/preceding::*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//GGG/preceding::*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92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1239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2" marB="476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ZZZ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ZZZ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ZZZ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ZZZ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FFF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2" marB="47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8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receding-sibling</a:t>
            </a:r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990600"/>
          <a:ext cx="8991600" cy="5075238"/>
        </p:xfrm>
        <a:graphic>
          <a:graphicData uri="http://schemas.openxmlformats.org/drawingml/2006/table">
            <a:tbl>
              <a:tblPr/>
              <a:tblGrid>
                <a:gridCol w="1383323"/>
                <a:gridCol w="3458308"/>
                <a:gridCol w="4149969"/>
              </a:tblGrid>
              <a:tr h="522003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preceding-sibling axis contains all the preceding siblings of the context node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(the same and smaller level)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29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/AAA/XXX/preceding-sibling::*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//CCC/preceding-sibling::*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29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977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8" marB="476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&lt;EEE/&gt;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&lt;/XXX&gt;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EEE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DDD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     &lt;GGG/&gt;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     &lt;/FFF&gt;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&lt;/DDD&gt;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     &lt;DDD/&gt;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&lt;/CCC&gt;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Others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066800"/>
          <a:ext cx="8915399" cy="4617720"/>
        </p:xfrm>
        <a:graphic>
          <a:graphicData uri="http://schemas.openxmlformats.org/drawingml/2006/table">
            <a:tbl>
              <a:tblPr/>
              <a:tblGrid>
                <a:gridCol w="914400"/>
                <a:gridCol w="2286000"/>
                <a:gridCol w="2743200"/>
                <a:gridCol w="2971799"/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Intro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operator performs floating-point division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operator returns the remainder from a truncating division.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 returns the largest (closest to positive infinity) number that is not greater than the argument and that is an integer.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 returns the smallest (closest to negative infinity) number that is not less than the argument and that is an integer.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XPath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//BBB[position() mod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 =0]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//BBB[ position() = floor(last() div 2 + 0.5) or position() = ceiling(last() div 2 + 0.5) ]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//CCC[ position() = floor(last() div 2 + 0.5) or position() = ceiling(last() div 2 + 0.5) ]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Target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 even BBB elements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 middle BBB element(s)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 middle CCC element(s)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090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BBB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&lt;AAA&gt;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&lt;BBB/&gt;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CCC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     &lt;CCC/&gt; </a:t>
                      </a:r>
                      <a:b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000080"/>
                          </a:solidFill>
                          <a:effectLst/>
                        </a:rPr>
                        <a:t>     &lt;/AAA&gt;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nguyen.ho\Pictures\Investing-in-Detroit-Q-A-with-Ryan-Burk-CEO-of-In-The-Now-Invest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18" y="990600"/>
            <a:ext cx="59817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19431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nguyen.ho\My Documents\My Pictures\Present\Thanks_mcHT_Smiley-vi.gif.r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206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7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What is XPath?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286000"/>
          <a:ext cx="7581900" cy="1371600"/>
        </p:xfrm>
        <a:graphic>
          <a:graphicData uri="http://schemas.openxmlformats.org/drawingml/2006/table">
            <a:tbl>
              <a:tblPr/>
              <a:tblGrid>
                <a:gridCol w="1421607"/>
                <a:gridCol w="6160293"/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dirty="0" err="1">
                          <a:effectLst/>
                          <a:latin typeface="verdana"/>
                        </a:rPr>
                        <a:t>XPath</a:t>
                      </a:r>
                      <a:r>
                        <a:rPr lang="en-US" dirty="0">
                          <a:effectLst/>
                          <a:latin typeface="verdana"/>
                        </a:rPr>
                        <a:t> is a syntax for defining parts of an XML document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dirty="0" err="1">
                          <a:effectLst/>
                          <a:latin typeface="verdana"/>
                        </a:rPr>
                        <a:t>XPath</a:t>
                      </a:r>
                      <a:r>
                        <a:rPr lang="en-US" dirty="0">
                          <a:effectLst/>
                          <a:latin typeface="verdana"/>
                        </a:rPr>
                        <a:t> uses path expressions to navigate in XML documents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dirty="0" err="1">
                          <a:effectLst/>
                          <a:latin typeface="verdana"/>
                        </a:rPr>
                        <a:t>XPath</a:t>
                      </a:r>
                      <a:r>
                        <a:rPr lang="en-US" dirty="0">
                          <a:effectLst/>
                          <a:latin typeface="verdana"/>
                        </a:rPr>
                        <a:t> contains a library of standard </a:t>
                      </a:r>
                      <a:r>
                        <a:rPr lang="en-US" dirty="0" smtClean="0">
                          <a:effectLst/>
                          <a:latin typeface="verdana"/>
                        </a:rPr>
                        <a:t>functions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151" name="Picture 4" descr="X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40534"/>
            <a:ext cx="5575300" cy="441951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2000" dirty="0" smtClean="0"/>
              <a:t>XML is the most population document for many purposes</a:t>
            </a:r>
          </a:p>
          <a:p>
            <a:pPr lvl="1"/>
            <a:r>
              <a:rPr lang="en-US" sz="2000" dirty="0" smtClean="0"/>
              <a:t>HTML is also base on tree structure and html tag like XML</a:t>
            </a:r>
          </a:p>
          <a:p>
            <a:pPr lvl="1"/>
            <a:r>
              <a:rPr lang="en-US" sz="2000" dirty="0" smtClean="0"/>
              <a:t>XHTML is the future of all websites.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0507"/>
            <a:ext cx="5575300" cy="441951"/>
          </a:xfrm>
          <a:prstGeom prst="rect">
            <a:avLst/>
          </a:prstGeom>
        </p:spPr>
        <p:txBody>
          <a:bodyPr/>
          <a:lstStyle/>
          <a:p>
            <a:pPr marL="457200" lvl="1" indent="0">
              <a:buFont typeface="Symbol" panose="05050102010706020507" pitchFamily="18" charset="2"/>
              <a:buNone/>
              <a:defRPr/>
            </a:pPr>
            <a:r>
              <a:rPr lang="en-US" sz="2000" dirty="0" smtClean="0"/>
              <a:t>Basic structure of </a:t>
            </a:r>
            <a:r>
              <a:rPr lang="en-US" sz="2000" dirty="0" err="1" smtClean="0"/>
              <a:t>Xpath</a:t>
            </a:r>
            <a:r>
              <a:rPr lang="en-US" sz="2000" dirty="0" smtClean="0"/>
              <a:t> is:</a:t>
            </a:r>
          </a:p>
          <a:p>
            <a:pPr lvl="1">
              <a:defRPr/>
            </a:pPr>
            <a:r>
              <a:rPr lang="en-US" sz="2000" dirty="0" smtClean="0"/>
              <a:t>element </a:t>
            </a:r>
          </a:p>
          <a:p>
            <a:pPr lvl="1">
              <a:defRPr/>
            </a:pPr>
            <a:r>
              <a:rPr lang="en-US" sz="2000" dirty="0" smtClean="0"/>
              <a:t>attribute </a:t>
            </a:r>
          </a:p>
          <a:p>
            <a:pPr lvl="1">
              <a:defRPr/>
            </a:pPr>
            <a:r>
              <a:rPr lang="en-US" sz="2000" dirty="0" smtClean="0"/>
              <a:t>attribute value</a:t>
            </a:r>
          </a:p>
          <a:p>
            <a:pPr lvl="1">
              <a:defRPr/>
            </a:pPr>
            <a:r>
              <a:rPr lang="en-US" sz="2000" dirty="0" smtClean="0"/>
              <a:t>text</a:t>
            </a:r>
            <a:endParaRPr lang="en-US" sz="2000" dirty="0"/>
          </a:p>
          <a:p>
            <a:pPr marL="457200" lvl="1" indent="0">
              <a:buFont typeface="Symbol" panose="05050102010706020507" pitchFamily="18" charset="2"/>
              <a:buNone/>
              <a:defRPr/>
            </a:pPr>
            <a:endParaRPr lang="en-US" sz="2000" dirty="0" smtClean="0"/>
          </a:p>
          <a:p>
            <a:pPr marL="457200" lvl="1" indent="0">
              <a:buFont typeface="Symbol" panose="05050102010706020507" pitchFamily="18" charset="2"/>
              <a:buNone/>
              <a:defRPr/>
            </a:pPr>
            <a:r>
              <a:rPr lang="en-US" sz="2000" u="sng" dirty="0" smtClean="0"/>
              <a:t>Ex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&lt;title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lang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FF9900"/>
                </a:solidFill>
              </a:rPr>
              <a:t>en</a:t>
            </a:r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/>
              <a:t>Harry Potter</a:t>
            </a:r>
            <a:r>
              <a:rPr lang="en-US" sz="2000" dirty="0">
                <a:solidFill>
                  <a:srgbClr val="FF0000"/>
                </a:solidFill>
              </a:rPr>
              <a:t>&lt;/title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Font typeface="Symbol" panose="05050102010706020507" pitchFamily="18" charset="2"/>
              <a:buNone/>
              <a:defRPr/>
            </a:pPr>
            <a:endParaRPr lang="en-US" sz="2000" dirty="0" smtClean="0"/>
          </a:p>
          <a:p>
            <a:pPr marL="457200" lvl="1" indent="0">
              <a:buFont typeface="Symbol" panose="05050102010706020507" pitchFamily="18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title</a:t>
            </a:r>
            <a:r>
              <a:rPr lang="en-US" sz="2000" dirty="0" smtClean="0"/>
              <a:t> = element name</a:t>
            </a:r>
          </a:p>
          <a:p>
            <a:pPr marL="457200" lvl="1" indent="0">
              <a:buFont typeface="Symbol" panose="05050102010706020507" pitchFamily="18" charset="2"/>
              <a:buNone/>
              <a:defRPr/>
            </a:pPr>
            <a:r>
              <a:rPr lang="en-US" sz="2000" dirty="0" err="1">
                <a:solidFill>
                  <a:srgbClr val="92D050"/>
                </a:solidFill>
              </a:rPr>
              <a:t>l</a:t>
            </a:r>
            <a:r>
              <a:rPr lang="en-US" sz="2000" dirty="0" err="1" smtClean="0">
                <a:solidFill>
                  <a:srgbClr val="92D050"/>
                </a:solidFill>
              </a:rPr>
              <a:t>ang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= attribute of element</a:t>
            </a:r>
          </a:p>
          <a:p>
            <a:pPr marL="457200" lvl="1" indent="0">
              <a:buFont typeface="Symbol" panose="05050102010706020507" pitchFamily="18" charset="2"/>
              <a:buNone/>
              <a:defRPr/>
            </a:pPr>
            <a:r>
              <a:rPr lang="en-US" sz="2000" dirty="0" smtClean="0">
                <a:solidFill>
                  <a:srgbClr val="FF9900"/>
                </a:solidFill>
              </a:rPr>
              <a:t>en</a:t>
            </a:r>
            <a:r>
              <a:rPr lang="en-US" sz="2000" dirty="0" smtClean="0"/>
              <a:t> = value of </a:t>
            </a:r>
            <a:r>
              <a:rPr lang="en-US" sz="2000" dirty="0" err="1" smtClean="0"/>
              <a:t>atribute</a:t>
            </a:r>
            <a:endParaRPr lang="en-US" sz="2000" dirty="0" smtClean="0"/>
          </a:p>
          <a:p>
            <a:pPr marL="457200" lvl="1" indent="0">
              <a:buFont typeface="Symbol" panose="05050102010706020507" pitchFamily="18" charset="2"/>
              <a:buNone/>
              <a:defRPr/>
            </a:pPr>
            <a:r>
              <a:rPr lang="en-US" sz="2000" dirty="0" smtClean="0"/>
              <a:t>Harry Potter = text / content of the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Syntax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529281" y="914400"/>
            <a:ext cx="5575300" cy="441951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&lt;book&gt;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9900"/>
                </a:solidFill>
              </a:rPr>
              <a:t>  &lt;title&gt;Harry Potter&lt;/title&gt;</a:t>
            </a:r>
            <a:br>
              <a:rPr lang="en-US" sz="1600" dirty="0" smtClean="0">
                <a:solidFill>
                  <a:srgbClr val="FF9900"/>
                </a:solidFill>
              </a:rPr>
            </a:br>
            <a:r>
              <a:rPr lang="en-US" sz="1600" dirty="0" smtClean="0">
                <a:solidFill>
                  <a:srgbClr val="FF9900"/>
                </a:solidFill>
              </a:rPr>
              <a:t>  &lt;author&gt;J K. Rowling&lt;/author&gt;</a:t>
            </a:r>
            <a:br>
              <a:rPr lang="en-US" sz="1600" dirty="0" smtClean="0">
                <a:solidFill>
                  <a:srgbClr val="FF9900"/>
                </a:solidFill>
              </a:rPr>
            </a:br>
            <a:r>
              <a:rPr lang="en-US" sz="1600" dirty="0" smtClean="0">
                <a:solidFill>
                  <a:srgbClr val="FF9900"/>
                </a:solidFill>
              </a:rPr>
              <a:t>  &lt;year&gt;2005&lt;/year&gt;</a:t>
            </a:r>
            <a:br>
              <a:rPr lang="en-US" sz="1600" dirty="0" smtClean="0">
                <a:solidFill>
                  <a:srgbClr val="FF9900"/>
                </a:solidFill>
              </a:rPr>
            </a:br>
            <a:r>
              <a:rPr lang="en-US" sz="1600" dirty="0" smtClean="0">
                <a:solidFill>
                  <a:srgbClr val="FF9900"/>
                </a:solidFill>
              </a:rPr>
              <a:t>  &lt;price&gt;29.99&lt;/price&gt;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&lt;/book&gt;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73317"/>
              </p:ext>
            </p:extLst>
          </p:nvPr>
        </p:nvGraphicFramePr>
        <p:xfrm>
          <a:off x="304800" y="2474259"/>
          <a:ext cx="8610600" cy="378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562600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Relationship of Nodes</a:t>
                      </a:r>
                      <a:endParaRPr lang="en-US" sz="1600" dirty="0"/>
                    </a:p>
                  </a:txBody>
                  <a:tcP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>
                    <a:solidFill>
                      <a:srgbClr val="0099CC"/>
                    </a:solidFill>
                  </a:tcPr>
                </a:tc>
              </a:tr>
              <a:tr h="4316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Root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topmost element of the tree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book element  is the root element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book element is the parent of the title, author, year, and price</a:t>
                      </a:r>
                      <a:endParaRPr lang="en-US" sz="16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title, author, year, and price elements are all children of the book element</a:t>
                      </a:r>
                      <a:endParaRPr lang="en-US" sz="1600" dirty="0"/>
                    </a:p>
                  </a:txBody>
                  <a:tcPr/>
                </a:tc>
              </a:tr>
              <a:tr h="55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title, author, year, and price elements are all siblings</a:t>
                      </a:r>
                      <a:endParaRPr lang="en-US" sz="1600" dirty="0"/>
                    </a:p>
                  </a:txBody>
                  <a:tcPr/>
                </a:tc>
              </a:tr>
              <a:tr h="55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ancestors of the title element are the book element and the bookstore element</a:t>
                      </a:r>
                      <a:endParaRPr lang="en-US" sz="1600" dirty="0"/>
                    </a:p>
                  </a:txBody>
                  <a:tcPr/>
                </a:tc>
              </a:tr>
              <a:tr h="55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descendants of the bookstore element are the book, title, author, year, and price 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2016</Words>
  <Application>Microsoft Office PowerPoint</Application>
  <PresentationFormat>On-screen Show (4:3)</PresentationFormat>
  <Paragraphs>464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Gill Sans</vt:lpstr>
      <vt:lpstr>Gill Sans Light</vt:lpstr>
      <vt:lpstr>Symbol</vt:lpstr>
      <vt:lpstr>Verdana</vt:lpstr>
      <vt:lpstr>Verdana</vt:lpstr>
      <vt:lpstr>Wingdings</vt:lpstr>
      <vt:lpstr>Office Theme</vt:lpstr>
      <vt:lpstr>PowerPoint Presentation</vt:lpstr>
      <vt:lpstr>Xpath</vt:lpstr>
      <vt:lpstr>Content</vt:lpstr>
      <vt:lpstr>INTRODUCTION</vt:lpstr>
      <vt:lpstr>Introduction</vt:lpstr>
      <vt:lpstr>Introduction</vt:lpstr>
      <vt:lpstr>SYNTAX</vt:lpstr>
      <vt:lpstr>Syntax</vt:lpstr>
      <vt:lpstr>Syntax</vt:lpstr>
      <vt:lpstr>Operators</vt:lpstr>
      <vt:lpstr> Basic Operators</vt:lpstr>
      <vt:lpstr>XPath Axes</vt:lpstr>
      <vt:lpstr>Xpath examples</vt:lpstr>
      <vt:lpstr>Single slash /</vt:lpstr>
      <vt:lpstr>Double slash //</vt:lpstr>
      <vt:lpstr>The star *</vt:lpstr>
      <vt:lpstr>Brackets [] </vt:lpstr>
      <vt:lpstr>Attribute @</vt:lpstr>
      <vt:lpstr>Attribute @</vt:lpstr>
      <vt:lpstr>Values of Attributes</vt:lpstr>
      <vt:lpstr>Count()</vt:lpstr>
      <vt:lpstr>Name ()</vt:lpstr>
      <vt:lpstr>String-length ()</vt:lpstr>
      <vt:lpstr>Separator |</vt:lpstr>
      <vt:lpstr>Child</vt:lpstr>
      <vt:lpstr>Parent</vt:lpstr>
      <vt:lpstr>Descendant </vt:lpstr>
      <vt:lpstr>Descendant-or-self </vt:lpstr>
      <vt:lpstr>Ancestor  </vt:lpstr>
      <vt:lpstr>Ancestor-or-self </vt:lpstr>
      <vt:lpstr>Following  </vt:lpstr>
      <vt:lpstr>Following-sibling  </vt:lpstr>
      <vt:lpstr>Preceding  </vt:lpstr>
      <vt:lpstr>Preceding-sibling  </vt:lpstr>
      <vt:lpstr>Others </vt:lpstr>
      <vt:lpstr>PowerPoint Presentation</vt:lpstr>
      <vt:lpstr>PowerPoint Presentation</vt:lpstr>
      <vt:lpstr>PowerPoint Presentation</vt:lpstr>
    </vt:vector>
  </TitlesOfParts>
  <Company>KMS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Nguyen Ho</cp:lastModifiedBy>
  <cp:revision>57</cp:revision>
  <dcterms:created xsi:type="dcterms:W3CDTF">2012-11-26T03:04:13Z</dcterms:created>
  <dcterms:modified xsi:type="dcterms:W3CDTF">2015-06-17T02:46:27Z</dcterms:modified>
</cp:coreProperties>
</file>