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9" r:id="rId3"/>
    <p:sldId id="257" r:id="rId4"/>
    <p:sldId id="286" r:id="rId5"/>
    <p:sldId id="261" r:id="rId6"/>
    <p:sldId id="263" r:id="rId7"/>
    <p:sldId id="284" r:id="rId8"/>
    <p:sldId id="285" r:id="rId9"/>
    <p:sldId id="283" r:id="rId10"/>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C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64" d="100"/>
          <a:sy n="64" d="100"/>
        </p:scale>
        <p:origin x="96"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37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27748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354699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AD13C9-60DF-43AA-9CF0-88341C3AD3AB}"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400022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AAD13C9-60DF-43AA-9CF0-88341C3AD3AB}"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C7D3B8C-3A4E-42EB-A865-40AEFA8056C0}" type="slidenum">
              <a:rPr lang="es-EC" smtClean="0"/>
              <a:t>‹#›</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45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AD13C9-60DF-43AA-9CF0-88341C3AD3AB}" type="datetimeFigureOut">
              <a:rPr lang="es-EC" smtClean="0"/>
              <a:t>12/2/2020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175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AD13C9-60DF-43AA-9CF0-88341C3AD3AB}" type="datetimeFigureOut">
              <a:rPr lang="es-EC" smtClean="0"/>
              <a:t>12/2/2020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11799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D13C9-60DF-43AA-9CF0-88341C3AD3AB}" type="datetimeFigureOut">
              <a:rPr lang="es-EC" smtClean="0"/>
              <a:t>12/2/2020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38695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AD13C9-60DF-43AA-9CF0-88341C3AD3AB}" type="datetimeFigureOut">
              <a:rPr lang="es-EC" smtClean="0"/>
              <a:t>12/2/2020</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413127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AD13C9-60DF-43AA-9CF0-88341C3AD3AB}" type="datetimeFigureOut">
              <a:rPr lang="es-EC" smtClean="0"/>
              <a:t>12/2/2020</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7D3B8C-3A4E-42EB-A865-40AEFA8056C0}" type="slidenum">
              <a:rPr lang="es-EC" smtClean="0"/>
              <a:t>‹#›</a:t>
            </a:fld>
            <a:endParaRPr lang="es-EC"/>
          </a:p>
        </p:txBody>
      </p:sp>
    </p:spTree>
    <p:extLst>
      <p:ext uri="{BB962C8B-B14F-4D97-AF65-F5344CB8AC3E}">
        <p14:creationId xmlns:p14="http://schemas.microsoft.com/office/powerpoint/2010/main" val="371943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AAD13C9-60DF-43AA-9CF0-88341C3AD3AB}" type="datetimeFigureOut">
              <a:rPr lang="es-EC" smtClean="0"/>
              <a:t>12/2/2020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C7D3B8C-3A4E-42EB-A865-40AEFA8056C0}" type="slidenum">
              <a:rPr lang="es-EC" smtClean="0"/>
              <a:t>‹#›</a:t>
            </a:fld>
            <a:endParaRPr lang="es-EC"/>
          </a:p>
        </p:txBody>
      </p:sp>
    </p:spTree>
    <p:extLst>
      <p:ext uri="{BB962C8B-B14F-4D97-AF65-F5344CB8AC3E}">
        <p14:creationId xmlns:p14="http://schemas.microsoft.com/office/powerpoint/2010/main" val="73960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AD13C9-60DF-43AA-9CF0-88341C3AD3AB}" type="datetimeFigureOut">
              <a:rPr lang="es-EC" smtClean="0"/>
              <a:t>12/2/2020</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7D3B8C-3A4E-42EB-A865-40AEFA8056C0}" type="slidenum">
              <a:rPr lang="es-EC" smtClean="0"/>
              <a:t>‹#›</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2094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5898" y="846949"/>
            <a:ext cx="10349516" cy="733426"/>
          </a:xfrm>
        </p:spPr>
        <p:txBody>
          <a:bodyPr>
            <a:noAutofit/>
          </a:bodyPr>
          <a:lstStyle/>
          <a:p>
            <a:pPr algn="ctr"/>
            <a:r>
              <a:rPr lang="es-EC" sz="3600" dirty="0"/>
              <a:t>Sistema ABC Comerciantes</a:t>
            </a:r>
            <a:endParaRPr lang="es-ES" sz="1100" b="1" dirty="0"/>
          </a:p>
        </p:txBody>
      </p:sp>
      <p:sp>
        <p:nvSpPr>
          <p:cNvPr id="3" name="Subtítulo 2"/>
          <p:cNvSpPr>
            <a:spLocks noGrp="1"/>
          </p:cNvSpPr>
          <p:nvPr>
            <p:ph type="subTitle" idx="1"/>
          </p:nvPr>
        </p:nvSpPr>
        <p:spPr>
          <a:xfrm>
            <a:off x="1120512" y="3982825"/>
            <a:ext cx="7465454" cy="2098675"/>
          </a:xfrm>
        </p:spPr>
        <p:txBody>
          <a:bodyPr>
            <a:normAutofit/>
          </a:bodyPr>
          <a:lstStyle/>
          <a:p>
            <a:r>
              <a:rPr lang="es-EC" dirty="0"/>
              <a:t>Integrantes:</a:t>
            </a:r>
          </a:p>
          <a:p>
            <a:r>
              <a:rPr lang="es-EC" dirty="0"/>
              <a:t>			VICTOR GUADALUPE</a:t>
            </a:r>
          </a:p>
          <a:p>
            <a:r>
              <a:rPr lang="es-EC" dirty="0"/>
              <a:t>			    DANNY </a:t>
            </a:r>
            <a:r>
              <a:rPr lang="es-EC" dirty="0" err="1"/>
              <a:t>CárDENAS</a:t>
            </a:r>
            <a:endParaRPr lang="es-EC" dirty="0"/>
          </a:p>
          <a:p>
            <a:r>
              <a:rPr lang="es-EC" dirty="0"/>
              <a:t>				   PABLO SALAZAR</a:t>
            </a:r>
            <a:endParaRPr lang="es-ES" dirty="0"/>
          </a:p>
          <a:p>
            <a:endParaRPr lang="es-EC" dirty="0"/>
          </a:p>
          <a:p>
            <a:endParaRPr lang="es-EC" dirty="0"/>
          </a:p>
          <a:p>
            <a:endParaRPr lang="es-EC" dirty="0"/>
          </a:p>
        </p:txBody>
      </p:sp>
      <p:sp>
        <p:nvSpPr>
          <p:cNvPr id="6" name="CuadroTexto 5"/>
          <p:cNvSpPr txBox="1"/>
          <p:nvPr/>
        </p:nvSpPr>
        <p:spPr>
          <a:xfrm>
            <a:off x="9011503" y="5920968"/>
            <a:ext cx="2373911" cy="307777"/>
          </a:xfrm>
          <a:prstGeom prst="rect">
            <a:avLst/>
          </a:prstGeom>
          <a:noFill/>
        </p:spPr>
        <p:txBody>
          <a:bodyPr wrap="square" rtlCol="0">
            <a:spAutoFit/>
          </a:bodyPr>
          <a:lstStyle/>
          <a:p>
            <a:r>
              <a:rPr lang="es-EC" sz="1400" dirty="0"/>
              <a:t>INGENIERÍA DE SOFTWARE II</a:t>
            </a:r>
          </a:p>
        </p:txBody>
      </p:sp>
      <p:grpSp>
        <p:nvGrpSpPr>
          <p:cNvPr id="13" name="Group 12">
            <a:extLst>
              <a:ext uri="{FF2B5EF4-FFF2-40B4-BE49-F238E27FC236}">
                <a16:creationId xmlns:a16="http://schemas.microsoft.com/office/drawing/2014/main" id="{57B6ABE6-771F-4A57-AD31-24647AA27144}"/>
              </a:ext>
            </a:extLst>
          </p:cNvPr>
          <p:cNvGrpSpPr/>
          <p:nvPr/>
        </p:nvGrpSpPr>
        <p:grpSpPr>
          <a:xfrm>
            <a:off x="-1" y="0"/>
            <a:ext cx="12192001" cy="956345"/>
            <a:chOff x="-1" y="0"/>
            <a:chExt cx="12192001" cy="733425"/>
          </a:xfrm>
        </p:grpSpPr>
        <p:sp>
          <p:nvSpPr>
            <p:cNvPr id="10" name="Rectangle 9">
              <a:extLst>
                <a:ext uri="{FF2B5EF4-FFF2-40B4-BE49-F238E27FC236}">
                  <a16:creationId xmlns:a16="http://schemas.microsoft.com/office/drawing/2014/main" id="{A8E5DACF-8CDE-4F69-A63B-9ED16843D529}"/>
                </a:ext>
              </a:extLst>
            </p:cNvPr>
            <p:cNvSpPr/>
            <p:nvPr/>
          </p:nvSpPr>
          <p:spPr>
            <a:xfrm>
              <a:off x="0" y="0"/>
              <a:ext cx="12192000" cy="733425"/>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8">
              <a:extLst>
                <a:ext uri="{FF2B5EF4-FFF2-40B4-BE49-F238E27FC236}">
                  <a16:creationId xmlns:a16="http://schemas.microsoft.com/office/drawing/2014/main" id="{C36DB78A-C5A3-4C9E-B624-69B4FABEF4A1}"/>
                </a:ext>
              </a:extLst>
            </p:cNvPr>
            <p:cNvPicPr>
              <a:picLocks noChangeAspect="1"/>
            </p:cNvPicPr>
            <p:nvPr/>
          </p:nvPicPr>
          <p:blipFill>
            <a:blip r:embed="rId2"/>
            <a:stretch>
              <a:fillRect/>
            </a:stretch>
          </p:blipFill>
          <p:spPr>
            <a:xfrm>
              <a:off x="-1" y="0"/>
              <a:ext cx="1921079" cy="733425"/>
            </a:xfrm>
            <a:prstGeom prst="rect">
              <a:avLst/>
            </a:prstGeom>
          </p:spPr>
        </p:pic>
      </p:grpSp>
      <p:sp>
        <p:nvSpPr>
          <p:cNvPr id="4" name="Rectangle 3">
            <a:extLst>
              <a:ext uri="{FF2B5EF4-FFF2-40B4-BE49-F238E27FC236}">
                <a16:creationId xmlns:a16="http://schemas.microsoft.com/office/drawing/2014/main" id="{1D0F5DC7-7A0D-44F9-A4FE-7ECB98AED3CE}"/>
              </a:ext>
            </a:extLst>
          </p:cNvPr>
          <p:cNvSpPr/>
          <p:nvPr/>
        </p:nvSpPr>
        <p:spPr>
          <a:xfrm>
            <a:off x="2702735" y="3274273"/>
            <a:ext cx="6096000" cy="1200329"/>
          </a:xfrm>
          <a:prstGeom prst="rect">
            <a:avLst/>
          </a:prstGeom>
        </p:spPr>
        <p:txBody>
          <a:bodyPr>
            <a:spAutoFit/>
          </a:bodyPr>
          <a:lstStyle/>
          <a:p>
            <a:pPr algn="ctr"/>
            <a:r>
              <a:rPr lang="es-EC" b="1" dirty="0" err="1"/>
              <a:t>Nextprogram</a:t>
            </a:r>
            <a:endParaRPr lang="es-EC" b="1" dirty="0"/>
          </a:p>
          <a:p>
            <a:pPr algn="ctr"/>
            <a:r>
              <a:rPr lang="es-EC" b="1" dirty="0"/>
              <a:t>Tema:</a:t>
            </a:r>
            <a:r>
              <a:rPr lang="es-EC" dirty="0"/>
              <a:t> CREACIÓN DE MÉTRICAS PARA EL PROYECTO COMERCIANTES ABC</a:t>
            </a:r>
            <a:endParaRPr lang="en-US" dirty="0"/>
          </a:p>
          <a:p>
            <a:pPr algn="ctr"/>
            <a:endParaRPr lang="en-US" dirty="0"/>
          </a:p>
        </p:txBody>
      </p:sp>
      <p:pic>
        <p:nvPicPr>
          <p:cNvPr id="7" name="Picture 6">
            <a:extLst>
              <a:ext uri="{FF2B5EF4-FFF2-40B4-BE49-F238E27FC236}">
                <a16:creationId xmlns:a16="http://schemas.microsoft.com/office/drawing/2014/main" id="{E8CFE5AE-F65B-453D-825E-0EF9063F33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1759" y="1605692"/>
            <a:ext cx="1768482" cy="1643264"/>
          </a:xfrm>
          <a:prstGeom prst="rect">
            <a:avLst/>
          </a:prstGeom>
        </p:spPr>
      </p:pic>
    </p:spTree>
    <p:extLst>
      <p:ext uri="{BB962C8B-B14F-4D97-AF65-F5344CB8AC3E}">
        <p14:creationId xmlns:p14="http://schemas.microsoft.com/office/powerpoint/2010/main" val="92958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CRUD ROLES Y ESTADOS DE OPS </a:t>
            </a:r>
          </a:p>
        </p:txBody>
      </p:sp>
      <p:sp>
        <p:nvSpPr>
          <p:cNvPr id="3" name="Marcador de contenido 2"/>
          <p:cNvSpPr>
            <a:spLocks noGrp="1"/>
          </p:cNvSpPr>
          <p:nvPr>
            <p:ph idx="1"/>
          </p:nvPr>
        </p:nvSpPr>
        <p:spPr>
          <a:xfrm>
            <a:off x="1097280" y="1845734"/>
            <a:ext cx="10058400" cy="1319497"/>
          </a:xfrm>
        </p:spPr>
        <p:txBody>
          <a:bodyPr/>
          <a:lstStyle/>
          <a:p>
            <a:r>
              <a:rPr lang="es-EC" dirty="0"/>
              <a:t>Todas las ventanas y códigos que mostramos a continuación están enlazadas a una clase llamada </a:t>
            </a:r>
            <a:r>
              <a:rPr lang="es-EC" b="1" dirty="0"/>
              <a:t>“Conexión” </a:t>
            </a:r>
            <a:r>
              <a:rPr lang="es-EC" dirty="0"/>
              <a:t>la cuál no permitirá conectar con la base de datos y la invocaremos mediante instancias y métodos, de esta manera ahorraremos código y tendremos una buena práctica de codificación. </a:t>
            </a:r>
            <a:endParaRPr lang="en-US" dirty="0"/>
          </a:p>
        </p:txBody>
      </p:sp>
      <p:grpSp>
        <p:nvGrpSpPr>
          <p:cNvPr id="7" name="Group 6">
            <a:extLst>
              <a:ext uri="{FF2B5EF4-FFF2-40B4-BE49-F238E27FC236}">
                <a16:creationId xmlns:a16="http://schemas.microsoft.com/office/drawing/2014/main" id="{A319450E-60C4-432F-A242-12633D0670F9}"/>
              </a:ext>
            </a:extLst>
          </p:cNvPr>
          <p:cNvGrpSpPr/>
          <p:nvPr/>
        </p:nvGrpSpPr>
        <p:grpSpPr>
          <a:xfrm>
            <a:off x="0" y="-7620"/>
            <a:ext cx="12192000" cy="555859"/>
            <a:chOff x="0" y="0"/>
            <a:chExt cx="12192000" cy="555859"/>
          </a:xfrm>
        </p:grpSpPr>
        <p:sp>
          <p:nvSpPr>
            <p:cNvPr id="8" name="Rectangle 7">
              <a:extLst>
                <a:ext uri="{FF2B5EF4-FFF2-40B4-BE49-F238E27FC236}">
                  <a16:creationId xmlns:a16="http://schemas.microsoft.com/office/drawing/2014/main" id="{CE8CCBD8-215C-4F80-BB95-C33003AD4DE3}"/>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Picture 8">
              <a:extLst>
                <a:ext uri="{FF2B5EF4-FFF2-40B4-BE49-F238E27FC236}">
                  <a16:creationId xmlns:a16="http://schemas.microsoft.com/office/drawing/2014/main" id="{2504B0D3-4A3C-445D-B911-4E73F0FF386F}"/>
                </a:ext>
              </a:extLst>
            </p:cNvPr>
            <p:cNvPicPr>
              <a:picLocks noChangeAspect="1"/>
            </p:cNvPicPr>
            <p:nvPr/>
          </p:nvPicPr>
          <p:blipFill>
            <a:blip r:embed="rId2"/>
            <a:stretch>
              <a:fillRect/>
            </a:stretch>
          </p:blipFill>
          <p:spPr>
            <a:xfrm>
              <a:off x="0" y="0"/>
              <a:ext cx="1097280" cy="555859"/>
            </a:xfrm>
            <a:prstGeom prst="rect">
              <a:avLst/>
            </a:prstGeom>
          </p:spPr>
        </p:pic>
      </p:grpSp>
      <p:pic>
        <p:nvPicPr>
          <p:cNvPr id="4" name="Picture 3">
            <a:extLst>
              <a:ext uri="{FF2B5EF4-FFF2-40B4-BE49-F238E27FC236}">
                <a16:creationId xmlns:a16="http://schemas.microsoft.com/office/drawing/2014/main" id="{00829063-7A1A-4246-BF5F-BE38F2C520FC}"/>
              </a:ext>
            </a:extLst>
          </p:cNvPr>
          <p:cNvPicPr>
            <a:picLocks noChangeAspect="1"/>
          </p:cNvPicPr>
          <p:nvPr/>
        </p:nvPicPr>
        <p:blipFill>
          <a:blip r:embed="rId3"/>
          <a:stretch>
            <a:fillRect/>
          </a:stretch>
        </p:blipFill>
        <p:spPr>
          <a:xfrm>
            <a:off x="3196417" y="3042139"/>
            <a:ext cx="5508918" cy="31652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875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Clase INGRESAR USUARIO</a:t>
            </a:r>
          </a:p>
        </p:txBody>
      </p:sp>
      <p:grpSp>
        <p:nvGrpSpPr>
          <p:cNvPr id="9" name="Group 8">
            <a:extLst>
              <a:ext uri="{FF2B5EF4-FFF2-40B4-BE49-F238E27FC236}">
                <a16:creationId xmlns:a16="http://schemas.microsoft.com/office/drawing/2014/main" id="{CFEAD920-B7E0-45CF-BAD2-5A202AF55EA6}"/>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F408755B-E9E2-481B-8364-1804BD71AA8B}"/>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8A5EDD8A-F79C-4985-9994-F74F9FA9F03D}"/>
                </a:ext>
              </a:extLst>
            </p:cNvPr>
            <p:cNvPicPr>
              <a:picLocks noChangeAspect="1"/>
            </p:cNvPicPr>
            <p:nvPr/>
          </p:nvPicPr>
          <p:blipFill>
            <a:blip r:embed="rId2"/>
            <a:stretch>
              <a:fillRect/>
            </a:stretch>
          </p:blipFill>
          <p:spPr>
            <a:xfrm>
              <a:off x="0" y="0"/>
              <a:ext cx="1097280" cy="555859"/>
            </a:xfrm>
            <a:prstGeom prst="rect">
              <a:avLst/>
            </a:prstGeom>
          </p:spPr>
        </p:pic>
      </p:grpSp>
      <p:pic>
        <p:nvPicPr>
          <p:cNvPr id="7" name="Picture 6">
            <a:extLst>
              <a:ext uri="{FF2B5EF4-FFF2-40B4-BE49-F238E27FC236}">
                <a16:creationId xmlns:a16="http://schemas.microsoft.com/office/drawing/2014/main" id="{8E970EF8-D6E7-4642-ACD2-58F7D6253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52" y="2518349"/>
            <a:ext cx="3812618" cy="3456221"/>
          </a:xfrm>
          <a:prstGeom prst="rect">
            <a:avLst/>
          </a:prstGeom>
          <a:ln>
            <a:noFill/>
          </a:ln>
          <a:effectLst>
            <a:outerShdw blurRad="292100" dist="139700" dir="2700000" algn="tl" rotWithShape="0">
              <a:srgbClr val="333333">
                <a:alpha val="65000"/>
              </a:srgbClr>
            </a:outerShdw>
          </a:effectLst>
        </p:spPr>
      </p:pic>
      <p:sp>
        <p:nvSpPr>
          <p:cNvPr id="12" name="Marcador de contenido 2">
            <a:extLst>
              <a:ext uri="{FF2B5EF4-FFF2-40B4-BE49-F238E27FC236}">
                <a16:creationId xmlns:a16="http://schemas.microsoft.com/office/drawing/2014/main" id="{9730FB62-F0C5-4E0B-8631-06AB51DB3129}"/>
              </a:ext>
            </a:extLst>
          </p:cNvPr>
          <p:cNvSpPr>
            <a:spLocks noGrp="1"/>
          </p:cNvSpPr>
          <p:nvPr>
            <p:ph idx="1"/>
          </p:nvPr>
        </p:nvSpPr>
        <p:spPr>
          <a:xfrm>
            <a:off x="1112270" y="1755794"/>
            <a:ext cx="10058400" cy="762555"/>
          </a:xfrm>
        </p:spPr>
        <p:txBody>
          <a:bodyPr/>
          <a:lstStyle/>
          <a:p>
            <a:pPr algn="ctr"/>
            <a:r>
              <a:rPr lang="es-EC" dirty="0"/>
              <a:t>El sistema permite crear un usuario desde la pantalla de ingreso principal.</a:t>
            </a:r>
            <a:endParaRPr lang="en-US" dirty="0"/>
          </a:p>
        </p:txBody>
      </p:sp>
      <p:pic>
        <p:nvPicPr>
          <p:cNvPr id="13" name="Picture 12">
            <a:extLst>
              <a:ext uri="{FF2B5EF4-FFF2-40B4-BE49-F238E27FC236}">
                <a16:creationId xmlns:a16="http://schemas.microsoft.com/office/drawing/2014/main" id="{37D208A6-1A66-4431-8B49-3C4E70D479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3051" y="2676682"/>
            <a:ext cx="2095267" cy="3139553"/>
          </a:xfrm>
          <a:prstGeom prst="rect">
            <a:avLst/>
          </a:prstGeom>
        </p:spPr>
      </p:pic>
      <p:sp>
        <p:nvSpPr>
          <p:cNvPr id="14" name="Arrow: Right 13">
            <a:extLst>
              <a:ext uri="{FF2B5EF4-FFF2-40B4-BE49-F238E27FC236}">
                <a16:creationId xmlns:a16="http://schemas.microsoft.com/office/drawing/2014/main" id="{5A59DCFE-0B21-4B01-BB4A-03445E3C7E63}"/>
              </a:ext>
            </a:extLst>
          </p:cNvPr>
          <p:cNvSpPr/>
          <p:nvPr/>
        </p:nvSpPr>
        <p:spPr>
          <a:xfrm>
            <a:off x="5216577" y="3762531"/>
            <a:ext cx="1708879" cy="1379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6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Clase INGRESAR USUARIO</a:t>
            </a:r>
          </a:p>
        </p:txBody>
      </p:sp>
      <p:grpSp>
        <p:nvGrpSpPr>
          <p:cNvPr id="9" name="Group 8">
            <a:extLst>
              <a:ext uri="{FF2B5EF4-FFF2-40B4-BE49-F238E27FC236}">
                <a16:creationId xmlns:a16="http://schemas.microsoft.com/office/drawing/2014/main" id="{CFEAD920-B7E0-45CF-BAD2-5A202AF55EA6}"/>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F408755B-E9E2-481B-8364-1804BD71AA8B}"/>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8A5EDD8A-F79C-4985-9994-F74F9FA9F03D}"/>
                </a:ext>
              </a:extLst>
            </p:cNvPr>
            <p:cNvPicPr>
              <a:picLocks noChangeAspect="1"/>
            </p:cNvPicPr>
            <p:nvPr/>
          </p:nvPicPr>
          <p:blipFill>
            <a:blip r:embed="rId2"/>
            <a:stretch>
              <a:fillRect/>
            </a:stretch>
          </p:blipFill>
          <p:spPr>
            <a:xfrm>
              <a:off x="0" y="0"/>
              <a:ext cx="1097280" cy="555859"/>
            </a:xfrm>
            <a:prstGeom prst="rect">
              <a:avLst/>
            </a:prstGeom>
          </p:spPr>
        </p:pic>
      </p:grpSp>
      <p:pic>
        <p:nvPicPr>
          <p:cNvPr id="3" name="Picture 2">
            <a:extLst>
              <a:ext uri="{FF2B5EF4-FFF2-40B4-BE49-F238E27FC236}">
                <a16:creationId xmlns:a16="http://schemas.microsoft.com/office/drawing/2014/main" id="{3668E057-6F76-4302-8937-F5F0645D8C57}"/>
              </a:ext>
            </a:extLst>
          </p:cNvPr>
          <p:cNvPicPr>
            <a:picLocks noChangeAspect="1"/>
          </p:cNvPicPr>
          <p:nvPr/>
        </p:nvPicPr>
        <p:blipFill>
          <a:blip r:embed="rId3"/>
          <a:stretch>
            <a:fillRect/>
          </a:stretch>
        </p:blipFill>
        <p:spPr>
          <a:xfrm>
            <a:off x="6760564" y="2450921"/>
            <a:ext cx="4395116" cy="374665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E970EF8-D6E7-4642-ACD2-58F7D6253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08" y="2688238"/>
            <a:ext cx="3812618" cy="3456221"/>
          </a:xfrm>
          <a:prstGeom prst="rect">
            <a:avLst/>
          </a:prstGeom>
          <a:ln>
            <a:noFill/>
          </a:ln>
          <a:effectLst>
            <a:outerShdw blurRad="292100" dist="139700" dir="2700000" algn="tl" rotWithShape="0">
              <a:srgbClr val="333333">
                <a:alpha val="65000"/>
              </a:srgbClr>
            </a:outerShdw>
          </a:effectLst>
        </p:spPr>
      </p:pic>
      <p:sp>
        <p:nvSpPr>
          <p:cNvPr id="12" name="Marcador de contenido 2">
            <a:extLst>
              <a:ext uri="{FF2B5EF4-FFF2-40B4-BE49-F238E27FC236}">
                <a16:creationId xmlns:a16="http://schemas.microsoft.com/office/drawing/2014/main" id="{9730FB62-F0C5-4E0B-8631-06AB51DB3129}"/>
              </a:ext>
            </a:extLst>
          </p:cNvPr>
          <p:cNvSpPr>
            <a:spLocks noGrp="1"/>
          </p:cNvSpPr>
          <p:nvPr>
            <p:ph idx="1"/>
          </p:nvPr>
        </p:nvSpPr>
        <p:spPr>
          <a:xfrm>
            <a:off x="1112270" y="1755794"/>
            <a:ext cx="10058400" cy="762555"/>
          </a:xfrm>
        </p:spPr>
        <p:txBody>
          <a:bodyPr/>
          <a:lstStyle/>
          <a:p>
            <a:pPr algn="ctr"/>
            <a:r>
              <a:rPr lang="es-EC" dirty="0"/>
              <a:t>En la cual se ingresan los datos del usuario </a:t>
            </a:r>
            <a:r>
              <a:rPr lang="es-EC" dirty="0" err="1"/>
              <a:t>asi</a:t>
            </a:r>
            <a:r>
              <a:rPr lang="es-EC" dirty="0"/>
              <a:t> como el </a:t>
            </a:r>
            <a:r>
              <a:rPr lang="es-EC" dirty="0" err="1"/>
              <a:t>password</a:t>
            </a:r>
            <a:r>
              <a:rPr lang="es-EC" dirty="0"/>
              <a:t> con el cual ingresará en el sistema. Estos datos son validados en cada campo.</a:t>
            </a:r>
            <a:endParaRPr lang="en-US" dirty="0"/>
          </a:p>
        </p:txBody>
      </p:sp>
    </p:spTree>
    <p:extLst>
      <p:ext uri="{BB962C8B-B14F-4D97-AF65-F5344CB8AC3E}">
        <p14:creationId xmlns:p14="http://schemas.microsoft.com/office/powerpoint/2010/main" val="260356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600" b="1" dirty="0"/>
              <a:t>COMO CONDUCTOR QUIERO CALIFICAR AL COMERCIANTE PARA REGISTRAR SU NIVEL DE ATENCIÓN</a:t>
            </a:r>
          </a:p>
        </p:txBody>
      </p:sp>
      <p:sp>
        <p:nvSpPr>
          <p:cNvPr id="3" name="Marcador de contenido 2"/>
          <p:cNvSpPr>
            <a:spLocks noGrp="1"/>
          </p:cNvSpPr>
          <p:nvPr>
            <p:ph idx="1"/>
          </p:nvPr>
        </p:nvSpPr>
        <p:spPr>
          <a:xfrm>
            <a:off x="1097280" y="1845734"/>
            <a:ext cx="10058400" cy="762555"/>
          </a:xfrm>
        </p:spPr>
        <p:txBody>
          <a:bodyPr/>
          <a:lstStyle/>
          <a:p>
            <a:pPr algn="ctr"/>
            <a:r>
              <a:rPr lang="es-EC" dirty="0"/>
              <a:t>Esta ventana sería la que le aparecería al cliente que realice la compra, en la cual se ingresará una calificación del 1 al 10 y esta se guardará en la base de datos enlazada.</a:t>
            </a:r>
            <a:endParaRPr lang="en-US" dirty="0"/>
          </a:p>
        </p:txBody>
      </p:sp>
      <p:grpSp>
        <p:nvGrpSpPr>
          <p:cNvPr id="9" name="Group 8">
            <a:extLst>
              <a:ext uri="{FF2B5EF4-FFF2-40B4-BE49-F238E27FC236}">
                <a16:creationId xmlns:a16="http://schemas.microsoft.com/office/drawing/2014/main" id="{1035E9F8-A53F-4DA0-B903-B77FFD6D2BFA}"/>
              </a:ext>
            </a:extLst>
          </p:cNvPr>
          <p:cNvGrpSpPr/>
          <p:nvPr/>
        </p:nvGrpSpPr>
        <p:grpSpPr>
          <a:xfrm>
            <a:off x="0" y="-7620"/>
            <a:ext cx="12192000" cy="555859"/>
            <a:chOff x="0" y="0"/>
            <a:chExt cx="12192000" cy="555859"/>
          </a:xfrm>
        </p:grpSpPr>
        <p:sp>
          <p:nvSpPr>
            <p:cNvPr id="10" name="Rectangle 9">
              <a:extLst>
                <a:ext uri="{FF2B5EF4-FFF2-40B4-BE49-F238E27FC236}">
                  <a16:creationId xmlns:a16="http://schemas.microsoft.com/office/drawing/2014/main" id="{0746E31F-CCCA-4B2C-8690-5E9AFC577826}"/>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1" name="Picture 10">
              <a:extLst>
                <a:ext uri="{FF2B5EF4-FFF2-40B4-BE49-F238E27FC236}">
                  <a16:creationId xmlns:a16="http://schemas.microsoft.com/office/drawing/2014/main" id="{0809F2A5-A4C3-4718-9AD8-F91CC67EF212}"/>
                </a:ext>
              </a:extLst>
            </p:cNvPr>
            <p:cNvPicPr>
              <a:picLocks noChangeAspect="1"/>
            </p:cNvPicPr>
            <p:nvPr/>
          </p:nvPicPr>
          <p:blipFill>
            <a:blip r:embed="rId2"/>
            <a:stretch>
              <a:fillRect/>
            </a:stretch>
          </p:blipFill>
          <p:spPr>
            <a:xfrm>
              <a:off x="0" y="0"/>
              <a:ext cx="1097280" cy="555859"/>
            </a:xfrm>
            <a:prstGeom prst="rect">
              <a:avLst/>
            </a:prstGeom>
          </p:spPr>
        </p:pic>
      </p:grpSp>
      <p:pic>
        <p:nvPicPr>
          <p:cNvPr id="4" name="Picture 3">
            <a:extLst>
              <a:ext uri="{FF2B5EF4-FFF2-40B4-BE49-F238E27FC236}">
                <a16:creationId xmlns:a16="http://schemas.microsoft.com/office/drawing/2014/main" id="{2B5C57F3-C644-47C0-8229-11F0F4511ED7}"/>
              </a:ext>
            </a:extLst>
          </p:cNvPr>
          <p:cNvPicPr>
            <a:picLocks noChangeAspect="1"/>
          </p:cNvPicPr>
          <p:nvPr/>
        </p:nvPicPr>
        <p:blipFill>
          <a:blip r:embed="rId3"/>
          <a:stretch>
            <a:fillRect/>
          </a:stretch>
        </p:blipFill>
        <p:spPr>
          <a:xfrm>
            <a:off x="5879142" y="2608289"/>
            <a:ext cx="5276538" cy="342036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DDB735B-87AB-4C7E-9E41-814822D4D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577" y="2801400"/>
            <a:ext cx="2878502" cy="3227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129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813646"/>
            <a:ext cx="10058400" cy="2273965"/>
          </a:xfrm>
        </p:spPr>
        <p:txBody>
          <a:bodyPr>
            <a:noAutofit/>
          </a:bodyPr>
          <a:lstStyle/>
          <a:p>
            <a:pPr lvl="0"/>
            <a:r>
              <a:rPr lang="es-EC" sz="3200" b="1" dirty="0"/>
              <a:t>COMO CONDUCTOR QUIERO QUE EL SISTEMA RESPONDA EN MENOS DE UN MINUTO EN TODAS SUS OPCIONES PARA TENER UNA ADECUADA EXPERIENCIA DE USUARIO.</a:t>
            </a:r>
            <a:endParaRPr lang="en-US" sz="3200" dirty="0"/>
          </a:p>
        </p:txBody>
      </p:sp>
      <p:sp>
        <p:nvSpPr>
          <p:cNvPr id="4" name="CuadroTexto 3"/>
          <p:cNvSpPr txBox="1"/>
          <p:nvPr/>
        </p:nvSpPr>
        <p:spPr>
          <a:xfrm>
            <a:off x="1097280" y="3353018"/>
            <a:ext cx="10058400" cy="1477328"/>
          </a:xfrm>
          <a:prstGeom prst="rect">
            <a:avLst/>
          </a:prstGeom>
          <a:noFill/>
        </p:spPr>
        <p:txBody>
          <a:bodyPr wrap="square" rtlCol="0">
            <a:spAutoFit/>
          </a:bodyPr>
          <a:lstStyle/>
          <a:p>
            <a:r>
              <a:rPr lang="es-EC" dirty="0"/>
              <a:t>El sprint solicita que el sistema responda en menos de un minuto, para este caso no se necesita una programación específica, sino todo el sistema debe estar diseñado de tal manera que no se reúse código y el programa tenga que volver a ejecutar procesos en vano, se debe tener un buen uso de las sentencias, controladores y condiciones; ya que es un proyecto grupal se debe realizar pruebas correctas de la integración y poder medir la velocidad del sistema para tomar parámetros y métricas.</a:t>
            </a:r>
            <a:endParaRPr lang="en-US" dirty="0"/>
          </a:p>
        </p:txBody>
      </p:sp>
      <p:grpSp>
        <p:nvGrpSpPr>
          <p:cNvPr id="17" name="Group 16">
            <a:extLst>
              <a:ext uri="{FF2B5EF4-FFF2-40B4-BE49-F238E27FC236}">
                <a16:creationId xmlns:a16="http://schemas.microsoft.com/office/drawing/2014/main" id="{3E4E0805-6CC5-468A-A833-1727EA85932C}"/>
              </a:ext>
            </a:extLst>
          </p:cNvPr>
          <p:cNvGrpSpPr/>
          <p:nvPr/>
        </p:nvGrpSpPr>
        <p:grpSpPr>
          <a:xfrm>
            <a:off x="0" y="-7620"/>
            <a:ext cx="12192000" cy="555859"/>
            <a:chOff x="0" y="0"/>
            <a:chExt cx="12192000" cy="555859"/>
          </a:xfrm>
        </p:grpSpPr>
        <p:sp>
          <p:nvSpPr>
            <p:cNvPr id="18" name="Rectangle 17">
              <a:extLst>
                <a:ext uri="{FF2B5EF4-FFF2-40B4-BE49-F238E27FC236}">
                  <a16:creationId xmlns:a16="http://schemas.microsoft.com/office/drawing/2014/main" id="{19F6EDE3-CAD0-4F5E-A241-BCA83B14C344}"/>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Picture 18">
              <a:extLst>
                <a:ext uri="{FF2B5EF4-FFF2-40B4-BE49-F238E27FC236}">
                  <a16:creationId xmlns:a16="http://schemas.microsoft.com/office/drawing/2014/main" id="{D23BE47C-1872-42D7-A3C1-42A753E25CE3}"/>
                </a:ext>
              </a:extLst>
            </p:cNvPr>
            <p:cNvPicPr>
              <a:picLocks noChangeAspect="1"/>
            </p:cNvPicPr>
            <p:nvPr/>
          </p:nvPicPr>
          <p:blipFill>
            <a:blip r:embed="rId2"/>
            <a:stretch>
              <a:fillRect/>
            </a:stretch>
          </p:blipFill>
          <p:spPr>
            <a:xfrm>
              <a:off x="0" y="0"/>
              <a:ext cx="1097280" cy="555859"/>
            </a:xfrm>
            <a:prstGeom prst="rect">
              <a:avLst/>
            </a:prstGeom>
          </p:spPr>
        </p:pic>
      </p:grpSp>
    </p:spTree>
    <p:extLst>
      <p:ext uri="{BB962C8B-B14F-4D97-AF65-F5344CB8AC3E}">
        <p14:creationId xmlns:p14="http://schemas.microsoft.com/office/powerpoint/2010/main" val="103216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993527"/>
            <a:ext cx="10058400" cy="790302"/>
          </a:xfrm>
        </p:spPr>
        <p:txBody>
          <a:bodyPr>
            <a:noAutofit/>
          </a:bodyPr>
          <a:lstStyle/>
          <a:p>
            <a:pPr lvl="0"/>
            <a:r>
              <a:rPr lang="es-EC" sz="4000" b="1" dirty="0"/>
              <a:t>COMO CONDUCTOR QUIERO ANULAR LA OP PARA HACER OTRA</a:t>
            </a:r>
            <a:endParaRPr lang="en-US" sz="4000" dirty="0"/>
          </a:p>
        </p:txBody>
      </p:sp>
      <p:sp>
        <p:nvSpPr>
          <p:cNvPr id="4" name="CuadroTexto 3"/>
          <p:cNvSpPr txBox="1"/>
          <p:nvPr/>
        </p:nvSpPr>
        <p:spPr>
          <a:xfrm>
            <a:off x="1097280" y="1708084"/>
            <a:ext cx="10058400" cy="923330"/>
          </a:xfrm>
          <a:prstGeom prst="rect">
            <a:avLst/>
          </a:prstGeom>
          <a:noFill/>
        </p:spPr>
        <p:txBody>
          <a:bodyPr wrap="square" rtlCol="0">
            <a:spAutoFit/>
          </a:bodyPr>
          <a:lstStyle/>
          <a:p>
            <a:r>
              <a:rPr lang="es-EC" dirty="0"/>
              <a:t>En este Sprint lo que controlamos es que un usuario pueda anular las ordenes que realice, por tanto, la ventana nos mostrará todas las facturas que dispone y podremos anularla poniendo el código que nos mostrará en la tabla</a:t>
            </a:r>
            <a:endParaRPr lang="en-US" dirty="0"/>
          </a:p>
        </p:txBody>
      </p:sp>
      <p:grpSp>
        <p:nvGrpSpPr>
          <p:cNvPr id="17" name="Group 16">
            <a:extLst>
              <a:ext uri="{FF2B5EF4-FFF2-40B4-BE49-F238E27FC236}">
                <a16:creationId xmlns:a16="http://schemas.microsoft.com/office/drawing/2014/main" id="{3E4E0805-6CC5-468A-A833-1727EA85932C}"/>
              </a:ext>
            </a:extLst>
          </p:cNvPr>
          <p:cNvGrpSpPr/>
          <p:nvPr/>
        </p:nvGrpSpPr>
        <p:grpSpPr>
          <a:xfrm>
            <a:off x="0" y="-7620"/>
            <a:ext cx="12192000" cy="555859"/>
            <a:chOff x="0" y="0"/>
            <a:chExt cx="12192000" cy="555859"/>
          </a:xfrm>
        </p:grpSpPr>
        <p:sp>
          <p:nvSpPr>
            <p:cNvPr id="18" name="Rectangle 17">
              <a:extLst>
                <a:ext uri="{FF2B5EF4-FFF2-40B4-BE49-F238E27FC236}">
                  <a16:creationId xmlns:a16="http://schemas.microsoft.com/office/drawing/2014/main" id="{19F6EDE3-CAD0-4F5E-A241-BCA83B14C344}"/>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Picture 18">
              <a:extLst>
                <a:ext uri="{FF2B5EF4-FFF2-40B4-BE49-F238E27FC236}">
                  <a16:creationId xmlns:a16="http://schemas.microsoft.com/office/drawing/2014/main" id="{D23BE47C-1872-42D7-A3C1-42A753E25CE3}"/>
                </a:ext>
              </a:extLst>
            </p:cNvPr>
            <p:cNvPicPr>
              <a:picLocks noChangeAspect="1"/>
            </p:cNvPicPr>
            <p:nvPr/>
          </p:nvPicPr>
          <p:blipFill>
            <a:blip r:embed="rId2"/>
            <a:stretch>
              <a:fillRect/>
            </a:stretch>
          </p:blipFill>
          <p:spPr>
            <a:xfrm>
              <a:off x="0" y="0"/>
              <a:ext cx="1097280" cy="555859"/>
            </a:xfrm>
            <a:prstGeom prst="rect">
              <a:avLst/>
            </a:prstGeom>
          </p:spPr>
        </p:pic>
      </p:grpSp>
      <p:pic>
        <p:nvPicPr>
          <p:cNvPr id="6" name="Picture 5">
            <a:extLst>
              <a:ext uri="{FF2B5EF4-FFF2-40B4-BE49-F238E27FC236}">
                <a16:creationId xmlns:a16="http://schemas.microsoft.com/office/drawing/2014/main" id="{3343DE4F-30CD-49DF-82B7-857CC104C057}"/>
              </a:ext>
            </a:extLst>
          </p:cNvPr>
          <p:cNvPicPr>
            <a:picLocks noChangeAspect="1"/>
          </p:cNvPicPr>
          <p:nvPr/>
        </p:nvPicPr>
        <p:blipFill>
          <a:blip r:embed="rId3"/>
          <a:stretch>
            <a:fillRect/>
          </a:stretch>
        </p:blipFill>
        <p:spPr>
          <a:xfrm>
            <a:off x="5008655" y="3125291"/>
            <a:ext cx="6147025" cy="236110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B18D4E7-FFC8-434E-9013-872C424AC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804" y="2850956"/>
            <a:ext cx="2908482" cy="32608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507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993527"/>
            <a:ext cx="10058400" cy="790302"/>
          </a:xfrm>
        </p:spPr>
        <p:txBody>
          <a:bodyPr>
            <a:noAutofit/>
          </a:bodyPr>
          <a:lstStyle/>
          <a:p>
            <a:pPr lvl="0"/>
            <a:r>
              <a:rPr lang="es-ES" sz="4000" b="1" dirty="0"/>
              <a:t>COMO SISTEMA QUIERO CADUCAR OP CUANDO PASAN DE 24 HRS.</a:t>
            </a:r>
            <a:endParaRPr lang="en-US" sz="4000" dirty="0"/>
          </a:p>
        </p:txBody>
      </p:sp>
      <p:sp>
        <p:nvSpPr>
          <p:cNvPr id="4" name="CuadroTexto 3"/>
          <p:cNvSpPr txBox="1"/>
          <p:nvPr/>
        </p:nvSpPr>
        <p:spPr>
          <a:xfrm>
            <a:off x="1097280" y="1992895"/>
            <a:ext cx="10058400" cy="923330"/>
          </a:xfrm>
          <a:prstGeom prst="rect">
            <a:avLst/>
          </a:prstGeom>
          <a:noFill/>
        </p:spPr>
        <p:txBody>
          <a:bodyPr wrap="square" rtlCol="0">
            <a:spAutoFit/>
          </a:bodyPr>
          <a:lstStyle/>
          <a:p>
            <a:pPr algn="ctr"/>
            <a:r>
              <a:rPr lang="es-EC" dirty="0"/>
              <a:t>En este Sprint lo que controlamos que los pedidos no superen las 24, por lo cual se creará variable de tipo </a:t>
            </a:r>
            <a:r>
              <a:rPr lang="es-EC" dirty="0" err="1"/>
              <a:t>datatime</a:t>
            </a:r>
            <a:r>
              <a:rPr lang="es-EC" dirty="0"/>
              <a:t> en la cual almacenaremos la fecha actual y la fecha de creación del pedido, luego se comparará y se eliminará las que no cumplan esa condición.</a:t>
            </a:r>
            <a:endParaRPr lang="en-US" dirty="0"/>
          </a:p>
        </p:txBody>
      </p:sp>
      <p:grpSp>
        <p:nvGrpSpPr>
          <p:cNvPr id="17" name="Group 16">
            <a:extLst>
              <a:ext uri="{FF2B5EF4-FFF2-40B4-BE49-F238E27FC236}">
                <a16:creationId xmlns:a16="http://schemas.microsoft.com/office/drawing/2014/main" id="{3E4E0805-6CC5-468A-A833-1727EA85932C}"/>
              </a:ext>
            </a:extLst>
          </p:cNvPr>
          <p:cNvGrpSpPr/>
          <p:nvPr/>
        </p:nvGrpSpPr>
        <p:grpSpPr>
          <a:xfrm>
            <a:off x="0" y="-7620"/>
            <a:ext cx="12192000" cy="555859"/>
            <a:chOff x="0" y="0"/>
            <a:chExt cx="12192000" cy="555859"/>
          </a:xfrm>
        </p:grpSpPr>
        <p:sp>
          <p:nvSpPr>
            <p:cNvPr id="18" name="Rectangle 17">
              <a:extLst>
                <a:ext uri="{FF2B5EF4-FFF2-40B4-BE49-F238E27FC236}">
                  <a16:creationId xmlns:a16="http://schemas.microsoft.com/office/drawing/2014/main" id="{19F6EDE3-CAD0-4F5E-A241-BCA83B14C344}"/>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9" name="Picture 18">
              <a:extLst>
                <a:ext uri="{FF2B5EF4-FFF2-40B4-BE49-F238E27FC236}">
                  <a16:creationId xmlns:a16="http://schemas.microsoft.com/office/drawing/2014/main" id="{D23BE47C-1872-42D7-A3C1-42A753E25CE3}"/>
                </a:ext>
              </a:extLst>
            </p:cNvPr>
            <p:cNvPicPr>
              <a:picLocks noChangeAspect="1"/>
            </p:cNvPicPr>
            <p:nvPr/>
          </p:nvPicPr>
          <p:blipFill>
            <a:blip r:embed="rId2"/>
            <a:stretch>
              <a:fillRect/>
            </a:stretch>
          </p:blipFill>
          <p:spPr>
            <a:xfrm>
              <a:off x="0" y="0"/>
              <a:ext cx="1097280" cy="555859"/>
            </a:xfrm>
            <a:prstGeom prst="rect">
              <a:avLst/>
            </a:prstGeom>
          </p:spPr>
        </p:pic>
      </p:grpSp>
      <p:pic>
        <p:nvPicPr>
          <p:cNvPr id="9" name="Imagen 7">
            <a:extLst>
              <a:ext uri="{FF2B5EF4-FFF2-40B4-BE49-F238E27FC236}">
                <a16:creationId xmlns:a16="http://schemas.microsoft.com/office/drawing/2014/main" id="{19225631-C1CB-4DC3-8641-9812A9DB8CF2}"/>
              </a:ext>
            </a:extLst>
          </p:cNvPr>
          <p:cNvPicPr/>
          <p:nvPr/>
        </p:nvPicPr>
        <p:blipFill>
          <a:blip r:embed="rId3"/>
          <a:stretch>
            <a:fillRect/>
          </a:stretch>
        </p:blipFill>
        <p:spPr>
          <a:xfrm>
            <a:off x="1477233" y="3254622"/>
            <a:ext cx="3990975" cy="260985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04CD7E81-EC7A-4797-A177-4CC658635B89}"/>
              </a:ext>
            </a:extLst>
          </p:cNvPr>
          <p:cNvPicPr>
            <a:picLocks noChangeAspect="1"/>
          </p:cNvPicPr>
          <p:nvPr/>
        </p:nvPicPr>
        <p:blipFill>
          <a:blip r:embed="rId4"/>
          <a:stretch>
            <a:fillRect/>
          </a:stretch>
        </p:blipFill>
        <p:spPr>
          <a:xfrm>
            <a:off x="6298263" y="3063147"/>
            <a:ext cx="4552430" cy="29928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03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82601" y="1978243"/>
            <a:ext cx="10058400" cy="1450757"/>
          </a:xfrm>
        </p:spPr>
        <p:txBody>
          <a:bodyPr/>
          <a:lstStyle/>
          <a:p>
            <a:r>
              <a:rPr lang="es-ES" dirty="0"/>
              <a:t>GRACIAS</a:t>
            </a:r>
          </a:p>
        </p:txBody>
      </p:sp>
      <p:grpSp>
        <p:nvGrpSpPr>
          <p:cNvPr id="6" name="Group 5">
            <a:extLst>
              <a:ext uri="{FF2B5EF4-FFF2-40B4-BE49-F238E27FC236}">
                <a16:creationId xmlns:a16="http://schemas.microsoft.com/office/drawing/2014/main" id="{99A0C00A-B610-4859-B189-D33A2E1979AC}"/>
              </a:ext>
            </a:extLst>
          </p:cNvPr>
          <p:cNvGrpSpPr/>
          <p:nvPr/>
        </p:nvGrpSpPr>
        <p:grpSpPr>
          <a:xfrm>
            <a:off x="0" y="-7620"/>
            <a:ext cx="12192000" cy="555859"/>
            <a:chOff x="0" y="0"/>
            <a:chExt cx="12192000" cy="555859"/>
          </a:xfrm>
        </p:grpSpPr>
        <p:sp>
          <p:nvSpPr>
            <p:cNvPr id="7" name="Rectangle 6">
              <a:extLst>
                <a:ext uri="{FF2B5EF4-FFF2-40B4-BE49-F238E27FC236}">
                  <a16:creationId xmlns:a16="http://schemas.microsoft.com/office/drawing/2014/main" id="{8EC1D8E4-2582-4230-A88B-52BB1F1F4CD5}"/>
                </a:ext>
              </a:extLst>
            </p:cNvPr>
            <p:cNvSpPr/>
            <p:nvPr/>
          </p:nvSpPr>
          <p:spPr>
            <a:xfrm>
              <a:off x="0" y="0"/>
              <a:ext cx="12192000" cy="555859"/>
            </a:xfrm>
            <a:prstGeom prst="rect">
              <a:avLst/>
            </a:prstGeom>
            <a:solidFill>
              <a:srgbClr val="144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44191D87-09B4-4EE6-9DC2-500945D558E8}"/>
                </a:ext>
              </a:extLst>
            </p:cNvPr>
            <p:cNvPicPr>
              <a:picLocks noChangeAspect="1"/>
            </p:cNvPicPr>
            <p:nvPr/>
          </p:nvPicPr>
          <p:blipFill>
            <a:blip r:embed="rId2"/>
            <a:stretch>
              <a:fillRect/>
            </a:stretch>
          </p:blipFill>
          <p:spPr>
            <a:xfrm>
              <a:off x="0" y="0"/>
              <a:ext cx="1097280" cy="555859"/>
            </a:xfrm>
            <a:prstGeom prst="rect">
              <a:avLst/>
            </a:prstGeom>
          </p:spPr>
        </p:pic>
      </p:grpSp>
    </p:spTree>
    <p:extLst>
      <p:ext uri="{BB962C8B-B14F-4D97-AF65-F5344CB8AC3E}">
        <p14:creationId xmlns:p14="http://schemas.microsoft.com/office/powerpoint/2010/main" val="1055650883"/>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4785166</TotalTime>
  <Words>417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Retrospección</vt:lpstr>
      <vt:lpstr>Sistema ABC Comerciantes</vt:lpstr>
      <vt:lpstr>CRUD ROLES Y ESTADOS DE OPS </vt:lpstr>
      <vt:lpstr>Clase INGRESAR USUARIO</vt:lpstr>
      <vt:lpstr>Clase INGRESAR USUARIO</vt:lpstr>
      <vt:lpstr>COMO CONDUCTOR QUIERO CALIFICAR AL COMERCIANTE PARA REGISTRAR SU NIVEL DE ATENCIÓN</vt:lpstr>
      <vt:lpstr>COMO CONDUCTOR QUIERO QUE EL SISTEMA RESPONDA EN MENOS DE UN MINUTO EN TODAS SUS OPCIONES PARA TENER UNA ADECUADA EXPERIENCIA DE USUARIO.</vt:lpstr>
      <vt:lpstr>COMO CONDUCTOR QUIERO ANULAR LA OP PARA HACER OTRA</vt:lpstr>
      <vt:lpstr>COMO SISTEMA QUIERO CADUCAR OP CUANDO PASAN DE 24 HRS.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TECNOLÓGICA ISRAEL  REFERENCIAS DE PENTAHO</dc:title>
  <dc:creator>FERNANDO PILACUAN</dc:creator>
  <cp:lastModifiedBy>Adrian Guadalupe</cp:lastModifiedBy>
  <cp:revision>98</cp:revision>
  <dcterms:created xsi:type="dcterms:W3CDTF">2019-07-27T09:23:41Z</dcterms:created>
  <dcterms:modified xsi:type="dcterms:W3CDTF">2020-02-13T03:49:47Z</dcterms:modified>
</cp:coreProperties>
</file>