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5" r:id="rId3"/>
    <p:sldId id="278" r:id="rId4"/>
    <p:sldId id="262" r:id="rId5"/>
    <p:sldId id="263" r:id="rId6"/>
    <p:sldId id="264" r:id="rId7"/>
    <p:sldId id="265" r:id="rId8"/>
    <p:sldId id="266" r:id="rId9"/>
    <p:sldId id="267" r:id="rId10"/>
    <p:sldId id="268" r:id="rId11"/>
    <p:sldId id="269" r:id="rId12"/>
    <p:sldId id="271" r:id="rId13"/>
    <p:sldId id="276" r:id="rId14"/>
    <p:sldId id="272" r:id="rId15"/>
    <p:sldId id="27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71530"/>
  </p:normalViewPr>
  <p:slideViewPr>
    <p:cSldViewPr snapToGrid="0">
      <p:cViewPr varScale="1">
        <p:scale>
          <a:sx n="86" d="100"/>
          <a:sy n="86" d="100"/>
        </p:scale>
        <p:origin x="18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20C92-868B-0A4B-B025-23A7F34E4583}" type="datetimeFigureOut">
              <a:rPr lang="en-US" smtClean="0"/>
              <a:t>9/26/24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87A59-73A0-9D4D-8F90-52FF50592D7A}" type="slidenum">
              <a:rPr lang="en-US" smtClean="0"/>
              <a:t>‹#›</a:t>
            </a:fld>
            <a:endParaRPr lang="en-US"/>
          </a:p>
        </p:txBody>
      </p:sp>
    </p:spTree>
    <p:extLst>
      <p:ext uri="{BB962C8B-B14F-4D97-AF65-F5344CB8AC3E}">
        <p14:creationId xmlns:p14="http://schemas.microsoft.com/office/powerpoint/2010/main" val="99555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2</a:t>
            </a:fld>
            <a:endParaRPr lang="en-US"/>
          </a:p>
        </p:txBody>
      </p:sp>
    </p:spTree>
    <p:extLst>
      <p:ext uri="{BB962C8B-B14F-4D97-AF65-F5344CB8AC3E}">
        <p14:creationId xmlns:p14="http://schemas.microsoft.com/office/powerpoint/2010/main" val="1273993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14 mins.</a:t>
            </a:r>
          </a:p>
        </p:txBody>
      </p:sp>
      <p:sp>
        <p:nvSpPr>
          <p:cNvPr id="4" name="Slide Number Placeholder 3"/>
          <p:cNvSpPr>
            <a:spLocks noGrp="1"/>
          </p:cNvSpPr>
          <p:nvPr>
            <p:ph type="sldNum" sz="quarter" idx="5"/>
          </p:nvPr>
        </p:nvSpPr>
        <p:spPr/>
        <p:txBody>
          <a:bodyPr/>
          <a:lstStyle/>
          <a:p>
            <a:fld id="{DA787A59-73A0-9D4D-8F90-52FF50592D7A}" type="slidenum">
              <a:rPr lang="en-US" smtClean="0"/>
              <a:t>12</a:t>
            </a:fld>
            <a:endParaRPr lang="en-US"/>
          </a:p>
        </p:txBody>
      </p:sp>
    </p:spTree>
    <p:extLst>
      <p:ext uri="{BB962C8B-B14F-4D97-AF65-F5344CB8AC3E}">
        <p14:creationId xmlns:p14="http://schemas.microsoft.com/office/powerpoint/2010/main" val="194107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4 mins.</a:t>
            </a:r>
          </a:p>
        </p:txBody>
      </p:sp>
      <p:sp>
        <p:nvSpPr>
          <p:cNvPr id="4" name="Slide Number Placeholder 3"/>
          <p:cNvSpPr>
            <a:spLocks noGrp="1"/>
          </p:cNvSpPr>
          <p:nvPr>
            <p:ph type="sldNum" sz="quarter" idx="5"/>
          </p:nvPr>
        </p:nvSpPr>
        <p:spPr/>
        <p:txBody>
          <a:bodyPr/>
          <a:lstStyle/>
          <a:p>
            <a:fld id="{DA787A59-73A0-9D4D-8F90-52FF50592D7A}" type="slidenum">
              <a:rPr lang="en-US" smtClean="0"/>
              <a:t>13</a:t>
            </a:fld>
            <a:endParaRPr lang="en-US"/>
          </a:p>
        </p:txBody>
      </p:sp>
    </p:spTree>
    <p:extLst>
      <p:ext uri="{BB962C8B-B14F-4D97-AF65-F5344CB8AC3E}">
        <p14:creationId xmlns:p14="http://schemas.microsoft.com/office/powerpoint/2010/main" val="276446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10 mins</a:t>
            </a:r>
          </a:p>
        </p:txBody>
      </p:sp>
      <p:sp>
        <p:nvSpPr>
          <p:cNvPr id="4" name="Slide Number Placeholder 3"/>
          <p:cNvSpPr>
            <a:spLocks noGrp="1"/>
          </p:cNvSpPr>
          <p:nvPr>
            <p:ph type="sldNum" sz="quarter" idx="5"/>
          </p:nvPr>
        </p:nvSpPr>
        <p:spPr/>
        <p:txBody>
          <a:bodyPr/>
          <a:lstStyle/>
          <a:p>
            <a:fld id="{DA787A59-73A0-9D4D-8F90-52FF50592D7A}" type="slidenum">
              <a:rPr lang="en-US" smtClean="0"/>
              <a:t>14</a:t>
            </a:fld>
            <a:endParaRPr lang="en-US"/>
          </a:p>
        </p:txBody>
      </p:sp>
    </p:spTree>
    <p:extLst>
      <p:ext uri="{BB962C8B-B14F-4D97-AF65-F5344CB8AC3E}">
        <p14:creationId xmlns:p14="http://schemas.microsoft.com/office/powerpoint/2010/main" val="233297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15</a:t>
            </a:fld>
            <a:endParaRPr lang="en-US"/>
          </a:p>
        </p:txBody>
      </p:sp>
    </p:spTree>
    <p:extLst>
      <p:ext uri="{BB962C8B-B14F-4D97-AF65-F5344CB8AC3E}">
        <p14:creationId xmlns:p14="http://schemas.microsoft.com/office/powerpoint/2010/main" val="87628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1m</a:t>
            </a:r>
          </a:p>
        </p:txBody>
      </p:sp>
      <p:sp>
        <p:nvSpPr>
          <p:cNvPr id="4" name="Slide Number Placeholder 3"/>
          <p:cNvSpPr>
            <a:spLocks noGrp="1"/>
          </p:cNvSpPr>
          <p:nvPr>
            <p:ph type="sldNum" sz="quarter" idx="5"/>
          </p:nvPr>
        </p:nvSpPr>
        <p:spPr/>
        <p:txBody>
          <a:bodyPr/>
          <a:lstStyle/>
          <a:p>
            <a:fld id="{DA787A59-73A0-9D4D-8F90-52FF50592D7A}" type="slidenum">
              <a:rPr lang="en-US" smtClean="0"/>
              <a:t>16</a:t>
            </a:fld>
            <a:endParaRPr lang="en-US"/>
          </a:p>
        </p:txBody>
      </p:sp>
    </p:spTree>
    <p:extLst>
      <p:ext uri="{BB962C8B-B14F-4D97-AF65-F5344CB8AC3E}">
        <p14:creationId xmlns:p14="http://schemas.microsoft.com/office/powerpoint/2010/main" val="146950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4</a:t>
            </a:fld>
            <a:endParaRPr lang="en-US"/>
          </a:p>
        </p:txBody>
      </p:sp>
    </p:spTree>
    <p:extLst>
      <p:ext uri="{BB962C8B-B14F-4D97-AF65-F5344CB8AC3E}">
        <p14:creationId xmlns:p14="http://schemas.microsoft.com/office/powerpoint/2010/main" val="142336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2 mins.</a:t>
            </a:r>
          </a:p>
        </p:txBody>
      </p:sp>
      <p:sp>
        <p:nvSpPr>
          <p:cNvPr id="4" name="Slide Number Placeholder 3"/>
          <p:cNvSpPr>
            <a:spLocks noGrp="1"/>
          </p:cNvSpPr>
          <p:nvPr>
            <p:ph type="sldNum" sz="quarter" idx="5"/>
          </p:nvPr>
        </p:nvSpPr>
        <p:spPr/>
        <p:txBody>
          <a:bodyPr/>
          <a:lstStyle/>
          <a:p>
            <a:fld id="{DA787A59-73A0-9D4D-8F90-52FF50592D7A}" type="slidenum">
              <a:rPr lang="en-US" smtClean="0"/>
              <a:t>5</a:t>
            </a:fld>
            <a:endParaRPr lang="en-US"/>
          </a:p>
        </p:txBody>
      </p:sp>
    </p:spTree>
    <p:extLst>
      <p:ext uri="{BB962C8B-B14F-4D97-AF65-F5344CB8AC3E}">
        <p14:creationId xmlns:p14="http://schemas.microsoft.com/office/powerpoint/2010/main" val="16808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90000"/>
              </a:lnSpc>
              <a:buNone/>
            </a:pPr>
            <a:r>
              <a:rPr lang="en-US" sz="800" b="0" i="0" dirty="0">
                <a:solidFill>
                  <a:srgbClr val="FFFFFF"/>
                </a:solidFill>
                <a:effectLst/>
                <a:latin typeface="Open Sans" panose="020F0502020204030204" pitchFamily="34" charset="0"/>
              </a:rPr>
              <a:t>T: 5 mins</a:t>
            </a:r>
            <a:br>
              <a:rPr lang="en-US" sz="800" b="0" i="0" dirty="0">
                <a:solidFill>
                  <a:srgbClr val="FFFFFF"/>
                </a:solidFill>
                <a:effectLst/>
                <a:latin typeface="Open Sans" panose="020F0502020204030204" pitchFamily="34" charset="0"/>
              </a:rPr>
            </a:br>
            <a:r>
              <a:rPr lang="en-US" sz="800" b="0" i="0" dirty="0">
                <a:solidFill>
                  <a:srgbClr val="FFFFFF"/>
                </a:solidFill>
                <a:effectLst/>
                <a:latin typeface="Open Sans" panose="020F0502020204030204" pitchFamily="34" charset="0"/>
              </a:rPr>
              <a:t>Virtual machines (VMs) and containers are both virtualization technologies that make applications independent from IT infrastructure resources. However, they differ in several ways, including:</a:t>
            </a:r>
          </a:p>
          <a:p>
            <a:pPr>
              <a:lnSpc>
                <a:spcPct val="90000"/>
              </a:lnSpc>
              <a:buFont typeface="Courier New" panose="02070309020205020404" pitchFamily="49" charset="0"/>
              <a:buChar char="o"/>
            </a:pPr>
            <a:r>
              <a:rPr lang="en-US" sz="800" b="1" i="0" dirty="0">
                <a:solidFill>
                  <a:srgbClr val="FFFFFF"/>
                </a:solidFill>
                <a:effectLst/>
                <a:latin typeface="inherit"/>
              </a:rPr>
              <a:t>Isolation:</a:t>
            </a:r>
            <a:r>
              <a:rPr lang="en-US" sz="800" b="0" i="0" dirty="0">
                <a:solidFill>
                  <a:srgbClr val="FFFFFF"/>
                </a:solidFill>
                <a:effectLst/>
                <a:latin typeface="Open Sans" panose="020F0502020204030204" pitchFamily="34" charset="0"/>
              </a:rPr>
              <a:t> VMs are isolated instances of an operating system, while containers are isolated processes that share the same operating system. This means that VMs are more isolated from each other, which can help prevent attacks from spreading.</a:t>
            </a:r>
          </a:p>
          <a:p>
            <a:pPr>
              <a:lnSpc>
                <a:spcPct val="90000"/>
              </a:lnSpc>
              <a:buFont typeface="Courier New" panose="02070309020205020404" pitchFamily="49" charset="0"/>
              <a:buChar char="o"/>
            </a:pPr>
            <a:r>
              <a:rPr lang="en-US" sz="800" b="1" i="0" dirty="0">
                <a:solidFill>
                  <a:srgbClr val="FFFFFF"/>
                </a:solidFill>
                <a:effectLst/>
                <a:latin typeface="inherit"/>
              </a:rPr>
              <a:t>Size:</a:t>
            </a:r>
            <a:r>
              <a:rPr lang="en-US" sz="800" b="0" i="0" dirty="0">
                <a:solidFill>
                  <a:srgbClr val="FFFFFF"/>
                </a:solidFill>
                <a:effectLst/>
                <a:latin typeface="Open Sans" panose="020F0502020204030204" pitchFamily="34" charset="0"/>
              </a:rPr>
              <a:t> Containers are smaller than VMs because they share the host operating system’s kernel, while VMs each have their own kernel.</a:t>
            </a:r>
          </a:p>
          <a:p>
            <a:pPr>
              <a:lnSpc>
                <a:spcPct val="90000"/>
              </a:lnSpc>
              <a:buFont typeface="Courier New" panose="02070309020205020404" pitchFamily="49" charset="0"/>
              <a:buChar char="o"/>
            </a:pPr>
            <a:r>
              <a:rPr lang="en-US" sz="800" b="1" i="0" dirty="0">
                <a:solidFill>
                  <a:srgbClr val="FFFFFF"/>
                </a:solidFill>
                <a:effectLst/>
                <a:latin typeface="inherit"/>
              </a:rPr>
              <a:t>Speed:</a:t>
            </a:r>
            <a:r>
              <a:rPr lang="en-US" sz="800" b="0" i="0" dirty="0">
                <a:solidFill>
                  <a:srgbClr val="FFFFFF"/>
                </a:solidFill>
                <a:effectLst/>
                <a:latin typeface="Open Sans" panose="020F0502020204030204" pitchFamily="34" charset="0"/>
              </a:rPr>
              <a:t> Containers can start and stop faster than VMs because they share the host operating system.</a:t>
            </a:r>
          </a:p>
          <a:p>
            <a:pPr>
              <a:lnSpc>
                <a:spcPct val="90000"/>
              </a:lnSpc>
              <a:buFont typeface="Courier New" panose="02070309020205020404" pitchFamily="49" charset="0"/>
              <a:buChar char="o"/>
            </a:pPr>
            <a:r>
              <a:rPr lang="en-US" sz="800" b="1" i="0" dirty="0">
                <a:solidFill>
                  <a:srgbClr val="FFFFFF"/>
                </a:solidFill>
                <a:effectLst/>
                <a:latin typeface="inherit"/>
              </a:rPr>
              <a:t>Use cases:</a:t>
            </a:r>
            <a:r>
              <a:rPr lang="en-US" sz="800" b="0" i="0" dirty="0">
                <a:solidFill>
                  <a:srgbClr val="FFFFFF"/>
                </a:solidFill>
                <a:effectLst/>
                <a:latin typeface="Open Sans" panose="020F0502020204030204" pitchFamily="34" charset="0"/>
              </a:rPr>
              <a:t> Containers are often used for microservices architectures and cloud-native application development. VMs are often used for cross-platform legacy application support, IoT testing, and network slicing.</a:t>
            </a:r>
          </a:p>
          <a:p>
            <a:pPr>
              <a:lnSpc>
                <a:spcPct val="90000"/>
              </a:lnSpc>
              <a:buFont typeface="Courier New" panose="02070309020205020404" pitchFamily="49" charset="0"/>
              <a:buChar char="o"/>
            </a:pPr>
            <a:r>
              <a:rPr lang="en-US" sz="800" b="1" i="0" dirty="0">
                <a:solidFill>
                  <a:srgbClr val="FFFFFF"/>
                </a:solidFill>
                <a:effectLst/>
                <a:latin typeface="inherit"/>
              </a:rPr>
              <a:t>Suitability:</a:t>
            </a:r>
            <a:r>
              <a:rPr lang="en-US" sz="800" b="0" i="0" dirty="0">
                <a:solidFill>
                  <a:srgbClr val="FFFFFF"/>
                </a:solidFill>
                <a:effectLst/>
                <a:latin typeface="Open Sans" panose="020F0502020204030204" pitchFamily="34" charset="0"/>
              </a:rPr>
              <a:t> Containers are best suited for application components or services, while full-featured enterprise applications don’t work well in containers.</a:t>
            </a:r>
          </a:p>
          <a:p>
            <a:pPr>
              <a:lnSpc>
                <a:spcPct val="90000"/>
              </a:lnSpc>
              <a:buFont typeface="Courier New" panose="02070309020205020404" pitchFamily="49" charset="0"/>
              <a:buChar char="o"/>
            </a:pPr>
            <a:r>
              <a:rPr lang="en-US" sz="800" b="1" i="0" dirty="0">
                <a:solidFill>
                  <a:srgbClr val="FFFFFF"/>
                </a:solidFill>
                <a:effectLst/>
                <a:latin typeface="inherit"/>
              </a:rPr>
              <a:t>Compatibility:</a:t>
            </a:r>
            <a:r>
              <a:rPr lang="en-US" sz="800" b="0" i="0" dirty="0">
                <a:solidFill>
                  <a:srgbClr val="FFFFFF"/>
                </a:solidFill>
                <a:effectLst/>
                <a:latin typeface="Open Sans" panose="020F0502020204030204" pitchFamily="34" charset="0"/>
              </a:rPr>
              <a:t> Containers packaged for one platform might not work with other platforms.</a:t>
            </a:r>
          </a:p>
          <a:p>
            <a:pPr>
              <a:lnSpc>
                <a:spcPct val="90000"/>
              </a:lnSpc>
              <a:buFont typeface="Courier New" panose="02070309020205020404" pitchFamily="49" charset="0"/>
              <a:buChar char="o"/>
            </a:pPr>
            <a:r>
              <a:rPr lang="en-US" sz="800" b="1" i="0" dirty="0">
                <a:solidFill>
                  <a:srgbClr val="FFFFFF"/>
                </a:solidFill>
                <a:effectLst/>
                <a:latin typeface="inherit"/>
              </a:rPr>
              <a:t>Storage:</a:t>
            </a:r>
            <a:r>
              <a:rPr lang="en-US" sz="800" b="0" i="0" dirty="0">
                <a:solidFill>
                  <a:srgbClr val="FFFFFF"/>
                </a:solidFill>
                <a:effectLst/>
                <a:latin typeface="Open Sans" panose="020F0502020204030204" pitchFamily="34" charset="0"/>
              </a:rPr>
              <a:t> Containers are designed to be stateless, meaning the data in a container disappears when the container does.</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6</a:t>
            </a:fld>
            <a:endParaRPr lang="en-US"/>
          </a:p>
        </p:txBody>
      </p:sp>
    </p:spTree>
    <p:extLst>
      <p:ext uri="{BB962C8B-B14F-4D97-AF65-F5344CB8AC3E}">
        <p14:creationId xmlns:p14="http://schemas.microsoft.com/office/powerpoint/2010/main" val="383139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7</a:t>
            </a:fld>
            <a:endParaRPr lang="en-US"/>
          </a:p>
        </p:txBody>
      </p:sp>
    </p:spTree>
    <p:extLst>
      <p:ext uri="{BB962C8B-B14F-4D97-AF65-F5344CB8AC3E}">
        <p14:creationId xmlns:p14="http://schemas.microsoft.com/office/powerpoint/2010/main" val="1814457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8</a:t>
            </a:fld>
            <a:endParaRPr lang="en-US"/>
          </a:p>
        </p:txBody>
      </p:sp>
    </p:spTree>
    <p:extLst>
      <p:ext uri="{BB962C8B-B14F-4D97-AF65-F5344CB8AC3E}">
        <p14:creationId xmlns:p14="http://schemas.microsoft.com/office/powerpoint/2010/main" val="284656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9</a:t>
            </a:fld>
            <a:endParaRPr lang="en-US"/>
          </a:p>
        </p:txBody>
      </p:sp>
    </p:spTree>
    <p:extLst>
      <p:ext uri="{BB962C8B-B14F-4D97-AF65-F5344CB8AC3E}">
        <p14:creationId xmlns:p14="http://schemas.microsoft.com/office/powerpoint/2010/main" val="3818052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p:cNvSpPr>
            <a:spLocks noGrp="1"/>
          </p:cNvSpPr>
          <p:nvPr>
            <p:ph type="sldNum" sz="quarter" idx="5"/>
          </p:nvPr>
        </p:nvSpPr>
        <p:spPr/>
        <p:txBody>
          <a:bodyPr/>
          <a:lstStyle/>
          <a:p>
            <a:fld id="{DA787A59-73A0-9D4D-8F90-52FF50592D7A}" type="slidenum">
              <a:rPr lang="en-US" smtClean="0"/>
              <a:t>10</a:t>
            </a:fld>
            <a:endParaRPr lang="en-US"/>
          </a:p>
        </p:txBody>
      </p:sp>
    </p:spTree>
    <p:extLst>
      <p:ext uri="{BB962C8B-B14F-4D97-AF65-F5344CB8AC3E}">
        <p14:creationId xmlns:p14="http://schemas.microsoft.com/office/powerpoint/2010/main" val="310870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B50AA-AFBB-CFBE-B184-6694B27D6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BC60E-9E7E-D93C-D7F3-F3BD0ADDC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5B6CFB-6E8C-7F38-25F9-8935A628F8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1 min</a:t>
            </a:r>
          </a:p>
          <a:p>
            <a:endParaRPr lang="en-US" dirty="0"/>
          </a:p>
        </p:txBody>
      </p:sp>
      <p:sp>
        <p:nvSpPr>
          <p:cNvPr id="4" name="Slide Number Placeholder 3">
            <a:extLst>
              <a:ext uri="{FF2B5EF4-FFF2-40B4-BE49-F238E27FC236}">
                <a16:creationId xmlns:a16="http://schemas.microsoft.com/office/drawing/2014/main" id="{7DC9AB9D-319D-CB02-C23D-5203384469FD}"/>
              </a:ext>
            </a:extLst>
          </p:cNvPr>
          <p:cNvSpPr>
            <a:spLocks noGrp="1"/>
          </p:cNvSpPr>
          <p:nvPr>
            <p:ph type="sldNum" sz="quarter" idx="5"/>
          </p:nvPr>
        </p:nvSpPr>
        <p:spPr/>
        <p:txBody>
          <a:bodyPr/>
          <a:lstStyle/>
          <a:p>
            <a:fld id="{DA787A59-73A0-9D4D-8F90-52FF50592D7A}" type="slidenum">
              <a:rPr lang="en-US" smtClean="0"/>
              <a:t>11</a:t>
            </a:fld>
            <a:endParaRPr lang="en-US"/>
          </a:p>
        </p:txBody>
      </p:sp>
    </p:spTree>
    <p:extLst>
      <p:ext uri="{BB962C8B-B14F-4D97-AF65-F5344CB8AC3E}">
        <p14:creationId xmlns:p14="http://schemas.microsoft.com/office/powerpoint/2010/main" val="637855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asahilinux.org/about/" TargetMode="External"/><Relationship Id="rId3" Type="http://schemas.openxmlformats.org/officeDocument/2006/relationships/hyperlink" Target="https://rockylinux.org/" TargetMode="External"/><Relationship Id="rId7" Type="http://schemas.openxmlformats.org/officeDocument/2006/relationships/hyperlink" Target="https://www.virtualbox.org/manual/"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virtualbox.org/wiki/Linux_Downloads" TargetMode="External"/><Relationship Id="rId11" Type="http://schemas.openxmlformats.org/officeDocument/2006/relationships/hyperlink" Target="https://www.directedignorance.com/blog/upgrading-postgresql-14-to-16-on-ubuntu" TargetMode="External"/><Relationship Id="rId5" Type="http://schemas.openxmlformats.org/officeDocument/2006/relationships/hyperlink" Target="https://developers.redhat.com/products/rhel/download" TargetMode="External"/><Relationship Id="rId10" Type="http://schemas.openxmlformats.org/officeDocument/2006/relationships/hyperlink" Target="https://www.cherryservers.com/blog/how-to-install-and-setup-postgresql-server-on-ubuntu-20-04" TargetMode="External"/><Relationship Id="rId4" Type="http://schemas.openxmlformats.org/officeDocument/2006/relationships/hyperlink" Target="https://cdimage.ubuntu.com/jammy/daily-live/current/" TargetMode="External"/><Relationship Id="rId9" Type="http://schemas.openxmlformats.org/officeDocument/2006/relationships/hyperlink" Target="https://rockylinux.org/downloa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kaschke.medium.com/virtual-machine-vm-vs-container-13ab51f4c17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D690-D7B4-A634-1158-53990DE7C4AE}"/>
              </a:ext>
            </a:extLst>
          </p:cNvPr>
          <p:cNvSpPr>
            <a:spLocks noGrp="1"/>
          </p:cNvSpPr>
          <p:nvPr>
            <p:ph type="ctrTitle"/>
          </p:nvPr>
        </p:nvSpPr>
        <p:spPr>
          <a:xfrm>
            <a:off x="8382055" y="1241266"/>
            <a:ext cx="3161016" cy="3153753"/>
          </a:xfrm>
        </p:spPr>
        <p:txBody>
          <a:bodyPr>
            <a:normAutofit/>
          </a:bodyPr>
          <a:lstStyle/>
          <a:p>
            <a:pPr>
              <a:lnSpc>
                <a:spcPct val="90000"/>
              </a:lnSpc>
            </a:pPr>
            <a:r>
              <a:rPr lang="en-US" sz="3400">
                <a:solidFill>
                  <a:srgbClr val="EBEBEB"/>
                </a:solidFill>
              </a:rPr>
              <a:t>VirtualBox for Development</a:t>
            </a:r>
          </a:p>
        </p:txBody>
      </p:sp>
      <p:sp>
        <p:nvSpPr>
          <p:cNvPr id="3" name="Subtitle 2">
            <a:extLst>
              <a:ext uri="{FF2B5EF4-FFF2-40B4-BE49-F238E27FC236}">
                <a16:creationId xmlns:a16="http://schemas.microsoft.com/office/drawing/2014/main" id="{A9908EFD-8343-88D8-6945-E8C5283878CD}"/>
              </a:ext>
            </a:extLst>
          </p:cNvPr>
          <p:cNvSpPr>
            <a:spLocks noGrp="1"/>
          </p:cNvSpPr>
          <p:nvPr>
            <p:ph type="subTitle" idx="1"/>
          </p:nvPr>
        </p:nvSpPr>
        <p:spPr>
          <a:xfrm>
            <a:off x="8382055" y="4591665"/>
            <a:ext cx="3161016" cy="1622322"/>
          </a:xfrm>
        </p:spPr>
        <p:txBody>
          <a:bodyPr>
            <a:normAutofit/>
          </a:bodyPr>
          <a:lstStyle/>
          <a:p>
            <a:r>
              <a:rPr lang="en-US" dirty="0"/>
              <a:t>Venkatt Guhesan</a:t>
            </a:r>
          </a:p>
          <a:p>
            <a:r>
              <a:rPr lang="en-US" dirty="0"/>
              <a:t>Fri, Sep. 27, 2024</a:t>
            </a:r>
          </a:p>
        </p:txBody>
      </p:sp>
      <p:grpSp>
        <p:nvGrpSpPr>
          <p:cNvPr id="1031" name="Group 10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2" name="Rectangle 10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0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1026" name="Picture 2">
            <a:extLst>
              <a:ext uri="{FF2B5EF4-FFF2-40B4-BE49-F238E27FC236}">
                <a16:creationId xmlns:a16="http://schemas.microsoft.com/office/drawing/2014/main" id="{D8706450-EAAB-0E59-E3E6-8BEC225CEC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55766" y="1114621"/>
            <a:ext cx="6151173" cy="462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3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8C548-8B3A-419D-0CC5-D7ABEF255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7B276-FD0C-B9A2-F2F7-EAD04A0D14BF}"/>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793FEB0B-6BC7-3D07-3828-B49FBD06C709}"/>
              </a:ext>
            </a:extLst>
          </p:cNvPr>
          <p:cNvSpPr>
            <a:spLocks noGrp="1"/>
          </p:cNvSpPr>
          <p:nvPr>
            <p:ph idx="1"/>
          </p:nvPr>
        </p:nvSpPr>
        <p:spPr>
          <a:xfrm>
            <a:off x="510671" y="3333908"/>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For a MacBook Air M2, you should use aarch64 when choosing between the two options, as it is the specific designation for the ARM architecture used by Apple Silicon chips like the M2, essentially synonymous with “arm64” but considered the more precise term for Apple devices.</a:t>
            </a:r>
          </a:p>
          <a:p>
            <a:pPr algn="l">
              <a:buFont typeface="Wingdings" pitchFamily="2" charset="2"/>
              <a:buChar char="q"/>
            </a:pPr>
            <a:r>
              <a:rPr lang="en-US" sz="2000" dirty="0">
                <a:solidFill>
                  <a:srgbClr val="000000"/>
                </a:solidFill>
                <a:effectLst/>
                <a:latin typeface="Avenir Book" panose="02000503020000020003" pitchFamily="2" charset="0"/>
              </a:rPr>
              <a:t>The M2 chip in a MacBook Air M2 is based on Apple’s ARM architecture, which is referred to as “aarch64”.</a:t>
            </a:r>
          </a:p>
          <a:p>
            <a:pPr algn="l">
              <a:buFont typeface="Wingdings" pitchFamily="2" charset="2"/>
              <a:buChar char="q"/>
            </a:pPr>
            <a:r>
              <a:rPr lang="en-US" sz="2000" dirty="0">
                <a:solidFill>
                  <a:srgbClr val="000000"/>
                </a:solidFill>
                <a:effectLst/>
                <a:latin typeface="Avenir Book" panose="02000503020000020003" pitchFamily="2" charset="0"/>
              </a:rPr>
              <a:t>While “arm64” is widely understood to mean the same thing, “aarch64” is technically the correct term for Apple’s implementation of ARM architecture.</a:t>
            </a:r>
          </a:p>
        </p:txBody>
      </p:sp>
      <p:sp>
        <p:nvSpPr>
          <p:cNvPr id="4" name="TextBox 3">
            <a:extLst>
              <a:ext uri="{FF2B5EF4-FFF2-40B4-BE49-F238E27FC236}">
                <a16:creationId xmlns:a16="http://schemas.microsoft.com/office/drawing/2014/main" id="{832E7855-119C-2CB3-A523-8B9521CF2FF3}"/>
              </a:ext>
            </a:extLst>
          </p:cNvPr>
          <p:cNvSpPr txBox="1"/>
          <p:nvPr/>
        </p:nvSpPr>
        <p:spPr>
          <a:xfrm>
            <a:off x="510671" y="2367419"/>
            <a:ext cx="11170658" cy="461665"/>
          </a:xfrm>
          <a:prstGeom prst="rect">
            <a:avLst/>
          </a:prstGeom>
          <a:solidFill>
            <a:schemeClr val="accent5">
              <a:lumMod val="75000"/>
            </a:schemeClr>
          </a:solidFill>
        </p:spPr>
        <p:txBody>
          <a:bodyPr wrap="square" rtlCol="0">
            <a:spAutoFit/>
          </a:bodyPr>
          <a:lstStyle/>
          <a:p>
            <a:r>
              <a:rPr lang="en-US" sz="2400" b="1" dirty="0">
                <a:solidFill>
                  <a:schemeClr val="bg1"/>
                </a:solidFill>
                <a:latin typeface="Avenir Black" panose="02000503020000020003" pitchFamily="2" charset="0"/>
                <a:cs typeface="Aharoni" panose="02010803020104030203" pitchFamily="2" charset="-79"/>
              </a:rPr>
              <a:t>For MacBook Air m2 should I use arm64 or aarch64?</a:t>
            </a:r>
          </a:p>
        </p:txBody>
      </p:sp>
    </p:spTree>
    <p:extLst>
      <p:ext uri="{BB962C8B-B14F-4D97-AF65-F5344CB8AC3E}">
        <p14:creationId xmlns:p14="http://schemas.microsoft.com/office/powerpoint/2010/main" val="354666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B1BBD-8DEE-360C-2F1D-32017BAA9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D0352-8064-53A9-08BF-6F193E4489A0}"/>
              </a:ext>
            </a:extLst>
          </p:cNvPr>
          <p:cNvSpPr>
            <a:spLocks noGrp="1"/>
          </p:cNvSpPr>
          <p:nvPr>
            <p:ph type="title"/>
          </p:nvPr>
        </p:nvSpPr>
        <p:spPr/>
        <p:txBody>
          <a:bodyPr/>
          <a:lstStyle/>
          <a:p>
            <a:r>
              <a:rPr lang="en-US" dirty="0"/>
              <a:t>Rocky Linux vs RHEL vs Ubuntu / Notable Differences</a:t>
            </a:r>
          </a:p>
        </p:txBody>
      </p:sp>
      <p:sp>
        <p:nvSpPr>
          <p:cNvPr id="3" name="Content Placeholder 2">
            <a:extLst>
              <a:ext uri="{FF2B5EF4-FFF2-40B4-BE49-F238E27FC236}">
                <a16:creationId xmlns:a16="http://schemas.microsoft.com/office/drawing/2014/main" id="{B35EED41-9BEA-A454-8441-5D88FE5270C2}"/>
              </a:ext>
            </a:extLst>
          </p:cNvPr>
          <p:cNvSpPr>
            <a:spLocks noGrp="1"/>
          </p:cNvSpPr>
          <p:nvPr>
            <p:ph idx="1"/>
          </p:nvPr>
        </p:nvSpPr>
        <p:spPr>
          <a:xfrm>
            <a:off x="510671" y="2467627"/>
            <a:ext cx="11170658" cy="4083485"/>
          </a:xfrm>
        </p:spPr>
        <p:txBody>
          <a:bodyPr>
            <a:normAutofit/>
          </a:bodyPr>
          <a:lstStyle/>
          <a:p>
            <a:pPr algn="l">
              <a:buFont typeface="Wingdings" pitchFamily="2" charset="2"/>
              <a:buChar char="q"/>
            </a:pPr>
            <a:r>
              <a:rPr lang="en-US" sz="2000" b="1" dirty="0">
                <a:solidFill>
                  <a:srgbClr val="000000"/>
                </a:solidFill>
                <a:effectLst/>
                <a:latin typeface="Avenir Book" panose="02000503020000020003" pitchFamily="2" charset="0"/>
              </a:rPr>
              <a:t>Rocky Linux</a:t>
            </a:r>
            <a:r>
              <a:rPr lang="en-US" sz="2000" dirty="0">
                <a:solidFill>
                  <a:srgbClr val="000000"/>
                </a:solidFill>
                <a:effectLst/>
                <a:latin typeface="Avenir Book" panose="02000503020000020003" pitchFamily="2" charset="0"/>
              </a:rPr>
              <a:t>: community-supported, open-source enterprise operating system that uses the Red Hat Enterprise Linux (RHEL) source code.</a:t>
            </a:r>
          </a:p>
          <a:p>
            <a:pPr algn="l">
              <a:buFont typeface="Wingdings" pitchFamily="2" charset="2"/>
              <a:buChar char="q"/>
            </a:pPr>
            <a:r>
              <a:rPr lang="en-US" sz="2000" b="1" dirty="0">
                <a:solidFill>
                  <a:srgbClr val="000000"/>
                </a:solidFill>
                <a:effectLst/>
                <a:latin typeface="Avenir Book" panose="02000503020000020003" pitchFamily="2" charset="0"/>
              </a:rPr>
              <a:t>RHEL</a:t>
            </a:r>
            <a:r>
              <a:rPr lang="en-US" sz="2000" dirty="0">
                <a:solidFill>
                  <a:srgbClr val="000000"/>
                </a:solidFill>
                <a:effectLst/>
                <a:latin typeface="Avenir Book" panose="02000503020000020003" pitchFamily="2" charset="0"/>
              </a:rPr>
              <a:t> (Red Hat Enterprise Linux): RHEL is a commercial product developed by Red Hat intended for enterprises that need strong support and stability.</a:t>
            </a:r>
          </a:p>
          <a:p>
            <a:pPr algn="l">
              <a:buFont typeface="Wingdings" pitchFamily="2" charset="2"/>
              <a:buChar char="q"/>
            </a:pPr>
            <a:r>
              <a:rPr lang="en-US" sz="2000" dirty="0">
                <a:solidFill>
                  <a:srgbClr val="000000"/>
                </a:solidFill>
                <a:effectLst/>
                <a:latin typeface="Avenir Book" panose="02000503020000020003" pitchFamily="2" charset="0"/>
              </a:rPr>
              <a:t>Both Rocky Linux and RHEL are derivatives of Fedora Linux.</a:t>
            </a:r>
          </a:p>
          <a:p>
            <a:pPr algn="l">
              <a:buFont typeface="Wingdings" pitchFamily="2" charset="2"/>
              <a:buChar char="q"/>
            </a:pPr>
            <a:r>
              <a:rPr lang="en-US" sz="2000" b="1" dirty="0">
                <a:solidFill>
                  <a:srgbClr val="000000"/>
                </a:solidFill>
                <a:effectLst/>
                <a:latin typeface="Avenir Book" panose="02000503020000020003" pitchFamily="2" charset="0"/>
              </a:rPr>
              <a:t>Ubuntu</a:t>
            </a:r>
            <a:r>
              <a:rPr lang="en-US" sz="2000" dirty="0">
                <a:solidFill>
                  <a:srgbClr val="000000"/>
                </a:solidFill>
                <a:effectLst/>
                <a:latin typeface="Avenir Book" panose="02000503020000020003" pitchFamily="2" charset="0"/>
              </a:rPr>
              <a:t>: is a user-friendly, popular Debian based Linux Distribution with a good clean user interface.</a:t>
            </a:r>
          </a:p>
          <a:p>
            <a:pPr algn="l">
              <a:buFont typeface="Wingdings" pitchFamily="2" charset="2"/>
              <a:buChar char="q"/>
            </a:pPr>
            <a:r>
              <a:rPr lang="en-US" sz="2000" dirty="0">
                <a:solidFill>
                  <a:srgbClr val="000000"/>
                </a:solidFill>
                <a:effectLst/>
                <a:latin typeface="Avenir Book" panose="02000503020000020003" pitchFamily="2" charset="0"/>
              </a:rPr>
              <a:t>RHEL/Rocky Linux uses - yum/dnf and rpm for the package manager.</a:t>
            </a:r>
          </a:p>
          <a:p>
            <a:pPr algn="l">
              <a:buFont typeface="Wingdings" pitchFamily="2" charset="2"/>
              <a:buChar char="q"/>
            </a:pPr>
            <a:r>
              <a:rPr lang="en-US" sz="2000" dirty="0">
                <a:solidFill>
                  <a:srgbClr val="000000"/>
                </a:solidFill>
                <a:effectLst/>
                <a:latin typeface="Avenir Book" panose="02000503020000020003" pitchFamily="2" charset="0"/>
              </a:rPr>
              <a:t>Ubuntu uses - apt, dpkg and snap as the package manager.</a:t>
            </a:r>
          </a:p>
          <a:p>
            <a:pPr algn="l">
              <a:buFont typeface="Wingdings" pitchFamily="2" charset="2"/>
              <a:buChar char="q"/>
            </a:pPr>
            <a:endParaRPr lang="en-US" sz="2000" dirty="0">
              <a:solidFill>
                <a:srgbClr val="000000"/>
              </a:solidFill>
              <a:effectLst/>
              <a:latin typeface="Avenir Book" panose="02000503020000020003" pitchFamily="2" charset="0"/>
            </a:endParaRPr>
          </a:p>
        </p:txBody>
      </p:sp>
    </p:spTree>
    <p:extLst>
      <p:ext uri="{BB962C8B-B14F-4D97-AF65-F5344CB8AC3E}">
        <p14:creationId xmlns:p14="http://schemas.microsoft.com/office/powerpoint/2010/main" val="18117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964348-59F7-E99F-3E19-2CE031C662B1}"/>
              </a:ext>
            </a:extLst>
          </p:cNvPr>
          <p:cNvSpPr txBox="1"/>
          <p:nvPr/>
        </p:nvSpPr>
        <p:spPr>
          <a:xfrm>
            <a:off x="3294345" y="2542784"/>
            <a:ext cx="5549030" cy="830997"/>
          </a:xfrm>
          <a:prstGeom prst="rect">
            <a:avLst/>
          </a:prstGeom>
          <a:noFill/>
        </p:spPr>
        <p:txBody>
          <a:bodyPr wrap="square" rtlCol="0">
            <a:spAutoFit/>
          </a:bodyPr>
          <a:lstStyle/>
          <a:p>
            <a:pPr algn="ctr"/>
            <a:r>
              <a:rPr lang="en-US" sz="4800" dirty="0">
                <a:latin typeface="Abril Fatface" panose="02000503000000020003" pitchFamily="2" charset="77"/>
              </a:rPr>
              <a:t>DEMO TIME</a:t>
            </a:r>
          </a:p>
        </p:txBody>
      </p:sp>
    </p:spTree>
    <p:extLst>
      <p:ext uri="{BB962C8B-B14F-4D97-AF65-F5344CB8AC3E}">
        <p14:creationId xmlns:p14="http://schemas.microsoft.com/office/powerpoint/2010/main" val="185529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29E26-38EC-C059-D196-9151BC8F76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B36AF8-CC57-A789-08DB-A8435504112B}"/>
              </a:ext>
            </a:extLst>
          </p:cNvPr>
          <p:cNvSpPr txBox="1"/>
          <p:nvPr/>
        </p:nvSpPr>
        <p:spPr>
          <a:xfrm>
            <a:off x="3321485" y="1470729"/>
            <a:ext cx="5549030" cy="2308324"/>
          </a:xfrm>
          <a:prstGeom prst="rect">
            <a:avLst/>
          </a:prstGeom>
          <a:noFill/>
        </p:spPr>
        <p:txBody>
          <a:bodyPr wrap="square" rtlCol="0">
            <a:spAutoFit/>
          </a:bodyPr>
          <a:lstStyle/>
          <a:p>
            <a:pPr algn="ctr"/>
            <a:r>
              <a:rPr lang="en-US" sz="4800" dirty="0">
                <a:latin typeface="Abril Fatface" panose="02000503000000020003" pitchFamily="2" charset="77"/>
              </a:rPr>
              <a:t>How to apply this to your work?</a:t>
            </a:r>
          </a:p>
          <a:p>
            <a:pPr algn="ctr"/>
            <a:r>
              <a:rPr lang="en-US" sz="4800" dirty="0">
                <a:latin typeface="Abril Fatface" panose="02000503000000020003" pitchFamily="2" charset="77"/>
              </a:rPr>
              <a:t>(discussion)</a:t>
            </a:r>
          </a:p>
        </p:txBody>
      </p:sp>
    </p:spTree>
    <p:extLst>
      <p:ext uri="{BB962C8B-B14F-4D97-AF65-F5344CB8AC3E}">
        <p14:creationId xmlns:p14="http://schemas.microsoft.com/office/powerpoint/2010/main" val="342360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86553-BB14-C67C-26DF-F020AF5E55C0}"/>
              </a:ext>
            </a:extLst>
          </p:cNvPr>
          <p:cNvPicPr>
            <a:picLocks noChangeAspect="1"/>
          </p:cNvPicPr>
          <p:nvPr/>
        </p:nvPicPr>
        <p:blipFill>
          <a:blip r:embed="rId3"/>
          <a:stretch>
            <a:fillRect/>
          </a:stretch>
        </p:blipFill>
        <p:spPr>
          <a:xfrm>
            <a:off x="3238500" y="1327150"/>
            <a:ext cx="5715000" cy="4203700"/>
          </a:xfrm>
          <a:prstGeom prst="rect">
            <a:avLst/>
          </a:prstGeom>
        </p:spPr>
      </p:pic>
    </p:spTree>
    <p:extLst>
      <p:ext uri="{BB962C8B-B14F-4D97-AF65-F5344CB8AC3E}">
        <p14:creationId xmlns:p14="http://schemas.microsoft.com/office/powerpoint/2010/main" val="228664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770D-50D4-B5F0-6960-E4DF5AFC567C}"/>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ECC93399-74DF-5C5B-0A5D-A1127ACF40F7}"/>
              </a:ext>
            </a:extLst>
          </p:cNvPr>
          <p:cNvSpPr>
            <a:spLocks noGrp="1"/>
          </p:cNvSpPr>
          <p:nvPr>
            <p:ph sz="half" idx="1"/>
          </p:nvPr>
        </p:nvSpPr>
        <p:spPr>
          <a:xfrm>
            <a:off x="1154954" y="3389703"/>
            <a:ext cx="4825158" cy="3416301"/>
          </a:xfrm>
        </p:spPr>
        <p:txBody>
          <a:bodyPr>
            <a:normAutofit fontScale="92500" lnSpcReduction="10000"/>
          </a:bodyPr>
          <a:lstStyle/>
          <a:p>
            <a:r>
              <a:rPr lang="en-US" dirty="0"/>
              <a:t>Rocky Linux: </a:t>
            </a:r>
            <a:r>
              <a:rPr lang="en-US" dirty="0">
                <a:hlinkClick r:id="rId3"/>
              </a:rPr>
              <a:t>https://rockylinux.org/</a:t>
            </a:r>
            <a:endParaRPr lang="en-US" dirty="0"/>
          </a:p>
          <a:p>
            <a:r>
              <a:rPr lang="en-US" dirty="0">
                <a:hlinkClick r:id="rId4"/>
              </a:rPr>
              <a:t>https://cdimage.ubuntu.com/jammy/daily-live/current/</a:t>
            </a:r>
            <a:endParaRPr lang="en-US" dirty="0"/>
          </a:p>
          <a:p>
            <a:r>
              <a:rPr lang="en-US" dirty="0"/>
              <a:t>RHEL Download: </a:t>
            </a:r>
            <a:r>
              <a:rPr lang="en-US" dirty="0">
                <a:hlinkClick r:id="rId5"/>
              </a:rPr>
              <a:t>https://developers.redhat.com/products/rhel/download</a:t>
            </a:r>
            <a:endParaRPr lang="en-US" dirty="0"/>
          </a:p>
          <a:p>
            <a:r>
              <a:rPr lang="en-US" dirty="0"/>
              <a:t>VirtualBox Downloads: </a:t>
            </a:r>
            <a:r>
              <a:rPr lang="en-US" dirty="0">
                <a:hlinkClick r:id="rId6"/>
              </a:rPr>
              <a:t>https://www.virtualbox.org/wiki/Linux_Downloads</a:t>
            </a:r>
            <a:endParaRPr lang="en-US" dirty="0"/>
          </a:p>
          <a:p>
            <a:r>
              <a:rPr lang="en-US" dirty="0"/>
              <a:t>VirtualBox User Guide:</a:t>
            </a:r>
            <a:br>
              <a:rPr lang="en-US" dirty="0"/>
            </a:br>
            <a:r>
              <a:rPr lang="en-US" dirty="0">
                <a:hlinkClick r:id="rId7"/>
              </a:rPr>
              <a:t>https://www.virtualbox.org/manual/</a:t>
            </a:r>
            <a:endParaRPr lang="en-US" dirty="0"/>
          </a:p>
          <a:p>
            <a:endParaRPr lang="en-US" dirty="0"/>
          </a:p>
        </p:txBody>
      </p:sp>
      <p:sp>
        <p:nvSpPr>
          <p:cNvPr id="4" name="Content Placeholder 3">
            <a:extLst>
              <a:ext uri="{FF2B5EF4-FFF2-40B4-BE49-F238E27FC236}">
                <a16:creationId xmlns:a16="http://schemas.microsoft.com/office/drawing/2014/main" id="{A9620AF2-B57A-E486-53BF-40D067CA9C3C}"/>
              </a:ext>
            </a:extLst>
          </p:cNvPr>
          <p:cNvSpPr>
            <a:spLocks noGrp="1"/>
          </p:cNvSpPr>
          <p:nvPr>
            <p:ph sz="half" idx="2"/>
          </p:nvPr>
        </p:nvSpPr>
        <p:spPr>
          <a:xfrm>
            <a:off x="6208712" y="3389703"/>
            <a:ext cx="4825159" cy="3416300"/>
          </a:xfrm>
        </p:spPr>
        <p:txBody>
          <a:bodyPr>
            <a:normAutofit fontScale="92500" lnSpcReduction="10000"/>
          </a:bodyPr>
          <a:lstStyle/>
          <a:p>
            <a:r>
              <a:rPr lang="en-US" dirty="0"/>
              <a:t>Linux variants for macOS (apple silicon)</a:t>
            </a:r>
          </a:p>
          <a:p>
            <a:pPr lvl="1"/>
            <a:r>
              <a:rPr lang="en-US" dirty="0">
                <a:hlinkClick r:id="rId8"/>
              </a:rPr>
              <a:t>https://asahilinux.org/about/</a:t>
            </a:r>
            <a:endParaRPr lang="en-US" dirty="0"/>
          </a:p>
          <a:p>
            <a:pPr lvl="1"/>
            <a:r>
              <a:rPr lang="en-US" dirty="0">
                <a:hlinkClick r:id="rId4"/>
              </a:rPr>
              <a:t>https://cdimage.ubuntu.com/jammy/daily-live/current/</a:t>
            </a:r>
            <a:endParaRPr lang="en-US" dirty="0"/>
          </a:p>
          <a:p>
            <a:pPr lvl="1"/>
            <a:r>
              <a:rPr lang="en-US" dirty="0">
                <a:hlinkClick r:id="rId9"/>
              </a:rPr>
              <a:t>https://rockylinux.org/download</a:t>
            </a:r>
            <a:endParaRPr lang="en-US" dirty="0"/>
          </a:p>
          <a:p>
            <a:r>
              <a:rPr lang="en-US" dirty="0"/>
              <a:t>How-to PostgreSQL?</a:t>
            </a:r>
          </a:p>
          <a:p>
            <a:pPr lvl="1"/>
            <a:r>
              <a:rPr lang="en-US" dirty="0">
                <a:hlinkClick r:id="rId10"/>
              </a:rPr>
              <a:t>https://www.cherryservers.com/blog/how-to-install-and-setup-postgresql-server-on-ubuntu-20-04</a:t>
            </a:r>
            <a:endParaRPr lang="en-US" dirty="0"/>
          </a:p>
          <a:p>
            <a:pPr lvl="1"/>
            <a:r>
              <a:rPr lang="en-US" dirty="0">
                <a:hlinkClick r:id="rId11"/>
              </a:rPr>
              <a:t>https://www.directedignorance.com/blog/upgrading-postgresql-14-to-16-on-ubuntu</a:t>
            </a:r>
            <a:endParaRPr lang="en-US" dirty="0"/>
          </a:p>
          <a:p>
            <a:pPr lvl="1"/>
            <a:endParaRPr lang="en-US" dirty="0"/>
          </a:p>
        </p:txBody>
      </p:sp>
      <p:sp>
        <p:nvSpPr>
          <p:cNvPr id="5" name="TextBox 4">
            <a:extLst>
              <a:ext uri="{FF2B5EF4-FFF2-40B4-BE49-F238E27FC236}">
                <a16:creationId xmlns:a16="http://schemas.microsoft.com/office/drawing/2014/main" id="{00B5A2F9-C1B1-94A3-A7C4-3A929D7161C7}"/>
              </a:ext>
            </a:extLst>
          </p:cNvPr>
          <p:cNvSpPr txBox="1"/>
          <p:nvPr/>
        </p:nvSpPr>
        <p:spPr>
          <a:xfrm>
            <a:off x="797263" y="2406875"/>
            <a:ext cx="10822898" cy="646331"/>
          </a:xfrm>
          <a:prstGeom prst="rect">
            <a:avLst/>
          </a:prstGeom>
          <a:noFill/>
        </p:spPr>
        <p:txBody>
          <a:bodyPr wrap="square" rtlCol="0">
            <a:spAutoFit/>
          </a:bodyPr>
          <a:lstStyle/>
          <a:p>
            <a:pPr algn="ctr"/>
            <a:r>
              <a:rPr lang="en-US" b="1" i="0" dirty="0">
                <a:solidFill>
                  <a:srgbClr val="C00000"/>
                </a:solidFill>
                <a:effectLst/>
                <a:latin typeface="Open Sans" panose="020B0606030504020204" pitchFamily="34" charset="0"/>
              </a:rPr>
              <a:t>Step-By-Step Instructions:</a:t>
            </a:r>
            <a:br>
              <a:rPr lang="en-US" b="1" i="0" dirty="0">
                <a:solidFill>
                  <a:srgbClr val="C00000"/>
                </a:solidFill>
                <a:effectLst/>
                <a:latin typeface="Open Sans" panose="020B0606030504020204" pitchFamily="34" charset="0"/>
              </a:rPr>
            </a:br>
            <a:r>
              <a:rPr lang="en-US" b="1" i="0" u="sng" dirty="0">
                <a:solidFill>
                  <a:srgbClr val="C00000"/>
                </a:solidFill>
                <a:effectLst/>
                <a:latin typeface="Open Sans" panose="020B0606030504020204" pitchFamily="34" charset="0"/>
              </a:rPr>
              <a:t>https://github.com/vguhesan/devnotes-virtualbox</a:t>
            </a:r>
          </a:p>
        </p:txBody>
      </p:sp>
    </p:spTree>
    <p:extLst>
      <p:ext uri="{BB962C8B-B14F-4D97-AF65-F5344CB8AC3E}">
        <p14:creationId xmlns:p14="http://schemas.microsoft.com/office/powerpoint/2010/main" val="49262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3" name="Group 1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4" name="Rectangle 1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extBox 1">
            <a:extLst>
              <a:ext uri="{FF2B5EF4-FFF2-40B4-BE49-F238E27FC236}">
                <a16:creationId xmlns:a16="http://schemas.microsoft.com/office/drawing/2014/main" id="{EB670588-E83E-03A8-6EA8-832F5D38C2CD}"/>
              </a:ext>
            </a:extLst>
          </p:cNvPr>
          <p:cNvSpPr txBox="1"/>
          <p:nvPr/>
        </p:nvSpPr>
        <p:spPr>
          <a:xfrm>
            <a:off x="4678420" y="1370143"/>
            <a:ext cx="6391270" cy="4157446"/>
          </a:xfrm>
          <a:prstGeom prst="rect">
            <a:avLst/>
          </a:prstGeom>
        </p:spPr>
        <p:txBody>
          <a:bodyPr vert="horz" lIns="91440" tIns="45720" rIns="91440" bIns="45720" rtlCol="0" anchor="ctr">
            <a:normAutofit/>
          </a:bodyPr>
          <a:lstStyle/>
          <a:p>
            <a:pPr>
              <a:spcBef>
                <a:spcPct val="0"/>
              </a:spcBef>
              <a:spcAft>
                <a:spcPts val="600"/>
              </a:spcAft>
            </a:pPr>
            <a:r>
              <a:rPr lang="en-US" sz="6600">
                <a:latin typeface="+mj-lt"/>
                <a:ea typeface="+mj-ea"/>
                <a:cs typeface="+mj-cs"/>
              </a:rPr>
              <a:t>THANK YOU</a:t>
            </a:r>
          </a:p>
        </p:txBody>
      </p:sp>
      <p:cxnSp>
        <p:nvCxnSpPr>
          <p:cNvPr id="17" name="Straight Connector 1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2402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97FC8-A904-2B80-2C86-23F7C6D394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012AF-5BE8-48F8-48B6-3E74589EDE78}"/>
              </a:ext>
            </a:extLst>
          </p:cNvPr>
          <p:cNvSpPr>
            <a:spLocks noGrp="1"/>
          </p:cNvSpPr>
          <p:nvPr>
            <p:ph type="title"/>
          </p:nvPr>
        </p:nvSpPr>
        <p:spPr/>
        <p:txBody>
          <a:bodyPr/>
          <a:lstStyle/>
          <a:p>
            <a:r>
              <a:rPr lang="en-US" dirty="0"/>
              <a:t>Agenda / What will we cover today?</a:t>
            </a:r>
          </a:p>
        </p:txBody>
      </p:sp>
      <p:sp>
        <p:nvSpPr>
          <p:cNvPr id="3" name="Content Placeholder 2">
            <a:extLst>
              <a:ext uri="{FF2B5EF4-FFF2-40B4-BE49-F238E27FC236}">
                <a16:creationId xmlns:a16="http://schemas.microsoft.com/office/drawing/2014/main" id="{A84CB03E-5AFD-3DAC-6583-8B229D190272}"/>
              </a:ext>
            </a:extLst>
          </p:cNvPr>
          <p:cNvSpPr>
            <a:spLocks noGrp="1"/>
          </p:cNvSpPr>
          <p:nvPr>
            <p:ph idx="1"/>
          </p:nvPr>
        </p:nvSpPr>
        <p:spPr>
          <a:xfrm>
            <a:off x="1154954" y="2865120"/>
            <a:ext cx="8825659" cy="3154680"/>
          </a:xfrm>
        </p:spPr>
        <p:txBody>
          <a:bodyPr>
            <a:normAutofit lnSpcReduction="10000"/>
          </a:bodyPr>
          <a:lstStyle/>
          <a:p>
            <a:r>
              <a:rPr lang="en-US" dirty="0"/>
              <a:t>Why? What does it solve?</a:t>
            </a:r>
          </a:p>
          <a:p>
            <a:r>
              <a:rPr lang="en-US" dirty="0"/>
              <a:t>The Stack / Host vs Virtual Machine</a:t>
            </a:r>
          </a:p>
          <a:p>
            <a:r>
              <a:rPr lang="en-US" dirty="0"/>
              <a:t>Virtual Machines (VMs) vs. Containers – Key Differences</a:t>
            </a:r>
          </a:p>
          <a:p>
            <a:r>
              <a:rPr lang="en-US" dirty="0"/>
              <a:t>Big Questions – you should consider</a:t>
            </a:r>
          </a:p>
          <a:p>
            <a:r>
              <a:rPr lang="en-US" dirty="0"/>
              <a:t>Demo Time</a:t>
            </a:r>
          </a:p>
          <a:p>
            <a:r>
              <a:rPr lang="en-US" dirty="0"/>
              <a:t>How to use this for your work?</a:t>
            </a:r>
          </a:p>
          <a:p>
            <a:r>
              <a:rPr lang="en-US" dirty="0"/>
              <a:t>Q&amp;A</a:t>
            </a:r>
          </a:p>
          <a:p>
            <a:r>
              <a:rPr lang="en-US" dirty="0"/>
              <a:t>Thank you</a:t>
            </a:r>
          </a:p>
          <a:p>
            <a:endParaRPr lang="en-US" dirty="0"/>
          </a:p>
        </p:txBody>
      </p:sp>
      <p:sp>
        <p:nvSpPr>
          <p:cNvPr id="4" name="TextBox 3">
            <a:extLst>
              <a:ext uri="{FF2B5EF4-FFF2-40B4-BE49-F238E27FC236}">
                <a16:creationId xmlns:a16="http://schemas.microsoft.com/office/drawing/2014/main" id="{3697AEDB-07E4-E7DE-AEE3-A5AFCA029909}"/>
              </a:ext>
            </a:extLst>
          </p:cNvPr>
          <p:cNvSpPr txBox="1"/>
          <p:nvPr/>
        </p:nvSpPr>
        <p:spPr>
          <a:xfrm>
            <a:off x="1154954" y="2401824"/>
            <a:ext cx="9866614" cy="369332"/>
          </a:xfrm>
          <a:prstGeom prst="rect">
            <a:avLst/>
          </a:prstGeom>
          <a:noFill/>
        </p:spPr>
        <p:txBody>
          <a:bodyPr wrap="square" rtlCol="0">
            <a:spAutoFit/>
          </a:bodyPr>
          <a:lstStyle/>
          <a:p>
            <a:r>
              <a:rPr lang="en-US" b="1" dirty="0"/>
              <a:t>PURPOSE</a:t>
            </a:r>
            <a:r>
              <a:rPr lang="en-US" dirty="0"/>
              <a:t>: How to setup a locally running VirtualBox Linux instance?</a:t>
            </a:r>
          </a:p>
        </p:txBody>
      </p:sp>
    </p:spTree>
    <p:extLst>
      <p:ext uri="{BB962C8B-B14F-4D97-AF65-F5344CB8AC3E}">
        <p14:creationId xmlns:p14="http://schemas.microsoft.com/office/powerpoint/2010/main" val="39389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339D-1028-CFAE-D3C0-45961471B136}"/>
              </a:ext>
            </a:extLst>
          </p:cNvPr>
          <p:cNvSpPr>
            <a:spLocks noGrp="1"/>
          </p:cNvSpPr>
          <p:nvPr>
            <p:ph type="title"/>
          </p:nvPr>
        </p:nvSpPr>
        <p:spPr/>
        <p:txBody>
          <a:bodyPr/>
          <a:lstStyle/>
          <a:p>
            <a:r>
              <a:rPr lang="en-US" dirty="0"/>
              <a:t>Step By Step Instructions</a:t>
            </a:r>
          </a:p>
        </p:txBody>
      </p:sp>
      <p:sp>
        <p:nvSpPr>
          <p:cNvPr id="4" name="Content Placeholder 3">
            <a:extLst>
              <a:ext uri="{FF2B5EF4-FFF2-40B4-BE49-F238E27FC236}">
                <a16:creationId xmlns:a16="http://schemas.microsoft.com/office/drawing/2014/main" id="{8E19D2EE-7C3D-4E22-47E1-AC764EB35C8A}"/>
              </a:ext>
            </a:extLst>
          </p:cNvPr>
          <p:cNvSpPr txBox="1">
            <a:spLocks noGrp="1"/>
          </p:cNvSpPr>
          <p:nvPr>
            <p:ph idx="1"/>
          </p:nvPr>
        </p:nvSpPr>
        <p:spPr>
          <a:xfrm>
            <a:off x="759857" y="3041714"/>
            <a:ext cx="10672285" cy="646331"/>
          </a:xfrm>
          <a:prstGeom prst="rect">
            <a:avLst/>
          </a:prstGeom>
          <a:noFill/>
        </p:spPr>
        <p:txBody>
          <a:bodyPr wrap="square" rtlCol="0">
            <a:spAutoFit/>
          </a:bodyPr>
          <a:lstStyle/>
          <a:p>
            <a:pPr marL="0" indent="0" algn="ctr">
              <a:buNone/>
            </a:pPr>
            <a:r>
              <a:rPr lang="en-US" b="1" i="0" dirty="0">
                <a:solidFill>
                  <a:srgbClr val="C00000"/>
                </a:solidFill>
                <a:effectLst/>
                <a:latin typeface="Open Sans" panose="020B0606030504020204" pitchFamily="34" charset="0"/>
              </a:rPr>
              <a:t>Step-By-Step Instructions:</a:t>
            </a:r>
            <a:br>
              <a:rPr lang="en-US" b="1" i="0" dirty="0">
                <a:solidFill>
                  <a:srgbClr val="C00000"/>
                </a:solidFill>
                <a:effectLst/>
                <a:latin typeface="Open Sans" panose="020B0606030504020204" pitchFamily="34" charset="0"/>
              </a:rPr>
            </a:br>
            <a:r>
              <a:rPr lang="en-US" b="1" i="0" u="sng" dirty="0">
                <a:solidFill>
                  <a:srgbClr val="C00000"/>
                </a:solidFill>
                <a:effectLst/>
                <a:latin typeface="Open Sans" panose="020B0606030504020204" pitchFamily="34" charset="0"/>
              </a:rPr>
              <a:t>https://github.com/vguhesan/devnotes-virtualbox</a:t>
            </a:r>
          </a:p>
        </p:txBody>
      </p:sp>
    </p:spTree>
    <p:extLst>
      <p:ext uri="{BB962C8B-B14F-4D97-AF65-F5344CB8AC3E}">
        <p14:creationId xmlns:p14="http://schemas.microsoft.com/office/powerpoint/2010/main" val="342987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3308-3DEA-CF08-E234-10A87AE75912}"/>
              </a:ext>
            </a:extLst>
          </p:cNvPr>
          <p:cNvSpPr>
            <a:spLocks noGrp="1"/>
          </p:cNvSpPr>
          <p:nvPr>
            <p:ph type="title"/>
          </p:nvPr>
        </p:nvSpPr>
        <p:spPr/>
        <p:txBody>
          <a:bodyPr/>
          <a:lstStyle/>
          <a:p>
            <a:r>
              <a:rPr lang="en-US" dirty="0"/>
              <a:t>Why? What does it solve?</a:t>
            </a:r>
          </a:p>
        </p:txBody>
      </p:sp>
      <p:sp>
        <p:nvSpPr>
          <p:cNvPr id="3" name="Content Placeholder 2">
            <a:extLst>
              <a:ext uri="{FF2B5EF4-FFF2-40B4-BE49-F238E27FC236}">
                <a16:creationId xmlns:a16="http://schemas.microsoft.com/office/drawing/2014/main" id="{35DCAB27-5FC3-BB90-B3B9-AB27B5F7DBBE}"/>
              </a:ext>
            </a:extLst>
          </p:cNvPr>
          <p:cNvSpPr>
            <a:spLocks noGrp="1"/>
          </p:cNvSpPr>
          <p:nvPr>
            <p:ph idx="1"/>
          </p:nvPr>
        </p:nvSpPr>
        <p:spPr/>
        <p:txBody>
          <a:bodyPr/>
          <a:lstStyle/>
          <a:p>
            <a:r>
              <a:rPr lang="en-US" b="1" dirty="0"/>
              <a:t>Isolation</a:t>
            </a:r>
            <a:r>
              <a:rPr lang="en-US" dirty="0"/>
              <a:t>: Leverage your local development laptop but isolate the setup to its own virtual environment.</a:t>
            </a:r>
          </a:p>
          <a:p>
            <a:r>
              <a:rPr lang="en-US" b="1" dirty="0"/>
              <a:t>Learning</a:t>
            </a:r>
            <a:r>
              <a:rPr lang="en-US" dirty="0"/>
              <a:t>: Learning a new tool set – Kubernetes, Open Shift, Podman, Kustomize, etc.</a:t>
            </a:r>
          </a:p>
          <a:p>
            <a:r>
              <a:rPr lang="en-US" b="1" dirty="0"/>
              <a:t>Local development </a:t>
            </a:r>
            <a:r>
              <a:rPr lang="en-US" dirty="0"/>
              <a:t>of new home-grown software</a:t>
            </a:r>
          </a:p>
          <a:p>
            <a:r>
              <a:rPr lang="en-US" b="1" dirty="0"/>
              <a:t>$$$</a:t>
            </a:r>
            <a:r>
              <a:rPr lang="en-US" dirty="0"/>
              <a:t>: Save/avoid hidden hourly costs with hosting it on AWS, Google Cloud or Azure. (Free option – Open Stack – RHEL option)</a:t>
            </a:r>
          </a:p>
          <a:p>
            <a:r>
              <a:rPr lang="en-US" b="1" dirty="0"/>
              <a:t>Disposable Stack </a:t>
            </a:r>
            <a:r>
              <a:rPr lang="en-US" dirty="0"/>
              <a:t>– worry free / not contaminate the host system.</a:t>
            </a:r>
          </a:p>
          <a:p>
            <a:endParaRPr lang="en-US" dirty="0"/>
          </a:p>
        </p:txBody>
      </p:sp>
    </p:spTree>
    <p:extLst>
      <p:ext uri="{BB962C8B-B14F-4D97-AF65-F5344CB8AC3E}">
        <p14:creationId xmlns:p14="http://schemas.microsoft.com/office/powerpoint/2010/main" val="108117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1E3B-E05D-4B4E-3D29-4F5CF3797F11}"/>
              </a:ext>
            </a:extLst>
          </p:cNvPr>
          <p:cNvSpPr>
            <a:spLocks noGrp="1"/>
          </p:cNvSpPr>
          <p:nvPr>
            <p:ph type="title"/>
          </p:nvPr>
        </p:nvSpPr>
        <p:spPr/>
        <p:txBody>
          <a:bodyPr/>
          <a:lstStyle/>
          <a:p>
            <a:r>
              <a:rPr lang="en-US" dirty="0"/>
              <a:t>The Stack / The Host vs The VM</a:t>
            </a:r>
          </a:p>
        </p:txBody>
      </p:sp>
      <p:sp>
        <p:nvSpPr>
          <p:cNvPr id="4" name="Rounded Rectangle 3">
            <a:extLst>
              <a:ext uri="{FF2B5EF4-FFF2-40B4-BE49-F238E27FC236}">
                <a16:creationId xmlns:a16="http://schemas.microsoft.com/office/drawing/2014/main" id="{A11B7168-5EAC-23EE-57D9-582D58965C55}"/>
              </a:ext>
            </a:extLst>
          </p:cNvPr>
          <p:cNvSpPr/>
          <p:nvPr/>
        </p:nvSpPr>
        <p:spPr>
          <a:xfrm>
            <a:off x="670560" y="2731008"/>
            <a:ext cx="7156704" cy="279196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ED378F-580A-A9FA-2BA2-687F77387B52}"/>
              </a:ext>
            </a:extLst>
          </p:cNvPr>
          <p:cNvSpPr txBox="1"/>
          <p:nvPr/>
        </p:nvSpPr>
        <p:spPr>
          <a:xfrm>
            <a:off x="6205728" y="2361676"/>
            <a:ext cx="1219200" cy="369332"/>
          </a:xfrm>
          <a:prstGeom prst="rect">
            <a:avLst/>
          </a:prstGeom>
          <a:noFill/>
        </p:spPr>
        <p:txBody>
          <a:bodyPr wrap="square" rtlCol="0">
            <a:spAutoFit/>
          </a:bodyPr>
          <a:lstStyle/>
          <a:p>
            <a:pPr algn="r"/>
            <a:r>
              <a:rPr lang="en-US" dirty="0"/>
              <a:t>The Host</a:t>
            </a:r>
          </a:p>
        </p:txBody>
      </p:sp>
      <p:sp>
        <p:nvSpPr>
          <p:cNvPr id="6" name="TextBox 5">
            <a:extLst>
              <a:ext uri="{FF2B5EF4-FFF2-40B4-BE49-F238E27FC236}">
                <a16:creationId xmlns:a16="http://schemas.microsoft.com/office/drawing/2014/main" id="{06458B77-A8C2-3BC2-AC13-6B15D55E9967}"/>
              </a:ext>
            </a:extLst>
          </p:cNvPr>
          <p:cNvSpPr txBox="1"/>
          <p:nvPr/>
        </p:nvSpPr>
        <p:spPr>
          <a:xfrm>
            <a:off x="8473440" y="2828835"/>
            <a:ext cx="3291840" cy="1569660"/>
          </a:xfrm>
          <a:prstGeom prst="rect">
            <a:avLst/>
          </a:prstGeom>
          <a:noFill/>
          <a:ln>
            <a:solidFill>
              <a:schemeClr val="accent5">
                <a:lumMod val="75000"/>
              </a:schemeClr>
            </a:solidFill>
          </a:ln>
        </p:spPr>
        <p:txBody>
          <a:bodyPr wrap="square" rtlCol="0">
            <a:spAutoFit/>
          </a:bodyPr>
          <a:lstStyle/>
          <a:p>
            <a:pPr marL="285750" indent="-285750">
              <a:buFontTx/>
              <a:buChar char="-"/>
            </a:pPr>
            <a:r>
              <a:rPr lang="en-US" dirty="0"/>
              <a:t>Windows</a:t>
            </a:r>
          </a:p>
          <a:p>
            <a:pPr marL="285750" indent="-285750">
              <a:buFontTx/>
              <a:buChar char="-"/>
            </a:pPr>
            <a:r>
              <a:rPr lang="en-US" dirty="0"/>
              <a:t>Linux</a:t>
            </a:r>
          </a:p>
          <a:p>
            <a:pPr marL="285750" indent="-285750">
              <a:buFontTx/>
              <a:buChar char="-"/>
            </a:pPr>
            <a:r>
              <a:rPr lang="en-US" dirty="0"/>
              <a:t>macOS</a:t>
            </a:r>
          </a:p>
          <a:p>
            <a:pPr marL="285750" indent="-285750">
              <a:buFontTx/>
              <a:buChar char="-"/>
            </a:pPr>
            <a:endParaRPr lang="en-US" dirty="0"/>
          </a:p>
          <a:p>
            <a:r>
              <a:rPr lang="en-US" sz="1200" dirty="0"/>
              <a:t>* Enable virtualization in BIOS for older laptops</a:t>
            </a:r>
          </a:p>
        </p:txBody>
      </p:sp>
      <p:sp>
        <p:nvSpPr>
          <p:cNvPr id="7" name="Rectangle 6">
            <a:extLst>
              <a:ext uri="{FF2B5EF4-FFF2-40B4-BE49-F238E27FC236}">
                <a16:creationId xmlns:a16="http://schemas.microsoft.com/office/drawing/2014/main" id="{078981C0-AC3F-F463-49AE-D97415DF70F6}"/>
              </a:ext>
            </a:extLst>
          </p:cNvPr>
          <p:cNvSpPr/>
          <p:nvPr/>
        </p:nvSpPr>
        <p:spPr>
          <a:xfrm>
            <a:off x="8473440" y="2546342"/>
            <a:ext cx="3291840" cy="28249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Host</a:t>
            </a:r>
          </a:p>
        </p:txBody>
      </p:sp>
      <p:sp>
        <p:nvSpPr>
          <p:cNvPr id="8" name="TextBox 7">
            <a:extLst>
              <a:ext uri="{FF2B5EF4-FFF2-40B4-BE49-F238E27FC236}">
                <a16:creationId xmlns:a16="http://schemas.microsoft.com/office/drawing/2014/main" id="{37CE9C7A-1AA6-202C-2AE2-BD7F0BCB1475}"/>
              </a:ext>
            </a:extLst>
          </p:cNvPr>
          <p:cNvSpPr txBox="1"/>
          <p:nvPr/>
        </p:nvSpPr>
        <p:spPr>
          <a:xfrm>
            <a:off x="9351264" y="6339840"/>
            <a:ext cx="184731" cy="369332"/>
          </a:xfrm>
          <a:prstGeom prst="rect">
            <a:avLst/>
          </a:prstGeom>
          <a:noFill/>
        </p:spPr>
        <p:txBody>
          <a:bodyPr wrap="none" rtlCol="0">
            <a:spAutoFit/>
          </a:bodyPr>
          <a:lstStyle/>
          <a:p>
            <a:endParaRPr lang="en-US" dirty="0"/>
          </a:p>
        </p:txBody>
      </p:sp>
      <p:pic>
        <p:nvPicPr>
          <p:cNvPr id="2050" name="Picture 2">
            <a:extLst>
              <a:ext uri="{FF2B5EF4-FFF2-40B4-BE49-F238E27FC236}">
                <a16:creationId xmlns:a16="http://schemas.microsoft.com/office/drawing/2014/main" id="{9BA41FA1-76C6-9933-0E7A-012DE1DCE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54" y="3221736"/>
            <a:ext cx="1337056" cy="13370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078BF44-2B23-BB44-9710-25700EFFB070}"/>
              </a:ext>
            </a:extLst>
          </p:cNvPr>
          <p:cNvSpPr txBox="1"/>
          <p:nvPr/>
        </p:nvSpPr>
        <p:spPr>
          <a:xfrm>
            <a:off x="1036320" y="4558792"/>
            <a:ext cx="1328928" cy="553998"/>
          </a:xfrm>
          <a:prstGeom prst="rect">
            <a:avLst/>
          </a:prstGeom>
          <a:noFill/>
        </p:spPr>
        <p:txBody>
          <a:bodyPr wrap="square" rtlCol="0">
            <a:spAutoFit/>
          </a:bodyPr>
          <a:lstStyle/>
          <a:p>
            <a:pPr algn="ctr"/>
            <a:r>
              <a:rPr lang="en-US" dirty="0"/>
              <a:t>VirtualBox</a:t>
            </a:r>
          </a:p>
          <a:p>
            <a:pPr algn="ctr"/>
            <a:r>
              <a:rPr lang="en-US" sz="1100" dirty="0"/>
              <a:t>(as software)</a:t>
            </a:r>
          </a:p>
        </p:txBody>
      </p:sp>
      <p:sp>
        <p:nvSpPr>
          <p:cNvPr id="10" name="Rounded Rectangle 9">
            <a:extLst>
              <a:ext uri="{FF2B5EF4-FFF2-40B4-BE49-F238E27FC236}">
                <a16:creationId xmlns:a16="http://schemas.microsoft.com/office/drawing/2014/main" id="{804720B8-E8C2-E069-C59A-17C2A1214808}"/>
              </a:ext>
            </a:extLst>
          </p:cNvPr>
          <p:cNvSpPr/>
          <p:nvPr/>
        </p:nvSpPr>
        <p:spPr>
          <a:xfrm>
            <a:off x="4474464" y="29748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br>
              <a:rPr lang="en-US" dirty="0"/>
            </a:br>
            <a:r>
              <a:rPr lang="en-US" b="1" dirty="0"/>
              <a:t>Linux</a:t>
            </a:r>
          </a:p>
        </p:txBody>
      </p:sp>
      <p:sp>
        <p:nvSpPr>
          <p:cNvPr id="11" name="Rounded Rectangle 10">
            <a:extLst>
              <a:ext uri="{FF2B5EF4-FFF2-40B4-BE49-F238E27FC236}">
                <a16:creationId xmlns:a16="http://schemas.microsoft.com/office/drawing/2014/main" id="{648A6E76-44E8-9F9B-1675-ED6A34D8730B}"/>
              </a:ext>
            </a:extLst>
          </p:cNvPr>
          <p:cNvSpPr/>
          <p:nvPr/>
        </p:nvSpPr>
        <p:spPr>
          <a:xfrm>
            <a:off x="4474464" y="38499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p>
          <a:p>
            <a:r>
              <a:rPr lang="en-US" b="1" dirty="0"/>
              <a:t>Windows</a:t>
            </a:r>
          </a:p>
        </p:txBody>
      </p:sp>
      <p:sp>
        <p:nvSpPr>
          <p:cNvPr id="12" name="Rounded Rectangle 11">
            <a:extLst>
              <a:ext uri="{FF2B5EF4-FFF2-40B4-BE49-F238E27FC236}">
                <a16:creationId xmlns:a16="http://schemas.microsoft.com/office/drawing/2014/main" id="{870243F9-49FC-AF08-1EC3-0ED2610753E5}"/>
              </a:ext>
            </a:extLst>
          </p:cNvPr>
          <p:cNvSpPr/>
          <p:nvPr/>
        </p:nvSpPr>
        <p:spPr>
          <a:xfrm>
            <a:off x="4474464" y="4725048"/>
            <a:ext cx="2950464" cy="71932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Virtual instance</a:t>
            </a:r>
            <a:br>
              <a:rPr lang="en-US" dirty="0"/>
            </a:br>
            <a:r>
              <a:rPr lang="en-US" b="1" dirty="0"/>
              <a:t>macOS</a:t>
            </a:r>
          </a:p>
        </p:txBody>
      </p:sp>
      <p:sp>
        <p:nvSpPr>
          <p:cNvPr id="16" name="TextBox 15">
            <a:extLst>
              <a:ext uri="{FF2B5EF4-FFF2-40B4-BE49-F238E27FC236}">
                <a16:creationId xmlns:a16="http://schemas.microsoft.com/office/drawing/2014/main" id="{0ED9BE2F-9549-FBBC-DA27-A4BEA4A5D7BC}"/>
              </a:ext>
            </a:extLst>
          </p:cNvPr>
          <p:cNvSpPr txBox="1"/>
          <p:nvPr/>
        </p:nvSpPr>
        <p:spPr>
          <a:xfrm>
            <a:off x="8504933" y="5160789"/>
            <a:ext cx="3291840" cy="923330"/>
          </a:xfrm>
          <a:prstGeom prst="rect">
            <a:avLst/>
          </a:prstGeom>
          <a:noFill/>
          <a:ln>
            <a:solidFill>
              <a:schemeClr val="accent5">
                <a:lumMod val="75000"/>
              </a:schemeClr>
            </a:solidFill>
          </a:ln>
        </p:spPr>
        <p:txBody>
          <a:bodyPr wrap="square" rtlCol="0">
            <a:spAutoFit/>
          </a:bodyPr>
          <a:lstStyle/>
          <a:p>
            <a:pPr marL="285750" indent="-285750">
              <a:buFontTx/>
              <a:buChar char="-"/>
            </a:pPr>
            <a:r>
              <a:rPr lang="en-US" dirty="0"/>
              <a:t>Windows</a:t>
            </a:r>
          </a:p>
          <a:p>
            <a:pPr marL="285750" indent="-285750">
              <a:buFontTx/>
              <a:buChar char="-"/>
            </a:pPr>
            <a:r>
              <a:rPr lang="en-US" dirty="0"/>
              <a:t>Linux</a:t>
            </a:r>
          </a:p>
          <a:p>
            <a:pPr marL="285750" indent="-285750">
              <a:buFontTx/>
              <a:buChar char="-"/>
            </a:pPr>
            <a:r>
              <a:rPr lang="en-US" dirty="0"/>
              <a:t>macOS</a:t>
            </a:r>
          </a:p>
        </p:txBody>
      </p:sp>
      <p:sp>
        <p:nvSpPr>
          <p:cNvPr id="18" name="Rounded Rectangle 17">
            <a:extLst>
              <a:ext uri="{FF2B5EF4-FFF2-40B4-BE49-F238E27FC236}">
                <a16:creationId xmlns:a16="http://schemas.microsoft.com/office/drawing/2014/main" id="{E04759CB-1B57-FF14-A7A9-B7FBCA569353}"/>
              </a:ext>
            </a:extLst>
          </p:cNvPr>
          <p:cNvSpPr/>
          <p:nvPr/>
        </p:nvSpPr>
        <p:spPr>
          <a:xfrm>
            <a:off x="6684770" y="384994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358DA3-81A3-7A9C-762C-A8C9BDAC7C4C}"/>
              </a:ext>
            </a:extLst>
          </p:cNvPr>
          <p:cNvSpPr/>
          <p:nvPr/>
        </p:nvSpPr>
        <p:spPr>
          <a:xfrm>
            <a:off x="8504933" y="4878296"/>
            <a:ext cx="3291840" cy="282493"/>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Virtual Instances</a:t>
            </a:r>
          </a:p>
        </p:txBody>
      </p:sp>
      <p:pic>
        <p:nvPicPr>
          <p:cNvPr id="19" name="Picture 18">
            <a:extLst>
              <a:ext uri="{FF2B5EF4-FFF2-40B4-BE49-F238E27FC236}">
                <a16:creationId xmlns:a16="http://schemas.microsoft.com/office/drawing/2014/main" id="{4990D7EC-0BA1-35F0-632D-5B5D8C47B943}"/>
              </a:ext>
            </a:extLst>
          </p:cNvPr>
          <p:cNvPicPr>
            <a:picLocks noChangeAspect="1"/>
          </p:cNvPicPr>
          <p:nvPr/>
        </p:nvPicPr>
        <p:blipFill>
          <a:blip r:embed="rId4"/>
          <a:stretch>
            <a:fillRect/>
          </a:stretch>
        </p:blipFill>
        <p:spPr>
          <a:xfrm>
            <a:off x="6781037" y="3956728"/>
            <a:ext cx="563373" cy="583654"/>
          </a:xfrm>
          <a:prstGeom prst="rect">
            <a:avLst/>
          </a:prstGeom>
        </p:spPr>
      </p:pic>
      <p:sp>
        <p:nvSpPr>
          <p:cNvPr id="20" name="Rounded Rectangle 19">
            <a:extLst>
              <a:ext uri="{FF2B5EF4-FFF2-40B4-BE49-F238E27FC236}">
                <a16:creationId xmlns:a16="http://schemas.microsoft.com/office/drawing/2014/main" id="{CC7BA102-78C5-BFC3-2360-EA6B820E0130}"/>
              </a:ext>
            </a:extLst>
          </p:cNvPr>
          <p:cNvSpPr/>
          <p:nvPr/>
        </p:nvSpPr>
        <p:spPr>
          <a:xfrm>
            <a:off x="6669024" y="297484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67F1745-5221-5283-6C69-E2C4E9A79F5F}"/>
              </a:ext>
            </a:extLst>
          </p:cNvPr>
          <p:cNvPicPr>
            <a:picLocks noChangeAspect="1"/>
          </p:cNvPicPr>
          <p:nvPr/>
        </p:nvPicPr>
        <p:blipFill>
          <a:blip r:embed="rId5"/>
          <a:stretch>
            <a:fillRect/>
          </a:stretch>
        </p:blipFill>
        <p:spPr>
          <a:xfrm>
            <a:off x="6835281" y="3056368"/>
            <a:ext cx="454883" cy="542220"/>
          </a:xfrm>
          <a:prstGeom prst="rect">
            <a:avLst/>
          </a:prstGeom>
        </p:spPr>
      </p:pic>
      <p:sp>
        <p:nvSpPr>
          <p:cNvPr id="22" name="Rounded Rectangle 21">
            <a:extLst>
              <a:ext uri="{FF2B5EF4-FFF2-40B4-BE49-F238E27FC236}">
                <a16:creationId xmlns:a16="http://schemas.microsoft.com/office/drawing/2014/main" id="{CA24FB46-4CAF-2F72-CCFB-79B56A3EC9AD}"/>
              </a:ext>
            </a:extLst>
          </p:cNvPr>
          <p:cNvSpPr/>
          <p:nvPr/>
        </p:nvSpPr>
        <p:spPr>
          <a:xfrm>
            <a:off x="6669024" y="4717528"/>
            <a:ext cx="755904" cy="71932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0BFE729-5CF0-0FB7-BF28-27E418874B99}"/>
              </a:ext>
            </a:extLst>
          </p:cNvPr>
          <p:cNvPicPr>
            <a:picLocks noChangeAspect="1"/>
          </p:cNvPicPr>
          <p:nvPr/>
        </p:nvPicPr>
        <p:blipFill>
          <a:blip r:embed="rId6"/>
          <a:stretch>
            <a:fillRect/>
          </a:stretch>
        </p:blipFill>
        <p:spPr>
          <a:xfrm>
            <a:off x="6780385" y="4779084"/>
            <a:ext cx="611256" cy="611256"/>
          </a:xfrm>
          <a:prstGeom prst="rect">
            <a:avLst/>
          </a:prstGeom>
        </p:spPr>
      </p:pic>
      <p:pic>
        <p:nvPicPr>
          <p:cNvPr id="2054" name="Picture 6">
            <a:extLst>
              <a:ext uri="{FF2B5EF4-FFF2-40B4-BE49-F238E27FC236}">
                <a16:creationId xmlns:a16="http://schemas.microsoft.com/office/drawing/2014/main" id="{16B7EFD3-242D-9E4F-99D0-22A21C5C98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008" y="4482995"/>
            <a:ext cx="1018641" cy="101864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a:extLst>
              <a:ext uri="{FF2B5EF4-FFF2-40B4-BE49-F238E27FC236}">
                <a16:creationId xmlns:a16="http://schemas.microsoft.com/office/drawing/2014/main" id="{A492BEB6-8B08-18BE-C553-6FD79174C4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1008" y="5623102"/>
            <a:ext cx="1018641" cy="101864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urved Connector 33">
            <a:extLst>
              <a:ext uri="{FF2B5EF4-FFF2-40B4-BE49-F238E27FC236}">
                <a16:creationId xmlns:a16="http://schemas.microsoft.com/office/drawing/2014/main" id="{AE905DB1-66D4-CA58-B236-823269842AE4}"/>
              </a:ext>
            </a:extLst>
          </p:cNvPr>
          <p:cNvCxnSpPr>
            <a:stCxn id="2054" idx="0"/>
            <a:endCxn id="10" idx="1"/>
          </p:cNvCxnSpPr>
          <p:nvPr/>
        </p:nvCxnSpPr>
        <p:spPr>
          <a:xfrm rot="5400000" flipH="1" flipV="1">
            <a:off x="3283155" y="3291687"/>
            <a:ext cx="1148483" cy="1234135"/>
          </a:xfrm>
          <a:prstGeom prst="curved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A3E6BA85-55D7-6C60-9AF1-50E9A55ED01B}"/>
              </a:ext>
            </a:extLst>
          </p:cNvPr>
          <p:cNvCxnSpPr>
            <a:cxnSpLocks/>
            <a:stCxn id="2054" idx="0"/>
            <a:endCxn id="11" idx="1"/>
          </p:cNvCxnSpPr>
          <p:nvPr/>
        </p:nvCxnSpPr>
        <p:spPr>
          <a:xfrm rot="5400000" flipH="1" flipV="1">
            <a:off x="3720705" y="3729237"/>
            <a:ext cx="273383" cy="1234135"/>
          </a:xfrm>
          <a:prstGeom prst="curvedConnector2">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9B103A51-7420-4F2D-C445-D3446B5DCC2D}"/>
              </a:ext>
            </a:extLst>
          </p:cNvPr>
          <p:cNvCxnSpPr>
            <a:cxnSpLocks/>
            <a:endCxn id="12" idx="1"/>
          </p:cNvCxnSpPr>
          <p:nvPr/>
        </p:nvCxnSpPr>
        <p:spPr>
          <a:xfrm>
            <a:off x="3240329" y="4461655"/>
            <a:ext cx="1234135" cy="623057"/>
          </a:xfrm>
          <a:prstGeom prst="curvedConnector3">
            <a:avLst>
              <a:gd name="adj1" fmla="val 50000"/>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EBF5160-7354-C3CA-2AE4-659F3966268C}"/>
              </a:ext>
            </a:extLst>
          </p:cNvPr>
          <p:cNvCxnSpPr>
            <a:cxnSpLocks/>
            <a:stCxn id="28" idx="3"/>
            <a:endCxn id="10" idx="1"/>
          </p:cNvCxnSpPr>
          <p:nvPr/>
        </p:nvCxnSpPr>
        <p:spPr>
          <a:xfrm flipV="1">
            <a:off x="3749649" y="3334512"/>
            <a:ext cx="724815" cy="2797911"/>
          </a:xfrm>
          <a:prstGeom prst="curved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34FE79E9-27C1-7051-9408-FCB4CB6A3598}"/>
              </a:ext>
            </a:extLst>
          </p:cNvPr>
          <p:cNvCxnSpPr>
            <a:cxnSpLocks/>
            <a:stCxn id="28" idx="3"/>
            <a:endCxn id="11" idx="1"/>
          </p:cNvCxnSpPr>
          <p:nvPr/>
        </p:nvCxnSpPr>
        <p:spPr>
          <a:xfrm flipV="1">
            <a:off x="3749649" y="4209612"/>
            <a:ext cx="724815" cy="1922811"/>
          </a:xfrm>
          <a:prstGeom prst="curved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A703331-5969-5D8C-8869-4F21545B9B61}"/>
              </a:ext>
            </a:extLst>
          </p:cNvPr>
          <p:cNvCxnSpPr>
            <a:cxnSpLocks/>
            <a:stCxn id="28" idx="3"/>
            <a:endCxn id="12" idx="1"/>
          </p:cNvCxnSpPr>
          <p:nvPr/>
        </p:nvCxnSpPr>
        <p:spPr>
          <a:xfrm flipV="1">
            <a:off x="3749649" y="5084712"/>
            <a:ext cx="724815" cy="1047711"/>
          </a:xfrm>
          <a:prstGeom prst="curvedConnector3">
            <a:avLst>
              <a:gd name="adj1" fmla="val 5000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720D4FA-32A8-88EF-B2DB-70A4B22D0271}"/>
              </a:ext>
            </a:extLst>
          </p:cNvPr>
          <p:cNvSpPr txBox="1"/>
          <p:nvPr/>
        </p:nvSpPr>
        <p:spPr>
          <a:xfrm>
            <a:off x="3616146" y="6103352"/>
            <a:ext cx="2565807" cy="646331"/>
          </a:xfrm>
          <a:prstGeom prst="rect">
            <a:avLst/>
          </a:prstGeom>
          <a:noFill/>
        </p:spPr>
        <p:txBody>
          <a:bodyPr wrap="square" rtlCol="0">
            <a:spAutoFit/>
          </a:bodyPr>
          <a:lstStyle/>
          <a:p>
            <a:r>
              <a:rPr lang="en-US" sz="1200" b="1" dirty="0"/>
              <a:t>external terminal </a:t>
            </a:r>
            <a:r>
              <a:rPr lang="en-US" sz="1200" dirty="0"/>
              <a:t>/ as long as SSH is enabled, and IP is accessible</a:t>
            </a:r>
          </a:p>
        </p:txBody>
      </p:sp>
    </p:spTree>
    <p:extLst>
      <p:ext uri="{BB962C8B-B14F-4D97-AF65-F5344CB8AC3E}">
        <p14:creationId xmlns:p14="http://schemas.microsoft.com/office/powerpoint/2010/main" val="124289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81" name="Freeform: Shape 308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308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CB971FB-710E-8FAA-0ECB-B38B899EFE27}"/>
              </a:ext>
            </a:extLst>
          </p:cNvPr>
          <p:cNvSpPr>
            <a:spLocks noGrp="1"/>
          </p:cNvSpPr>
          <p:nvPr>
            <p:ph type="title"/>
          </p:nvPr>
        </p:nvSpPr>
        <p:spPr>
          <a:xfrm>
            <a:off x="701458" y="973668"/>
            <a:ext cx="3875828" cy="1020232"/>
          </a:xfrm>
        </p:spPr>
        <p:txBody>
          <a:bodyPr>
            <a:noAutofit/>
          </a:bodyPr>
          <a:lstStyle/>
          <a:p>
            <a:pPr>
              <a:lnSpc>
                <a:spcPct val="90000"/>
              </a:lnSpc>
            </a:pPr>
            <a:r>
              <a:rPr lang="en-US" sz="3200" dirty="0">
                <a:solidFill>
                  <a:srgbClr val="EBEBEB"/>
                </a:solidFill>
              </a:rPr>
              <a:t>Virtual Machines vs Containers</a:t>
            </a:r>
            <a:br>
              <a:rPr lang="en-US" sz="3200" dirty="0">
                <a:solidFill>
                  <a:srgbClr val="EBEBEB"/>
                </a:solidFill>
              </a:rPr>
            </a:br>
            <a:r>
              <a:rPr lang="en-US" sz="3200" dirty="0">
                <a:solidFill>
                  <a:srgbClr val="EBEBEB"/>
                </a:solidFill>
              </a:rPr>
              <a:t>Key Differences</a:t>
            </a:r>
          </a:p>
        </p:txBody>
      </p:sp>
      <p:sp>
        <p:nvSpPr>
          <p:cNvPr id="3085" name="Rectangle 308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7" name="Oval 308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9" name="Oval 308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2AC7A51-D1E2-6AE8-9C8B-D179336CFD9F}"/>
              </a:ext>
            </a:extLst>
          </p:cNvPr>
          <p:cNvSpPr>
            <a:spLocks noGrp="1"/>
          </p:cNvSpPr>
          <p:nvPr>
            <p:ph idx="1"/>
          </p:nvPr>
        </p:nvSpPr>
        <p:spPr>
          <a:xfrm>
            <a:off x="795337" y="2632197"/>
            <a:ext cx="3133726" cy="3436663"/>
          </a:xfrm>
        </p:spPr>
        <p:txBody>
          <a:bodyPr>
            <a:normAutofit/>
          </a:bodyPr>
          <a:lstStyle/>
          <a:p>
            <a:pPr>
              <a:lnSpc>
                <a:spcPct val="90000"/>
              </a:lnSpc>
            </a:pPr>
            <a:r>
              <a:rPr lang="en-US" sz="2400" b="0" i="0" dirty="0">
                <a:solidFill>
                  <a:srgbClr val="FFFFFF"/>
                </a:solidFill>
                <a:effectLst/>
                <a:latin typeface="Open Sans" panose="020F0502020204030204" pitchFamily="34" charset="0"/>
              </a:rPr>
              <a:t>Isolation</a:t>
            </a:r>
          </a:p>
          <a:p>
            <a:pPr>
              <a:lnSpc>
                <a:spcPct val="90000"/>
              </a:lnSpc>
            </a:pPr>
            <a:r>
              <a:rPr lang="en-US" sz="2400" dirty="0">
                <a:solidFill>
                  <a:srgbClr val="FFFFFF"/>
                </a:solidFill>
                <a:latin typeface="Open Sans" panose="020F0502020204030204" pitchFamily="34" charset="0"/>
              </a:rPr>
              <a:t>Size</a:t>
            </a:r>
          </a:p>
          <a:p>
            <a:pPr>
              <a:lnSpc>
                <a:spcPct val="90000"/>
              </a:lnSpc>
            </a:pPr>
            <a:r>
              <a:rPr lang="en-US" sz="2400" b="0" i="0" dirty="0">
                <a:solidFill>
                  <a:srgbClr val="FFFFFF"/>
                </a:solidFill>
                <a:effectLst/>
                <a:latin typeface="Open Sans" panose="020F0502020204030204" pitchFamily="34" charset="0"/>
              </a:rPr>
              <a:t>Speed</a:t>
            </a:r>
          </a:p>
          <a:p>
            <a:pPr>
              <a:lnSpc>
                <a:spcPct val="90000"/>
              </a:lnSpc>
            </a:pPr>
            <a:r>
              <a:rPr lang="en-US" sz="2400" dirty="0">
                <a:solidFill>
                  <a:srgbClr val="FFFFFF"/>
                </a:solidFill>
                <a:latin typeface="Open Sans" panose="020F0502020204030204" pitchFamily="34" charset="0"/>
              </a:rPr>
              <a:t>Use Cases</a:t>
            </a:r>
          </a:p>
          <a:p>
            <a:pPr>
              <a:lnSpc>
                <a:spcPct val="90000"/>
              </a:lnSpc>
            </a:pPr>
            <a:r>
              <a:rPr lang="en-US" sz="2400" b="0" i="0" dirty="0">
                <a:solidFill>
                  <a:srgbClr val="FFFFFF"/>
                </a:solidFill>
                <a:effectLst/>
                <a:latin typeface="Open Sans" panose="020F0502020204030204" pitchFamily="34" charset="0"/>
              </a:rPr>
              <a:t>Suitability</a:t>
            </a:r>
          </a:p>
          <a:p>
            <a:pPr>
              <a:lnSpc>
                <a:spcPct val="90000"/>
              </a:lnSpc>
            </a:pPr>
            <a:r>
              <a:rPr lang="en-US" sz="2400" dirty="0">
                <a:solidFill>
                  <a:srgbClr val="FFFFFF"/>
                </a:solidFill>
                <a:latin typeface="Open Sans" panose="020F0502020204030204" pitchFamily="34" charset="0"/>
              </a:rPr>
              <a:t>Compatibility</a:t>
            </a:r>
          </a:p>
          <a:p>
            <a:pPr>
              <a:lnSpc>
                <a:spcPct val="90000"/>
              </a:lnSpc>
            </a:pPr>
            <a:r>
              <a:rPr lang="en-US" sz="2400" b="0" i="0" dirty="0">
                <a:solidFill>
                  <a:srgbClr val="FFFFFF"/>
                </a:solidFill>
                <a:effectLst/>
                <a:latin typeface="Open Sans" panose="020F0502020204030204" pitchFamily="34" charset="0"/>
              </a:rPr>
              <a:t>Storage</a:t>
            </a:r>
          </a:p>
        </p:txBody>
      </p:sp>
      <p:sp>
        <p:nvSpPr>
          <p:cNvPr id="309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3076" name="Picture 4">
            <a:extLst>
              <a:ext uri="{FF2B5EF4-FFF2-40B4-BE49-F238E27FC236}">
                <a16:creationId xmlns:a16="http://schemas.microsoft.com/office/drawing/2014/main" id="{4FFFF403-0E35-FD77-722C-9A0AFC32C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337" y="1538903"/>
            <a:ext cx="7114916" cy="34120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A5D3E5-D37C-FDE8-4893-08F3F2C2A9C4}"/>
              </a:ext>
            </a:extLst>
          </p:cNvPr>
          <p:cNvSpPr txBox="1"/>
          <p:nvPr/>
        </p:nvSpPr>
        <p:spPr>
          <a:xfrm>
            <a:off x="5420926" y="6411923"/>
            <a:ext cx="6680327" cy="530915"/>
          </a:xfrm>
          <a:prstGeom prst="rect">
            <a:avLst/>
          </a:prstGeom>
          <a:noFill/>
        </p:spPr>
        <p:txBody>
          <a:bodyPr wrap="square" rtlCol="0">
            <a:spAutoFit/>
          </a:bodyPr>
          <a:lstStyle/>
          <a:p>
            <a:pPr algn="r"/>
            <a:r>
              <a:rPr lang="en-US" sz="1050" dirty="0">
                <a:solidFill>
                  <a:schemeClr val="accent5">
                    <a:lumMod val="75000"/>
                  </a:schemeClr>
                </a:solidFill>
              </a:rPr>
              <a:t>credit:     </a:t>
            </a:r>
            <a:r>
              <a:rPr lang="en-US" sz="1050" dirty="0">
                <a:solidFill>
                  <a:schemeClr val="accent5">
                    <a:lumMod val="75000"/>
                  </a:schemeClr>
                </a:solidFill>
                <a:hlinkClick r:id="rId4"/>
              </a:rPr>
              <a:t>https://mkaschke.medium.com/virtual-machine-vm-vs-container-13ab51f4c177</a:t>
            </a:r>
            <a:endParaRPr lang="en-US" sz="1050" dirty="0">
              <a:solidFill>
                <a:schemeClr val="accent5">
                  <a:lumMod val="75000"/>
                </a:schemeClr>
              </a:solidFill>
            </a:endParaRPr>
          </a:p>
          <a:p>
            <a:pPr algn="r"/>
            <a:endParaRPr lang="en-US" dirty="0">
              <a:solidFill>
                <a:schemeClr val="accent5">
                  <a:lumMod val="75000"/>
                </a:schemeClr>
              </a:solidFill>
            </a:endParaRPr>
          </a:p>
        </p:txBody>
      </p:sp>
    </p:spTree>
    <p:extLst>
      <p:ext uri="{BB962C8B-B14F-4D97-AF65-F5344CB8AC3E}">
        <p14:creationId xmlns:p14="http://schemas.microsoft.com/office/powerpoint/2010/main" val="37306151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A5D0-9551-FDE7-40AF-15D025589AE7}"/>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1F221991-FA55-5CD9-B85F-B68AB90E0257}"/>
              </a:ext>
            </a:extLst>
          </p:cNvPr>
          <p:cNvSpPr>
            <a:spLocks noGrp="1"/>
          </p:cNvSpPr>
          <p:nvPr>
            <p:ph idx="1"/>
          </p:nvPr>
        </p:nvSpPr>
        <p:spPr>
          <a:xfrm>
            <a:off x="510671" y="3659585"/>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No, you cannot directly install an x86 based operating system in VirtualBox on a Mac with an ARM64 processor because the architecture is incompatible; VirtualBox running on an ARM Mac cannot natively virtualize x86 systems without using an emulation layer, which can significantly impact performance.</a:t>
            </a:r>
          </a:p>
          <a:p>
            <a:pPr algn="l">
              <a:buFont typeface="Wingdings" pitchFamily="2" charset="2"/>
              <a:buChar char="q"/>
            </a:pPr>
            <a:r>
              <a:rPr lang="en-US" sz="2000" dirty="0">
                <a:solidFill>
                  <a:srgbClr val="000000"/>
                </a:solidFill>
                <a:effectLst/>
                <a:latin typeface="Avenir Book" panose="02000503020000020003" pitchFamily="2" charset="0"/>
              </a:rPr>
              <a:t>The processor must match.</a:t>
            </a:r>
          </a:p>
          <a:p>
            <a:pPr algn="l">
              <a:buFont typeface="Wingdings" pitchFamily="2" charset="2"/>
              <a:buChar char="q"/>
            </a:pPr>
            <a:r>
              <a:rPr lang="en-US" sz="2000" dirty="0">
                <a:solidFill>
                  <a:srgbClr val="000000"/>
                </a:solidFill>
                <a:latin typeface="Avenir Book" panose="02000503020000020003" pitchFamily="2" charset="0"/>
              </a:rPr>
              <a:t>The good news is that Windows creates a version of Windows OS that is formulated to run on a Mac Silicon.</a:t>
            </a:r>
            <a:endParaRPr lang="en-US" sz="2000" dirty="0">
              <a:solidFill>
                <a:srgbClr val="000000"/>
              </a:solidFill>
              <a:effectLst/>
              <a:latin typeface="Avenir Book" panose="02000503020000020003" pitchFamily="2" charset="0"/>
            </a:endParaRPr>
          </a:p>
        </p:txBody>
      </p:sp>
      <p:sp>
        <p:nvSpPr>
          <p:cNvPr id="4" name="TextBox 3">
            <a:extLst>
              <a:ext uri="{FF2B5EF4-FFF2-40B4-BE49-F238E27FC236}">
                <a16:creationId xmlns:a16="http://schemas.microsoft.com/office/drawing/2014/main" id="{C26564B3-D7BC-54EF-BF8C-754A1A7AF091}"/>
              </a:ext>
            </a:extLst>
          </p:cNvPr>
          <p:cNvSpPr txBox="1"/>
          <p:nvPr/>
        </p:nvSpPr>
        <p:spPr>
          <a:xfrm>
            <a:off x="510671" y="2367419"/>
            <a:ext cx="11170658" cy="830997"/>
          </a:xfrm>
          <a:prstGeom prst="rect">
            <a:avLst/>
          </a:prstGeom>
          <a:solidFill>
            <a:schemeClr val="accent5">
              <a:lumMod val="75000"/>
            </a:schemeClr>
          </a:solidFill>
        </p:spPr>
        <p:txBody>
          <a:bodyPr wrap="square" rtlCol="0">
            <a:spAutoFit/>
          </a:bodyPr>
          <a:lstStyle/>
          <a:p>
            <a:r>
              <a:rPr lang="en-US" sz="2400" b="1" dirty="0">
                <a:solidFill>
                  <a:schemeClr val="bg1"/>
                </a:solidFill>
                <a:effectLst/>
                <a:latin typeface="Avenir Black" panose="02000503020000020003" pitchFamily="2" charset="0"/>
                <a:cs typeface="Aharoni" panose="02010803020104030203" pitchFamily="2" charset="-79"/>
              </a:rPr>
              <a:t>Can you install a x80_86 based OS in VirtualBox on a mac with arm64 processor?</a:t>
            </a:r>
            <a:endParaRPr lang="en-US" sz="2400" b="1" dirty="0">
              <a:solidFill>
                <a:schemeClr val="bg1"/>
              </a:solidFill>
              <a:latin typeface="Avenir Black" panose="02000503020000020003" pitchFamily="2" charset="0"/>
              <a:cs typeface="Aharoni" panose="02010803020104030203" pitchFamily="2" charset="-79"/>
            </a:endParaRPr>
          </a:p>
        </p:txBody>
      </p:sp>
    </p:spTree>
    <p:extLst>
      <p:ext uri="{BB962C8B-B14F-4D97-AF65-F5344CB8AC3E}">
        <p14:creationId xmlns:p14="http://schemas.microsoft.com/office/powerpoint/2010/main" val="351980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D91F0-A52A-EE68-8DF9-12F19DEBA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D890A-B04D-7154-24C8-511D0BE7C590}"/>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C37FB31B-C262-9593-7185-18F39396AAF6}"/>
              </a:ext>
            </a:extLst>
          </p:cNvPr>
          <p:cNvSpPr>
            <a:spLocks noGrp="1"/>
          </p:cNvSpPr>
          <p:nvPr>
            <p:ph idx="1"/>
          </p:nvPr>
        </p:nvSpPr>
        <p:spPr>
          <a:xfrm>
            <a:off x="510671" y="3659585"/>
            <a:ext cx="11170658" cy="2811152"/>
          </a:xfrm>
        </p:spPr>
        <p:txBody>
          <a:bodyPr>
            <a:normAutofit/>
          </a:bodyPr>
          <a:lstStyle/>
          <a:p>
            <a:pPr algn="l">
              <a:buFont typeface="Wingdings" pitchFamily="2" charset="2"/>
              <a:buChar char="q"/>
            </a:pPr>
            <a:r>
              <a:rPr lang="en-US" sz="2000" dirty="0">
                <a:solidFill>
                  <a:srgbClr val="000000"/>
                </a:solidFill>
                <a:effectLst/>
                <a:latin typeface="Avenir Book" panose="02000503020000020003" pitchFamily="2" charset="0"/>
              </a:rPr>
              <a:t>No, you cannot directly install an x86_64 based OS as a Docker container image on a Mac with an ARM64 processor because the architecture mismatch prevents the container from running natively; however, you can use Docker’s emulation features (like Docker Buildx) to build and run such images on your Mac M1 by specifying the target platform as “Linux/amd64” when building the image, which will leverage QEMU emulation to run the x86_64 container on your ARM64 machine.</a:t>
            </a:r>
          </a:p>
        </p:txBody>
      </p:sp>
      <p:sp>
        <p:nvSpPr>
          <p:cNvPr id="4" name="TextBox 3">
            <a:extLst>
              <a:ext uri="{FF2B5EF4-FFF2-40B4-BE49-F238E27FC236}">
                <a16:creationId xmlns:a16="http://schemas.microsoft.com/office/drawing/2014/main" id="{29ECC188-27D4-4DDC-D6D9-E8AB1C427075}"/>
              </a:ext>
            </a:extLst>
          </p:cNvPr>
          <p:cNvSpPr txBox="1"/>
          <p:nvPr/>
        </p:nvSpPr>
        <p:spPr>
          <a:xfrm>
            <a:off x="510671" y="2367419"/>
            <a:ext cx="11170658" cy="1200329"/>
          </a:xfrm>
          <a:prstGeom prst="rect">
            <a:avLst/>
          </a:prstGeom>
          <a:solidFill>
            <a:schemeClr val="accent5">
              <a:lumMod val="75000"/>
            </a:schemeClr>
          </a:solidFill>
        </p:spPr>
        <p:txBody>
          <a:bodyPr wrap="square" rtlCol="0">
            <a:spAutoFit/>
          </a:bodyPr>
          <a:lstStyle/>
          <a:p>
            <a:r>
              <a:rPr lang="en-US" sz="2400" b="1" dirty="0">
                <a:solidFill>
                  <a:schemeClr val="bg1"/>
                </a:solidFill>
                <a:effectLst/>
                <a:latin typeface="Avenir Black" panose="02000503020000020003" pitchFamily="2" charset="0"/>
                <a:cs typeface="Aharoni" panose="02010803020104030203" pitchFamily="2" charset="-79"/>
              </a:rPr>
              <a:t>Can you install a x80_86 based OS as Docker container images on a mac with arm64 processor? Can you install a x80_86 based OS in VirtualBox on a mac with arm64 processor?</a:t>
            </a:r>
            <a:endParaRPr lang="en-US" sz="2400" b="1" dirty="0">
              <a:solidFill>
                <a:schemeClr val="bg1"/>
              </a:solidFill>
              <a:latin typeface="Avenir Black" panose="02000503020000020003" pitchFamily="2" charset="0"/>
              <a:cs typeface="Aharoni" panose="02010803020104030203" pitchFamily="2" charset="-79"/>
            </a:endParaRPr>
          </a:p>
        </p:txBody>
      </p:sp>
    </p:spTree>
    <p:extLst>
      <p:ext uri="{BB962C8B-B14F-4D97-AF65-F5344CB8AC3E}">
        <p14:creationId xmlns:p14="http://schemas.microsoft.com/office/powerpoint/2010/main" val="9201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76D3A-793C-F6A6-4421-4CC21E226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DB9A4-C665-11AC-2FEF-D19C4702D666}"/>
              </a:ext>
            </a:extLst>
          </p:cNvPr>
          <p:cNvSpPr>
            <a:spLocks noGrp="1"/>
          </p:cNvSpPr>
          <p:nvPr>
            <p:ph type="title"/>
          </p:nvPr>
        </p:nvSpPr>
        <p:spPr/>
        <p:txBody>
          <a:bodyPr/>
          <a:lstStyle/>
          <a:p>
            <a:r>
              <a:rPr lang="en-US" dirty="0"/>
              <a:t>Big Questions That You Should Consider</a:t>
            </a:r>
          </a:p>
        </p:txBody>
      </p:sp>
      <p:sp>
        <p:nvSpPr>
          <p:cNvPr id="3" name="Content Placeholder 2">
            <a:extLst>
              <a:ext uri="{FF2B5EF4-FFF2-40B4-BE49-F238E27FC236}">
                <a16:creationId xmlns:a16="http://schemas.microsoft.com/office/drawing/2014/main" id="{AAC95484-8F35-A834-8470-D572EF4F1C25}"/>
              </a:ext>
            </a:extLst>
          </p:cNvPr>
          <p:cNvSpPr>
            <a:spLocks noGrp="1"/>
          </p:cNvSpPr>
          <p:nvPr>
            <p:ph idx="1"/>
          </p:nvPr>
        </p:nvSpPr>
        <p:spPr>
          <a:xfrm>
            <a:off x="510671" y="3659585"/>
            <a:ext cx="11170658" cy="2811152"/>
          </a:xfrm>
        </p:spPr>
        <p:txBody>
          <a:bodyPr>
            <a:normAutofit/>
          </a:bodyPr>
          <a:lstStyle/>
          <a:p>
            <a:pPr>
              <a:buFont typeface="Wingdings" pitchFamily="2" charset="2"/>
              <a:buChar char="q"/>
            </a:pPr>
            <a:r>
              <a:rPr lang="en-US" sz="2000" dirty="0">
                <a:solidFill>
                  <a:srgbClr val="000000"/>
                </a:solidFill>
                <a:effectLst/>
                <a:latin typeface="Avenir Book" panose="02000503020000020003" pitchFamily="2" charset="0"/>
              </a:rPr>
              <a:t>Learn to use “uname -a”</a:t>
            </a:r>
          </a:p>
          <a:p>
            <a:pPr algn="l">
              <a:buFont typeface="Wingdings" pitchFamily="2" charset="2"/>
              <a:buChar char="q"/>
            </a:pPr>
            <a:r>
              <a:rPr lang="en-US" sz="2000" dirty="0">
                <a:solidFill>
                  <a:srgbClr val="000000"/>
                </a:solidFill>
                <a:effectLst/>
                <a:latin typeface="Avenir Book" panose="02000503020000020003" pitchFamily="2" charset="0"/>
              </a:rPr>
              <a:t>Short Answer: Prefer AARCH64 over ARM64</a:t>
            </a:r>
          </a:p>
          <a:p>
            <a:pPr algn="l">
              <a:buFont typeface="Wingdings" pitchFamily="2" charset="2"/>
              <a:buChar char="q"/>
            </a:pPr>
            <a:r>
              <a:rPr lang="en-US" sz="2000" dirty="0">
                <a:solidFill>
                  <a:srgbClr val="000000"/>
                </a:solidFill>
                <a:effectLst/>
                <a:latin typeface="Avenir Book" panose="02000503020000020003" pitchFamily="2" charset="0"/>
              </a:rPr>
              <a:t>Yes, you can install an x86_64 based container image on a Mac with an ARM64 processor using Kubernetes, but you will need to use a tool like Docker Buildx or a virtual machine to enable emulation, as the native architecture of the Mac is incompatible with the x86_64 container image directly; essentially, you’ll need to run the container in emulation mode using a technology like Rosetta 2 on macOS.</a:t>
            </a:r>
          </a:p>
        </p:txBody>
      </p:sp>
      <p:sp>
        <p:nvSpPr>
          <p:cNvPr id="4" name="TextBox 3">
            <a:extLst>
              <a:ext uri="{FF2B5EF4-FFF2-40B4-BE49-F238E27FC236}">
                <a16:creationId xmlns:a16="http://schemas.microsoft.com/office/drawing/2014/main" id="{3DE15369-F143-39F5-E550-50080C9387D6}"/>
              </a:ext>
            </a:extLst>
          </p:cNvPr>
          <p:cNvSpPr txBox="1"/>
          <p:nvPr/>
        </p:nvSpPr>
        <p:spPr>
          <a:xfrm>
            <a:off x="510671" y="2367419"/>
            <a:ext cx="11170658" cy="830997"/>
          </a:xfrm>
          <a:prstGeom prst="rect">
            <a:avLst/>
          </a:prstGeom>
          <a:solidFill>
            <a:schemeClr val="accent5">
              <a:lumMod val="75000"/>
            </a:schemeClr>
          </a:solidFill>
        </p:spPr>
        <p:txBody>
          <a:bodyPr wrap="square" rtlCol="0">
            <a:spAutoFit/>
          </a:bodyPr>
          <a:lstStyle/>
          <a:p>
            <a:r>
              <a:rPr lang="en-US" sz="2400" b="1" dirty="0">
                <a:solidFill>
                  <a:schemeClr val="bg1"/>
                </a:solidFill>
                <a:latin typeface="Avenir Black" panose="02000503020000020003" pitchFamily="2" charset="0"/>
                <a:cs typeface="Aharoni" panose="02010803020104030203" pitchFamily="2" charset="-79"/>
              </a:rPr>
              <a:t>Can you install x80_86 based container images on a Mac with an arm64 processor using Kubernetes?</a:t>
            </a:r>
          </a:p>
        </p:txBody>
      </p:sp>
    </p:spTree>
    <p:extLst>
      <p:ext uri="{BB962C8B-B14F-4D97-AF65-F5344CB8AC3E}">
        <p14:creationId xmlns:p14="http://schemas.microsoft.com/office/powerpoint/2010/main" val="4238606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167</TotalTime>
  <Words>1276</Words>
  <Application>Microsoft Macintosh PowerPoint</Application>
  <PresentationFormat>Widescreen</PresentationFormat>
  <Paragraphs>126</Paragraphs>
  <Slides>16</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Abril Fatface</vt:lpstr>
      <vt:lpstr>Aptos</vt:lpstr>
      <vt:lpstr>Arial</vt:lpstr>
      <vt:lpstr>Avenir Black</vt:lpstr>
      <vt:lpstr>Avenir Book</vt:lpstr>
      <vt:lpstr>Century Gothic</vt:lpstr>
      <vt:lpstr>Courier New</vt:lpstr>
      <vt:lpstr>inherit</vt:lpstr>
      <vt:lpstr>Open Sans</vt:lpstr>
      <vt:lpstr>Wingdings</vt:lpstr>
      <vt:lpstr>Wingdings 3</vt:lpstr>
      <vt:lpstr>Ion Boardroom</vt:lpstr>
      <vt:lpstr>VirtualBox for Development</vt:lpstr>
      <vt:lpstr>Agenda / What will we cover today?</vt:lpstr>
      <vt:lpstr>Step By Step Instructions</vt:lpstr>
      <vt:lpstr>Why? What does it solve?</vt:lpstr>
      <vt:lpstr>The Stack / The Host vs The VM</vt:lpstr>
      <vt:lpstr>Virtual Machines vs Containers Key Differences</vt:lpstr>
      <vt:lpstr>Big Questions That You Should Consider</vt:lpstr>
      <vt:lpstr>Big Questions That You Should Consider</vt:lpstr>
      <vt:lpstr>Big Questions That You Should Consider</vt:lpstr>
      <vt:lpstr>Big Questions That You Should Consider</vt:lpstr>
      <vt:lpstr>Rocky Linux vs RHEL vs Ubuntu / Notable Differences</vt:lpstr>
      <vt:lpstr>PowerPoint Presentation</vt:lpstr>
      <vt:lpstr>PowerPoint Presentation</vt:lpstr>
      <vt:lpstr>PowerPoint Presentation</vt:lpstr>
      <vt:lpstr>Useful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Venkatt Guhesan</dc:creator>
  <cp:lastModifiedBy>Venkatt Guhesan</cp:lastModifiedBy>
  <cp:revision>31</cp:revision>
  <dcterms:created xsi:type="dcterms:W3CDTF">2024-09-26T16:52:27Z</dcterms:created>
  <dcterms:modified xsi:type="dcterms:W3CDTF">2024-09-26T20:17:14Z</dcterms:modified>
</cp:coreProperties>
</file>