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  <p:sldMasterId id="2147483661" r:id="rId5"/>
  </p:sldMasterIdLst>
  <p:notesMasterIdLst>
    <p:notesMasterId r:id="rId25"/>
  </p:notesMasterIdLst>
  <p:sldIdLst>
    <p:sldId id="256" r:id="rId6"/>
    <p:sldId id="258" r:id="rId7"/>
    <p:sldId id="267" r:id="rId8"/>
    <p:sldId id="259" r:id="rId9"/>
    <p:sldId id="260" r:id="rId10"/>
    <p:sldId id="270" r:id="rId11"/>
    <p:sldId id="269" r:id="rId12"/>
    <p:sldId id="268" r:id="rId13"/>
    <p:sldId id="271" r:id="rId14"/>
    <p:sldId id="262" r:id="rId15"/>
    <p:sldId id="272" r:id="rId16"/>
    <p:sldId id="264" r:id="rId17"/>
    <p:sldId id="273" r:id="rId18"/>
    <p:sldId id="265" r:id="rId19"/>
    <p:sldId id="276" r:id="rId20"/>
    <p:sldId id="277" r:id="rId21"/>
    <p:sldId id="278" r:id="rId22"/>
    <p:sldId id="266" r:id="rId23"/>
    <p:sldId id="275" r:id="rId24"/>
  </p:sldIdLst>
  <p:sldSz cx="9144000" cy="5143500" type="screen16x9"/>
  <p:notesSz cx="6858000" cy="9144000"/>
  <p:embeddedFontLst>
    <p:embeddedFont>
      <p:font typeface="Krona One" panose="020B0604020202020204" charset="0"/>
      <p:regular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Ubuntu" panose="020B0504030602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3FE"/>
    <a:srgbClr val="0D5BDC"/>
    <a:srgbClr val="53AFDF"/>
    <a:srgbClr val="FFAB40"/>
    <a:srgbClr val="FFF6EB"/>
    <a:srgbClr val="E60000"/>
    <a:srgbClr val="FFFFFF"/>
    <a:srgbClr val="E5FDFF"/>
    <a:srgbClr val="1F424C"/>
    <a:srgbClr val="00A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85140-CCE3-414D-B095-F07645C0BEE3}" v="3" dt="2023-08-08T00:01:06.763"/>
  </p1510:revLst>
</p1510:revInfo>
</file>

<file path=ppt/tableStyles.xml><?xml version="1.0" encoding="utf-8"?>
<a:tblStyleLst xmlns:a="http://schemas.openxmlformats.org/drawingml/2006/main" def="{51BB072D-8D75-4155-A38F-D34F0B472F41}">
  <a:tblStyle styleId="{51BB072D-8D75-4155-A38F-D34F0B472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font" Target="fonts/font9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Gupta" userId="6c2bf014763f303f" providerId="LiveId" clId="{59B85140-CCE3-414D-B095-F07645C0BEE3}"/>
    <pc:docChg chg="custSel addSld modSld">
      <pc:chgData name="Vishal Gupta" userId="6c2bf014763f303f" providerId="LiveId" clId="{59B85140-CCE3-414D-B095-F07645C0BEE3}" dt="2023-08-08T00:02:03.159" v="64" actId="27918"/>
      <pc:docMkLst>
        <pc:docMk/>
      </pc:docMkLst>
      <pc:sldChg chg="modSp add mod">
        <pc:chgData name="Vishal Gupta" userId="6c2bf014763f303f" providerId="LiveId" clId="{59B85140-CCE3-414D-B095-F07645C0BEE3}" dt="2023-08-07T18:32:04.311" v="18" actId="27918"/>
        <pc:sldMkLst>
          <pc:docMk/>
          <pc:sldMk cId="2610793275" sldId="276"/>
        </pc:sldMkLst>
        <pc:spChg chg="mod">
          <ac:chgData name="Vishal Gupta" userId="6c2bf014763f303f" providerId="LiveId" clId="{59B85140-CCE3-414D-B095-F07645C0BEE3}" dt="2023-08-07T18:31:40.509" v="15" actId="20577"/>
          <ac:spMkLst>
            <pc:docMk/>
            <pc:sldMk cId="2610793275" sldId="276"/>
            <ac:spMk id="94" creationId="{00000000-0000-0000-0000-000000000000}"/>
          </ac:spMkLst>
        </pc:spChg>
      </pc:sldChg>
      <pc:sldChg chg="modSp add mod">
        <pc:chgData name="Vishal Gupta" userId="6c2bf014763f303f" providerId="LiveId" clId="{59B85140-CCE3-414D-B095-F07645C0BEE3}" dt="2023-08-07T18:34:50.004" v="41" actId="20577"/>
        <pc:sldMkLst>
          <pc:docMk/>
          <pc:sldMk cId="1529480563" sldId="277"/>
        </pc:sldMkLst>
        <pc:spChg chg="mod">
          <ac:chgData name="Vishal Gupta" userId="6c2bf014763f303f" providerId="LiveId" clId="{59B85140-CCE3-414D-B095-F07645C0BEE3}" dt="2023-08-07T18:34:50.004" v="41" actId="20577"/>
          <ac:spMkLst>
            <pc:docMk/>
            <pc:sldMk cId="1529480563" sldId="277"/>
            <ac:spMk id="94" creationId="{00000000-0000-0000-0000-000000000000}"/>
          </ac:spMkLst>
        </pc:spChg>
      </pc:sldChg>
      <pc:sldChg chg="modSp add mod">
        <pc:chgData name="Vishal Gupta" userId="6c2bf014763f303f" providerId="LiveId" clId="{59B85140-CCE3-414D-B095-F07645C0BEE3}" dt="2023-08-08T00:02:03.159" v="64" actId="27918"/>
        <pc:sldMkLst>
          <pc:docMk/>
          <pc:sldMk cId="600426899" sldId="278"/>
        </pc:sldMkLst>
        <pc:spChg chg="mod">
          <ac:chgData name="Vishal Gupta" userId="6c2bf014763f303f" providerId="LiveId" clId="{59B85140-CCE3-414D-B095-F07645C0BEE3}" dt="2023-08-08T00:01:19.961" v="55" actId="20577"/>
          <ac:spMkLst>
            <pc:docMk/>
            <pc:sldMk cId="600426899" sldId="278"/>
            <ac:spMk id="9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</c:v>
                </c:pt>
              </c:strCache>
            </c:strRef>
          </c:tx>
          <c:spPr>
            <a:solidFill>
              <a:srgbClr val="53AFD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coupon[T.Restaurant(&lt;20)]</c:v>
                </c:pt>
                <c:pt idx="1">
                  <c:v>coupon[T.Carry out &amp; Take away]</c:v>
                </c:pt>
                <c:pt idx="2">
                  <c:v>coupon[T.Coffee House]</c:v>
                </c:pt>
                <c:pt idx="3">
                  <c:v>CoffeeHouse[T.never]</c:v>
                </c:pt>
                <c:pt idx="4">
                  <c:v>expiration[T.2h]</c:v>
                </c:pt>
                <c:pt idx="5">
                  <c:v>coupon[T.Restaurant(20-50)]</c:v>
                </c:pt>
                <c:pt idx="6">
                  <c:v>toCoupon_GEQ25min</c:v>
                </c:pt>
                <c:pt idx="7">
                  <c:v>Bar[T.never]</c:v>
                </c:pt>
                <c:pt idx="8">
                  <c:v>destination[T.No Urgent Place]</c:v>
                </c:pt>
                <c:pt idx="9">
                  <c:v>temperature</c:v>
                </c:pt>
                <c:pt idx="10">
                  <c:v>time[T.6PM]</c:v>
                </c:pt>
                <c:pt idx="11">
                  <c:v>CoffeeHouse[T.less1]</c:v>
                </c:pt>
                <c:pt idx="12">
                  <c:v>toCoupon_GEQ15min</c:v>
                </c:pt>
                <c:pt idx="13">
                  <c:v>education[T.Bachelors degree]</c:v>
                </c:pt>
                <c:pt idx="14">
                  <c:v>Bar[T.less1]</c:v>
                </c:pt>
                <c:pt idx="15">
                  <c:v>gender[T.Male]</c:v>
                </c:pt>
                <c:pt idx="16">
                  <c:v>passanger[T.Friend(s)]</c:v>
                </c:pt>
                <c:pt idx="17">
                  <c:v>time[T.10PM]</c:v>
                </c:pt>
                <c:pt idx="18">
                  <c:v>weather[T.Sunny]</c:v>
                </c:pt>
                <c:pt idx="19">
                  <c:v>CarryAway[T.less1]</c:v>
                </c:pt>
              </c:strCache>
            </c:strRef>
          </c:cat>
          <c:val>
            <c:numRef>
              <c:f>Sheet1!$B$2:$B$21</c:f>
              <c:numCache>
                <c:formatCode>0.000</c:formatCode>
                <c:ptCount val="20"/>
                <c:pt idx="0">
                  <c:v>5.1801245161184548E-2</c:v>
                </c:pt>
                <c:pt idx="1">
                  <c:v>5.1323054968768642E-2</c:v>
                </c:pt>
                <c:pt idx="2">
                  <c:v>4.6349808073454637E-2</c:v>
                </c:pt>
                <c:pt idx="3">
                  <c:v>4.1385530090739593E-2</c:v>
                </c:pt>
                <c:pt idx="4">
                  <c:v>3.3864642521995267E-2</c:v>
                </c:pt>
                <c:pt idx="5">
                  <c:v>2.7821804377606028E-2</c:v>
                </c:pt>
                <c:pt idx="6">
                  <c:v>2.6827033178044971E-2</c:v>
                </c:pt>
                <c:pt idx="7">
                  <c:v>2.5268830871317711E-2</c:v>
                </c:pt>
                <c:pt idx="8">
                  <c:v>2.25360765129059E-2</c:v>
                </c:pt>
                <c:pt idx="9">
                  <c:v>2.2178546567682759E-2</c:v>
                </c:pt>
                <c:pt idx="10">
                  <c:v>2.1297482164930041E-2</c:v>
                </c:pt>
                <c:pt idx="11">
                  <c:v>2.0012153888296809E-2</c:v>
                </c:pt>
                <c:pt idx="12">
                  <c:v>1.7616586359274489E-2</c:v>
                </c:pt>
                <c:pt idx="13">
                  <c:v>1.6323535641158651E-2</c:v>
                </c:pt>
                <c:pt idx="14">
                  <c:v>1.5884771973495849E-2</c:v>
                </c:pt>
                <c:pt idx="15">
                  <c:v>1.55510047623451E-2</c:v>
                </c:pt>
                <c:pt idx="16">
                  <c:v>1.5447184479922349E-2</c:v>
                </c:pt>
                <c:pt idx="17">
                  <c:v>1.415369283274214E-2</c:v>
                </c:pt>
                <c:pt idx="18">
                  <c:v>1.40809609198686E-2</c:v>
                </c:pt>
                <c:pt idx="19">
                  <c:v>1.36673311777102E-2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0-4A68-81A2-6C6A9E1484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95292351"/>
        <c:axId val="103080095"/>
      </c:barChart>
      <c:catAx>
        <c:axId val="8952923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80095"/>
        <c:crosses val="autoZero"/>
        <c:auto val="1"/>
        <c:lblAlgn val="ctr"/>
        <c:lblOffset val="100"/>
        <c:noMultiLvlLbl val="0"/>
      </c:catAx>
      <c:valAx>
        <c:axId val="103080095"/>
        <c:scaling>
          <c:orientation val="minMax"/>
        </c:scaling>
        <c:delete val="1"/>
        <c:axPos val="t"/>
        <c:numFmt formatCode="0.000" sourceLinked="1"/>
        <c:majorTickMark val="none"/>
        <c:minorTickMark val="none"/>
        <c:tickLblPos val="nextTo"/>
        <c:crossAx val="89529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</c:v>
                </c:pt>
              </c:strCache>
            </c:strRef>
          </c:tx>
          <c:spPr>
            <a:solidFill>
              <a:srgbClr val="53AFD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coupon[T.Restaurant(&lt;20)]</c:v>
                </c:pt>
                <c:pt idx="1">
                  <c:v>coupon[T.Carry out &amp; Take away]</c:v>
                </c:pt>
                <c:pt idx="2">
                  <c:v>CoffeeHouse[T.never]</c:v>
                </c:pt>
                <c:pt idx="3">
                  <c:v>expiration[T.2h]</c:v>
                </c:pt>
                <c:pt idx="4">
                  <c:v>toCoupon_GEQ25min</c:v>
                </c:pt>
                <c:pt idx="5">
                  <c:v>coupon[T.Coffee House]</c:v>
                </c:pt>
                <c:pt idx="6">
                  <c:v>Bar[T.never]</c:v>
                </c:pt>
                <c:pt idx="7">
                  <c:v>time[T.6PM]</c:v>
                </c:pt>
                <c:pt idx="8">
                  <c:v>destination[T.No Urgent Place]</c:v>
                </c:pt>
                <c:pt idx="9">
                  <c:v>CoffeeHouse[T.less1]</c:v>
                </c:pt>
                <c:pt idx="10">
                  <c:v>has_children</c:v>
                </c:pt>
                <c:pt idx="11">
                  <c:v>coupon[T.Restaurant(20-50)]</c:v>
                </c:pt>
                <c:pt idx="12">
                  <c:v>gender[T.Male]</c:v>
                </c:pt>
                <c:pt idx="13">
                  <c:v>Restaurant20To50[T.less1]</c:v>
                </c:pt>
                <c:pt idx="14">
                  <c:v>Bar[T.less1]</c:v>
                </c:pt>
                <c:pt idx="15">
                  <c:v>temperature</c:v>
                </c:pt>
                <c:pt idx="16">
                  <c:v>RestaurantLessThan20[T.4~8]</c:v>
                </c:pt>
                <c:pt idx="17">
                  <c:v>occupation[T.Unemployed]</c:v>
                </c:pt>
                <c:pt idx="18">
                  <c:v>education[T.Graduate degree (Masters or Doctorate)]</c:v>
                </c:pt>
                <c:pt idx="19">
                  <c:v>education[T.Bachelors degree]</c:v>
                </c:pt>
              </c:strCache>
            </c:strRef>
          </c:cat>
          <c:val>
            <c:numRef>
              <c:f>Sheet1!$B$2:$B$21</c:f>
              <c:numCache>
                <c:formatCode>0.000</c:formatCode>
                <c:ptCount val="20"/>
                <c:pt idx="0">
                  <c:v>7.4808730434052867E-2</c:v>
                </c:pt>
                <c:pt idx="1">
                  <c:v>6.1616347204556429E-2</c:v>
                </c:pt>
                <c:pt idx="2">
                  <c:v>5.7665958224724298E-2</c:v>
                </c:pt>
                <c:pt idx="3">
                  <c:v>5.0065716316443729E-2</c:v>
                </c:pt>
                <c:pt idx="4">
                  <c:v>3.9549023104997652E-2</c:v>
                </c:pt>
                <c:pt idx="5">
                  <c:v>3.788466142203252E-2</c:v>
                </c:pt>
                <c:pt idx="6">
                  <c:v>3.2412378252439901E-2</c:v>
                </c:pt>
                <c:pt idx="7">
                  <c:v>3.1831172063587772E-2</c:v>
                </c:pt>
                <c:pt idx="8">
                  <c:v>3.0783634175636211E-2</c:v>
                </c:pt>
                <c:pt idx="9">
                  <c:v>2.515310787637761E-2</c:v>
                </c:pt>
                <c:pt idx="10">
                  <c:v>2.450703994317139E-2</c:v>
                </c:pt>
                <c:pt idx="11">
                  <c:v>2.3681091199875881E-2</c:v>
                </c:pt>
                <c:pt idx="12">
                  <c:v>2.1155559150792161E-2</c:v>
                </c:pt>
                <c:pt idx="13">
                  <c:v>1.7643438236452601E-2</c:v>
                </c:pt>
                <c:pt idx="14">
                  <c:v>1.7535085552949751E-2</c:v>
                </c:pt>
                <c:pt idx="15">
                  <c:v>1.6761459164744232E-2</c:v>
                </c:pt>
                <c:pt idx="16">
                  <c:v>1.5489619997857749E-2</c:v>
                </c:pt>
                <c:pt idx="17">
                  <c:v>1.512457025451335E-2</c:v>
                </c:pt>
                <c:pt idx="18">
                  <c:v>1.485089453264333E-2</c:v>
                </c:pt>
                <c:pt idx="19">
                  <c:v>1.405112328787028E-2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0-4A68-81A2-6C6A9E1484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95292351"/>
        <c:axId val="103080095"/>
      </c:barChart>
      <c:catAx>
        <c:axId val="8952923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80095"/>
        <c:crosses val="autoZero"/>
        <c:auto val="1"/>
        <c:lblAlgn val="ctr"/>
        <c:lblOffset val="100"/>
        <c:noMultiLvlLbl val="0"/>
      </c:catAx>
      <c:valAx>
        <c:axId val="103080095"/>
        <c:scaling>
          <c:orientation val="minMax"/>
        </c:scaling>
        <c:delete val="1"/>
        <c:axPos val="t"/>
        <c:numFmt formatCode="0.000" sourceLinked="1"/>
        <c:majorTickMark val="none"/>
        <c:minorTickMark val="none"/>
        <c:tickLblPos val="nextTo"/>
        <c:crossAx val="89529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</c:v>
                </c:pt>
              </c:strCache>
            </c:strRef>
          </c:tx>
          <c:spPr>
            <a:solidFill>
              <a:srgbClr val="53AFD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coupon[T.Carry out &amp; Take away]</c:v>
                </c:pt>
                <c:pt idx="1">
                  <c:v>coupon[T.Coffee House]</c:v>
                </c:pt>
                <c:pt idx="2">
                  <c:v>expiration[T.2h]</c:v>
                </c:pt>
                <c:pt idx="3">
                  <c:v>temperature</c:v>
                </c:pt>
                <c:pt idx="4">
                  <c:v>coupon[T.Restaurant(&lt;20)]</c:v>
                </c:pt>
                <c:pt idx="5">
                  <c:v>CoffeeHouse[T.never]</c:v>
                </c:pt>
                <c:pt idx="6">
                  <c:v>toCoupon_GEQ15min</c:v>
                </c:pt>
                <c:pt idx="7">
                  <c:v>Bar[T.never]</c:v>
                </c:pt>
                <c:pt idx="8">
                  <c:v>gender[T.Male]</c:v>
                </c:pt>
                <c:pt idx="9">
                  <c:v>time[T.6PM]</c:v>
                </c:pt>
                <c:pt idx="10">
                  <c:v>Restaurant20To50[T.less1]</c:v>
                </c:pt>
                <c:pt idx="11">
                  <c:v>CarryAway[T.4~8]</c:v>
                </c:pt>
                <c:pt idx="12">
                  <c:v>CoffeeHouse[T.less1]</c:v>
                </c:pt>
                <c:pt idx="13">
                  <c:v>RestaurantLessThan20[T.4~8]</c:v>
                </c:pt>
                <c:pt idx="14">
                  <c:v>destination[T.No Urgent Place]</c:v>
                </c:pt>
                <c:pt idx="15">
                  <c:v>education[T.Bachelors degree]</c:v>
                </c:pt>
                <c:pt idx="16">
                  <c:v>passanger[T.Friend(s)]</c:v>
                </c:pt>
                <c:pt idx="17">
                  <c:v>Bar[T.less1]</c:v>
                </c:pt>
                <c:pt idx="18">
                  <c:v>has_children</c:v>
                </c:pt>
                <c:pt idx="19">
                  <c:v>education[T.Some college - no degree]</c:v>
                </c:pt>
              </c:strCache>
            </c:strRef>
          </c:cat>
          <c:val>
            <c:numRef>
              <c:f>Sheet1!$B$2:$B$21</c:f>
              <c:numCache>
                <c:formatCode>0.000</c:formatCode>
                <c:ptCount val="20"/>
                <c:pt idx="0">
                  <c:v>3.6976976589260913E-2</c:v>
                </c:pt>
                <c:pt idx="1">
                  <c:v>3.0969186079471588E-2</c:v>
                </c:pt>
                <c:pt idx="2">
                  <c:v>3.0704153348885189E-2</c:v>
                </c:pt>
                <c:pt idx="3">
                  <c:v>3.0307339024564482E-2</c:v>
                </c:pt>
                <c:pt idx="4">
                  <c:v>2.81999949078066E-2</c:v>
                </c:pt>
                <c:pt idx="5">
                  <c:v>2.7231108191777761E-2</c:v>
                </c:pt>
                <c:pt idx="6">
                  <c:v>2.3564169040719181E-2</c:v>
                </c:pt>
                <c:pt idx="7">
                  <c:v>1.9085988136606481E-2</c:v>
                </c:pt>
                <c:pt idx="8">
                  <c:v>1.897348850623835E-2</c:v>
                </c:pt>
                <c:pt idx="9">
                  <c:v>1.8826072985870908E-2</c:v>
                </c:pt>
                <c:pt idx="10">
                  <c:v>1.848471657051548E-2</c:v>
                </c:pt>
                <c:pt idx="11">
                  <c:v>1.785034452486451E-2</c:v>
                </c:pt>
                <c:pt idx="12">
                  <c:v>1.713680694380456E-2</c:v>
                </c:pt>
                <c:pt idx="13">
                  <c:v>1.6714982455902971E-2</c:v>
                </c:pt>
                <c:pt idx="14">
                  <c:v>1.663948323161742E-2</c:v>
                </c:pt>
                <c:pt idx="15">
                  <c:v>1.636030715331363E-2</c:v>
                </c:pt>
                <c:pt idx="16">
                  <c:v>1.6035872488893429E-2</c:v>
                </c:pt>
                <c:pt idx="17">
                  <c:v>1.560769495543921E-2</c:v>
                </c:pt>
                <c:pt idx="18">
                  <c:v>1.549481613461645E-2</c:v>
                </c:pt>
                <c:pt idx="19">
                  <c:v>1.5312628280371041E-2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0-4A68-81A2-6C6A9E1484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95292351"/>
        <c:axId val="103080095"/>
      </c:barChart>
      <c:catAx>
        <c:axId val="8952923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80095"/>
        <c:crosses val="autoZero"/>
        <c:auto val="1"/>
        <c:lblAlgn val="ctr"/>
        <c:lblOffset val="100"/>
        <c:noMultiLvlLbl val="0"/>
      </c:catAx>
      <c:valAx>
        <c:axId val="103080095"/>
        <c:scaling>
          <c:orientation val="minMax"/>
        </c:scaling>
        <c:delete val="1"/>
        <c:axPos val="t"/>
        <c:numFmt formatCode="0.000" sourceLinked="1"/>
        <c:majorTickMark val="none"/>
        <c:minorTickMark val="none"/>
        <c:tickLblPos val="nextTo"/>
        <c:crossAx val="89529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</c:v>
                </c:pt>
              </c:strCache>
            </c:strRef>
          </c:tx>
          <c:spPr>
            <a:solidFill>
              <a:srgbClr val="53AFD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Q("coupon_Carry out &amp; Take away")</c:v>
                </c:pt>
                <c:pt idx="1">
                  <c:v>Q("education_Some High School")</c:v>
                </c:pt>
                <c:pt idx="2">
                  <c:v>Q("coupon_Bar")</c:v>
                </c:pt>
                <c:pt idx="3">
                  <c:v>Q("occupation_Healthcare Support")</c:v>
                </c:pt>
                <c:pt idx="4">
                  <c:v>Q("coupon_Restaurant(&lt;20)")</c:v>
                </c:pt>
                <c:pt idx="5">
                  <c:v>Q("toCoupon_GEQ25min_1")</c:v>
                </c:pt>
                <c:pt idx="6">
                  <c:v>Q("occupation_Production Occupations")</c:v>
                </c:pt>
                <c:pt idx="7">
                  <c:v>Q("occupation_Healthcare Practitioners &amp; Technical")</c:v>
                </c:pt>
                <c:pt idx="8">
                  <c:v>Q("coupon_Restaurant(20-50)")</c:v>
                </c:pt>
                <c:pt idx="9">
                  <c:v>Q("occupation_Farming Fishing &amp; Forestry")</c:v>
                </c:pt>
                <c:pt idx="10">
                  <c:v>Q("occupation_Retired")</c:v>
                </c:pt>
                <c:pt idx="11">
                  <c:v>Q("occupation_Construction &amp; Extraction")</c:v>
                </c:pt>
                <c:pt idx="12">
                  <c:v>Q("weather_Rainy")</c:v>
                </c:pt>
                <c:pt idx="13">
                  <c:v>Q("passanger_Friend(s)")</c:v>
                </c:pt>
                <c:pt idx="14">
                  <c:v>Q("CoffeeHouse_never")</c:v>
                </c:pt>
                <c:pt idx="15">
                  <c:v>Q("occupation_Legal")</c:v>
                </c:pt>
                <c:pt idx="16">
                  <c:v>Q("maritalStatus_Widowed")</c:v>
                </c:pt>
                <c:pt idx="17">
                  <c:v>Q("time_2PM")</c:v>
                </c:pt>
                <c:pt idx="18">
                  <c:v>Q("Bar_4~8")</c:v>
                </c:pt>
                <c:pt idx="19">
                  <c:v>Q("CoffeeHouse_1~3")</c:v>
                </c:pt>
              </c:strCache>
            </c:strRef>
          </c:cat>
          <c:val>
            <c:numRef>
              <c:f>Sheet1!$B$2:$B$21</c:f>
              <c:numCache>
                <c:formatCode>0.00</c:formatCode>
                <c:ptCount val="20"/>
                <c:pt idx="0">
                  <c:v>0.79808400000000002</c:v>
                </c:pt>
                <c:pt idx="1">
                  <c:v>0.67995899999999998</c:v>
                </c:pt>
                <c:pt idx="2">
                  <c:v>0.65822099999999995</c:v>
                </c:pt>
                <c:pt idx="3">
                  <c:v>0.60886300000000004</c:v>
                </c:pt>
                <c:pt idx="4">
                  <c:v>0.58693099999999998</c:v>
                </c:pt>
                <c:pt idx="5">
                  <c:v>0.57825000000000004</c:v>
                </c:pt>
                <c:pt idx="6">
                  <c:v>0.55212600000000001</c:v>
                </c:pt>
                <c:pt idx="7">
                  <c:v>0.54435900000000004</c:v>
                </c:pt>
                <c:pt idx="8">
                  <c:v>0.541246</c:v>
                </c:pt>
                <c:pt idx="9">
                  <c:v>0.52401299999999995</c:v>
                </c:pt>
                <c:pt idx="10">
                  <c:v>0.50251500000000004</c:v>
                </c:pt>
                <c:pt idx="11">
                  <c:v>0.48308099999999998</c:v>
                </c:pt>
                <c:pt idx="12">
                  <c:v>0.47938700000000001</c:v>
                </c:pt>
                <c:pt idx="13">
                  <c:v>0.47565400000000002</c:v>
                </c:pt>
                <c:pt idx="14">
                  <c:v>0.46737600000000001</c:v>
                </c:pt>
                <c:pt idx="15">
                  <c:v>0.38842900000000002</c:v>
                </c:pt>
                <c:pt idx="16">
                  <c:v>0.37723699999999999</c:v>
                </c:pt>
                <c:pt idx="17">
                  <c:v>0.37207499999999999</c:v>
                </c:pt>
                <c:pt idx="18">
                  <c:v>0.36693900000000002</c:v>
                </c:pt>
                <c:pt idx="19">
                  <c:v>0.34906399999999999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0-4A68-81A2-6C6A9E1484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95292351"/>
        <c:axId val="103080095"/>
      </c:barChart>
      <c:catAx>
        <c:axId val="8952923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80095"/>
        <c:crosses val="autoZero"/>
        <c:auto val="1"/>
        <c:lblAlgn val="ctr"/>
        <c:lblOffset val="100"/>
        <c:noMultiLvlLbl val="0"/>
      </c:catAx>
      <c:valAx>
        <c:axId val="103080095"/>
        <c:scaling>
          <c:orientation val="minMax"/>
        </c:scaling>
        <c:delete val="1"/>
        <c:axPos val="t"/>
        <c:numFmt formatCode="0.00" sourceLinked="1"/>
        <c:majorTickMark val="none"/>
        <c:minorTickMark val="none"/>
        <c:tickLblPos val="nextTo"/>
        <c:crossAx val="89529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029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75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0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0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0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061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205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514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20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45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0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7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73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96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61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04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326300" y="0"/>
            <a:ext cx="18177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25" y="-137700"/>
            <a:ext cx="6939000" cy="529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36435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7365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8956333" y="1805"/>
            <a:ext cx="246027" cy="5242522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7637083" y="634585"/>
            <a:ext cx="2030710" cy="765299"/>
          </a:xfrm>
          <a:custGeom>
            <a:avLst/>
            <a:gdLst/>
            <a:ahLst/>
            <a:cxnLst/>
            <a:rect l="l" t="t" r="r" b="b"/>
            <a:pathLst>
              <a:path w="10574" h="3985" extrusionOk="0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153537" y="1732699"/>
            <a:ext cx="2031286" cy="765299"/>
          </a:xfrm>
          <a:custGeom>
            <a:avLst/>
            <a:gdLst/>
            <a:ahLst/>
            <a:cxnLst/>
            <a:rect l="l" t="t" r="r" b="b"/>
            <a:pathLst>
              <a:path w="10577" h="3985" extrusionOk="0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7809360" y="2830812"/>
            <a:ext cx="2031094" cy="765299"/>
          </a:xfrm>
          <a:custGeom>
            <a:avLst/>
            <a:gdLst/>
            <a:ahLst/>
            <a:cxnLst/>
            <a:rect l="l" t="t" r="r" b="b"/>
            <a:pathLst>
              <a:path w="10576" h="3985" extrusionOk="0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7641126" y="10092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814739" y="32054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8159014" y="21073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420230" flipH="1">
            <a:off x="-250607" y="3939649"/>
            <a:ext cx="2032372" cy="1311657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974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158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46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2664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021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9753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3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474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9493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055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65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18" name="Google Shape;218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6318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ctrTitle"/>
          </p:nvPr>
        </p:nvSpPr>
        <p:spPr>
          <a:xfrm>
            <a:off x="2627245" y="815636"/>
            <a:ext cx="4752105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Trebuchet MS" panose="020B0603020202020204" pitchFamily="34" charset="0"/>
              </a:rPr>
              <a:t>In-Vehicle Coupon Recommendation System</a:t>
            </a:r>
            <a:endParaRPr sz="2800" b="1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5009605" y="2960400"/>
            <a:ext cx="2369745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>
                <a:latin typeface="Trebuchet MS"/>
              </a:rPr>
              <a:t>Data Science Programming </a:t>
            </a:r>
            <a:endParaRPr lang="en-US">
              <a:latin typeface="Trebuchet MS" panose="020B0603020202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rebuchet MS"/>
              </a:rPr>
              <a:t>-Group 9:</a:t>
            </a:r>
            <a:endParaRPr>
              <a:latin typeface="Trebuchet MS"/>
            </a:endParaRPr>
          </a:p>
          <a:p>
            <a:pPr marL="0" indent="0"/>
            <a:r>
              <a:rPr lang="en-US">
                <a:latin typeface="Trebuchet MS"/>
              </a:rPr>
              <a:t>Vishal Gupta</a:t>
            </a:r>
            <a:endParaRPr lang="en-US"/>
          </a:p>
          <a:p>
            <a:pPr marL="0" indent="0">
              <a:buSzPts val="1100"/>
            </a:pPr>
            <a:r>
              <a:rPr lang="en-US">
                <a:latin typeface="Trebuchet MS"/>
              </a:rPr>
              <a:t>Trevor Allison</a:t>
            </a:r>
            <a:endParaRPr lang="en-US">
              <a:latin typeface="Trebuchet MS" panose="020B0603020202020204" pitchFamily="34" charset="0"/>
            </a:endParaRPr>
          </a:p>
          <a:p>
            <a:r>
              <a:rPr lang="en-US">
                <a:latin typeface="Trebuchet MS"/>
              </a:rPr>
              <a:t>Jyotis Joy</a:t>
            </a:r>
          </a:p>
          <a:p>
            <a:pPr marL="0" indent="0">
              <a:buSzPts val="1100"/>
            </a:pPr>
            <a:r>
              <a:rPr lang="en-US">
                <a:latin typeface="Trebuchet MS"/>
              </a:rPr>
              <a:t>Laurenz Pehl</a:t>
            </a:r>
            <a:endParaRPr lang="en-US">
              <a:latin typeface="Trebuchet MS" panose="020B0603020202020204" pitchFamily="34" charset="0"/>
            </a:endParaRPr>
          </a:p>
          <a:p>
            <a:pPr marL="0" indent="0">
              <a:buSzPts val="1100"/>
            </a:pPr>
            <a:r>
              <a:rPr lang="en-US">
                <a:latin typeface="Trebuchet MS"/>
              </a:rPr>
              <a:t>Pritesh Singh</a:t>
            </a:r>
            <a:endParaRPr lang="en-US">
              <a:latin typeface="Trebuchet MS" panose="020B0603020202020204" pitchFamily="34" charset="0"/>
            </a:endParaRPr>
          </a:p>
          <a:p>
            <a:pPr marL="0" indent="0"/>
            <a:endParaRPr lang="en-US">
              <a:latin typeface="Trebuchet MS" panose="020B0603020202020204" pitchFamily="34" charset="0"/>
            </a:endParaRPr>
          </a:p>
        </p:txBody>
      </p:sp>
      <p:grpSp>
        <p:nvGrpSpPr>
          <p:cNvPr id="231" name="Google Shape;231;p15"/>
          <p:cNvGrpSpPr/>
          <p:nvPr/>
        </p:nvGrpSpPr>
        <p:grpSpPr>
          <a:xfrm>
            <a:off x="456969" y="1710821"/>
            <a:ext cx="4639100" cy="4172631"/>
            <a:chOff x="99093" y="1696958"/>
            <a:chExt cx="4639100" cy="4172631"/>
          </a:xfrm>
        </p:grpSpPr>
        <p:sp>
          <p:nvSpPr>
            <p:cNvPr id="232" name="Google Shape;232;p15"/>
            <p:cNvSpPr/>
            <p:nvPr/>
          </p:nvSpPr>
          <p:spPr>
            <a:xfrm rot="-3148857">
              <a:off x="4378018" y="4549484"/>
              <a:ext cx="153042" cy="279166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 rot="-3148857">
              <a:off x="3735892" y="5385480"/>
              <a:ext cx="153458" cy="279166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 rot="-3148857">
              <a:off x="3698353" y="3380125"/>
              <a:ext cx="248224" cy="849846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 rot="-3148857">
              <a:off x="2167281" y="2197883"/>
              <a:ext cx="274726" cy="849985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 rot="-3148857">
              <a:off x="2670925" y="4718004"/>
              <a:ext cx="248502" cy="849846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 rot="-3148857">
              <a:off x="1123825" y="3556727"/>
              <a:ext cx="274865" cy="849985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 rot="-3148857">
              <a:off x="1522060" y="1610405"/>
              <a:ext cx="1833448" cy="4390340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 rot="-3148857">
              <a:off x="1778411" y="1829794"/>
              <a:ext cx="1320488" cy="395188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 rot="-3148857">
              <a:off x="2287066" y="2553783"/>
              <a:ext cx="160118" cy="3257721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 rot="-3148857">
              <a:off x="2704028" y="2010576"/>
              <a:ext cx="160395" cy="3257721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 rot="-3148857">
              <a:off x="1961040" y="3068840"/>
              <a:ext cx="1415254" cy="1827204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 rot="-3148857">
              <a:off x="1766466" y="3674493"/>
              <a:ext cx="471196" cy="988874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 rot="-3148857">
              <a:off x="2642768" y="4579204"/>
              <a:ext cx="465785" cy="577895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 rot="-3148857">
              <a:off x="2222276" y="4528627"/>
              <a:ext cx="454546" cy="105312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 rot="-3148857">
              <a:off x="2441102" y="2795798"/>
              <a:ext cx="471335" cy="988874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 rot="-3148857">
              <a:off x="3345367" y="3664633"/>
              <a:ext cx="465091" cy="577895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 rot="-3148857">
              <a:off x="2963245" y="3563543"/>
              <a:ext cx="454685" cy="105312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 rot="-3148857">
              <a:off x="2262403" y="3612999"/>
              <a:ext cx="1063106" cy="931293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 rot="-3148857">
              <a:off x="2368963" y="3705962"/>
              <a:ext cx="849985" cy="745367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 rot="-3148857">
              <a:off x="1661390" y="3669864"/>
              <a:ext cx="427767" cy="112249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 rot="-3148857">
              <a:off x="1613786" y="4287710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 rot="-3148857">
              <a:off x="2720929" y="2845833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 rot="-3148857">
              <a:off x="2630302" y="4148719"/>
              <a:ext cx="92547" cy="1673330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 rot="-3148857">
              <a:off x="2883838" y="5076300"/>
              <a:ext cx="55639" cy="156094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 rot="-3148857">
              <a:off x="2303584" y="4679781"/>
              <a:ext cx="59801" cy="105312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 rot="-3148857">
              <a:off x="3593481" y="2894423"/>
              <a:ext cx="92408" cy="1673330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 rot="-3148857">
              <a:off x="3835778" y="3836641"/>
              <a:ext cx="55500" cy="156094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 rot="-3148857">
              <a:off x="3276765" y="3412279"/>
              <a:ext cx="59940" cy="105312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 rot="-3148857">
              <a:off x="152333" y="3032498"/>
              <a:ext cx="325231" cy="294567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 rot="-3148857">
              <a:off x="211349" y="3116368"/>
              <a:ext cx="179404" cy="162338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 rot="-3148857">
              <a:off x="1122894" y="1768407"/>
              <a:ext cx="325370" cy="294567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-3148857">
              <a:off x="1209427" y="1816622"/>
              <a:ext cx="179266" cy="162338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Propensity to eat out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4B78F-6BC4-7DDA-1C0D-38028DA71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97" y="933627"/>
            <a:ext cx="2798064" cy="1808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B41B1-272F-FCDE-F2A4-C78301150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62" y="933627"/>
            <a:ext cx="2798064" cy="1823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FC0259-A06A-81D0-BA7D-4C8F7D3D3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618" y="933627"/>
            <a:ext cx="2798064" cy="1838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3B311-0C22-87B0-9187-716B69806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294" y="3206700"/>
            <a:ext cx="2798064" cy="1814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D425D0-6AAF-FE16-CCEC-F576D0F00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821" y="3206700"/>
            <a:ext cx="2798379" cy="1802765"/>
          </a:xfrm>
          <a:prstGeom prst="rect">
            <a:avLst/>
          </a:prstGeom>
        </p:spPr>
      </p:pic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8540480A-3CF2-A3C3-CFF6-E793EB715ACA}"/>
              </a:ext>
            </a:extLst>
          </p:cNvPr>
          <p:cNvSpPr/>
          <p:nvPr/>
        </p:nvSpPr>
        <p:spPr>
          <a:xfrm>
            <a:off x="424536" y="766383"/>
            <a:ext cx="2534830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Frequency of going to bar per month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135FE72A-5DE0-65DB-B306-B318661B21B3}"/>
              </a:ext>
            </a:extLst>
          </p:cNvPr>
          <p:cNvSpPr/>
          <p:nvPr/>
        </p:nvSpPr>
        <p:spPr>
          <a:xfrm>
            <a:off x="3367359" y="766383"/>
            <a:ext cx="2569464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Frequency of carry away per month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66C7EB8F-264A-029F-8843-BA451992EDFF}"/>
              </a:ext>
            </a:extLst>
          </p:cNvPr>
          <p:cNvSpPr/>
          <p:nvPr/>
        </p:nvSpPr>
        <p:spPr>
          <a:xfrm>
            <a:off x="6357692" y="766383"/>
            <a:ext cx="2535035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Frequency of visiting coffee house per month</a:t>
            </a: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3D239490-7A51-5E04-2B5C-BED6FF0F057B}"/>
              </a:ext>
            </a:extLst>
          </p:cNvPr>
          <p:cNvSpPr/>
          <p:nvPr/>
        </p:nvSpPr>
        <p:spPr>
          <a:xfrm>
            <a:off x="1809015" y="2904186"/>
            <a:ext cx="2534830" cy="30251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Frequency of going to a restaurant with an avg expense per person of &lt;$20 per month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8928C27C-1B0F-33DE-E5DE-21C833D32EDA}"/>
              </a:ext>
            </a:extLst>
          </p:cNvPr>
          <p:cNvSpPr/>
          <p:nvPr/>
        </p:nvSpPr>
        <p:spPr>
          <a:xfrm>
            <a:off x="4800157" y="2904186"/>
            <a:ext cx="2534830" cy="30251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Frequency of going to restaurant with an avg expense per person of $20-$50 per month</a:t>
            </a:r>
          </a:p>
        </p:txBody>
      </p:sp>
    </p:spTree>
    <p:extLst>
      <p:ext uri="{BB962C8B-B14F-4D97-AF65-F5344CB8AC3E}">
        <p14:creationId xmlns:p14="http://schemas.microsoft.com/office/powerpoint/2010/main" val="94324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Coupon Attributes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B0915E-7C13-266F-B22F-715AF460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6" y="815625"/>
            <a:ext cx="2893403" cy="21722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0F0BE6-EB03-CCC9-00EA-381A4AB12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9" y="3201376"/>
            <a:ext cx="2922977" cy="18196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67381F-96A5-4EFF-806D-C819B6039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511" y="815626"/>
            <a:ext cx="2901777" cy="1819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21B090-3912-BA45-58E2-0AEF23B72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050" y="3201376"/>
            <a:ext cx="2857756" cy="1819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49473-B984-341E-6FED-D9DB18B21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569" y="815626"/>
            <a:ext cx="2893404" cy="1819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DB89CC-6B67-B40C-807F-B3BBF623B8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7910" y="3201376"/>
            <a:ext cx="2876619" cy="1819656"/>
          </a:xfrm>
          <a:prstGeom prst="rect">
            <a:avLst/>
          </a:prstGeom>
        </p:spPr>
      </p:pic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63DF62CF-B212-8881-718A-81BD7036B58E}"/>
              </a:ext>
            </a:extLst>
          </p:cNvPr>
          <p:cNvSpPr/>
          <p:nvPr/>
        </p:nvSpPr>
        <p:spPr>
          <a:xfrm>
            <a:off x="347261" y="637597"/>
            <a:ext cx="2569803" cy="17802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Coupon Type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61748366-B36C-3380-D95D-8A96789CDB70}"/>
              </a:ext>
            </a:extLst>
          </p:cNvPr>
          <p:cNvSpPr/>
          <p:nvPr/>
        </p:nvSpPr>
        <p:spPr>
          <a:xfrm>
            <a:off x="3350671" y="637598"/>
            <a:ext cx="2631564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Driving distance to outlet &gt;15 minutes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7E0FF3EF-7032-D66C-58B7-7B707DBC50DA}"/>
              </a:ext>
            </a:extLst>
          </p:cNvPr>
          <p:cNvSpPr/>
          <p:nvPr/>
        </p:nvSpPr>
        <p:spPr>
          <a:xfrm>
            <a:off x="3363549" y="3034132"/>
            <a:ext cx="2606040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Driving distance to outlet &gt;25 minutes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5F0CFC16-67D9-ECD7-1EDF-94A5235D0A1D}"/>
              </a:ext>
            </a:extLst>
          </p:cNvPr>
          <p:cNvSpPr/>
          <p:nvPr/>
        </p:nvSpPr>
        <p:spPr>
          <a:xfrm>
            <a:off x="6360947" y="637598"/>
            <a:ext cx="2631564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Outlet in the same direction as destination</a:t>
            </a: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63F413DD-1767-00E7-A35D-467F8F8D391A}"/>
              </a:ext>
            </a:extLst>
          </p:cNvPr>
          <p:cNvSpPr/>
          <p:nvPr/>
        </p:nvSpPr>
        <p:spPr>
          <a:xfrm>
            <a:off x="6360947" y="3024928"/>
            <a:ext cx="2631564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Outlet in the opposite direction as destination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94FE8E69-20DB-F123-8DF6-3603E8342441}"/>
              </a:ext>
            </a:extLst>
          </p:cNvPr>
          <p:cNvSpPr/>
          <p:nvPr/>
        </p:nvSpPr>
        <p:spPr>
          <a:xfrm>
            <a:off x="347262" y="3013259"/>
            <a:ext cx="2505456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Coupon expiration term</a:t>
            </a:r>
          </a:p>
        </p:txBody>
      </p:sp>
    </p:spTree>
    <p:extLst>
      <p:ext uri="{BB962C8B-B14F-4D97-AF65-F5344CB8AC3E}">
        <p14:creationId xmlns:p14="http://schemas.microsoft.com/office/powerpoint/2010/main" val="158982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BDC893-6248-6705-8E6E-BB88A52B17B2}"/>
              </a:ext>
            </a:extLst>
          </p:cNvPr>
          <p:cNvSpPr/>
          <p:nvPr/>
        </p:nvSpPr>
        <p:spPr>
          <a:xfrm>
            <a:off x="431074" y="967589"/>
            <a:ext cx="7959512" cy="2079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Modelling Results</a:t>
            </a:r>
            <a:endParaRPr sz="2400" b="1">
              <a:latin typeface="Trebuchet MS" panose="020B0603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F7500A-E6F9-C47E-1954-8DDE8323ED58}"/>
              </a:ext>
            </a:extLst>
          </p:cNvPr>
          <p:cNvSpPr/>
          <p:nvPr/>
        </p:nvSpPr>
        <p:spPr>
          <a:xfrm>
            <a:off x="547352" y="2065381"/>
            <a:ext cx="7727324" cy="173865"/>
          </a:xfrm>
          <a:prstGeom prst="roundRect">
            <a:avLst>
              <a:gd name="adj" fmla="val 50000"/>
            </a:avLst>
          </a:prstGeom>
          <a:solidFill>
            <a:srgbClr val="0D5B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5BFA3-82B5-6194-EFBD-BD5D08F66709}"/>
              </a:ext>
            </a:extLst>
          </p:cNvPr>
          <p:cNvSpPr txBox="1"/>
          <p:nvPr/>
        </p:nvSpPr>
        <p:spPr>
          <a:xfrm>
            <a:off x="495834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50%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9A2A3-E227-9A95-177A-7E8081B82387}"/>
              </a:ext>
            </a:extLst>
          </p:cNvPr>
          <p:cNvSpPr txBox="1"/>
          <p:nvPr/>
        </p:nvSpPr>
        <p:spPr>
          <a:xfrm>
            <a:off x="1706983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55%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29473-03C2-739E-F37F-AE9E89ED2BEF}"/>
              </a:ext>
            </a:extLst>
          </p:cNvPr>
          <p:cNvSpPr txBox="1"/>
          <p:nvPr/>
        </p:nvSpPr>
        <p:spPr>
          <a:xfrm>
            <a:off x="2963205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60%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20512-21DE-7CE2-4662-D12D61E60CA1}"/>
              </a:ext>
            </a:extLst>
          </p:cNvPr>
          <p:cNvSpPr txBox="1"/>
          <p:nvPr/>
        </p:nvSpPr>
        <p:spPr>
          <a:xfrm>
            <a:off x="4219427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65%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5D1E8-9E10-C1BE-9B8D-23477D2C4414}"/>
              </a:ext>
            </a:extLst>
          </p:cNvPr>
          <p:cNvSpPr txBox="1"/>
          <p:nvPr/>
        </p:nvSpPr>
        <p:spPr>
          <a:xfrm>
            <a:off x="5475649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70%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C854A-F36E-F406-3A41-1C9CBE035AB6}"/>
              </a:ext>
            </a:extLst>
          </p:cNvPr>
          <p:cNvSpPr txBox="1"/>
          <p:nvPr/>
        </p:nvSpPr>
        <p:spPr>
          <a:xfrm>
            <a:off x="6731871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75%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E6873-309D-7902-5B41-9DDEACAEFA0E}"/>
              </a:ext>
            </a:extLst>
          </p:cNvPr>
          <p:cNvSpPr txBox="1"/>
          <p:nvPr/>
        </p:nvSpPr>
        <p:spPr>
          <a:xfrm>
            <a:off x="7943019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80%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8093BD90-DDE7-0855-086F-E113929F5C3C}"/>
              </a:ext>
            </a:extLst>
          </p:cNvPr>
          <p:cNvSpPr/>
          <p:nvPr/>
        </p:nvSpPr>
        <p:spPr>
          <a:xfrm rot="16200000">
            <a:off x="5260960" y="2274148"/>
            <a:ext cx="281220" cy="173925"/>
          </a:xfrm>
          <a:prstGeom prst="homePlate">
            <a:avLst>
              <a:gd name="adj" fmla="val 53702"/>
            </a:avLst>
          </a:prstGeom>
          <a:solidFill>
            <a:srgbClr val="E6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823180D0-793D-BD8E-0F51-E2197C208BEB}"/>
              </a:ext>
            </a:extLst>
          </p:cNvPr>
          <p:cNvSpPr/>
          <p:nvPr/>
        </p:nvSpPr>
        <p:spPr>
          <a:xfrm rot="5400000">
            <a:off x="6191536" y="1868464"/>
            <a:ext cx="281220" cy="173925"/>
          </a:xfrm>
          <a:prstGeom prst="homePlate">
            <a:avLst>
              <a:gd name="adj" fmla="val 53702"/>
            </a:avLst>
          </a:prstGeom>
          <a:solidFill>
            <a:srgbClr val="E6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6481E1DD-D45C-82BD-1212-15079BF04F00}"/>
              </a:ext>
            </a:extLst>
          </p:cNvPr>
          <p:cNvSpPr/>
          <p:nvPr/>
        </p:nvSpPr>
        <p:spPr>
          <a:xfrm rot="16200000">
            <a:off x="6488232" y="2267705"/>
            <a:ext cx="281220" cy="173925"/>
          </a:xfrm>
          <a:prstGeom prst="homePlate">
            <a:avLst>
              <a:gd name="adj" fmla="val 53702"/>
            </a:avLst>
          </a:prstGeom>
          <a:solidFill>
            <a:srgbClr val="E6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8B5ADBD-656E-B994-B831-AB972CF5A78F}"/>
              </a:ext>
            </a:extLst>
          </p:cNvPr>
          <p:cNvSpPr/>
          <p:nvPr/>
        </p:nvSpPr>
        <p:spPr>
          <a:xfrm rot="5400000">
            <a:off x="7006540" y="1868465"/>
            <a:ext cx="281220" cy="173925"/>
          </a:xfrm>
          <a:prstGeom prst="homePlate">
            <a:avLst>
              <a:gd name="adj" fmla="val 53702"/>
            </a:avLst>
          </a:prstGeom>
          <a:solidFill>
            <a:srgbClr val="E6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767D90-215F-1F98-4AD8-209A3152DE23}"/>
              </a:ext>
            </a:extLst>
          </p:cNvPr>
          <p:cNvSpPr txBox="1"/>
          <p:nvPr/>
        </p:nvSpPr>
        <p:spPr>
          <a:xfrm>
            <a:off x="1764260" y="2488360"/>
            <a:ext cx="10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Baseline</a:t>
            </a:r>
          </a:p>
          <a:p>
            <a:pPr algn="ctr"/>
            <a:r>
              <a:rPr lang="en-US" sz="900" b="1">
                <a:latin typeface="Trebuchet MS" panose="020B0603020202020204" pitchFamily="34" charset="0"/>
              </a:rPr>
              <a:t>57%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404DC9-39F3-BF8A-66D4-952FE22092FB}"/>
              </a:ext>
            </a:extLst>
          </p:cNvPr>
          <p:cNvSpPr txBox="1"/>
          <p:nvPr/>
        </p:nvSpPr>
        <p:spPr>
          <a:xfrm>
            <a:off x="5787866" y="1423113"/>
            <a:ext cx="10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Bagging</a:t>
            </a:r>
          </a:p>
          <a:p>
            <a:pPr algn="ctr"/>
            <a:r>
              <a:rPr lang="en-US" sz="900" b="1">
                <a:latin typeface="Trebuchet MS" panose="020B0603020202020204" pitchFamily="34" charset="0"/>
              </a:rPr>
              <a:t>73%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BBEA0-B095-0D6C-D176-D030C1B2C73C}"/>
              </a:ext>
            </a:extLst>
          </p:cNvPr>
          <p:cNvSpPr txBox="1"/>
          <p:nvPr/>
        </p:nvSpPr>
        <p:spPr>
          <a:xfrm>
            <a:off x="6504732" y="1423113"/>
            <a:ext cx="131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Gradient Boosting</a:t>
            </a:r>
          </a:p>
          <a:p>
            <a:pPr algn="ctr"/>
            <a:r>
              <a:rPr lang="en-US" sz="900" b="1">
                <a:latin typeface="Trebuchet MS" panose="020B0603020202020204" pitchFamily="34" charset="0"/>
              </a:rPr>
              <a:t>76%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07FE3A-BABA-E4F2-8725-7795AB96E469}"/>
              </a:ext>
            </a:extLst>
          </p:cNvPr>
          <p:cNvSpPr txBox="1"/>
          <p:nvPr/>
        </p:nvSpPr>
        <p:spPr>
          <a:xfrm>
            <a:off x="4854157" y="2488360"/>
            <a:ext cx="10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Decision Tree</a:t>
            </a:r>
          </a:p>
          <a:p>
            <a:pPr algn="ctr"/>
            <a:r>
              <a:rPr lang="en-US" sz="900" b="1">
                <a:latin typeface="Trebuchet MS" panose="020B0603020202020204" pitchFamily="34" charset="0"/>
              </a:rPr>
              <a:t>69%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89B6F6-811F-06BF-DA55-E85789996400}"/>
              </a:ext>
            </a:extLst>
          </p:cNvPr>
          <p:cNvSpPr txBox="1"/>
          <p:nvPr/>
        </p:nvSpPr>
        <p:spPr>
          <a:xfrm>
            <a:off x="6089670" y="2488360"/>
            <a:ext cx="10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Random Forest</a:t>
            </a:r>
          </a:p>
          <a:p>
            <a:pPr algn="ctr"/>
            <a:r>
              <a:rPr lang="en-US" sz="900" b="1">
                <a:latin typeface="Trebuchet MS" panose="020B0603020202020204" pitchFamily="34" charset="0"/>
              </a:rPr>
              <a:t>74%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002AC0-935B-3DE9-D6C1-F7D49781DC1E}"/>
              </a:ext>
            </a:extLst>
          </p:cNvPr>
          <p:cNvSpPr/>
          <p:nvPr/>
        </p:nvSpPr>
        <p:spPr>
          <a:xfrm>
            <a:off x="463640" y="882200"/>
            <a:ext cx="1768208" cy="250538"/>
          </a:xfrm>
          <a:prstGeom prst="rect">
            <a:avLst/>
          </a:prstGeom>
          <a:solidFill>
            <a:srgbClr val="0D5B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/>
              <a:t>Test Accuracy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9C68C9-E623-B578-5663-F40FA48DABDF}"/>
              </a:ext>
            </a:extLst>
          </p:cNvPr>
          <p:cNvSpPr/>
          <p:nvPr/>
        </p:nvSpPr>
        <p:spPr>
          <a:xfrm>
            <a:off x="443952" y="778126"/>
            <a:ext cx="457568" cy="430066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Bullseye with solid fill">
            <a:extLst>
              <a:ext uri="{FF2B5EF4-FFF2-40B4-BE49-F238E27FC236}">
                <a16:creationId xmlns:a16="http://schemas.microsoft.com/office/drawing/2014/main" id="{2B539B44-A128-617D-656C-82173719C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984" y="806610"/>
            <a:ext cx="387795" cy="387795"/>
          </a:xfrm>
          <a:prstGeom prst="rect">
            <a:avLst/>
          </a:prstGeom>
        </p:spPr>
      </p:pic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914AADD5-6C6C-E764-140D-0D2AF71D5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87065"/>
              </p:ext>
            </p:extLst>
          </p:nvPr>
        </p:nvGraphicFramePr>
        <p:xfrm>
          <a:off x="431074" y="3135941"/>
          <a:ext cx="7959510" cy="1898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91902">
                  <a:extLst>
                    <a:ext uri="{9D8B030D-6E8A-4147-A177-3AD203B41FA5}">
                      <a16:colId xmlns:a16="http://schemas.microsoft.com/office/drawing/2014/main" val="3315155021"/>
                    </a:ext>
                  </a:extLst>
                </a:gridCol>
                <a:gridCol w="1591902">
                  <a:extLst>
                    <a:ext uri="{9D8B030D-6E8A-4147-A177-3AD203B41FA5}">
                      <a16:colId xmlns:a16="http://schemas.microsoft.com/office/drawing/2014/main" val="3925961950"/>
                    </a:ext>
                  </a:extLst>
                </a:gridCol>
                <a:gridCol w="1591902">
                  <a:extLst>
                    <a:ext uri="{9D8B030D-6E8A-4147-A177-3AD203B41FA5}">
                      <a16:colId xmlns:a16="http://schemas.microsoft.com/office/drawing/2014/main" val="2070051603"/>
                    </a:ext>
                  </a:extLst>
                </a:gridCol>
                <a:gridCol w="1591902">
                  <a:extLst>
                    <a:ext uri="{9D8B030D-6E8A-4147-A177-3AD203B41FA5}">
                      <a16:colId xmlns:a16="http://schemas.microsoft.com/office/drawing/2014/main" val="21029202"/>
                    </a:ext>
                  </a:extLst>
                </a:gridCol>
                <a:gridCol w="1591902">
                  <a:extLst>
                    <a:ext uri="{9D8B030D-6E8A-4147-A177-3AD203B41FA5}">
                      <a16:colId xmlns:a16="http://schemas.microsoft.com/office/drawing/2014/main" val="2416354013"/>
                    </a:ext>
                  </a:extLst>
                </a:gridCol>
              </a:tblGrid>
              <a:tr h="20582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2094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l"/>
                      <a:r>
                        <a:rPr lang="en-US" sz="800"/>
                        <a:t>Naïve Bayes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68%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781618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l"/>
                      <a:r>
                        <a:rPr lang="en-US" sz="80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/>
                        <a:t>max depth =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765433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l"/>
                      <a:r>
                        <a:rPr lang="en-US" sz="800"/>
                        <a:t>Bagging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278506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l"/>
                      <a:r>
                        <a:rPr lang="en-US" sz="80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# estimators = 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897139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l"/>
                      <a:r>
                        <a:rPr lang="en-US" sz="80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/>
                        <a:t># estimators = 500</a:t>
                      </a:r>
                    </a:p>
                    <a:p>
                      <a:pPr algn="ctr"/>
                      <a:r>
                        <a:rPr lang="en-US" sz="800"/>
                        <a:t>max depth =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712916"/>
                  </a:ext>
                </a:extLst>
              </a:tr>
            </a:tbl>
          </a:graphicData>
        </a:graphic>
      </p:graphicFrame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3905F44C-25D6-31D3-6338-C8EB7E71DCBF}"/>
              </a:ext>
            </a:extLst>
          </p:cNvPr>
          <p:cNvSpPr/>
          <p:nvPr/>
        </p:nvSpPr>
        <p:spPr>
          <a:xfrm rot="5400000">
            <a:off x="4234988" y="1868465"/>
            <a:ext cx="281220" cy="173925"/>
          </a:xfrm>
          <a:prstGeom prst="homePlate">
            <a:avLst>
              <a:gd name="adj" fmla="val 53702"/>
            </a:avLst>
          </a:prstGeom>
          <a:solidFill>
            <a:srgbClr val="E6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FA0EB5-A637-0480-0DDA-61FF703FA960}"/>
              </a:ext>
            </a:extLst>
          </p:cNvPr>
          <p:cNvSpPr txBox="1"/>
          <p:nvPr/>
        </p:nvSpPr>
        <p:spPr>
          <a:xfrm>
            <a:off x="3831318" y="1423114"/>
            <a:ext cx="10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Naïve Bayes</a:t>
            </a:r>
          </a:p>
          <a:p>
            <a:pPr algn="ctr"/>
            <a:r>
              <a:rPr lang="en-US" sz="900" b="1">
                <a:latin typeface="Trebuchet MS" panose="020B0603020202020204" pitchFamily="34" charset="0"/>
              </a:rPr>
              <a:t>65%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6A939755-C2BC-FCB8-79E1-84AB8996D41C}"/>
              </a:ext>
            </a:extLst>
          </p:cNvPr>
          <p:cNvSpPr/>
          <p:nvPr/>
        </p:nvSpPr>
        <p:spPr>
          <a:xfrm rot="16200000">
            <a:off x="2162605" y="2274148"/>
            <a:ext cx="281220" cy="173925"/>
          </a:xfrm>
          <a:prstGeom prst="homePlate">
            <a:avLst>
              <a:gd name="adj" fmla="val 53702"/>
            </a:avLst>
          </a:prstGeom>
          <a:solidFill>
            <a:srgbClr val="E6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611783-CABB-E761-C37E-45779318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661" y="1120495"/>
            <a:ext cx="4120467" cy="3120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2C7334-00BE-8D21-1E62-B79BE1A75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29" y="1147892"/>
            <a:ext cx="4175586" cy="3118960"/>
          </a:xfrm>
          <a:prstGeom prst="rect">
            <a:avLst/>
          </a:prstGeom>
        </p:spPr>
      </p:pic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Parameter Tuning– Gradient Boosting Model</a:t>
            </a:r>
            <a:endParaRPr sz="2400" b="1">
              <a:latin typeface="Trebuchet MS" panose="020B0603020202020204" pitchFamily="34" charset="0"/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237E7BF-948E-F6F5-DA72-BD1244D5BAC7}"/>
              </a:ext>
            </a:extLst>
          </p:cNvPr>
          <p:cNvSpPr/>
          <p:nvPr/>
        </p:nvSpPr>
        <p:spPr>
          <a:xfrm>
            <a:off x="811368" y="951429"/>
            <a:ext cx="3554569" cy="207179"/>
          </a:xfrm>
          <a:prstGeom prst="round2SameRect">
            <a:avLst/>
          </a:prstGeom>
          <a:solidFill>
            <a:srgbClr val="0D5BDC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Selection of number of trees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C559FFD-8A39-4866-3D24-DC61D317C2A9}"/>
              </a:ext>
            </a:extLst>
          </p:cNvPr>
          <p:cNvSpPr/>
          <p:nvPr/>
        </p:nvSpPr>
        <p:spPr>
          <a:xfrm>
            <a:off x="5364050" y="951429"/>
            <a:ext cx="3554569" cy="207179"/>
          </a:xfrm>
          <a:prstGeom prst="round2SameRect">
            <a:avLst/>
          </a:prstGeom>
          <a:solidFill>
            <a:srgbClr val="0D5BDC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Selection of depth of trees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C85CAB-BA69-F6B3-1AB0-80F3DF249E5F}"/>
              </a:ext>
            </a:extLst>
          </p:cNvPr>
          <p:cNvSpPr/>
          <p:nvPr/>
        </p:nvSpPr>
        <p:spPr>
          <a:xfrm>
            <a:off x="457200" y="4266852"/>
            <a:ext cx="8461420" cy="572700"/>
          </a:xfrm>
          <a:prstGeom prst="rect">
            <a:avLst/>
          </a:prstGeom>
          <a:solidFill>
            <a:srgbClr val="ECF3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Based on the graphs above, 500 trees and a depth of 6 was chosen as optimum parameters for the gradient boosting model</a:t>
            </a:r>
          </a:p>
        </p:txBody>
      </p:sp>
    </p:spTree>
    <p:extLst>
      <p:ext uri="{BB962C8B-B14F-4D97-AF65-F5344CB8AC3E}">
        <p14:creationId xmlns:p14="http://schemas.microsoft.com/office/powerpoint/2010/main" val="265342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Feature Importance – Gradient Boosting Model</a:t>
            </a:r>
            <a:endParaRPr sz="2400" b="1">
              <a:latin typeface="Trebuchet MS" panose="020B0603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ED023C-8F36-E9C7-5098-9B2C7047C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078775"/>
              </p:ext>
            </p:extLst>
          </p:nvPr>
        </p:nvGraphicFramePr>
        <p:xfrm>
          <a:off x="235429" y="888642"/>
          <a:ext cx="3808533" cy="420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237E7BF-948E-F6F5-DA72-BD1244D5BAC7}"/>
              </a:ext>
            </a:extLst>
          </p:cNvPr>
          <p:cNvSpPr/>
          <p:nvPr/>
        </p:nvSpPr>
        <p:spPr>
          <a:xfrm>
            <a:off x="235429" y="623020"/>
            <a:ext cx="3808533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Raw Importance Scores for top 20 features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C559FFD-8A39-4866-3D24-DC61D317C2A9}"/>
              </a:ext>
            </a:extLst>
          </p:cNvPr>
          <p:cNvSpPr/>
          <p:nvPr/>
        </p:nvSpPr>
        <p:spPr>
          <a:xfrm>
            <a:off x="4752536" y="623020"/>
            <a:ext cx="4166084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Feature Importance Simplified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61880-8D7C-C4B4-8DB1-3E3E63C7D909}"/>
              </a:ext>
            </a:extLst>
          </p:cNvPr>
          <p:cNvSpPr/>
          <p:nvPr/>
        </p:nvSpPr>
        <p:spPr>
          <a:xfrm>
            <a:off x="4752536" y="888642"/>
            <a:ext cx="4166084" cy="4204537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C99238-A914-2CCA-3B4B-D6AE422C7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96470"/>
              </p:ext>
            </p:extLst>
          </p:nvPr>
        </p:nvGraphicFramePr>
        <p:xfrm>
          <a:off x="4829578" y="971191"/>
          <a:ext cx="4003996" cy="4051568"/>
        </p:xfrm>
        <a:graphic>
          <a:graphicData uri="http://schemas.openxmlformats.org/drawingml/2006/table">
            <a:tbl>
              <a:tblPr firstRow="1" bandRow="1">
                <a:tableStyleId>{51BB072D-8D75-4155-A38F-D34F0B472F41}</a:tableStyleId>
              </a:tblPr>
              <a:tblGrid>
                <a:gridCol w="1082688">
                  <a:extLst>
                    <a:ext uri="{9D8B030D-6E8A-4147-A177-3AD203B41FA5}">
                      <a16:colId xmlns:a16="http://schemas.microsoft.com/office/drawing/2014/main" val="3346888225"/>
                    </a:ext>
                  </a:extLst>
                </a:gridCol>
                <a:gridCol w="2921308">
                  <a:extLst>
                    <a:ext uri="{9D8B030D-6E8A-4147-A177-3AD203B41FA5}">
                      <a16:colId xmlns:a16="http://schemas.microsoft.com/office/drawing/2014/main" val="1179211006"/>
                    </a:ext>
                  </a:extLst>
                </a:gridCol>
              </a:tblGrid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acceptance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Coupon pertains to take away or a restaurant where per person cost is &lt; $20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&lt;15 minutes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Not travelling to any urgent place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Temperature is moderate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Time is in the afternoon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Weather is sunny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Gender is male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Travelling with friends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25378"/>
                  </a:ext>
                </a:extLst>
              </a:tr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denial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pertains to coffee house or a restaurant where per person cost is $20-$50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Person never or rarely goes to a coffee house or bar or gets carry away food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expires within 2 hours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&gt;15 minutes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Early morning or late night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69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98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rebuchet MS" panose="020B0603020202020204" pitchFamily="34" charset="0"/>
              </a:rPr>
              <a:t>Feature Importance – Decision Trees Model</a:t>
            </a:r>
            <a:endParaRPr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ED023C-8F36-E9C7-5098-9B2C7047C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538744"/>
              </p:ext>
            </p:extLst>
          </p:nvPr>
        </p:nvGraphicFramePr>
        <p:xfrm>
          <a:off x="235429" y="888642"/>
          <a:ext cx="3808533" cy="420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237E7BF-948E-F6F5-DA72-BD1244D5BAC7}"/>
              </a:ext>
            </a:extLst>
          </p:cNvPr>
          <p:cNvSpPr/>
          <p:nvPr/>
        </p:nvSpPr>
        <p:spPr>
          <a:xfrm>
            <a:off x="235429" y="623020"/>
            <a:ext cx="3808533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Raw Importance Scores for top 20 features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C559FFD-8A39-4866-3D24-DC61D317C2A9}"/>
              </a:ext>
            </a:extLst>
          </p:cNvPr>
          <p:cNvSpPr/>
          <p:nvPr/>
        </p:nvSpPr>
        <p:spPr>
          <a:xfrm>
            <a:off x="4752536" y="623020"/>
            <a:ext cx="4166084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Feature Importance Simplified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61880-8D7C-C4B4-8DB1-3E3E63C7D909}"/>
              </a:ext>
            </a:extLst>
          </p:cNvPr>
          <p:cNvSpPr/>
          <p:nvPr/>
        </p:nvSpPr>
        <p:spPr>
          <a:xfrm>
            <a:off x="4752536" y="888642"/>
            <a:ext cx="4166084" cy="4204537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C99238-A914-2CCA-3B4B-D6AE422C7471}"/>
              </a:ext>
            </a:extLst>
          </p:cNvPr>
          <p:cNvGraphicFramePr>
            <a:graphicFrameLocks noGrp="1"/>
          </p:cNvGraphicFramePr>
          <p:nvPr/>
        </p:nvGraphicFramePr>
        <p:xfrm>
          <a:off x="4829578" y="971191"/>
          <a:ext cx="4003996" cy="4051568"/>
        </p:xfrm>
        <a:graphic>
          <a:graphicData uri="http://schemas.openxmlformats.org/drawingml/2006/table">
            <a:tbl>
              <a:tblPr firstRow="1" bandRow="1">
                <a:tableStyleId>{51BB072D-8D75-4155-A38F-D34F0B472F41}</a:tableStyleId>
              </a:tblPr>
              <a:tblGrid>
                <a:gridCol w="1082688">
                  <a:extLst>
                    <a:ext uri="{9D8B030D-6E8A-4147-A177-3AD203B41FA5}">
                      <a16:colId xmlns:a16="http://schemas.microsoft.com/office/drawing/2014/main" val="3346888225"/>
                    </a:ext>
                  </a:extLst>
                </a:gridCol>
                <a:gridCol w="2921308">
                  <a:extLst>
                    <a:ext uri="{9D8B030D-6E8A-4147-A177-3AD203B41FA5}">
                      <a16:colId xmlns:a16="http://schemas.microsoft.com/office/drawing/2014/main" val="1179211006"/>
                    </a:ext>
                  </a:extLst>
                </a:gridCol>
              </a:tblGrid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acceptance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Coupon pertains to take away or a restaurant where per person cost is &lt; $20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&lt;15 minutes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Not travelling to any urgent place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Temperature is moderate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Time is in the afternoon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Weather is sunny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Gender is male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Travelling with friends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25378"/>
                  </a:ext>
                </a:extLst>
              </a:tr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denial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pertains to coffee house or a restaurant where per person cost is $20-$50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Person never or rarely goes to a coffee house or bar or gets carry away food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expires within 2 hours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&gt;15 minutes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Early morning or late night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69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79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rebuchet MS" panose="020B0603020202020204" pitchFamily="34" charset="0"/>
              </a:rPr>
              <a:t>Feature Importance – Random Forest Model</a:t>
            </a:r>
            <a:endParaRPr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ED023C-8F36-E9C7-5098-9B2C7047C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855954"/>
              </p:ext>
            </p:extLst>
          </p:nvPr>
        </p:nvGraphicFramePr>
        <p:xfrm>
          <a:off x="235429" y="888642"/>
          <a:ext cx="3808533" cy="420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237E7BF-948E-F6F5-DA72-BD1244D5BAC7}"/>
              </a:ext>
            </a:extLst>
          </p:cNvPr>
          <p:cNvSpPr/>
          <p:nvPr/>
        </p:nvSpPr>
        <p:spPr>
          <a:xfrm>
            <a:off x="235429" y="623020"/>
            <a:ext cx="3808533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Raw Importance Scores for top 20 features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C559FFD-8A39-4866-3D24-DC61D317C2A9}"/>
              </a:ext>
            </a:extLst>
          </p:cNvPr>
          <p:cNvSpPr/>
          <p:nvPr/>
        </p:nvSpPr>
        <p:spPr>
          <a:xfrm>
            <a:off x="4752536" y="623020"/>
            <a:ext cx="4166084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Feature Importance Simplified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61880-8D7C-C4B4-8DB1-3E3E63C7D909}"/>
              </a:ext>
            </a:extLst>
          </p:cNvPr>
          <p:cNvSpPr/>
          <p:nvPr/>
        </p:nvSpPr>
        <p:spPr>
          <a:xfrm>
            <a:off x="4752536" y="888642"/>
            <a:ext cx="4166084" cy="4204537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C99238-A914-2CCA-3B4B-D6AE422C7471}"/>
              </a:ext>
            </a:extLst>
          </p:cNvPr>
          <p:cNvGraphicFramePr>
            <a:graphicFrameLocks noGrp="1"/>
          </p:cNvGraphicFramePr>
          <p:nvPr/>
        </p:nvGraphicFramePr>
        <p:xfrm>
          <a:off x="4829578" y="971191"/>
          <a:ext cx="4003996" cy="4051568"/>
        </p:xfrm>
        <a:graphic>
          <a:graphicData uri="http://schemas.openxmlformats.org/drawingml/2006/table">
            <a:tbl>
              <a:tblPr firstRow="1" bandRow="1">
                <a:tableStyleId>{51BB072D-8D75-4155-A38F-D34F0B472F41}</a:tableStyleId>
              </a:tblPr>
              <a:tblGrid>
                <a:gridCol w="1082688">
                  <a:extLst>
                    <a:ext uri="{9D8B030D-6E8A-4147-A177-3AD203B41FA5}">
                      <a16:colId xmlns:a16="http://schemas.microsoft.com/office/drawing/2014/main" val="3346888225"/>
                    </a:ext>
                  </a:extLst>
                </a:gridCol>
                <a:gridCol w="2921308">
                  <a:extLst>
                    <a:ext uri="{9D8B030D-6E8A-4147-A177-3AD203B41FA5}">
                      <a16:colId xmlns:a16="http://schemas.microsoft.com/office/drawing/2014/main" val="1179211006"/>
                    </a:ext>
                  </a:extLst>
                </a:gridCol>
              </a:tblGrid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acceptance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Coupon pertains to take away or a restaurant where per person cost is &lt; $20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&lt;15 minutes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Not travelling to any urgent place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Temperature is moderate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Time is in the afternoon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Weather is sunny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Gender is male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Travelling with friends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25378"/>
                  </a:ext>
                </a:extLst>
              </a:tr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denial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pertains to coffee house or a restaurant where per person cost is $20-$50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Person never or rarely goes to a coffee house or bar or gets carry away food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expires within 2 hours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&gt;15 minutes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Early morning or late night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69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8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rebuchet MS" panose="020B0603020202020204" pitchFamily="34" charset="0"/>
              </a:rPr>
              <a:t>Feature Importance – Na</a:t>
            </a:r>
            <a:r>
              <a:rPr lang="en-US" sz="2400" b="1" dirty="0">
                <a:latin typeface="Trebuchet MS" panose="020B0603020202020204" pitchFamily="34" charset="0"/>
              </a:rPr>
              <a:t>ï</a:t>
            </a:r>
            <a:r>
              <a:rPr lang="en" sz="2400" b="1" dirty="0">
                <a:latin typeface="Trebuchet MS" panose="020B0603020202020204" pitchFamily="34" charset="0"/>
              </a:rPr>
              <a:t>ve Bayes Model</a:t>
            </a:r>
            <a:endParaRPr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ED023C-8F36-E9C7-5098-9B2C7047C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148054"/>
              </p:ext>
            </p:extLst>
          </p:nvPr>
        </p:nvGraphicFramePr>
        <p:xfrm>
          <a:off x="235429" y="888642"/>
          <a:ext cx="3808533" cy="420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237E7BF-948E-F6F5-DA72-BD1244D5BAC7}"/>
              </a:ext>
            </a:extLst>
          </p:cNvPr>
          <p:cNvSpPr/>
          <p:nvPr/>
        </p:nvSpPr>
        <p:spPr>
          <a:xfrm>
            <a:off x="235429" y="623020"/>
            <a:ext cx="3808533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Raw Importance Scores for top 20 features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C559FFD-8A39-4866-3D24-DC61D317C2A9}"/>
              </a:ext>
            </a:extLst>
          </p:cNvPr>
          <p:cNvSpPr/>
          <p:nvPr/>
        </p:nvSpPr>
        <p:spPr>
          <a:xfrm>
            <a:off x="4752536" y="623020"/>
            <a:ext cx="4166084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Feature Importance Simplified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61880-8D7C-C4B4-8DB1-3E3E63C7D909}"/>
              </a:ext>
            </a:extLst>
          </p:cNvPr>
          <p:cNvSpPr/>
          <p:nvPr/>
        </p:nvSpPr>
        <p:spPr>
          <a:xfrm>
            <a:off x="4752536" y="888642"/>
            <a:ext cx="4166084" cy="4204537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C99238-A914-2CCA-3B4B-D6AE422C7471}"/>
              </a:ext>
            </a:extLst>
          </p:cNvPr>
          <p:cNvGraphicFramePr>
            <a:graphicFrameLocks noGrp="1"/>
          </p:cNvGraphicFramePr>
          <p:nvPr/>
        </p:nvGraphicFramePr>
        <p:xfrm>
          <a:off x="4829578" y="971191"/>
          <a:ext cx="4003996" cy="4051568"/>
        </p:xfrm>
        <a:graphic>
          <a:graphicData uri="http://schemas.openxmlformats.org/drawingml/2006/table">
            <a:tbl>
              <a:tblPr firstRow="1" bandRow="1">
                <a:tableStyleId>{51BB072D-8D75-4155-A38F-D34F0B472F41}</a:tableStyleId>
              </a:tblPr>
              <a:tblGrid>
                <a:gridCol w="1082688">
                  <a:extLst>
                    <a:ext uri="{9D8B030D-6E8A-4147-A177-3AD203B41FA5}">
                      <a16:colId xmlns:a16="http://schemas.microsoft.com/office/drawing/2014/main" val="3346888225"/>
                    </a:ext>
                  </a:extLst>
                </a:gridCol>
                <a:gridCol w="2921308">
                  <a:extLst>
                    <a:ext uri="{9D8B030D-6E8A-4147-A177-3AD203B41FA5}">
                      <a16:colId xmlns:a16="http://schemas.microsoft.com/office/drawing/2014/main" val="1179211006"/>
                    </a:ext>
                  </a:extLst>
                </a:gridCol>
              </a:tblGrid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acceptance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Coupon pertains to take away or a restaurant where per person cost is &lt; $20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&lt;15 minutes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Not travelling to any urgent place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Temperature is moderate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Time is in the afternoon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Weather is sunny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Gender is male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Travelling with friends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25378"/>
                  </a:ext>
                </a:extLst>
              </a:tr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denial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pertains to coffee house or a restaurant where per person cost is $20-$50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Person never or rarely goes to a coffee house or bar or gets carry away food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expires within 2 hours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&gt;15 minutes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Early morning or late night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69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426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Recommendations &amp; Challenges</a:t>
            </a:r>
            <a:endParaRPr sz="2400" b="1"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93AB7-2170-7195-3D9C-E98CD8036904}"/>
              </a:ext>
            </a:extLst>
          </p:cNvPr>
          <p:cNvSpPr/>
          <p:nvPr/>
        </p:nvSpPr>
        <p:spPr>
          <a:xfrm>
            <a:off x="346061" y="1116316"/>
            <a:ext cx="3388811" cy="3642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Coupon Type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The market agency should focus on coupons pertaining to take out food or restaurants where per person cost is &lt; $20 as they are likely to yield better results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Low Yield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Coupons pertaining to coffee house or a restaurant where per person cost is $20-$50 are likely to yield low results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Journey Attributes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Notifications should be sent when people are travelling with friends and are not going anywhere urgent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Distance from outlet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Notifications should be when the vehicle is within a radius of 15 minutes from the outlet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Day Attributes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Weather and temperature should be moderate, and time should preferably be in the afternoon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Save Efforts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Efforts should be minimized on people who never or rarely go to a coffee house or bar or get carry away food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E2ABFEA6-A202-F36F-FF65-6CA58999F2CB}"/>
              </a:ext>
            </a:extLst>
          </p:cNvPr>
          <p:cNvSpPr/>
          <p:nvPr/>
        </p:nvSpPr>
        <p:spPr>
          <a:xfrm>
            <a:off x="346061" y="870205"/>
            <a:ext cx="3388811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Recommendations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B2C721-8C49-40DE-C8E0-EAD45D0A77CB}"/>
              </a:ext>
            </a:extLst>
          </p:cNvPr>
          <p:cNvSpPr/>
          <p:nvPr/>
        </p:nvSpPr>
        <p:spPr>
          <a:xfrm>
            <a:off x="357780" y="743881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A24D-A7F5-3F8F-502C-A0F3AAB51FF5}"/>
              </a:ext>
            </a:extLst>
          </p:cNvPr>
          <p:cNvSpPr/>
          <p:nvPr/>
        </p:nvSpPr>
        <p:spPr>
          <a:xfrm>
            <a:off x="5389943" y="1116316"/>
            <a:ext cx="3388811" cy="3642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Data Collection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It is difficult to collect data in such detail like how frequently does the person goes to restaurants or gets take away food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Precision Targeting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High precision is required with respect to sending the notification as there is a golden window of time during which the campaign is effective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Limitations of survey data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The data is based on a survey. Responses cannot be taken at face value. While it does identify the scenarios where the campaign may be most effective, the success rate within those scenarios may not be 100%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137DC63-A61B-E113-2E36-3EA88CE81512}"/>
              </a:ext>
            </a:extLst>
          </p:cNvPr>
          <p:cNvSpPr/>
          <p:nvPr/>
        </p:nvSpPr>
        <p:spPr>
          <a:xfrm>
            <a:off x="5389943" y="870205"/>
            <a:ext cx="3388811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C1DE1-615A-15E5-5F7C-CC4A4BEC9C46}"/>
              </a:ext>
            </a:extLst>
          </p:cNvPr>
          <p:cNvSpPr/>
          <p:nvPr/>
        </p:nvSpPr>
        <p:spPr>
          <a:xfrm>
            <a:off x="5401662" y="743881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ustomer review with solid fill">
            <a:extLst>
              <a:ext uri="{FF2B5EF4-FFF2-40B4-BE49-F238E27FC236}">
                <a16:creationId xmlns:a16="http://schemas.microsoft.com/office/drawing/2014/main" id="{4E760793-273D-EEE8-ECE8-956439B08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026" y="766344"/>
            <a:ext cx="291356" cy="291356"/>
          </a:xfrm>
          <a:prstGeom prst="rect">
            <a:avLst/>
          </a:prstGeom>
        </p:spPr>
      </p:pic>
      <p:pic>
        <p:nvPicPr>
          <p:cNvPr id="13" name="Graphic 12" descr="Hurdle with solid fill">
            <a:extLst>
              <a:ext uri="{FF2B5EF4-FFF2-40B4-BE49-F238E27FC236}">
                <a16:creationId xmlns:a16="http://schemas.microsoft.com/office/drawing/2014/main" id="{64EBFB95-EE91-6108-B1B9-316DD7EF8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5815" y="766343"/>
            <a:ext cx="291356" cy="2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9C5B99-2C7D-FA02-50A6-EF416EFA3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8444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Scenario 1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1026" name="Picture 2" descr="Family travels by car cartoon Royalty Free Vector Image">
            <a:extLst>
              <a:ext uri="{FF2B5EF4-FFF2-40B4-BE49-F238E27FC236}">
                <a16:creationId xmlns:a16="http://schemas.microsoft.com/office/drawing/2014/main" id="{22387E53-4A01-420E-0A32-D4DBEB097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0"/>
          <a:stretch/>
        </p:blipFill>
        <p:spPr bwMode="auto">
          <a:xfrm>
            <a:off x="4717216" y="864572"/>
            <a:ext cx="4099677" cy="311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4E80C4-3B35-44D5-FCA2-63397EA8C94F}"/>
              </a:ext>
            </a:extLst>
          </p:cNvPr>
          <p:cNvSpPr/>
          <p:nvPr/>
        </p:nvSpPr>
        <p:spPr>
          <a:xfrm>
            <a:off x="304800" y="864572"/>
            <a:ext cx="4267200" cy="350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Imagine a scenario:</a:t>
            </a:r>
          </a:p>
          <a:p>
            <a:endParaRPr lang="en-US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It’s a </a:t>
            </a:r>
            <a:r>
              <a:rPr lang="en-US" sz="12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Sunday afternoon (1 PM)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You are driving back home from a trip along </a:t>
            </a:r>
            <a:r>
              <a:rPr lang="en-US" sz="12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with your friends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Since it’s 1 PM, you and your friends are likely </a:t>
            </a:r>
            <a:r>
              <a:rPr lang="en-US" sz="12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hungry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Your </a:t>
            </a:r>
            <a:r>
              <a:rPr lang="en-US" sz="12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favorite restaurant is just 5 minutes away</a:t>
            </a: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in the same direction from where you are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At that exact moment you see a </a:t>
            </a:r>
            <a:r>
              <a:rPr lang="en-US" sz="12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notification pop up in your phone</a:t>
            </a: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stating you received a coupon for </a:t>
            </a:r>
            <a:r>
              <a:rPr lang="en-US" sz="12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20% discount </a:t>
            </a: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at your favorite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  <a:p>
            <a:r>
              <a:rPr lang="en-US" sz="16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How likely are you to take the offer and avail 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Scenario 2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2052" name="Picture 4" descr="Furious Stock Illustrations - Royalty Free - GoGraph">
            <a:extLst>
              <a:ext uri="{FF2B5EF4-FFF2-40B4-BE49-F238E27FC236}">
                <a16:creationId xmlns:a16="http://schemas.microsoft.com/office/drawing/2014/main" id="{D4D4ED2D-83E0-6699-1F30-38359C6B7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0"/>
          <a:stretch/>
        </p:blipFill>
        <p:spPr bwMode="auto">
          <a:xfrm>
            <a:off x="5078249" y="920557"/>
            <a:ext cx="3855720" cy="27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79F821-44FD-81FE-F7BD-A15643D244E1}"/>
              </a:ext>
            </a:extLst>
          </p:cNvPr>
          <p:cNvSpPr/>
          <p:nvPr/>
        </p:nvSpPr>
        <p:spPr>
          <a:xfrm>
            <a:off x="304800" y="864572"/>
            <a:ext cx="4267200" cy="350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Imagine another scenario:</a:t>
            </a:r>
          </a:p>
          <a:p>
            <a:endParaRPr lang="en-US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It’s a </a:t>
            </a:r>
            <a:r>
              <a:rPr lang="en-US" sz="12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Monday morning (10 AM)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You are </a:t>
            </a:r>
            <a:r>
              <a:rPr lang="en-US" sz="12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driving to work alone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Since it’s 10 AM, you most likely </a:t>
            </a:r>
            <a:r>
              <a:rPr lang="en-US" sz="12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had your breakfast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At that exact moment you see a </a:t>
            </a:r>
            <a:r>
              <a:rPr lang="en-US" sz="12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notification pop up in your phone</a:t>
            </a: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stating you received a coupon for </a:t>
            </a:r>
            <a:r>
              <a:rPr lang="en-US" sz="12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20% discount </a:t>
            </a: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at a restaurant which is </a:t>
            </a:r>
            <a:r>
              <a:rPr lang="en-US" sz="12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5 miles aways in the opposite direction</a:t>
            </a:r>
            <a:r>
              <a:rPr lang="en-US" sz="120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  <a:p>
            <a:r>
              <a:rPr lang="en-US" sz="1600" b="1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How likely are you to take the offer and avail it?</a:t>
            </a:r>
          </a:p>
        </p:txBody>
      </p:sp>
    </p:spTree>
    <p:extLst>
      <p:ext uri="{BB962C8B-B14F-4D97-AF65-F5344CB8AC3E}">
        <p14:creationId xmlns:p14="http://schemas.microsoft.com/office/powerpoint/2010/main" val="203257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56C68D-F08A-8D55-CEB0-D1E9216C7E33}"/>
              </a:ext>
            </a:extLst>
          </p:cNvPr>
          <p:cNvSpPr/>
          <p:nvPr/>
        </p:nvSpPr>
        <p:spPr>
          <a:xfrm>
            <a:off x="6231383" y="1567077"/>
            <a:ext cx="2553618" cy="7478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Destination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Passenger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who are the passengers in the car</a:t>
            </a:r>
          </a:p>
          <a:p>
            <a:pPr>
              <a:spcBef>
                <a:spcPts val="600"/>
              </a:spcBef>
            </a:pPr>
            <a:endParaRPr lang="en-US" sz="1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886DC64D-8799-98A9-2660-9EC478CD9573}"/>
              </a:ext>
            </a:extLst>
          </p:cNvPr>
          <p:cNvSpPr/>
          <p:nvPr/>
        </p:nvSpPr>
        <p:spPr>
          <a:xfrm>
            <a:off x="6231383" y="1318699"/>
            <a:ext cx="2553618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Journey Attributes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Deep-Dive into the Dataset</a:t>
            </a:r>
            <a:endParaRPr sz="2400" b="1"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1D08C2-9D91-F555-9561-A209647208F6}"/>
              </a:ext>
            </a:extLst>
          </p:cNvPr>
          <p:cNvSpPr/>
          <p:nvPr/>
        </p:nvSpPr>
        <p:spPr>
          <a:xfrm>
            <a:off x="171039" y="595901"/>
            <a:ext cx="8801922" cy="572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This data was </a:t>
            </a:r>
            <a:r>
              <a:rPr lang="en-US" sz="1100" b="1" i="0" u="sng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collected via a survey on Amazon Mechanical Turk</a:t>
            </a:r>
            <a:r>
              <a:rPr lang="en-US" sz="1100" b="0" i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. The survey describes different driving scenarios including the destination, current time, weather, passenger, etc., and then ask the person whether he will accept the coupon if he is the driver.</a:t>
            </a:r>
            <a:endParaRPr lang="en-US" sz="11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5E5AC-D5F7-5BFC-FD45-681562E2744A}"/>
              </a:ext>
            </a:extLst>
          </p:cNvPr>
          <p:cNvSpPr/>
          <p:nvPr/>
        </p:nvSpPr>
        <p:spPr>
          <a:xfrm>
            <a:off x="346062" y="1567077"/>
            <a:ext cx="2553618" cy="747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Y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</a:t>
            </a:r>
            <a:r>
              <a:rPr lang="en-US" sz="1000" b="0" i="0">
                <a:solidFill>
                  <a:srgbClr val="303030"/>
                </a:solidFill>
                <a:effectLst/>
                <a:latin typeface="Trebuchet MS" panose="020B0603020202020204" pitchFamily="34" charset="0"/>
              </a:rPr>
              <a:t>1, 0 (whether the coupon is accepted or not)</a:t>
            </a:r>
            <a:endParaRPr lang="en-US" sz="1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3A377861-024E-5D76-8DAA-E0837A4720D0}"/>
              </a:ext>
            </a:extLst>
          </p:cNvPr>
          <p:cNvSpPr/>
          <p:nvPr/>
        </p:nvSpPr>
        <p:spPr>
          <a:xfrm>
            <a:off x="346062" y="1320966"/>
            <a:ext cx="2553618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Target Variable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A7C74B-1596-B174-70E4-9E797E970D49}"/>
              </a:ext>
            </a:extLst>
          </p:cNvPr>
          <p:cNvSpPr/>
          <p:nvPr/>
        </p:nvSpPr>
        <p:spPr>
          <a:xfrm>
            <a:off x="3308190" y="2777671"/>
            <a:ext cx="2553618" cy="2167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Bar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# times goes to a bar every month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Coffee House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# times goes to a coffee house every month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Carry Away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# times gets take away food every month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Restaurant less than 20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# times goes to a restaurant with an average expense per person of less than $20 every month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Restaurant 20 To 50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# times goes to a restaurant with an average expense per person of $20 - $50 every month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91C74DA7-4934-B84B-7DEE-A5E383757E40}"/>
              </a:ext>
            </a:extLst>
          </p:cNvPr>
          <p:cNvSpPr/>
          <p:nvPr/>
        </p:nvSpPr>
        <p:spPr>
          <a:xfrm>
            <a:off x="3308190" y="2529299"/>
            <a:ext cx="2553618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Propensity To Eat 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2F630-61BF-019E-9218-A7A8622E84FF}"/>
              </a:ext>
            </a:extLst>
          </p:cNvPr>
          <p:cNvSpPr/>
          <p:nvPr/>
        </p:nvSpPr>
        <p:spPr>
          <a:xfrm>
            <a:off x="346061" y="2784116"/>
            <a:ext cx="2546877" cy="21613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Gender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Age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Marital Status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Has Children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Education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Occupation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Income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6B6C123B-7D01-2AB8-4087-9F2B161F9362}"/>
              </a:ext>
            </a:extLst>
          </p:cNvPr>
          <p:cNvSpPr/>
          <p:nvPr/>
        </p:nvSpPr>
        <p:spPr>
          <a:xfrm>
            <a:off x="346061" y="2529299"/>
            <a:ext cx="2546878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Demographics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14D303-AC3E-13CC-4D0E-C95D2AE6F411}"/>
              </a:ext>
            </a:extLst>
          </p:cNvPr>
          <p:cNvSpPr/>
          <p:nvPr/>
        </p:nvSpPr>
        <p:spPr>
          <a:xfrm>
            <a:off x="3301161" y="1567077"/>
            <a:ext cx="2553618" cy="7478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Weather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Temperature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F4A1531A-C19B-599C-B8D7-4CE4D1D61C55}"/>
              </a:ext>
            </a:extLst>
          </p:cNvPr>
          <p:cNvSpPr/>
          <p:nvPr/>
        </p:nvSpPr>
        <p:spPr>
          <a:xfrm>
            <a:off x="3301161" y="1320966"/>
            <a:ext cx="2553618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Day Attributes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EEF31A-55A0-A8A4-6FBD-81B6820739D7}"/>
              </a:ext>
            </a:extLst>
          </p:cNvPr>
          <p:cNvSpPr/>
          <p:nvPr/>
        </p:nvSpPr>
        <p:spPr>
          <a:xfrm>
            <a:off x="6237527" y="2771238"/>
            <a:ext cx="2553618" cy="21742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Coupon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– what kind of outlet does the coupon relate to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Expiration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– time in which the coupon expires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Time to outlet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– amount of time it will take to reach the outlet from the point the notification for coupon is received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Direction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– if the outlet is in the same direction of the journey or opposite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6402FBB2-A1E3-0E59-9C7A-5ADCCBB5CF3B}"/>
              </a:ext>
            </a:extLst>
          </p:cNvPr>
          <p:cNvSpPr/>
          <p:nvPr/>
        </p:nvSpPr>
        <p:spPr>
          <a:xfrm>
            <a:off x="6237527" y="2529299"/>
            <a:ext cx="2553618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Coupon 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62997-E76A-49EA-A774-C1B606C0120D}"/>
              </a:ext>
            </a:extLst>
          </p:cNvPr>
          <p:cNvSpPr/>
          <p:nvPr/>
        </p:nvSpPr>
        <p:spPr>
          <a:xfrm>
            <a:off x="357780" y="1194642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ullseye with solid fill">
            <a:extLst>
              <a:ext uri="{FF2B5EF4-FFF2-40B4-BE49-F238E27FC236}">
                <a16:creationId xmlns:a16="http://schemas.microsoft.com/office/drawing/2014/main" id="{879BE82E-B06C-FA7A-A3C5-353F48D4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246" y="1194642"/>
            <a:ext cx="320492" cy="3204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68E9108-9D42-0D43-A143-332B9F0883F5}"/>
              </a:ext>
            </a:extLst>
          </p:cNvPr>
          <p:cNvSpPr/>
          <p:nvPr/>
        </p:nvSpPr>
        <p:spPr>
          <a:xfrm>
            <a:off x="3308190" y="1194642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A466AA-529F-524F-12DA-4832E07FAE86}"/>
              </a:ext>
            </a:extLst>
          </p:cNvPr>
          <p:cNvSpPr/>
          <p:nvPr/>
        </p:nvSpPr>
        <p:spPr>
          <a:xfrm>
            <a:off x="6248794" y="1194642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6B11E3-0CE0-9E11-AB60-F0313B285C36}"/>
              </a:ext>
            </a:extLst>
          </p:cNvPr>
          <p:cNvSpPr/>
          <p:nvPr/>
        </p:nvSpPr>
        <p:spPr>
          <a:xfrm>
            <a:off x="357780" y="2402256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EAF22-DB38-158E-E511-4956A51150B8}"/>
              </a:ext>
            </a:extLst>
          </p:cNvPr>
          <p:cNvSpPr/>
          <p:nvPr/>
        </p:nvSpPr>
        <p:spPr>
          <a:xfrm>
            <a:off x="3308190" y="2402256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7A5624-DCE7-EC13-F705-79DD90597B0B}"/>
              </a:ext>
            </a:extLst>
          </p:cNvPr>
          <p:cNvSpPr/>
          <p:nvPr/>
        </p:nvSpPr>
        <p:spPr>
          <a:xfrm>
            <a:off x="6248794" y="2402256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Ecommerce with solid fill">
            <a:extLst>
              <a:ext uri="{FF2B5EF4-FFF2-40B4-BE49-F238E27FC236}">
                <a16:creationId xmlns:a16="http://schemas.microsoft.com/office/drawing/2014/main" id="{479B343E-AB72-9952-73DE-539F4FE25E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6318" y="2417943"/>
            <a:ext cx="320492" cy="320492"/>
          </a:xfrm>
          <a:prstGeom prst="rect">
            <a:avLst/>
          </a:prstGeom>
        </p:spPr>
      </p:pic>
      <p:pic>
        <p:nvPicPr>
          <p:cNvPr id="38" name="Graphic 37" descr="Taxi with solid fill">
            <a:extLst>
              <a:ext uri="{FF2B5EF4-FFF2-40B4-BE49-F238E27FC236}">
                <a16:creationId xmlns:a16="http://schemas.microsoft.com/office/drawing/2014/main" id="{7BBF676F-2391-04D3-1537-E082B95F2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3361" y="1199768"/>
            <a:ext cx="320492" cy="320492"/>
          </a:xfrm>
          <a:prstGeom prst="rect">
            <a:avLst/>
          </a:prstGeom>
        </p:spPr>
      </p:pic>
      <p:pic>
        <p:nvPicPr>
          <p:cNvPr id="40" name="Graphic 39" descr="Partial sun with solid fill">
            <a:extLst>
              <a:ext uri="{FF2B5EF4-FFF2-40B4-BE49-F238E27FC236}">
                <a16:creationId xmlns:a16="http://schemas.microsoft.com/office/drawing/2014/main" id="{F996DD0F-53E1-0EE1-E95C-3FA2032A29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7600" y="1194642"/>
            <a:ext cx="320492" cy="320492"/>
          </a:xfrm>
          <a:prstGeom prst="rect">
            <a:avLst/>
          </a:prstGeom>
        </p:spPr>
      </p:pic>
      <p:pic>
        <p:nvPicPr>
          <p:cNvPr id="42" name="Graphic 41" descr="Gender with solid fill">
            <a:extLst>
              <a:ext uri="{FF2B5EF4-FFF2-40B4-BE49-F238E27FC236}">
                <a16:creationId xmlns:a16="http://schemas.microsoft.com/office/drawing/2014/main" id="{50ADA175-4C01-1C38-D163-F67336B51C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5246" y="2417943"/>
            <a:ext cx="320492" cy="320492"/>
          </a:xfrm>
          <a:prstGeom prst="rect">
            <a:avLst/>
          </a:prstGeom>
        </p:spPr>
      </p:pic>
      <p:pic>
        <p:nvPicPr>
          <p:cNvPr id="44" name="Graphic 43" descr="Restaurant with solid fill">
            <a:extLst>
              <a:ext uri="{FF2B5EF4-FFF2-40B4-BE49-F238E27FC236}">
                <a16:creationId xmlns:a16="http://schemas.microsoft.com/office/drawing/2014/main" id="{D40E2F15-AD4C-3E83-7DE9-9C579DA6E5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7464" y="2418618"/>
            <a:ext cx="320492" cy="32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6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Demographics (1/3)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AEDC288-DB04-BA26-F199-7EA94B6ED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10" y="3107869"/>
            <a:ext cx="2980944" cy="17033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ABCDD45-72C8-AFFB-307B-F617BA07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72" y="876126"/>
            <a:ext cx="2980944" cy="19658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AEC411-5A93-559B-0FD2-1EE0532B9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11" y="3116376"/>
            <a:ext cx="2990642" cy="1909105"/>
          </a:xfrm>
          <a:prstGeom prst="rect">
            <a:avLst/>
          </a:prstGeom>
        </p:spPr>
      </p:pic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175E088C-D2D7-31A8-027A-5C5D2D867D38}"/>
              </a:ext>
            </a:extLst>
          </p:cNvPr>
          <p:cNvSpPr/>
          <p:nvPr/>
        </p:nvSpPr>
        <p:spPr>
          <a:xfrm>
            <a:off x="1010992" y="2914992"/>
            <a:ext cx="2685274" cy="19287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Marital Status</a:t>
            </a:r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C7667469-505A-A583-D74A-89EA75E69D5D}"/>
              </a:ext>
            </a:extLst>
          </p:cNvPr>
          <p:cNvSpPr/>
          <p:nvPr/>
        </p:nvSpPr>
        <p:spPr>
          <a:xfrm>
            <a:off x="5615193" y="689805"/>
            <a:ext cx="2670048" cy="19287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Gender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7CF14E5-2194-FA82-DF34-239CF925F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11" y="876126"/>
            <a:ext cx="2980665" cy="1916933"/>
          </a:xfrm>
          <a:prstGeom prst="rect">
            <a:avLst/>
          </a:prstGeom>
        </p:spPr>
      </p:pic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E921EBCF-5D41-6717-3092-5A8626A7E231}"/>
              </a:ext>
            </a:extLst>
          </p:cNvPr>
          <p:cNvSpPr/>
          <p:nvPr/>
        </p:nvSpPr>
        <p:spPr>
          <a:xfrm>
            <a:off x="5615193" y="2914992"/>
            <a:ext cx="2670048" cy="19287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Has Children</a:t>
            </a:r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DB29BDF7-38AA-A222-2069-569D8A6929F8}"/>
              </a:ext>
            </a:extLst>
          </p:cNvPr>
          <p:cNvSpPr/>
          <p:nvPr/>
        </p:nvSpPr>
        <p:spPr>
          <a:xfrm>
            <a:off x="1010992" y="689805"/>
            <a:ext cx="2670464" cy="19287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25471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Demographics (2/3)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D5CFA-5FEE-7D43-4403-5B9F5D4C7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39" y="1530000"/>
            <a:ext cx="3546583" cy="25015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524553-F344-5C3C-FB9E-DFA9D43B0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01" y="1529999"/>
            <a:ext cx="3612514" cy="2948475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D1DC22A-E063-F973-0B46-E3A2F43F13B8}"/>
              </a:ext>
            </a:extLst>
          </p:cNvPr>
          <p:cNvSpPr/>
          <p:nvPr/>
        </p:nvSpPr>
        <p:spPr>
          <a:xfrm>
            <a:off x="1088266" y="1337122"/>
            <a:ext cx="3142444" cy="19287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Education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90C16743-3BC4-9E2A-8909-8C4A7B8332C4}"/>
              </a:ext>
            </a:extLst>
          </p:cNvPr>
          <p:cNvSpPr/>
          <p:nvPr/>
        </p:nvSpPr>
        <p:spPr>
          <a:xfrm>
            <a:off x="4971246" y="1337122"/>
            <a:ext cx="3142444" cy="19287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Income Range</a:t>
            </a:r>
          </a:p>
        </p:txBody>
      </p:sp>
    </p:spTree>
    <p:extLst>
      <p:ext uri="{BB962C8B-B14F-4D97-AF65-F5344CB8AC3E}">
        <p14:creationId xmlns:p14="http://schemas.microsoft.com/office/powerpoint/2010/main" val="384108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Demographics (3/3)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6FF29-60EC-A4BC-79B4-8F6D353B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1" y="1092586"/>
            <a:ext cx="8695445" cy="31772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5565808-0103-660C-8809-5C5F08308C03}"/>
              </a:ext>
            </a:extLst>
          </p:cNvPr>
          <p:cNvSpPr/>
          <p:nvPr/>
        </p:nvSpPr>
        <p:spPr>
          <a:xfrm>
            <a:off x="235651" y="873637"/>
            <a:ext cx="8695445" cy="17387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Occupation</a:t>
            </a:r>
          </a:p>
        </p:txBody>
      </p:sp>
    </p:spTree>
    <p:extLst>
      <p:ext uri="{BB962C8B-B14F-4D97-AF65-F5344CB8AC3E}">
        <p14:creationId xmlns:p14="http://schemas.microsoft.com/office/powerpoint/2010/main" val="329031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Day Attributes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6C6A81-FCE2-3F38-14D9-000CC455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8" y="1651827"/>
            <a:ext cx="3162636" cy="2026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B5C64F-9BE3-C6BB-8ABF-6483B21EE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122" y="1648311"/>
            <a:ext cx="2815661" cy="2026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3EE6D-5D26-024E-731C-CA9B4C823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783" y="1651827"/>
            <a:ext cx="2841296" cy="1941378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7820E8C-54EB-5F0D-E986-89F0560CE1B6}"/>
              </a:ext>
            </a:extLst>
          </p:cNvPr>
          <p:cNvSpPr/>
          <p:nvPr/>
        </p:nvSpPr>
        <p:spPr>
          <a:xfrm>
            <a:off x="466948" y="1481068"/>
            <a:ext cx="2815661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Time of the day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FF3B7E8-6D08-74D2-1F1B-D34BE83139E1}"/>
              </a:ext>
            </a:extLst>
          </p:cNvPr>
          <p:cNvSpPr/>
          <p:nvPr/>
        </p:nvSpPr>
        <p:spPr>
          <a:xfrm>
            <a:off x="3557126" y="1481068"/>
            <a:ext cx="2532888" cy="17075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Weather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D8430453-A89D-31D3-0FE3-79D92A6BFECB}"/>
              </a:ext>
            </a:extLst>
          </p:cNvPr>
          <p:cNvSpPr/>
          <p:nvPr/>
        </p:nvSpPr>
        <p:spPr>
          <a:xfrm>
            <a:off x="6379225" y="1481068"/>
            <a:ext cx="2532888" cy="17075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92178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Journey Attributes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F47B8-B2EC-B60C-7EEB-8140ADF0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9" y="1137848"/>
            <a:ext cx="4352697" cy="2719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534A12-FFB2-4482-DC21-5C6D3AA04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812" y="1137848"/>
            <a:ext cx="4146849" cy="2884643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9B1BCB5-E397-81CD-2740-CC0E4622BA80}"/>
              </a:ext>
            </a:extLst>
          </p:cNvPr>
          <p:cNvSpPr/>
          <p:nvPr/>
        </p:nvSpPr>
        <p:spPr>
          <a:xfrm>
            <a:off x="518464" y="970604"/>
            <a:ext cx="3937626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Passenger Type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D0A2D-DE01-152E-6DDA-CD3048F77EEE}"/>
              </a:ext>
            </a:extLst>
          </p:cNvPr>
          <p:cNvSpPr/>
          <p:nvPr/>
        </p:nvSpPr>
        <p:spPr>
          <a:xfrm>
            <a:off x="5090464" y="970604"/>
            <a:ext cx="3738004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680189693"/>
      </p:ext>
    </p:extLst>
  </p:cSld>
  <p:clrMapOvr>
    <a:masterClrMapping/>
  </p:clrMapOvr>
</p:sld>
</file>

<file path=ppt/theme/theme1.xml><?xml version="1.0" encoding="utf-8"?>
<a:theme xmlns:a="http://schemas.openxmlformats.org/drawingml/2006/main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9958D079ABC94AB74BEA0DDF1F308D" ma:contentTypeVersion="4" ma:contentTypeDescription="Create a new document." ma:contentTypeScope="" ma:versionID="108bb465d4ba22ea2db18d8aeed48f79">
  <xsd:schema xmlns:xsd="http://www.w3.org/2001/XMLSchema" xmlns:xs="http://www.w3.org/2001/XMLSchema" xmlns:p="http://schemas.microsoft.com/office/2006/metadata/properties" xmlns:ns3="f80d9939-f062-47bd-abf1-fdbe62eaf33c" targetNamespace="http://schemas.microsoft.com/office/2006/metadata/properties" ma:root="true" ma:fieldsID="b5e55d0a67d68eee481eb45780b03bab" ns3:_="">
    <xsd:import namespace="f80d9939-f062-47bd-abf1-fdbe62eaf3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d9939-f062-47bd-abf1-fdbe62eaf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80d9939-f062-47bd-abf1-fdbe62eaf33c" xsi:nil="true"/>
  </documentManagement>
</p:properties>
</file>

<file path=customXml/itemProps1.xml><?xml version="1.0" encoding="utf-8"?>
<ds:datastoreItem xmlns:ds="http://schemas.openxmlformats.org/officeDocument/2006/customXml" ds:itemID="{C67B9E38-90F7-456E-88A7-5DCCFF60EF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078A61-B69E-409C-A06E-3DA507F54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0d9939-f062-47bd-abf1-fdbe62eaf3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4FDF7-EA1C-41DF-B1A3-ECF001CF5FD6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f80d9939-f062-47bd-abf1-fdbe62eaf33c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1496</Words>
  <Application>Microsoft Office PowerPoint</Application>
  <PresentationFormat>On-screen Show (16:9)</PresentationFormat>
  <Paragraphs>230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Trebuchet MS</vt:lpstr>
      <vt:lpstr>Ubuntu</vt:lpstr>
      <vt:lpstr>Krona One</vt:lpstr>
      <vt:lpstr>Arial</vt:lpstr>
      <vt:lpstr>Driving Center Infographics by Slidesgo</vt:lpstr>
      <vt:lpstr>Simple Light</vt:lpstr>
      <vt:lpstr>In-Vehicle Coupon Recommendation System</vt:lpstr>
      <vt:lpstr>Scenario 1</vt:lpstr>
      <vt:lpstr>Scenario 2</vt:lpstr>
      <vt:lpstr>Deep-Dive into the Dataset</vt:lpstr>
      <vt:lpstr>Exploratory Data Analysis – Demographics (1/3)</vt:lpstr>
      <vt:lpstr>Exploratory Data Analysis – Demographics (2/3)</vt:lpstr>
      <vt:lpstr>Exploratory Data Analysis – Demographics (3/3)</vt:lpstr>
      <vt:lpstr>Exploratory Data Analysis – Day Attributes</vt:lpstr>
      <vt:lpstr>Exploratory Data Analysis – Journey Attributes</vt:lpstr>
      <vt:lpstr>Exploratory Data Analysis – Propensity to eat out</vt:lpstr>
      <vt:lpstr>Exploratory Data Analysis – Coupon Attributes</vt:lpstr>
      <vt:lpstr>Modelling Results</vt:lpstr>
      <vt:lpstr>Parameter Tuning– Gradient Boosting Model</vt:lpstr>
      <vt:lpstr>Feature Importance – Gradient Boosting Model</vt:lpstr>
      <vt:lpstr>Feature Importance – Decision Trees Model</vt:lpstr>
      <vt:lpstr>Feature Importance – Random Forest Model</vt:lpstr>
      <vt:lpstr>Feature Importance – Naïve Bayes Model</vt:lpstr>
      <vt:lpstr>Recommendations &amp;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In-Vehicle Coupon Recommendation System</dc:title>
  <cp:lastModifiedBy>Vishal Gupta</cp:lastModifiedBy>
  <cp:revision>1</cp:revision>
  <dcterms:modified xsi:type="dcterms:W3CDTF">2023-08-08T00:02:12Z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0x010100D09958D079ABC94AB74BEA0DDF1F308D</vt:lpwstr>
  </property>
</Properties>
</file>