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71" r:id="rId4"/>
    <p:sldId id="269" r:id="rId5"/>
    <p:sldId id="27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1" d="100"/>
          <a:sy n="51" d="100"/>
        </p:scale>
        <p:origin x="2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42C-3982-9A48-9F10-7DC687FDB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75A4F-35FF-2943-95E6-C91AD8944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CA5EB0-F198-3142-9F92-2F6EC83315B8}"/>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D89AF659-F02F-9E4F-A583-4815B6126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3CCD9-B510-C642-AD15-F2EEE5045526}"/>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7693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6052-736A-FB47-972F-B6DF7DA0B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ED9BD-EEDD-5848-8633-C4D77A4EA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9AAF-02A8-7F49-BDE7-5B6D934DD856}"/>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429298DC-AF30-4345-B5DD-85CA06705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D72BA-EC1A-D249-91CB-7CE73973DE91}"/>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90835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0C571-F760-3C4D-B3DB-F92CF0B66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23128-CCBA-F845-A327-BD51B25B1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2DCCD-DC2B-824A-8A17-6B2E132EF89A}"/>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AB8C02E2-6A14-034C-849A-0F836CB72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60739-B494-B24A-843F-813E5CCEF88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7367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41B-D3A1-1B44-99A4-B20955BC3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766B6-0BD3-1145-A3C4-B636D4A39A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34FC9-12E0-EE4F-B28E-FDD815265711}"/>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2D856D54-DB90-AB4C-B307-E95DB88C5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7CFCD-E200-C14F-A930-B0E94F30606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8342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D4E3-EDFF-314D-A2C7-C2158067B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01A28F-C90B-1A4D-B32A-6EB1084D1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2EACD-A270-C845-A29E-4443A6E64712}"/>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F9E55C5B-2275-1547-8AF3-A163A13EB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AE5B-F2A4-B147-BF3F-741536E89969}"/>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63648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AC2C-94CB-874D-88A7-3F705E75E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C5DD0-4DD6-0E46-A6F2-445A24DF1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FF2C5-0DBE-404E-A4DE-E3F907840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1E22F2-3701-3A40-A68A-91CF09ECA159}"/>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6" name="Footer Placeholder 5">
            <a:extLst>
              <a:ext uri="{FF2B5EF4-FFF2-40B4-BE49-F238E27FC236}">
                <a16:creationId xmlns:a16="http://schemas.microsoft.com/office/drawing/2014/main" id="{E7930388-4A8C-724D-AFDE-0BA749ECF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766AA-DFCC-0740-8157-C76AD56E6636}"/>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215578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1F0-9254-D242-B271-A2C20DD3D0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773C5-EFE6-EF4A-BF5F-3F6FE06F8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601F06-2DC7-2E4B-98DA-A79F649C9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D222-46E5-2348-A8FC-C5E3B5039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714640-F01B-5242-A616-C4736323E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2FCBE-5E6D-954F-AE8C-A82F107C680A}"/>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8" name="Footer Placeholder 7">
            <a:extLst>
              <a:ext uri="{FF2B5EF4-FFF2-40B4-BE49-F238E27FC236}">
                <a16:creationId xmlns:a16="http://schemas.microsoft.com/office/drawing/2014/main" id="{57DDAE69-465E-F54B-BA25-55DF02F0F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F6E853-AD40-9043-B538-F368DE9D97EC}"/>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172380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DCDB-E383-DE44-ADA1-1EDB0B9CA9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7A063-9C51-D144-9C5A-17E549C2F801}"/>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4" name="Footer Placeholder 3">
            <a:extLst>
              <a:ext uri="{FF2B5EF4-FFF2-40B4-BE49-F238E27FC236}">
                <a16:creationId xmlns:a16="http://schemas.microsoft.com/office/drawing/2014/main" id="{5870F422-BDBB-BA45-AA48-A099D10A8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04E60C-4660-854C-9492-57A5BEF2D027}"/>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91079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F931F-BC13-B64B-A129-2204E82CF2AE}"/>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3" name="Footer Placeholder 2">
            <a:extLst>
              <a:ext uri="{FF2B5EF4-FFF2-40B4-BE49-F238E27FC236}">
                <a16:creationId xmlns:a16="http://schemas.microsoft.com/office/drawing/2014/main" id="{2EA88A71-F076-E745-ADD0-8BBA9F33DD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344719-CC11-6948-BCEC-8EE824D4D695}"/>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40654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BF7F-AEEC-FE46-B73F-AF1E64FAC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1984F-C681-8445-BEA7-58E6D01DF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BE6F-E946-7B48-8E99-8F624C7E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5B7D6-1575-E84F-9575-AB4D65357A16}"/>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6" name="Footer Placeholder 5">
            <a:extLst>
              <a:ext uri="{FF2B5EF4-FFF2-40B4-BE49-F238E27FC236}">
                <a16:creationId xmlns:a16="http://schemas.microsoft.com/office/drawing/2014/main" id="{9EFAF589-5969-624B-A169-29FAA3520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B145E-87BD-9448-8ED7-3685A21957F7}"/>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27873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C562-87D4-114A-B11F-2FD641647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BCF6E-1770-B74F-BC04-04549B1F5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C6E42-27AD-5049-816D-CC50F5ABA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110B7-39F6-1946-B63A-8EEFD332B2C4}"/>
              </a:ext>
            </a:extLst>
          </p:cNvPr>
          <p:cNvSpPr>
            <a:spLocks noGrp="1"/>
          </p:cNvSpPr>
          <p:nvPr>
            <p:ph type="dt" sz="half" idx="10"/>
          </p:nvPr>
        </p:nvSpPr>
        <p:spPr/>
        <p:txBody>
          <a:bodyPr/>
          <a:lstStyle/>
          <a:p>
            <a:fld id="{F99FB73D-D5EF-8E42-AE5F-5BC555ED1206}" type="datetimeFigureOut">
              <a:rPr lang="en-US" smtClean="0"/>
              <a:t>2/1/2020</a:t>
            </a:fld>
            <a:endParaRPr lang="en-US"/>
          </a:p>
        </p:txBody>
      </p:sp>
      <p:sp>
        <p:nvSpPr>
          <p:cNvPr id="6" name="Footer Placeholder 5">
            <a:extLst>
              <a:ext uri="{FF2B5EF4-FFF2-40B4-BE49-F238E27FC236}">
                <a16:creationId xmlns:a16="http://schemas.microsoft.com/office/drawing/2014/main" id="{ABE37BAF-A3A8-4F47-B87B-2ABB2E054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9C9DF-F914-2F40-B5EF-ADDA890980C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81366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F3439-ACCB-3C46-BD1F-97A1777B5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B15DC5-24D8-2A4E-96EA-C0DA5824B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30601-0664-8A4B-B59B-60B4CB5DF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FB73D-D5EF-8E42-AE5F-5BC555ED1206}" type="datetimeFigureOut">
              <a:rPr lang="en-US" smtClean="0"/>
              <a:t>2/1/2020</a:t>
            </a:fld>
            <a:endParaRPr lang="en-US"/>
          </a:p>
        </p:txBody>
      </p:sp>
      <p:sp>
        <p:nvSpPr>
          <p:cNvPr id="5" name="Footer Placeholder 4">
            <a:extLst>
              <a:ext uri="{FF2B5EF4-FFF2-40B4-BE49-F238E27FC236}">
                <a16:creationId xmlns:a16="http://schemas.microsoft.com/office/drawing/2014/main" id="{0558CFAE-ABBB-F44B-853F-C18CF8CEC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DC8A0-0993-C94B-8003-8F837C787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89451-9B8E-6741-BBD5-AB7A465FF922}" type="slidenum">
              <a:rPr lang="en-US" smtClean="0"/>
              <a:t>‹#›</a:t>
            </a:fld>
            <a:endParaRPr lang="en-US"/>
          </a:p>
        </p:txBody>
      </p:sp>
    </p:spTree>
    <p:extLst>
      <p:ext uri="{BB962C8B-B14F-4D97-AF65-F5344CB8AC3E}">
        <p14:creationId xmlns:p14="http://schemas.microsoft.com/office/powerpoint/2010/main" val="55996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netbeez.net/blog/how-to-use-the-linux-traffic-control/" TargetMode="External"/><Relationship Id="rId2" Type="http://schemas.openxmlformats.org/officeDocument/2006/relationships/hyperlink" Target="https://www.garron.me/en/linux/visudo-command-sudoers-file-sudo-default-editor.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379-8620-F242-9BCF-2386EA27763B}"/>
              </a:ext>
            </a:extLst>
          </p:cNvPr>
          <p:cNvSpPr>
            <a:spLocks noGrp="1"/>
          </p:cNvSpPr>
          <p:nvPr>
            <p:ph type="ctrTitle"/>
          </p:nvPr>
        </p:nvSpPr>
        <p:spPr>
          <a:xfrm>
            <a:off x="1149313" y="406400"/>
            <a:ext cx="9893374" cy="2387600"/>
          </a:xfrm>
        </p:spPr>
        <p:txBody>
          <a:bodyPr>
            <a:normAutofit/>
          </a:bodyPr>
          <a:lstStyle/>
          <a:p>
            <a:r>
              <a:rPr lang="en-US" sz="5000"/>
              <a:t>EE-542 Lab-3</a:t>
            </a:r>
            <a:br>
              <a:rPr lang="en-US" sz="5000" dirty="0"/>
            </a:br>
            <a:r>
              <a:rPr lang="en-US" sz="5000" dirty="0"/>
              <a:t>Fast Reliable File Transfer over TCP/IP</a:t>
            </a:r>
          </a:p>
        </p:txBody>
      </p:sp>
      <p:sp>
        <p:nvSpPr>
          <p:cNvPr id="3" name="Subtitle 2">
            <a:extLst>
              <a:ext uri="{FF2B5EF4-FFF2-40B4-BE49-F238E27FC236}">
                <a16:creationId xmlns:a16="http://schemas.microsoft.com/office/drawing/2014/main" id="{449F5A18-3ED1-E94B-BADF-823DD43F20EC}"/>
              </a:ext>
            </a:extLst>
          </p:cNvPr>
          <p:cNvSpPr>
            <a:spLocks noGrp="1"/>
          </p:cNvSpPr>
          <p:nvPr>
            <p:ph type="subTitle" idx="1"/>
          </p:nvPr>
        </p:nvSpPr>
        <p:spPr/>
        <p:txBody>
          <a:bodyPr/>
          <a:lstStyle/>
          <a:p>
            <a:pPr algn="l"/>
            <a:r>
              <a:rPr lang="en-US" dirty="0"/>
              <a:t>Team:</a:t>
            </a:r>
          </a:p>
          <a:p>
            <a:pPr algn="l"/>
            <a:r>
              <a:rPr lang="en-US" dirty="0"/>
              <a:t>Darshan Patil (</a:t>
            </a:r>
            <a:r>
              <a:rPr lang="en-US" dirty="0" err="1"/>
              <a:t>patild@usc.edu</a:t>
            </a:r>
            <a:r>
              <a:rPr lang="en-US" dirty="0"/>
              <a:t>)</a:t>
            </a:r>
          </a:p>
          <a:p>
            <a:pPr algn="l"/>
            <a:r>
              <a:rPr lang="en-US" dirty="0"/>
              <a:t>Vishal Guruprasad (</a:t>
            </a:r>
            <a:r>
              <a:rPr lang="en-US" dirty="0" err="1"/>
              <a:t>vgurupra@usc.edu</a:t>
            </a:r>
            <a:r>
              <a:rPr lang="en-US" dirty="0"/>
              <a:t>)</a:t>
            </a:r>
          </a:p>
        </p:txBody>
      </p:sp>
    </p:spTree>
    <p:extLst>
      <p:ext uri="{BB962C8B-B14F-4D97-AF65-F5344CB8AC3E}">
        <p14:creationId xmlns:p14="http://schemas.microsoft.com/office/powerpoint/2010/main" val="287244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1A3BC-0539-D844-A4BC-7D5376706F75}"/>
              </a:ext>
            </a:extLst>
          </p:cNvPr>
          <p:cNvSpPr txBox="1"/>
          <p:nvPr/>
        </p:nvSpPr>
        <p:spPr>
          <a:xfrm>
            <a:off x="551145" y="400833"/>
            <a:ext cx="11089710" cy="4247317"/>
          </a:xfrm>
          <a:prstGeom prst="rect">
            <a:avLst/>
          </a:prstGeom>
          <a:noFill/>
        </p:spPr>
        <p:txBody>
          <a:bodyPr wrap="square" rtlCol="0">
            <a:spAutoFit/>
          </a:bodyPr>
          <a:lstStyle/>
          <a:p>
            <a:pPr algn="just"/>
            <a:r>
              <a:rPr lang="en-US" b="1" u="sng" dirty="0"/>
              <a:t>Given Task</a:t>
            </a:r>
          </a:p>
          <a:p>
            <a:pPr algn="just"/>
            <a:r>
              <a:rPr lang="en-US" dirty="0"/>
              <a:t>Explore the problem space by varying the delay and loss up to 200ms delay and 25% loss (both directions, so 400ms RTT and 50% total packet loss). What throughput can FTP achieve under these conditions? You may want to present this as a 3D graph, or one graph with multiple lines.</a:t>
            </a:r>
          </a:p>
          <a:p>
            <a:pPr algn="just"/>
            <a:endParaRPr lang="en-US" dirty="0"/>
          </a:p>
          <a:p>
            <a:pPr algn="just"/>
            <a:r>
              <a:rPr lang="en-US" dirty="0"/>
              <a:t>Modifying TCP Module</a:t>
            </a:r>
          </a:p>
          <a:p>
            <a:pPr algn="just"/>
            <a:r>
              <a:rPr lang="en-US" dirty="0"/>
              <a:t>Start by reading the paper “Removing Exponential </a:t>
            </a:r>
            <a:r>
              <a:rPr lang="en-US" dirty="0" err="1"/>
              <a:t>Backoff</a:t>
            </a:r>
            <a:r>
              <a:rPr lang="en-US" dirty="0"/>
              <a:t> from TCP” [1]. Start with the standard TCP stack for Linux and remove the exponential </a:t>
            </a:r>
            <a:r>
              <a:rPr lang="en-US" dirty="0" err="1"/>
              <a:t>backoff</a:t>
            </a:r>
            <a:r>
              <a:rPr lang="en-US" dirty="0"/>
              <a:t> algorithm as described in the paper. Make sure to understand the implicit packet conservation principal. For the full credit, you will need to achieve at least 10 Mbps performance of FTP over TCP/IP from n0 to n1 over 100 Mbps/200ms delay/20% packet loss.</a:t>
            </a:r>
          </a:p>
          <a:p>
            <a:pPr algn="just"/>
            <a:endParaRPr lang="en-US" dirty="0"/>
          </a:p>
          <a:p>
            <a:pPr algn="just"/>
            <a:r>
              <a:rPr lang="en-US" dirty="0"/>
              <a:t>Evaluation</a:t>
            </a:r>
          </a:p>
          <a:p>
            <a:pPr algn="just"/>
            <a:r>
              <a:rPr lang="en-US" dirty="0"/>
              <a:t>Evaluate your improvements to TCP perform the same experiment as above with SCP, except include your modified TCP stack and/or router. If you do more than one modification, make sure to test and evaluate each modification separately (and together) to see which change improves performance under what conditions.</a:t>
            </a:r>
          </a:p>
        </p:txBody>
      </p:sp>
    </p:spTree>
    <p:extLst>
      <p:ext uri="{BB962C8B-B14F-4D97-AF65-F5344CB8AC3E}">
        <p14:creationId xmlns:p14="http://schemas.microsoft.com/office/powerpoint/2010/main" val="82514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36F4F-C3BD-7440-9A3D-3CE9EC4A7A8F}"/>
              </a:ext>
            </a:extLst>
          </p:cNvPr>
          <p:cNvSpPr/>
          <p:nvPr/>
        </p:nvSpPr>
        <p:spPr>
          <a:xfrm>
            <a:off x="388307" y="98876"/>
            <a:ext cx="11288038" cy="6555641"/>
          </a:xfrm>
          <a:prstGeom prst="rect">
            <a:avLst/>
          </a:prstGeom>
        </p:spPr>
        <p:txBody>
          <a:bodyPr wrap="square">
            <a:spAutoFit/>
          </a:bodyPr>
          <a:lstStyle/>
          <a:p>
            <a:pPr algn="just"/>
            <a:r>
              <a:rPr lang="en-US" sz="2000" dirty="0"/>
              <a:t>The main files that handle the TCP code in the kernel are list here. Many of these files could be found under net/ipv4/ folder in the </a:t>
            </a:r>
            <a:r>
              <a:rPr lang="en-US" sz="2000" dirty="0" err="1"/>
              <a:t>linux</a:t>
            </a:r>
            <a:r>
              <a:rPr lang="en-US" sz="2000" dirty="0"/>
              <a:t> kernel code.</a:t>
            </a:r>
          </a:p>
          <a:p>
            <a:pPr algn="just"/>
            <a:r>
              <a:rPr lang="en-US" sz="2000" dirty="0" err="1"/>
              <a:t>tcp.h</a:t>
            </a:r>
            <a:r>
              <a:rPr lang="en-US" sz="2000" dirty="0"/>
              <a:t>: this files includes the TCP related definitions, including the data structures defined above.</a:t>
            </a:r>
          </a:p>
          <a:p>
            <a:pPr algn="just"/>
            <a:endParaRPr lang="en-US" sz="2000" dirty="0"/>
          </a:p>
          <a:p>
            <a:pPr algn="just"/>
            <a:r>
              <a:rPr lang="en-US" sz="2000" dirty="0" err="1"/>
              <a:t>tcp.c</a:t>
            </a:r>
            <a:r>
              <a:rPr lang="en-US" sz="2000" dirty="0"/>
              <a:t>: includes general TCP code and covers the interface between different sockets and the rest of the TCP code.</a:t>
            </a:r>
          </a:p>
          <a:p>
            <a:pPr algn="just"/>
            <a:endParaRPr lang="en-US" sz="2000" dirty="0"/>
          </a:p>
          <a:p>
            <a:pPr algn="just"/>
            <a:r>
              <a:rPr lang="en-US" sz="2000" dirty="0" err="1"/>
              <a:t>tcp_input.c</a:t>
            </a:r>
            <a:r>
              <a:rPr lang="en-US" sz="2000" dirty="0"/>
              <a:t>: this is the biggest and most important file dealing with incoming packets from the network. It also contains the code for recovery state machine. </a:t>
            </a:r>
          </a:p>
          <a:p>
            <a:pPr algn="just"/>
            <a:endParaRPr lang="en-US" sz="2000" dirty="0"/>
          </a:p>
          <a:p>
            <a:pPr algn="just"/>
            <a:r>
              <a:rPr lang="en-US" sz="2000" dirty="0" err="1"/>
              <a:t>tcp_output.c</a:t>
            </a:r>
            <a:r>
              <a:rPr lang="en-US" sz="2000" dirty="0"/>
              <a:t>: this files deals with sending packets to the network. It contains some of the functions that are called from the CC framework.</a:t>
            </a:r>
          </a:p>
          <a:p>
            <a:pPr algn="just"/>
            <a:endParaRPr lang="en-US" sz="2000" dirty="0"/>
          </a:p>
          <a:p>
            <a:pPr algn="just"/>
            <a:r>
              <a:rPr lang="en-US" sz="2000" dirty="0"/>
              <a:t>tcp_ipv4.c: IPv4 TCP specific code. This function hands the relevant packets to the CC framework.</a:t>
            </a:r>
          </a:p>
          <a:p>
            <a:pPr algn="just"/>
            <a:r>
              <a:rPr lang="en-US" sz="2000" dirty="0" err="1"/>
              <a:t>tcp_timer.c</a:t>
            </a:r>
            <a:r>
              <a:rPr lang="en-US" sz="2000" dirty="0"/>
              <a:t>: implements timer management functions.</a:t>
            </a:r>
          </a:p>
          <a:p>
            <a:pPr algn="just"/>
            <a:endParaRPr lang="en-US" sz="2000" dirty="0"/>
          </a:p>
          <a:p>
            <a:pPr algn="just"/>
            <a:r>
              <a:rPr lang="en-US" sz="2000" dirty="0" err="1"/>
              <a:t>tcp_cong.c</a:t>
            </a:r>
            <a:r>
              <a:rPr lang="en-US" sz="2000" dirty="0"/>
              <a:t>: implements pluggable TCP congestion control support and CC’s core framework with default implementation of New Reno logic.</a:t>
            </a:r>
          </a:p>
          <a:p>
            <a:pPr algn="just"/>
            <a:endParaRPr lang="en-US" sz="2000" dirty="0"/>
          </a:p>
          <a:p>
            <a:pPr algn="just"/>
            <a:r>
              <a:rPr lang="en-US" sz="2000" dirty="0" err="1"/>
              <a:t>tcp</a:t>
            </a:r>
            <a:r>
              <a:rPr lang="en-US" sz="2000" dirty="0"/>
              <a:t>_[name of algorithm].c: these files implement different algorithm specific congestion control logic. For example, </a:t>
            </a:r>
            <a:r>
              <a:rPr lang="en-US" sz="2000" dirty="0" err="1"/>
              <a:t>tcp_vegas.c</a:t>
            </a:r>
            <a:r>
              <a:rPr lang="en-US" sz="2000" dirty="0"/>
              <a:t> implements the Vegas logic and </a:t>
            </a:r>
            <a:r>
              <a:rPr lang="en-US" sz="2000" dirty="0" err="1"/>
              <a:t>tcp_cubic.c</a:t>
            </a:r>
            <a:r>
              <a:rPr lang="en-US" sz="2000" dirty="0"/>
              <a:t> implements the TCP Cubic.</a:t>
            </a:r>
          </a:p>
        </p:txBody>
      </p:sp>
    </p:spTree>
    <p:extLst>
      <p:ext uri="{BB962C8B-B14F-4D97-AF65-F5344CB8AC3E}">
        <p14:creationId xmlns:p14="http://schemas.microsoft.com/office/powerpoint/2010/main" val="222646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7319D4-6748-2243-A514-DE653879B3C9}"/>
              </a:ext>
            </a:extLst>
          </p:cNvPr>
          <p:cNvSpPr/>
          <p:nvPr/>
        </p:nvSpPr>
        <p:spPr>
          <a:xfrm>
            <a:off x="300626" y="44493"/>
            <a:ext cx="11536470" cy="6740307"/>
          </a:xfrm>
          <a:prstGeom prst="rect">
            <a:avLst/>
          </a:prstGeom>
        </p:spPr>
        <p:txBody>
          <a:bodyPr wrap="square">
            <a:spAutoFit/>
          </a:bodyPr>
          <a:lstStyle/>
          <a:p>
            <a:pPr algn="just"/>
            <a:r>
              <a:rPr lang="en-US" dirty="0" err="1"/>
              <a:t>tcp.h</a:t>
            </a:r>
            <a:endParaRPr lang="en-US" dirty="0"/>
          </a:p>
          <a:p>
            <a:pPr algn="just"/>
            <a:r>
              <a:rPr lang="en-US" dirty="0"/>
              <a:t>1. Made changes in </a:t>
            </a:r>
            <a:r>
              <a:rPr lang="en-US" dirty="0" err="1"/>
              <a:t>tcp.h</a:t>
            </a:r>
            <a:r>
              <a:rPr lang="en-US" dirty="0"/>
              <a:t> to change the window size and doubled its size from 32767U to 65535U</a:t>
            </a:r>
          </a:p>
          <a:p>
            <a:pPr algn="just"/>
            <a:r>
              <a:rPr lang="en-US" dirty="0"/>
              <a:t>2. Decreased the amount of duplicate ACKs for fast retransmit starts to 1</a:t>
            </a:r>
          </a:p>
          <a:p>
            <a:pPr algn="just"/>
            <a:r>
              <a:rPr lang="en-US" dirty="0"/>
              <a:t>3. Reduced the TCP_SYN_RETRIES to wait for a shorter duration</a:t>
            </a:r>
          </a:p>
          <a:p>
            <a:pPr algn="just"/>
            <a:r>
              <a:rPr lang="en-US" dirty="0"/>
              <a:t>4. TCP_RTO_MAX and TCP_RTO_MIN is modified so that we wait for a shorter duration before a broken network link is notified to the upper layer</a:t>
            </a:r>
          </a:p>
          <a:p>
            <a:pPr algn="just"/>
            <a:r>
              <a:rPr lang="en-US" dirty="0"/>
              <a:t>5. TCPOPT_WINDOW is doubled so that we can accommodate more data in the payload</a:t>
            </a:r>
          </a:p>
          <a:p>
            <a:pPr algn="just"/>
            <a:r>
              <a:rPr lang="en-US" dirty="0"/>
              <a:t>6. TCP_NAGLE_OFF is disabled else it would prevent us from sending large quantity of data/packets. As Nagle's algorithm concentrates on improving efficiency by cutting down the number of packets.</a:t>
            </a:r>
          </a:p>
          <a:p>
            <a:pPr algn="just"/>
            <a:r>
              <a:rPr lang="en-US" dirty="0"/>
              <a:t>7. TCP_INIT_CWND is increased from 10 to 1000 so that we don’t consider the initial packet losses as congestion.</a:t>
            </a:r>
          </a:p>
          <a:p>
            <a:pPr algn="just"/>
            <a:endParaRPr lang="en-US" dirty="0"/>
          </a:p>
          <a:p>
            <a:pPr algn="just"/>
            <a:r>
              <a:rPr lang="en-US" dirty="0" err="1"/>
              <a:t>tcp.c</a:t>
            </a:r>
            <a:endParaRPr lang="en-US" dirty="0"/>
          </a:p>
          <a:p>
            <a:pPr algn="just"/>
            <a:r>
              <a:rPr lang="en-US" dirty="0"/>
              <a:t>1. </a:t>
            </a:r>
            <a:r>
              <a:rPr lang="en-US" dirty="0" err="1"/>
              <a:t>secs_to_retrans</a:t>
            </a:r>
            <a:r>
              <a:rPr lang="en-US" dirty="0"/>
              <a:t> here we remove the left shift to remove the exponential back off and modify the </a:t>
            </a:r>
            <a:r>
              <a:rPr lang="en-US" dirty="0" err="1"/>
              <a:t>snd_cwnd</a:t>
            </a:r>
            <a:r>
              <a:rPr lang="en-US" dirty="0"/>
              <a:t> appropriately</a:t>
            </a:r>
          </a:p>
          <a:p>
            <a:pPr algn="just"/>
            <a:endParaRPr lang="en-US" dirty="0"/>
          </a:p>
          <a:p>
            <a:pPr algn="just"/>
            <a:r>
              <a:rPr lang="en-US" dirty="0" err="1"/>
              <a:t>tcp_cong.c</a:t>
            </a:r>
            <a:r>
              <a:rPr lang="en-US" dirty="0"/>
              <a:t>/</a:t>
            </a:r>
            <a:r>
              <a:rPr lang="en-US" dirty="0" err="1"/>
              <a:t>tcp_hybla</a:t>
            </a:r>
            <a:endParaRPr lang="en-US" dirty="0"/>
          </a:p>
          <a:p>
            <a:pPr algn="just"/>
            <a:r>
              <a:rPr lang="en-US" dirty="0"/>
              <a:t>1. </a:t>
            </a:r>
            <a:r>
              <a:rPr lang="en-US" dirty="0" err="1"/>
              <a:t>tp</a:t>
            </a:r>
            <a:r>
              <a:rPr lang="en-US" dirty="0"/>
              <a:t>-&gt;</a:t>
            </a:r>
            <a:r>
              <a:rPr lang="en-US" dirty="0" err="1"/>
              <a:t>snd_cwnd</a:t>
            </a:r>
            <a:r>
              <a:rPr lang="en-US" dirty="0"/>
              <a:t> is modified to take the maximum </a:t>
            </a:r>
            <a:r>
              <a:rPr lang="en-US" dirty="0" err="1"/>
              <a:t>tp</a:t>
            </a:r>
            <a:r>
              <a:rPr lang="en-US" dirty="0"/>
              <a:t>-&gt;</a:t>
            </a:r>
            <a:r>
              <a:rPr lang="en-US" dirty="0" err="1"/>
              <a:t>snd_cwnd_clamp</a:t>
            </a:r>
            <a:endParaRPr lang="en-US" dirty="0"/>
          </a:p>
          <a:p>
            <a:pPr algn="just"/>
            <a:r>
              <a:rPr lang="en-US" dirty="0"/>
              <a:t>2. </a:t>
            </a:r>
            <a:r>
              <a:rPr lang="en-US" dirty="0" err="1"/>
              <a:t>tcp_reno_ssthresh</a:t>
            </a:r>
            <a:r>
              <a:rPr lang="en-US" dirty="0"/>
              <a:t> is modified to set to congestion window unit</a:t>
            </a:r>
          </a:p>
          <a:p>
            <a:pPr algn="just"/>
            <a:endParaRPr lang="en-US" dirty="0"/>
          </a:p>
          <a:p>
            <a:pPr algn="just"/>
            <a:r>
              <a:rPr lang="en-US" dirty="0" err="1"/>
              <a:t>tcp_input.c</a:t>
            </a:r>
            <a:endParaRPr lang="en-US" dirty="0"/>
          </a:p>
          <a:p>
            <a:pPr algn="just"/>
            <a:r>
              <a:rPr lang="en-US" dirty="0"/>
              <a:t>1. </a:t>
            </a:r>
            <a:r>
              <a:rPr lang="en-US" dirty="0" err="1"/>
              <a:t>tcp_incr_quickack</a:t>
            </a:r>
            <a:r>
              <a:rPr lang="en-US" dirty="0"/>
              <a:t> is modified to set it to the max possible value.</a:t>
            </a:r>
          </a:p>
          <a:p>
            <a:pPr algn="just"/>
            <a:r>
              <a:rPr lang="en-US" dirty="0"/>
              <a:t>2. </a:t>
            </a:r>
            <a:r>
              <a:rPr lang="en-US" dirty="0" err="1"/>
              <a:t>tcp_sndbuf_expand</a:t>
            </a:r>
            <a:r>
              <a:rPr lang="en-US" dirty="0"/>
              <a:t> is modified to set it to the max possible value.</a:t>
            </a:r>
          </a:p>
          <a:p>
            <a:pPr algn="just"/>
            <a:r>
              <a:rPr lang="en-US" dirty="0"/>
              <a:t>3. __</a:t>
            </a:r>
            <a:r>
              <a:rPr lang="en-US" dirty="0" err="1"/>
              <a:t>tcp_grow_window</a:t>
            </a:r>
            <a:r>
              <a:rPr lang="en-US" dirty="0"/>
              <a:t> is modified to set the window to </a:t>
            </a:r>
            <a:r>
              <a:rPr lang="en-US" dirty="0" err="1"/>
              <a:t>tp</a:t>
            </a:r>
            <a:r>
              <a:rPr lang="en-US" dirty="0"/>
              <a:t>-&gt;</a:t>
            </a:r>
            <a:r>
              <a:rPr lang="en-US" dirty="0" err="1"/>
              <a:t>rcv_ssthresh</a:t>
            </a:r>
            <a:r>
              <a:rPr lang="en-US" dirty="0"/>
              <a:t> instead of dividing the window size by right shift.</a:t>
            </a:r>
          </a:p>
        </p:txBody>
      </p:sp>
    </p:spTree>
    <p:extLst>
      <p:ext uri="{BB962C8B-B14F-4D97-AF65-F5344CB8AC3E}">
        <p14:creationId xmlns:p14="http://schemas.microsoft.com/office/powerpoint/2010/main" val="43594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584ACE-844D-7B41-B06A-E3E67A4A8A4C}"/>
              </a:ext>
            </a:extLst>
          </p:cNvPr>
          <p:cNvGraphicFramePr>
            <a:graphicFrameLocks noGrp="1"/>
          </p:cNvGraphicFramePr>
          <p:nvPr>
            <p:extLst>
              <p:ext uri="{D42A27DB-BD31-4B8C-83A1-F6EECF244321}">
                <p14:modId xmlns:p14="http://schemas.microsoft.com/office/powerpoint/2010/main" val="646027869"/>
              </p:ext>
            </p:extLst>
          </p:nvPr>
        </p:nvGraphicFramePr>
        <p:xfrm>
          <a:off x="488516" y="871209"/>
          <a:ext cx="8379714" cy="2292904"/>
        </p:xfrm>
        <a:graphic>
          <a:graphicData uri="http://schemas.openxmlformats.org/drawingml/2006/table">
            <a:tbl>
              <a:tblPr firstRow="1" bandRow="1">
                <a:tableStyleId>{5C22544A-7EE6-4342-B048-85BDC9FD1C3A}</a:tableStyleId>
              </a:tblPr>
              <a:tblGrid>
                <a:gridCol w="1351276">
                  <a:extLst>
                    <a:ext uri="{9D8B030D-6E8A-4147-A177-3AD203B41FA5}">
                      <a16:colId xmlns:a16="http://schemas.microsoft.com/office/drawing/2014/main" val="3683096826"/>
                    </a:ext>
                  </a:extLst>
                </a:gridCol>
                <a:gridCol w="1767053">
                  <a:extLst>
                    <a:ext uri="{9D8B030D-6E8A-4147-A177-3AD203B41FA5}">
                      <a16:colId xmlns:a16="http://schemas.microsoft.com/office/drawing/2014/main" val="1843853450"/>
                    </a:ext>
                  </a:extLst>
                </a:gridCol>
                <a:gridCol w="3087579">
                  <a:extLst>
                    <a:ext uri="{9D8B030D-6E8A-4147-A177-3AD203B41FA5}">
                      <a16:colId xmlns:a16="http://schemas.microsoft.com/office/drawing/2014/main" val="1493320431"/>
                    </a:ext>
                  </a:extLst>
                </a:gridCol>
                <a:gridCol w="2173806">
                  <a:extLst>
                    <a:ext uri="{9D8B030D-6E8A-4147-A177-3AD203B41FA5}">
                      <a16:colId xmlns:a16="http://schemas.microsoft.com/office/drawing/2014/main" val="3494481692"/>
                    </a:ext>
                  </a:extLst>
                </a:gridCol>
              </a:tblGrid>
              <a:tr h="844753">
                <a:tc>
                  <a:txBody>
                    <a:bodyPr/>
                    <a:lstStyle/>
                    <a:p>
                      <a:pPr algn="ctr"/>
                      <a:r>
                        <a:rPr lang="en-US" dirty="0"/>
                        <a:t>Delay (</a:t>
                      </a:r>
                      <a:r>
                        <a:rPr lang="en-US" dirty="0" err="1"/>
                        <a:t>ms</a:t>
                      </a:r>
                      <a:r>
                        <a:rPr lang="en-US" dirty="0"/>
                        <a:t>)</a:t>
                      </a:r>
                    </a:p>
                  </a:txBody>
                  <a:tcPr/>
                </a:tc>
                <a:tc>
                  <a:txBody>
                    <a:bodyPr/>
                    <a:lstStyle/>
                    <a:p>
                      <a:pPr algn="ctr"/>
                      <a:r>
                        <a:rPr lang="en-US" dirty="0"/>
                        <a:t>Packet Loss (%)</a:t>
                      </a:r>
                    </a:p>
                  </a:txBody>
                  <a:tcPr/>
                </a:tc>
                <a:tc>
                  <a:txBody>
                    <a:bodyPr/>
                    <a:lstStyle/>
                    <a:p>
                      <a:pPr algn="ctr"/>
                      <a:r>
                        <a:rPr lang="en-US" dirty="0"/>
                        <a:t>Bandwidth(</a:t>
                      </a:r>
                      <a:r>
                        <a:rPr lang="en-US" dirty="0" err="1"/>
                        <a:t>Mbits</a:t>
                      </a:r>
                      <a:r>
                        <a:rPr lang="en-US" dirty="0"/>
                        <a:t>/sec)</a:t>
                      </a:r>
                    </a:p>
                  </a:txBody>
                  <a:tcPr/>
                </a:tc>
                <a:tc>
                  <a:txBody>
                    <a:bodyPr/>
                    <a:lstStyle/>
                    <a:p>
                      <a:pPr algn="ctr"/>
                      <a:r>
                        <a:rPr lang="en-US" dirty="0"/>
                        <a:t>File Size (Mbytes)</a:t>
                      </a:r>
                    </a:p>
                  </a:txBody>
                  <a:tcPr/>
                </a:tc>
                <a:extLst>
                  <a:ext uri="{0D108BD9-81ED-4DB2-BD59-A6C34878D82A}">
                    <a16:rowId xmlns:a16="http://schemas.microsoft.com/office/drawing/2014/main" val="1684854809"/>
                  </a:ext>
                </a:extLst>
              </a:tr>
              <a:tr h="482717">
                <a:tc>
                  <a:txBody>
                    <a:bodyPr/>
                    <a:lstStyle/>
                    <a:p>
                      <a:pPr algn="ctr"/>
                      <a:r>
                        <a:rPr lang="en-US" dirty="0"/>
                        <a:t>0</a:t>
                      </a:r>
                    </a:p>
                  </a:txBody>
                  <a:tcPr/>
                </a:tc>
                <a:tc>
                  <a:txBody>
                    <a:bodyPr/>
                    <a:lstStyle/>
                    <a:p>
                      <a:pPr algn="ctr"/>
                      <a:r>
                        <a:rPr lang="en-US" dirty="0"/>
                        <a:t>0</a:t>
                      </a:r>
                    </a:p>
                  </a:txBody>
                  <a:tcPr/>
                </a:tc>
                <a:tc>
                  <a:txBody>
                    <a:bodyPr/>
                    <a:lstStyle/>
                    <a:p>
                      <a:pPr algn="ctr"/>
                      <a:endParaRPr lang="en-US" dirty="0"/>
                    </a:p>
                  </a:txBody>
                  <a:tcPr/>
                </a:tc>
                <a:tc>
                  <a:txBody>
                    <a:bodyPr/>
                    <a:lstStyle/>
                    <a:p>
                      <a:pPr algn="ctr"/>
                      <a:r>
                        <a:rPr lang="en-US" dirty="0"/>
                        <a:t>1000</a:t>
                      </a:r>
                    </a:p>
                  </a:txBody>
                  <a:tcPr/>
                </a:tc>
                <a:extLst>
                  <a:ext uri="{0D108BD9-81ED-4DB2-BD59-A6C34878D82A}">
                    <a16:rowId xmlns:a16="http://schemas.microsoft.com/office/drawing/2014/main" val="2871571688"/>
                  </a:ext>
                </a:extLst>
              </a:tr>
              <a:tr h="482717">
                <a:tc>
                  <a:txBody>
                    <a:bodyPr/>
                    <a:lstStyle/>
                    <a:p>
                      <a:pPr algn="ctr"/>
                      <a:r>
                        <a:rPr lang="en-US" dirty="0"/>
                        <a:t>10</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1000</a:t>
                      </a:r>
                    </a:p>
                  </a:txBody>
                  <a:tcPr/>
                </a:tc>
                <a:extLst>
                  <a:ext uri="{0D108BD9-81ED-4DB2-BD59-A6C34878D82A}">
                    <a16:rowId xmlns:a16="http://schemas.microsoft.com/office/drawing/2014/main" val="2242687519"/>
                  </a:ext>
                </a:extLst>
              </a:tr>
              <a:tr h="482717">
                <a:tc>
                  <a:txBody>
                    <a:bodyPr/>
                    <a:lstStyle/>
                    <a:p>
                      <a:pPr algn="ctr"/>
                      <a:r>
                        <a:rPr lang="en-US" dirty="0"/>
                        <a:t>200</a:t>
                      </a:r>
                    </a:p>
                  </a:txBody>
                  <a:tcPr/>
                </a:tc>
                <a:tc>
                  <a:txBody>
                    <a:bodyPr/>
                    <a:lstStyle/>
                    <a:p>
                      <a:pPr algn="ctr"/>
                      <a:r>
                        <a:rPr lang="en-US" dirty="0"/>
                        <a:t>20</a:t>
                      </a:r>
                    </a:p>
                  </a:txBody>
                  <a:tcPr/>
                </a:tc>
                <a:tc>
                  <a:txBody>
                    <a:bodyPr/>
                    <a:lstStyle/>
                    <a:p>
                      <a:pPr algn="ctr"/>
                      <a:endParaRPr lang="en-US" dirty="0"/>
                    </a:p>
                  </a:txBody>
                  <a:tcPr/>
                </a:tc>
                <a:tc>
                  <a:txBody>
                    <a:bodyPr/>
                    <a:lstStyle/>
                    <a:p>
                      <a:pPr algn="ctr"/>
                      <a:r>
                        <a:rPr lang="en-US" dirty="0"/>
                        <a:t>1000</a:t>
                      </a:r>
                    </a:p>
                  </a:txBody>
                  <a:tcPr/>
                </a:tc>
                <a:extLst>
                  <a:ext uri="{0D108BD9-81ED-4DB2-BD59-A6C34878D82A}">
                    <a16:rowId xmlns:a16="http://schemas.microsoft.com/office/drawing/2014/main" val="1537846583"/>
                  </a:ext>
                </a:extLst>
              </a:tr>
            </a:tbl>
          </a:graphicData>
        </a:graphic>
      </p:graphicFrame>
      <p:sp>
        <p:nvSpPr>
          <p:cNvPr id="3" name="Rectangle 2">
            <a:extLst>
              <a:ext uri="{FF2B5EF4-FFF2-40B4-BE49-F238E27FC236}">
                <a16:creationId xmlns:a16="http://schemas.microsoft.com/office/drawing/2014/main" id="{14F9F867-28FF-FD4F-9D1E-A3C6F26250D6}"/>
              </a:ext>
            </a:extLst>
          </p:cNvPr>
          <p:cNvSpPr/>
          <p:nvPr/>
        </p:nvSpPr>
        <p:spPr>
          <a:xfrm>
            <a:off x="488515" y="382695"/>
            <a:ext cx="10872592" cy="369332"/>
          </a:xfrm>
          <a:prstGeom prst="rect">
            <a:avLst/>
          </a:prstGeom>
        </p:spPr>
        <p:txBody>
          <a:bodyPr wrap="square">
            <a:spAutoFit/>
          </a:bodyPr>
          <a:lstStyle/>
          <a:p>
            <a:pPr algn="just"/>
            <a:r>
              <a:rPr lang="en-US" b="1" u="sng" dirty="0"/>
              <a:t>Results</a:t>
            </a:r>
          </a:p>
        </p:txBody>
      </p:sp>
    </p:spTree>
    <p:extLst>
      <p:ext uri="{BB962C8B-B14F-4D97-AF65-F5344CB8AC3E}">
        <p14:creationId xmlns:p14="http://schemas.microsoft.com/office/powerpoint/2010/main" val="144163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53BC2-1784-CF4B-8A73-4E53A70541AC}"/>
              </a:ext>
            </a:extLst>
          </p:cNvPr>
          <p:cNvSpPr txBox="1"/>
          <p:nvPr/>
        </p:nvSpPr>
        <p:spPr>
          <a:xfrm>
            <a:off x="576197" y="551145"/>
            <a:ext cx="10384077" cy="1477328"/>
          </a:xfrm>
          <a:prstGeom prst="rect">
            <a:avLst/>
          </a:prstGeom>
          <a:noFill/>
        </p:spPr>
        <p:txBody>
          <a:bodyPr wrap="square" rtlCol="0">
            <a:spAutoFit/>
          </a:bodyPr>
          <a:lstStyle/>
          <a:p>
            <a:r>
              <a:rPr lang="en-US" b="1" u="sng" dirty="0"/>
              <a:t>Reference</a:t>
            </a:r>
          </a:p>
          <a:p>
            <a:pPr marL="285750" indent="-285750">
              <a:buFont typeface="Arial" panose="020B0604020202020204" pitchFamily="34" charset="0"/>
              <a:buChar char="•"/>
            </a:pPr>
            <a:r>
              <a:rPr lang="en-US" dirty="0"/>
              <a:t>http://</a:t>
            </a:r>
            <a:r>
              <a:rPr lang="en-US" dirty="0" err="1"/>
              <a:t>www.ee.surrey.ac.uk</a:t>
            </a:r>
            <a:r>
              <a:rPr lang="en-US" dirty="0"/>
              <a:t>/Teaching/Unix/</a:t>
            </a:r>
          </a:p>
          <a:p>
            <a:pPr marL="285750" indent="-285750">
              <a:buFont typeface="Arial" panose="020B0604020202020204" pitchFamily="34" charset="0"/>
              <a:buChar char="•"/>
            </a:pPr>
            <a:r>
              <a:rPr lang="en-US" dirty="0">
                <a:hlinkClick r:id="rId2"/>
              </a:rPr>
              <a:t>https://www.garron.me/en/linux/visudo-command-sudoers-file-sudo-default-editor.html</a:t>
            </a:r>
            <a:endParaRPr lang="en-US" dirty="0"/>
          </a:p>
          <a:p>
            <a:pPr marL="285750" indent="-285750">
              <a:buFont typeface="Arial" panose="020B0604020202020204" pitchFamily="34" charset="0"/>
              <a:buChar char="•"/>
            </a:pPr>
            <a:r>
              <a:rPr lang="en-US" dirty="0"/>
              <a:t>https://</a:t>
            </a:r>
            <a:r>
              <a:rPr lang="en-US" dirty="0" err="1"/>
              <a:t>openmaniak.com</a:t>
            </a:r>
            <a:r>
              <a:rPr lang="en-US" dirty="0"/>
              <a:t>/</a:t>
            </a:r>
            <a:r>
              <a:rPr lang="en-US" dirty="0" err="1"/>
              <a:t>iperf.php</a:t>
            </a:r>
            <a:r>
              <a:rPr lang="en-US" dirty="0"/>
              <a:t> </a:t>
            </a:r>
            <a:r>
              <a:rPr lang="en-US" dirty="0">
                <a:hlinkClick r:id="rId3"/>
              </a:rPr>
              <a:t>https://netbeez.net/blog/how-to-use-the-linux-traffic-control/</a:t>
            </a:r>
            <a:endParaRPr lang="en-US" dirty="0"/>
          </a:p>
          <a:p>
            <a:pPr marL="285750" indent="-285750">
              <a:buFont typeface="Arial" panose="020B0604020202020204" pitchFamily="34" charset="0"/>
              <a:buChar char="•"/>
            </a:pPr>
            <a:r>
              <a:rPr lang="en-US" dirty="0"/>
              <a:t>https://</a:t>
            </a:r>
            <a:r>
              <a:rPr lang="en-US" dirty="0" err="1"/>
              <a:t>www.poftut.com</a:t>
            </a:r>
            <a:r>
              <a:rPr lang="en-US" dirty="0"/>
              <a:t>/</a:t>
            </a:r>
            <a:r>
              <a:rPr lang="en-US" dirty="0" err="1"/>
              <a:t>linux</a:t>
            </a:r>
            <a:r>
              <a:rPr lang="en-US" dirty="0"/>
              <a:t>-</a:t>
            </a:r>
            <a:r>
              <a:rPr lang="en-US" dirty="0" err="1"/>
              <a:t>ethtool</a:t>
            </a:r>
            <a:r>
              <a:rPr lang="en-US" dirty="0"/>
              <a:t>-tutorial-usage-examples/ 1.1. Band</a:t>
            </a:r>
          </a:p>
        </p:txBody>
      </p:sp>
    </p:spTree>
    <p:extLst>
      <p:ext uri="{BB962C8B-B14F-4D97-AF65-F5344CB8AC3E}">
        <p14:creationId xmlns:p14="http://schemas.microsoft.com/office/powerpoint/2010/main" val="1628217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864</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EE-542 Lab-3 Fast Reliable File Transfer over TCP/IP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Lab-1</dc:title>
  <dc:creator>Microsoft Office User</dc:creator>
  <cp:lastModifiedBy>vishal_g1994@outlook.com</cp:lastModifiedBy>
  <cp:revision>146</cp:revision>
  <dcterms:created xsi:type="dcterms:W3CDTF">2019-08-30T05:57:09Z</dcterms:created>
  <dcterms:modified xsi:type="dcterms:W3CDTF">2020-02-02T04:42:03Z</dcterms:modified>
</cp:coreProperties>
</file>