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77745E3-09CC-46E2-8DC4-CF620DD2FDED}" type="datetimeFigureOut">
              <a:rPr lang="en-US" smtClean="0"/>
              <a:pPr/>
              <a:t>2/28/2019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990D496-EF1B-4E42-968B-EB75ABFDF28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745E3-09CC-46E2-8DC4-CF620DD2FDED}"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745E3-09CC-46E2-8DC4-CF620DD2FDED}"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7745E3-09CC-46E2-8DC4-CF620DD2FDED}"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7745E3-09CC-46E2-8DC4-CF620DD2FDED}"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990D496-EF1B-4E42-968B-EB75ABFDF2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7745E3-09CC-46E2-8DC4-CF620DD2FDED}"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7745E3-09CC-46E2-8DC4-CF620DD2FDED}" type="datetimeFigureOut">
              <a:rPr lang="en-US" smtClean="0"/>
              <a:pPr/>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7745E3-09CC-46E2-8DC4-CF620DD2FDED}" type="datetimeFigureOut">
              <a:rPr lang="en-US" smtClean="0"/>
              <a:pPr/>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745E3-09CC-46E2-8DC4-CF620DD2FDED}" type="datetimeFigureOut">
              <a:rPr lang="en-US" smtClean="0"/>
              <a:pPr/>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7745E3-09CC-46E2-8DC4-CF620DD2FDED}"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7745E3-09CC-46E2-8DC4-CF620DD2FDED}"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0D496-EF1B-4E42-968B-EB75ABFDF2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77745E3-09CC-46E2-8DC4-CF620DD2FDED}" type="datetimeFigureOut">
              <a:rPr lang="en-US" smtClean="0"/>
              <a:pPr/>
              <a:t>2/28/2019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990D496-EF1B-4E42-968B-EB75ABFDF28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ools.ietf.org/html/rfc6749#page-37" TargetMode="External"/><Relationship Id="rId2" Type="http://schemas.openxmlformats.org/officeDocument/2006/relationships/hyperlink" Target="https://tools.ietf.org/html/rfc6749#page-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990600" y="1600200"/>
            <a:ext cx="7591425" cy="1600200"/>
          </a:xfrm>
          <a:prstGeom prst="rect">
            <a:avLst/>
          </a:prstGeom>
          <a:ln>
            <a:headEnd/>
            <a:tailEnd/>
          </a:ln>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524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How token based authentication actually works?</a:t>
            </a:r>
            <a:br>
              <a:rPr lang="en-US" dirty="0" smtClean="0"/>
            </a:b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a:bodyPr>
          <a:lstStyle/>
          <a:p>
            <a:r>
              <a:rPr lang="en-US" dirty="0" smtClean="0"/>
              <a:t>In the Token based approach, the client application first sends a request to Authentication server endpoint with an appropriate credential. Now If the username and password are found correct then the Authentication server send a token to the client as a response. This token contains enough data to identify a particular user and an expiry </a:t>
            </a:r>
            <a:r>
              <a:rPr lang="en-US" dirty="0" err="1" smtClean="0"/>
              <a:t>time.The</a:t>
            </a:r>
            <a:r>
              <a:rPr lang="en-US" dirty="0" smtClean="0"/>
              <a:t> client application then uses the token to access the restricted resources in next requests till the token is valid. </a:t>
            </a:r>
          </a:p>
          <a:p>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9248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6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6019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171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JWT</a:t>
            </a:r>
            <a:br>
              <a:rPr lang="en-US" dirty="0" smtClean="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7162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772400" y="6019800"/>
            <a:ext cx="762000" cy="3810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79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JWT</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a:t>JSON Web Token</a:t>
            </a:r>
            <a:r>
              <a:rPr lang="en-US" dirty="0"/>
              <a:t> (</a:t>
            </a:r>
            <a:r>
              <a:rPr lang="en-US" b="1" dirty="0"/>
              <a:t>JWT</a:t>
            </a:r>
            <a:r>
              <a:rPr lang="en-US" dirty="0"/>
              <a:t>) with </a:t>
            </a:r>
            <a:r>
              <a:rPr lang="en-US" b="1" dirty="0"/>
              <a:t>Web API</a:t>
            </a:r>
            <a:r>
              <a:rPr lang="en-US" dirty="0"/>
              <a:t>. The modern approach for authenticating a user is through </a:t>
            </a:r>
            <a:r>
              <a:rPr lang="en-US" b="1" dirty="0"/>
              <a:t>token</a:t>
            </a:r>
            <a:r>
              <a:rPr lang="en-US" dirty="0"/>
              <a:t> based </a:t>
            </a:r>
            <a:r>
              <a:rPr lang="en-US" b="1" dirty="0"/>
              <a:t>authentication</a:t>
            </a:r>
            <a:r>
              <a:rPr lang="en-US" dirty="0"/>
              <a:t> scheme. It relies on signed </a:t>
            </a:r>
            <a:r>
              <a:rPr lang="en-US" b="1" dirty="0"/>
              <a:t>tokens</a:t>
            </a:r>
            <a:r>
              <a:rPr lang="en-US" dirty="0"/>
              <a:t> which are sent by user to server with each request. </a:t>
            </a:r>
            <a:br>
              <a:rPr lang="en-US" dirty="0"/>
            </a:br>
            <a:endParaRPr lang="en-US" dirty="0"/>
          </a:p>
          <a:p>
            <a:r>
              <a:rPr lang="en-US" dirty="0"/>
              <a:t>you put all claims in </a:t>
            </a:r>
            <a:r>
              <a:rPr lang="en-US" dirty="0" err="1"/>
              <a:t>json</a:t>
            </a:r>
            <a:r>
              <a:rPr lang="en-US" dirty="0"/>
              <a:t> web structure.</a:t>
            </a:r>
            <a:endParaRPr lang="en-US" dirty="0"/>
          </a:p>
          <a:p>
            <a:r>
              <a:rPr lang="en-US" dirty="0"/>
              <a:t>you sign structure using asymmetric key and encode whole thing in Base64.</a:t>
            </a:r>
            <a:endParaRPr lang="en-US" dirty="0"/>
          </a:p>
          <a:p>
            <a:r>
              <a:rPr lang="en-US" dirty="0"/>
              <a:t>validating </a:t>
            </a:r>
            <a:r>
              <a:rPr lang="en-US" dirty="0" err="1"/>
              <a:t>signature,issuer</a:t>
            </a:r>
            <a:r>
              <a:rPr lang="en-US" dirty="0"/>
              <a:t> and audience </a:t>
            </a:r>
            <a:endParaRPr lang="en-US" dirty="0"/>
          </a:p>
          <a:p>
            <a:endParaRPr lang="en-US" dirty="0"/>
          </a:p>
        </p:txBody>
      </p:sp>
    </p:spTree>
    <p:extLst>
      <p:ext uri="{BB962C8B-B14F-4D97-AF65-F5344CB8AC3E}">
        <p14:creationId xmlns:p14="http://schemas.microsoft.com/office/powerpoint/2010/main" val="25349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JWT</a:t>
            </a:r>
            <a:br>
              <a:rPr lang="en-US" dirty="0" smtClean="0"/>
            </a:br>
            <a:endParaRPr lang="en-US"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1524000"/>
            <a:ext cx="7924800" cy="478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41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OWIN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u="sng" dirty="0"/>
              <a:t>OWIN</a:t>
            </a:r>
            <a:endParaRPr lang="en-US" b="1" dirty="0"/>
          </a:p>
          <a:p>
            <a:r>
              <a:rPr lang="en-US" dirty="0"/>
              <a:t>Open Web Interface for.NET (OWIN) is an open-source specification that describes an abstraction layer between web servers and application components. It defines a standard interface between .NET web servers and web applications. </a:t>
            </a:r>
          </a:p>
          <a:p>
            <a:r>
              <a:rPr lang="en-US" dirty="0"/>
              <a:t/>
            </a:r>
            <a:br>
              <a:rPr lang="en-US" dirty="0"/>
            </a:br>
            <a:r>
              <a:rPr lang="en-US" dirty="0"/>
              <a:t>The primary goal of OWIN is to decouple the server and application, encouraging development of small and focused application.</a:t>
            </a:r>
          </a:p>
          <a:p>
            <a:endParaRPr lang="en-US" dirty="0"/>
          </a:p>
        </p:txBody>
      </p:sp>
    </p:spTree>
    <p:extLst>
      <p:ext uri="{BB962C8B-B14F-4D97-AF65-F5344CB8AC3E}">
        <p14:creationId xmlns:p14="http://schemas.microsoft.com/office/powerpoint/2010/main" val="322483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OWIN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In simple explanation token authentication is a 2 step process.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Initially user pass his credentials (</a:t>
            </a:r>
            <a:r>
              <a:rPr lang="en-US" sz="2000" dirty="0" err="1">
                <a:latin typeface="Arial" panose="020B0604020202020204" pitchFamily="34" charset="0"/>
                <a:cs typeface="Arial" panose="020B0604020202020204" pitchFamily="34" charset="0"/>
              </a:rPr>
              <a:t>UserName</a:t>
            </a:r>
            <a:r>
              <a:rPr lang="en-US" sz="2000" dirty="0">
                <a:latin typeface="Arial" panose="020B0604020202020204" pitchFamily="34" charset="0"/>
                <a:cs typeface="Arial" panose="020B0604020202020204" pitchFamily="34" charset="0"/>
              </a:rPr>
              <a:t> +Password)  to the Authorization server</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Authorization server returns security token if credentials are correct.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Any further transactions can be processed by just passing the security token.</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965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OWIN</a:t>
            </a:r>
            <a:br>
              <a:rPr lang="en-US" dirty="0" smtClean="0"/>
            </a:b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34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444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9372600" cy="1143000"/>
          </a:xfrm>
        </p:spPr>
        <p:txBody>
          <a:bodyPr>
            <a:noAutofit/>
          </a:bodyPr>
          <a:lstStyle/>
          <a:p>
            <a:r>
              <a:rPr lang="en-US" sz="3200" dirty="0"/>
              <a:t>Why We Need token based authentication?</a:t>
            </a:r>
            <a:br>
              <a:rPr lang="en-US" sz="3200" dirty="0"/>
            </a:br>
            <a:endParaRPr lang="en-US" sz="32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Token</a:t>
            </a:r>
            <a:r>
              <a:rPr lang="en-US" sz="2000" dirty="0" smtClean="0">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based </a:t>
            </a:r>
            <a:r>
              <a:rPr lang="en-US" sz="2000" b="1" dirty="0">
                <a:latin typeface="Arial" panose="020B0604020202020204" pitchFamily="34" charset="0"/>
                <a:cs typeface="Arial" panose="020B0604020202020204" pitchFamily="34" charset="0"/>
              </a:rPr>
              <a:t>authentication</a:t>
            </a:r>
            <a:r>
              <a:rPr lang="en-US" sz="2000" dirty="0">
                <a:latin typeface="Arial" panose="020B0604020202020204" pitchFamily="34" charset="0"/>
                <a:cs typeface="Arial" panose="020B0604020202020204" pitchFamily="34" charset="0"/>
              </a:rPr>
              <a:t> is predominantly used on the web because it allows users to stay logged onto a website without the use of cookies</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 addition to a more user-friendly experience, </a:t>
            </a:r>
            <a:r>
              <a:rPr lang="en-US" sz="2000" b="1" dirty="0">
                <a:latin typeface="Arial" panose="020B0604020202020204" pitchFamily="34" charset="0"/>
                <a:cs typeface="Arial" panose="020B0604020202020204" pitchFamily="34" charset="0"/>
              </a:rPr>
              <a:t>tokens</a:t>
            </a:r>
            <a:r>
              <a:rPr lang="en-US" sz="2000" dirty="0">
                <a:latin typeface="Arial" panose="020B0604020202020204" pitchFamily="34" charset="0"/>
                <a:cs typeface="Arial" panose="020B0604020202020204" pitchFamily="34" charset="0"/>
              </a:rPr>
              <a:t> are more secure because they can be used to replace a user's actual credentials.</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79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1828800"/>
            <a:ext cx="9144000" cy="342900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pic>
        <p:nvPicPr>
          <p:cNvPr id="2051" name="Picture 3"/>
          <p:cNvPicPr>
            <a:picLocks noChangeAspect="1" noChangeArrowheads="1"/>
          </p:cNvPicPr>
          <p:nvPr/>
        </p:nvPicPr>
        <p:blipFill>
          <a:blip r:embed="rId3"/>
          <a:srcRect/>
          <a:stretch>
            <a:fillRect/>
          </a:stretch>
        </p:blipFill>
        <p:spPr bwMode="auto">
          <a:xfrm>
            <a:off x="0" y="304800"/>
            <a:ext cx="9144000" cy="990600"/>
          </a:xfrm>
          <a:prstGeom prst="rect">
            <a:avLst/>
          </a:prstGeom>
          <a:ln>
            <a:headEnd/>
            <a:tailEnd/>
          </a:ln>
        </p:spPr>
        <p:style>
          <a:lnRef idx="3">
            <a:schemeClr val="lt1"/>
          </a:lnRef>
          <a:fillRef idx="1">
            <a:schemeClr val="dk1"/>
          </a:fillRef>
          <a:effectRef idx="1">
            <a:schemeClr val="dk1"/>
          </a:effectRef>
          <a:fontRef idx="minor">
            <a:schemeClr val="lt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2800" dirty="0"/>
              <a:t>How token based authentication actually works?</a:t>
            </a:r>
            <a:br>
              <a:rPr lang="en-US" sz="2800" dirty="0"/>
            </a:br>
            <a:endParaRPr lang="en-US" sz="2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the Token based approach, the client application first sends a request to Authentication server endpoint with an appropriate credential</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Now If the username and password are found correct then the Authentication server send a token to the client as a response. </a:t>
            </a: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token contains enough data to identify a particular user and an expiry </a:t>
            </a:r>
            <a:r>
              <a:rPr lang="en-US" sz="2000" dirty="0" smtClean="0">
                <a:latin typeface="Arial" panose="020B0604020202020204" pitchFamily="34" charset="0"/>
                <a:cs typeface="Arial" panose="020B0604020202020204" pitchFamily="34" charset="0"/>
              </a:rPr>
              <a:t>time. The </a:t>
            </a:r>
            <a:r>
              <a:rPr lang="en-US" sz="2000" dirty="0">
                <a:latin typeface="Arial" panose="020B0604020202020204" pitchFamily="34" charset="0"/>
                <a:cs typeface="Arial" panose="020B0604020202020204" pitchFamily="34" charset="0"/>
              </a:rPr>
              <a:t>client application then uses the token to access the restricted resources in next requests till the token is valid. </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17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 of token authentication:</a:t>
            </a:r>
            <a:br>
              <a:rPr lang="en-US" dirty="0"/>
            </a:b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Scalability </a:t>
            </a:r>
            <a:r>
              <a:rPr lang="en-US" sz="2000" b="1" dirty="0">
                <a:latin typeface="Arial" panose="020B0604020202020204" pitchFamily="34" charset="0"/>
                <a:cs typeface="Arial" panose="020B0604020202020204" pitchFamily="34" charset="0"/>
              </a:rPr>
              <a:t>of Servers:</a:t>
            </a:r>
            <a:r>
              <a:rPr lang="en-US" sz="2000" dirty="0">
                <a:latin typeface="Arial" panose="020B0604020202020204" pitchFamily="34" charset="0"/>
                <a:cs typeface="Arial" panose="020B0604020202020204" pitchFamily="34" charset="0"/>
              </a:rPr>
              <a:t> The token sent to the server is self contained which holds all the user information needed for authentication, so adding more servers to your web farm is an easy task, there is no dependent on shared session stores.</a:t>
            </a:r>
          </a:p>
          <a:p>
            <a:pPr>
              <a:buFont typeface="Wingdings" panose="05000000000000000000" pitchFamily="2" charset="2"/>
              <a:buChar char="Ø"/>
            </a:pPr>
            <a:endParaRPr lang="en-US" sz="2000" b="1"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Loosely </a:t>
            </a:r>
            <a:r>
              <a:rPr lang="en-US" sz="2000" b="1" dirty="0">
                <a:latin typeface="Arial" panose="020B0604020202020204" pitchFamily="34" charset="0"/>
                <a:cs typeface="Arial" panose="020B0604020202020204" pitchFamily="34" charset="0"/>
              </a:rPr>
              <a:t>Coupling:</a:t>
            </a:r>
            <a:r>
              <a:rPr lang="en-US" sz="2000" dirty="0">
                <a:latin typeface="Arial" panose="020B0604020202020204" pitchFamily="34" charset="0"/>
                <a:cs typeface="Arial" panose="020B0604020202020204" pitchFamily="34" charset="0"/>
              </a:rPr>
              <a:t> Your front-end application is not coupled with specific authentication mechanism, the token is generated from the server and your API is built in a way to understand this token and do the authentication.</a:t>
            </a:r>
          </a:p>
          <a:p>
            <a:pPr>
              <a:buFont typeface="Wingdings" panose="05000000000000000000" pitchFamily="2" charset="2"/>
              <a:buChar char="Ø"/>
            </a:pPr>
            <a:endParaRPr lang="en-US" sz="2000" b="1"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Mobile </a:t>
            </a:r>
            <a:r>
              <a:rPr lang="en-US" sz="2000" b="1" dirty="0">
                <a:latin typeface="Arial" panose="020B0604020202020204" pitchFamily="34" charset="0"/>
                <a:cs typeface="Arial" panose="020B0604020202020204" pitchFamily="34" charset="0"/>
              </a:rPr>
              <a:t>Friendly:</a:t>
            </a:r>
            <a:r>
              <a:rPr lang="en-US" sz="2000" dirty="0">
                <a:latin typeface="Arial" panose="020B0604020202020204" pitchFamily="34" charset="0"/>
                <a:cs typeface="Arial" panose="020B0604020202020204" pitchFamily="34" charset="0"/>
              </a:rPr>
              <a:t> Cookies and browsers like each other, but storing cookies on native platforms (Android, iOS, Windows Phone) is not a trivial task, having standard way to authenticate users will simplify our life if we decided to consume the back-end API from native applications.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218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panose="020B0604020202020204" pitchFamily="34" charset="0"/>
                <a:cs typeface="Arial" panose="020B0604020202020204" pitchFamily="34" charset="0"/>
              </a:rPr>
              <a:t>Access Token</a:t>
            </a:r>
            <a:r>
              <a:rPr lang="en-US" dirty="0"/>
              <a: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An </a:t>
            </a:r>
            <a:r>
              <a:rPr lang="en-US" sz="2000" b="1" dirty="0">
                <a:latin typeface="Arial" panose="020B0604020202020204" pitchFamily="34" charset="0"/>
                <a:cs typeface="Arial" panose="020B0604020202020204" pitchFamily="34" charset="0"/>
              </a:rPr>
              <a:t>Access Token</a:t>
            </a:r>
            <a:r>
              <a:rPr lang="en-US" sz="2000" dirty="0">
                <a:latin typeface="Arial" panose="020B0604020202020204" pitchFamily="34" charset="0"/>
                <a:cs typeface="Arial" panose="020B0604020202020204" pitchFamily="34" charset="0"/>
              </a:rPr>
              <a:t> is a credential that can be used by an application to </a:t>
            </a:r>
            <a:r>
              <a:rPr lang="en-US" sz="2000" b="1" dirty="0">
                <a:latin typeface="Arial" panose="020B0604020202020204" pitchFamily="34" charset="0"/>
                <a:cs typeface="Arial" panose="020B0604020202020204" pitchFamily="34" charset="0"/>
              </a:rPr>
              <a:t>access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 </a:t>
            </a:r>
            <a:r>
              <a:rPr lang="en-US" sz="2000" b="1" dirty="0" smtClean="0">
                <a:latin typeface="Arial" panose="020B0604020202020204" pitchFamily="34" charset="0"/>
                <a:cs typeface="Arial" panose="020B0604020202020204" pitchFamily="34" charset="0"/>
              </a:rPr>
              <a:t>API</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Access </a:t>
            </a:r>
            <a:r>
              <a:rPr lang="en-US" sz="2000" b="1" dirty="0">
                <a:latin typeface="Arial" panose="020B0604020202020204" pitchFamily="34" charset="0"/>
                <a:cs typeface="Arial" panose="020B0604020202020204" pitchFamily="34" charset="0"/>
              </a:rPr>
              <a:t>Tokens</a:t>
            </a:r>
            <a:r>
              <a:rPr lang="en-US" sz="2000" dirty="0">
                <a:latin typeface="Arial" panose="020B0604020202020204" pitchFamily="34" charset="0"/>
                <a:cs typeface="Arial" panose="020B0604020202020204" pitchFamily="34" charset="0"/>
              </a:rPr>
              <a:t> can be either an opaque string or a JSON web </a:t>
            </a:r>
            <a:r>
              <a:rPr lang="en-US" sz="2000" b="1" dirty="0">
                <a:latin typeface="Arial" panose="020B0604020202020204" pitchFamily="34" charset="0"/>
                <a:cs typeface="Arial" panose="020B0604020202020204" pitchFamily="34" charset="0"/>
              </a:rPr>
              <a:t>token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They </a:t>
            </a:r>
            <a:r>
              <a:rPr lang="en-US" sz="2000" dirty="0">
                <a:latin typeface="Arial" panose="020B0604020202020204" pitchFamily="34" charset="0"/>
                <a:cs typeface="Arial" panose="020B0604020202020204" pitchFamily="34" charset="0"/>
              </a:rPr>
              <a:t>inform the </a:t>
            </a:r>
            <a:r>
              <a:rPr lang="en-US" sz="2000" b="1" dirty="0">
                <a:latin typeface="Arial" panose="020B0604020202020204" pitchFamily="34" charset="0"/>
                <a:cs typeface="Arial" panose="020B0604020202020204" pitchFamily="34" charset="0"/>
              </a:rPr>
              <a:t>API</a:t>
            </a:r>
            <a:r>
              <a:rPr lang="en-US" sz="2000" dirty="0">
                <a:latin typeface="Arial" panose="020B0604020202020204" pitchFamily="34" charset="0"/>
                <a:cs typeface="Arial" panose="020B0604020202020204" pitchFamily="34" charset="0"/>
              </a:rPr>
              <a:t> that the bearer of the </a:t>
            </a:r>
            <a:r>
              <a:rPr lang="en-US" sz="2000" b="1" dirty="0">
                <a:latin typeface="Arial" panose="020B0604020202020204" pitchFamily="34" charset="0"/>
                <a:cs typeface="Arial" panose="020B0604020202020204" pitchFamily="34" charset="0"/>
              </a:rPr>
              <a:t>token</a:t>
            </a:r>
            <a:r>
              <a:rPr lang="en-US" sz="2000" dirty="0">
                <a:latin typeface="Arial" panose="020B0604020202020204" pitchFamily="34" charset="0"/>
                <a:cs typeface="Arial" panose="020B0604020202020204" pitchFamily="34" charset="0"/>
              </a:rPr>
              <a:t> has </a:t>
            </a:r>
            <a:r>
              <a:rPr lang="en-US" sz="2000" dirty="0" smtClean="0">
                <a:latin typeface="Arial" panose="020B0604020202020204" pitchFamily="34" charset="0"/>
                <a:cs typeface="Arial" panose="020B0604020202020204" pitchFamily="34" charset="0"/>
              </a:rPr>
              <a:t>been authorized to</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access</a:t>
            </a:r>
            <a:r>
              <a:rPr lang="en-US" sz="2000" dirty="0">
                <a:latin typeface="Arial" panose="020B0604020202020204" pitchFamily="34" charset="0"/>
                <a:cs typeface="Arial" panose="020B0604020202020204" pitchFamily="34" charset="0"/>
              </a:rPr>
              <a:t> the </a:t>
            </a:r>
            <a:r>
              <a:rPr lang="en-US" sz="2000" b="1" dirty="0">
                <a:latin typeface="Arial" panose="020B0604020202020204" pitchFamily="34" charset="0"/>
                <a:cs typeface="Arial" panose="020B0604020202020204" pitchFamily="34" charset="0"/>
              </a:rPr>
              <a:t>API </a:t>
            </a:r>
            <a:r>
              <a:rPr lang="en-US" sz="2000" dirty="0">
                <a:latin typeface="Arial" panose="020B0604020202020204" pitchFamily="34" charset="0"/>
                <a:cs typeface="Arial" panose="020B0604020202020204" pitchFamily="34" charset="0"/>
              </a:rPr>
              <a:t>and perform specific actions specified by the scope that has been granted</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a:t>
            </a:r>
            <a:r>
              <a:rPr lang="en-US" sz="2000" b="1" dirty="0" err="1">
                <a:latin typeface="Arial" panose="020B0604020202020204" pitchFamily="34" charset="0"/>
                <a:cs typeface="Arial" panose="020B0604020202020204" pitchFamily="34" charset="0"/>
              </a:rPr>
              <a:t>grant_type</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URL parameter is required by </a:t>
            </a:r>
            <a:r>
              <a:rPr lang="en-US" sz="2000" dirty="0">
                <a:latin typeface="Arial" panose="020B0604020202020204" pitchFamily="34" charset="0"/>
                <a:cs typeface="Arial" panose="020B0604020202020204" pitchFamily="34" charset="0"/>
                <a:hlinkClick r:id="rId2"/>
              </a:rPr>
              <a:t>OAuth2 RFC</a:t>
            </a:r>
            <a:r>
              <a:rPr lang="en-US" sz="2000" dirty="0">
                <a:latin typeface="Arial" panose="020B0604020202020204" pitchFamily="34" charset="0"/>
                <a:cs typeface="Arial" panose="020B0604020202020204" pitchFamily="34" charset="0"/>
              </a:rPr>
              <a:t> for the /token endpoint, which exchanges a grant for real tokens. So the OAuth2 server knows what you are sending to it. You are using the </a:t>
            </a:r>
            <a:r>
              <a:rPr lang="en-US" sz="2000" dirty="0">
                <a:latin typeface="Arial" panose="020B0604020202020204" pitchFamily="34" charset="0"/>
                <a:cs typeface="Arial" panose="020B0604020202020204" pitchFamily="34" charset="0"/>
                <a:hlinkClick r:id="rId3"/>
              </a:rPr>
              <a:t>Resource Owner Password Credentials Grant</a:t>
            </a:r>
            <a:r>
              <a:rPr lang="en-US" sz="2000" dirty="0">
                <a:latin typeface="Arial" panose="020B0604020202020204" pitchFamily="34" charset="0"/>
                <a:cs typeface="Arial" panose="020B0604020202020204" pitchFamily="34" charset="0"/>
              </a:rPr>
              <a:t>, so you must specify it with the value password.</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grant_type</a:t>
            </a:r>
            <a:r>
              <a:rPr lang="en-US" sz="2000" dirty="0">
                <a:latin typeface="Arial" panose="020B0604020202020204" pitchFamily="34" charset="0"/>
                <a:cs typeface="Arial" panose="020B0604020202020204" pitchFamily="34" charset="0"/>
              </a:rPr>
              <a:t>=password means that you are sending a username and a password to the /token endpoint.</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26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Securing your </a:t>
            </a:r>
            <a:r>
              <a:rPr lang="en-US" dirty="0" err="1" smtClean="0"/>
              <a:t>Api</a:t>
            </a:r>
            <a:r>
              <a:rPr lang="en-US" dirty="0" smtClean="0"/>
              <a:t> is</a:t>
            </a: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a:buClrTx/>
              <a:buFont typeface="Wingdings" pitchFamily="2" charset="2"/>
              <a:buChar char="§"/>
            </a:pPr>
            <a:r>
              <a:rPr lang="en-US" sz="2000" dirty="0" smtClean="0"/>
              <a:t>Keeping your network secure, so that hackers cannot break in .</a:t>
            </a:r>
          </a:p>
          <a:p>
            <a:pPr>
              <a:buClr>
                <a:schemeClr val="bg1"/>
              </a:buClr>
              <a:buFont typeface="Wingdings" pitchFamily="2" charset="2"/>
              <a:buChar char="§"/>
            </a:pPr>
            <a:r>
              <a:rPr lang="en-US" sz="2000" dirty="0" smtClean="0"/>
              <a:t>Different parts of </a:t>
            </a:r>
            <a:r>
              <a:rPr lang="en-US" sz="2000" dirty="0" err="1" smtClean="0"/>
              <a:t>Api</a:t>
            </a:r>
            <a:r>
              <a:rPr lang="en-US" sz="2000" dirty="0" smtClean="0"/>
              <a:t> interaction that have to be secured</a:t>
            </a:r>
          </a:p>
          <a:p>
            <a:pPr>
              <a:buClr>
                <a:schemeClr val="bg1"/>
              </a:buCl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457200" y="457200"/>
            <a:ext cx="8229600" cy="762000"/>
          </a:xfrm>
          <a:prstGeom prst="rect">
            <a:avLst/>
          </a:prstGeom>
          <a:ln>
            <a:headEnd/>
            <a:tailEnd/>
          </a:ln>
        </p:spPr>
        <p:style>
          <a:lnRef idx="3">
            <a:schemeClr val="lt1"/>
          </a:lnRef>
          <a:fillRef idx="1">
            <a:schemeClr val="dk1"/>
          </a:fillRef>
          <a:effectRef idx="1">
            <a:schemeClr val="dk1"/>
          </a:effectRef>
          <a:fontRef idx="minor">
            <a:schemeClr val="lt1"/>
          </a:fontRef>
        </p:style>
      </p:pic>
      <p:pic>
        <p:nvPicPr>
          <p:cNvPr id="5" name="Picture 3"/>
          <p:cNvPicPr>
            <a:picLocks noChangeAspect="1" noChangeArrowheads="1"/>
          </p:cNvPicPr>
          <p:nvPr/>
        </p:nvPicPr>
        <p:blipFill>
          <a:blip r:embed="rId3"/>
          <a:srcRect/>
          <a:stretch>
            <a:fillRect/>
          </a:stretch>
        </p:blipFill>
        <p:spPr bwMode="auto">
          <a:xfrm>
            <a:off x="1295400" y="2362200"/>
            <a:ext cx="5943600" cy="1600200"/>
          </a:xfrm>
          <a:prstGeom prst="rect">
            <a:avLst/>
          </a:prstGeom>
          <a:noFill/>
          <a:ln w="9525">
            <a:noFill/>
            <a:miter lim="800000"/>
            <a:headEnd/>
            <a:tailEnd/>
          </a:ln>
          <a:effectLst/>
        </p:spPr>
      </p:pic>
      <p:sp>
        <p:nvSpPr>
          <p:cNvPr id="6" name="TextBox 5"/>
          <p:cNvSpPr txBox="1"/>
          <p:nvPr/>
        </p:nvSpPr>
        <p:spPr>
          <a:xfrm>
            <a:off x="990600" y="4191000"/>
            <a:ext cx="70104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All though chain of events, there’s security you can put on :-</a:t>
            </a:r>
          </a:p>
          <a:p>
            <a:pPr>
              <a:buFont typeface="Arial" pitchFamily="34" charset="0"/>
              <a:buChar char="•"/>
            </a:pPr>
            <a:r>
              <a:rPr lang="en-US" b="1" dirty="0" err="1" smtClean="0"/>
              <a:t>Api</a:t>
            </a:r>
            <a:r>
              <a:rPr lang="en-US" b="1" dirty="0" smtClean="0"/>
              <a:t> Consumer </a:t>
            </a:r>
            <a:r>
              <a:rPr lang="en-US" dirty="0" err="1" smtClean="0"/>
              <a:t>i.e</a:t>
            </a:r>
            <a:r>
              <a:rPr lang="en-US" dirty="0" smtClean="0"/>
              <a:t> </a:t>
            </a:r>
            <a:r>
              <a:rPr lang="en-US" dirty="0" err="1" smtClean="0"/>
              <a:t>smartphones,desktops</a:t>
            </a:r>
            <a:r>
              <a:rPr lang="en-US" dirty="0" smtClean="0"/>
              <a:t> etc..</a:t>
            </a:r>
          </a:p>
          <a:p>
            <a:pPr>
              <a:buFont typeface="Arial" pitchFamily="34" charset="0"/>
              <a:buChar char="•"/>
            </a:pPr>
            <a:r>
              <a:rPr lang="en-US" b="1" dirty="0" err="1"/>
              <a:t>N</a:t>
            </a:r>
            <a:r>
              <a:rPr lang="en-US" b="1" dirty="0" err="1" smtClean="0"/>
              <a:t>etwork</a:t>
            </a:r>
            <a:r>
              <a:rPr lang="en-US" dirty="0" err="1" smtClean="0"/>
              <a:t>,so</a:t>
            </a:r>
            <a:r>
              <a:rPr lang="en-US" dirty="0" smtClean="0"/>
              <a:t> that data passing is </a:t>
            </a:r>
            <a:r>
              <a:rPr lang="en-US" dirty="0" err="1" smtClean="0"/>
              <a:t>encypted</a:t>
            </a:r>
            <a:r>
              <a:rPr lang="en-US" dirty="0" smtClean="0"/>
              <a:t> and secure</a:t>
            </a:r>
          </a:p>
          <a:p>
            <a:pPr>
              <a:buFont typeface="Arial" pitchFamily="34" charset="0"/>
              <a:buChar char="•"/>
            </a:pPr>
            <a:r>
              <a:rPr lang="en-US" b="1" dirty="0" err="1" smtClean="0"/>
              <a:t>Api</a:t>
            </a:r>
            <a:r>
              <a:rPr lang="en-US" b="1" dirty="0" smtClean="0"/>
              <a:t> provider </a:t>
            </a:r>
            <a:r>
              <a:rPr lang="en-US" dirty="0" err="1" smtClean="0"/>
              <a:t>i.e</a:t>
            </a:r>
            <a:r>
              <a:rPr lang="en-US" dirty="0" smtClean="0"/>
              <a:t> Server location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6" name="Picture 4"/>
          <p:cNvPicPr>
            <a:picLocks noChangeAspect="1" noChangeArrowheads="1"/>
          </p:cNvPicPr>
          <p:nvPr/>
        </p:nvPicPr>
        <p:blipFill>
          <a:blip r:embed="rId2"/>
          <a:srcRect/>
          <a:stretch>
            <a:fillRect/>
          </a:stretch>
        </p:blipFill>
        <p:spPr bwMode="auto">
          <a:xfrm>
            <a:off x="533400" y="533400"/>
            <a:ext cx="8077200" cy="685800"/>
          </a:xfrm>
          <a:prstGeom prst="rect">
            <a:avLst/>
          </a:prstGeom>
          <a:noFill/>
          <a:ln w="9525">
            <a:noFill/>
            <a:miter lim="800000"/>
            <a:headEnd/>
            <a:tailEnd/>
          </a:ln>
          <a:effectLst/>
        </p:spPr>
      </p:pic>
      <p:pic>
        <p:nvPicPr>
          <p:cNvPr id="3077" name="Picture 5"/>
          <p:cNvPicPr>
            <a:picLocks noGrp="1" noChangeAspect="1" noChangeArrowheads="1"/>
          </p:cNvPicPr>
          <p:nvPr>
            <p:ph idx="1"/>
          </p:nvPr>
        </p:nvPicPr>
        <p:blipFill>
          <a:blip r:embed="rId3"/>
          <a:srcRect/>
          <a:stretch>
            <a:fillRect/>
          </a:stretch>
        </p:blipFill>
        <p:spPr bwMode="auto">
          <a:xfrm>
            <a:off x="533400" y="1447800"/>
            <a:ext cx="8077200" cy="3810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524000" y="0"/>
            <a:ext cx="6086475" cy="2895600"/>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2667000" y="2971800"/>
            <a:ext cx="2933700" cy="228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219200" y="3200400"/>
            <a:ext cx="6296025" cy="3362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0" y="0"/>
            <a:ext cx="9144000" cy="4876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0" y="0"/>
            <a:ext cx="9144000" cy="4343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0" y="0"/>
            <a:ext cx="9144000" cy="6019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dirty="0" smtClean="0"/>
              <a:t>Token based authentication in ASP.NET Web API</a:t>
            </a:r>
            <a:br>
              <a:rPr lang="en-US" dirty="0" smtClean="0"/>
            </a:b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dirty="0" smtClean="0"/>
              <a:t>Nowadays Web API adoption is increasing at a rapid pace. So it's very essential to implement security for all types of clients trying to access data from Web API services.</a:t>
            </a:r>
            <a:br>
              <a:rPr lang="en-US" dirty="0" smtClean="0"/>
            </a:br>
            <a:r>
              <a:rPr lang="en-US" dirty="0" smtClean="0"/>
              <a:t/>
            </a:r>
            <a:br>
              <a:rPr lang="en-US" dirty="0" smtClean="0"/>
            </a:br>
            <a:r>
              <a:rPr lang="en-US" dirty="0" smtClean="0"/>
              <a:t>Nowadays the most preferred approach to secure server resources by authenticating users in WEB API is to use signed token, which contains enough data to identify a particular </a:t>
            </a:r>
            <a:r>
              <a:rPr lang="en-US" dirty="0" err="1" smtClean="0"/>
              <a:t>user.This</a:t>
            </a:r>
            <a:r>
              <a:rPr lang="en-US" dirty="0" smtClean="0"/>
              <a:t> is called token-based approach. This is because of following reason:</a:t>
            </a:r>
          </a:p>
          <a:p>
            <a:r>
              <a:rPr lang="en-US" dirty="0" smtClean="0"/>
              <a:t> </a:t>
            </a:r>
          </a:p>
          <a:p>
            <a:pPr lvl="0"/>
            <a:r>
              <a:rPr lang="en-US" dirty="0" smtClean="0"/>
              <a:t>Loose Coupling - The client application is not tied to a particular authentication scheme. The token is generated, validated and perform the authentication by the server.</a:t>
            </a:r>
          </a:p>
          <a:p>
            <a:pPr lvl="0"/>
            <a:r>
              <a:rPr lang="en-US" dirty="0" smtClean="0"/>
              <a:t>Mobile Friendly - In native platform like </a:t>
            </a:r>
            <a:r>
              <a:rPr lang="en-US" dirty="0" err="1" smtClean="0"/>
              <a:t>iOS</a:t>
            </a:r>
            <a:r>
              <a:rPr lang="en-US" dirty="0" smtClean="0"/>
              <a:t>, Android, Windows 8 etc. handling cookies are not an easy task. Token-based approach simplifies this a lot.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275</TotalTime>
  <Words>361</Words>
  <Application>Microsoft Office PowerPoint</Application>
  <PresentationFormat>On-screen Show (4:3)</PresentationFormat>
  <Paragraphs>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Apex</vt:lpstr>
      <vt:lpstr>PowerPoint Presentation</vt:lpstr>
      <vt:lpstr>PowerPoint Presentation</vt:lpstr>
      <vt:lpstr>Securing your Api is</vt:lpstr>
      <vt:lpstr>PowerPoint Presentation</vt:lpstr>
      <vt:lpstr>PowerPoint Presentation</vt:lpstr>
      <vt:lpstr>PowerPoint Presentation</vt:lpstr>
      <vt:lpstr>PowerPoint Presentation</vt:lpstr>
      <vt:lpstr>PowerPoint Presentation</vt:lpstr>
      <vt:lpstr>Token based authentication in ASP.NET Web API </vt:lpstr>
      <vt:lpstr>How token based authentication actually works? </vt:lpstr>
      <vt:lpstr>PowerPoint Presentation</vt:lpstr>
      <vt:lpstr>PowerPoint Presentation</vt:lpstr>
      <vt:lpstr>JWT </vt:lpstr>
      <vt:lpstr>JWT </vt:lpstr>
      <vt:lpstr>JWT </vt:lpstr>
      <vt:lpstr>OWIN </vt:lpstr>
      <vt:lpstr>OWIN</vt:lpstr>
      <vt:lpstr>OWIN </vt:lpstr>
      <vt:lpstr>Why We Need token based authentication? </vt:lpstr>
      <vt:lpstr>How token based authentication actually works? </vt:lpstr>
      <vt:lpstr>Benefit of token authentication: </vt:lpstr>
      <vt:lpstr>Access Token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SedgwickUser</cp:lastModifiedBy>
  <cp:revision>24</cp:revision>
  <dcterms:created xsi:type="dcterms:W3CDTF">2019-02-02T12:30:40Z</dcterms:created>
  <dcterms:modified xsi:type="dcterms:W3CDTF">2019-02-28T15:55:20Z</dcterms:modified>
</cp:coreProperties>
</file>