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319" r:id="rId5"/>
    <p:sldId id="320" r:id="rId6"/>
    <p:sldId id="296" r:id="rId7"/>
    <p:sldId id="284" r:id="rId8"/>
    <p:sldId id="285" r:id="rId9"/>
    <p:sldId id="287" r:id="rId10"/>
    <p:sldId id="288" r:id="rId11"/>
    <p:sldId id="321" r:id="rId12"/>
    <p:sldId id="322" r:id="rId13"/>
    <p:sldId id="323" r:id="rId14"/>
    <p:sldId id="324" r:id="rId15"/>
    <p:sldId id="317" r:id="rId16"/>
    <p:sldId id="318" r:id="rId17"/>
    <p:sldId id="325" r:id="rId18"/>
    <p:sldId id="314" r:id="rId19"/>
    <p:sldId id="327" r:id="rId20"/>
    <p:sldId id="326" r:id="rId21"/>
    <p:sldId id="315" r:id="rId22"/>
    <p:sldId id="316" r:id="rId23"/>
    <p:sldId id="295" r:id="rId24"/>
    <p:sldId id="277" r:id="rId25"/>
    <p:sldId id="298" r:id="rId26"/>
    <p:sldId id="297" r:id="rId27"/>
    <p:sldId id="278" r:id="rId28"/>
    <p:sldId id="299" r:id="rId29"/>
    <p:sldId id="300" r:id="rId30"/>
    <p:sldId id="301" r:id="rId31"/>
    <p:sldId id="302" r:id="rId32"/>
    <p:sldId id="304" r:id="rId33"/>
    <p:sldId id="303" r:id="rId34"/>
    <p:sldId id="305" r:id="rId35"/>
    <p:sldId id="313" r:id="rId36"/>
    <p:sldId id="259" r:id="rId37"/>
    <p:sldId id="267" r:id="rId38"/>
    <p:sldId id="266" r:id="rId39"/>
    <p:sldId id="261" r:id="rId40"/>
    <p:sldId id="262" r:id="rId41"/>
    <p:sldId id="263" r:id="rId42"/>
    <p:sldId id="264" r:id="rId43"/>
    <p:sldId id="281" r:id="rId44"/>
    <p:sldId id="308" r:id="rId45"/>
    <p:sldId id="280" r:id="rId46"/>
    <p:sldId id="309" r:id="rId47"/>
    <p:sldId id="268" r:id="rId48"/>
    <p:sldId id="282" r:id="rId49"/>
    <p:sldId id="283" r:id="rId50"/>
    <p:sldId id="269" r:id="rId51"/>
    <p:sldId id="276" r:id="rId52"/>
    <p:sldId id="270" r:id="rId53"/>
    <p:sldId id="271" r:id="rId54"/>
    <p:sldId id="272" r:id="rId55"/>
    <p:sldId id="273" r:id="rId56"/>
    <p:sldId id="274" r:id="rId57"/>
    <p:sldId id="275" r:id="rId58"/>
    <p:sldId id="306" r:id="rId59"/>
    <p:sldId id="307" r:id="rId60"/>
    <p:sldId id="311" r:id="rId61"/>
    <p:sldId id="310" r:id="rId62"/>
    <p:sldId id="312" r:id="rId6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48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Garg and Shivam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ahu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15140" y="1504950"/>
            <a:ext cx="7705060" cy="3429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URL rewriting</a:t>
            </a:r>
          </a:p>
          <a:p>
            <a:r>
              <a:rPr lang="en-US" altLang="en-US" u="sng" dirty="0">
                <a:solidFill>
                  <a:schemeClr val="tx1"/>
                </a:solidFill>
                <a:latin typeface="Arial Unicode MS"/>
              </a:rPr>
              <a:t>http://example.com/sale/saleitems;jsessionid=2P0OC2JSNDLPSKHCJUN2JV?dest=Hawaii</a:t>
            </a:r>
            <a:r>
              <a:rPr lang="en-US" altLang="en-US" sz="800" u="sng" dirty="0">
                <a:solidFill>
                  <a:schemeClr val="tx1"/>
                </a:solidFill>
              </a:rPr>
              <a:t> </a:t>
            </a:r>
            <a:endParaRPr lang="en-US" altLang="en-US" sz="3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Application’s timeout is not set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Passwords are not properly hashed and salted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0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95E21-AF47-4336-A299-17EF35C0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621" y="57150"/>
            <a:ext cx="7524328" cy="685800"/>
          </a:xfrm>
        </p:spPr>
        <p:txBody>
          <a:bodyPr/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Security threats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BD8C5A-C7DA-4602-82EE-2F67AB923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56" y="742950"/>
            <a:ext cx="6912768" cy="1066800"/>
          </a:xfrm>
        </p:spPr>
        <p:txBody>
          <a:bodyPr/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Broken Authentication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8F3B3E-557B-4873-A91B-27C3D54FEB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581149"/>
            <a:ext cx="6912768" cy="3078833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Oauth/tokens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Never to send credentials over connections that are not 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381000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10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encryption in transit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card information, session tokens, passwords etc.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68C699-4F04-455C-B7CC-E93B77F6E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59" y="2343150"/>
            <a:ext cx="73116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B1C803-D301-4A49-BA8F-6811FAD7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150"/>
            <a:ext cx="7524328" cy="914400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2E4A9E-9FD3-4DD4-B976-2B73ADD3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971550"/>
            <a:ext cx="6912768" cy="1066800"/>
          </a:xfrm>
        </p:spPr>
        <p:txBody>
          <a:bodyPr/>
          <a:lstStyle/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/>
              <a:t>Sensitive Data Exposure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BCBDCF-FE72-4D97-A878-C7CC4A49C9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7656" y="1885949"/>
            <a:ext cx="6925168" cy="3048001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important to ensure that we incorporate strong and standard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encryption algorithms are used and proper key management is in place.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advised not to store sensitive data unnecessarily and should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scraped as soon as possible if it is no more required.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can also be avoided by disabling autocomplete on forms that collect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sensitive data such as password and disable caching for pages that contain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sensitive data.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5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access control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to gain control of other users accounts, alter access privileges,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change data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 :-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the URL for deleting the profile pic of a certain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If the application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vulnerable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shows the purchase for some other user whose id is 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25675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profile pic of Another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MODLISKHA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CBD977-6625-4BE7-BD47-033B71CE1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936599"/>
            <a:ext cx="4183743" cy="160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2F87B5B-CE4A-4B2E-8A4A-3753B612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737599"/>
            <a:ext cx="4130398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3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33B06C-E39F-4C86-8E65-0B6B0C37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224454"/>
            <a:ext cx="7524328" cy="1280496"/>
          </a:xfrm>
        </p:spPr>
        <p:txBody>
          <a:bodyPr/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Prevention:-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DEEDE86-D5FF-4558-8373-E6B1F1AA7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17" y="2876550"/>
            <a:ext cx="6066046" cy="1981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BE2793E-4C2A-4F47-B352-11A58D8C5B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809750"/>
            <a:ext cx="6912768" cy="3200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Encrypted URL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random generated id’s containing both letter and numbers instead of simple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Proper Access 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 user must be authorized for the information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the server provides it.</a:t>
            </a:r>
          </a:p>
          <a:p>
            <a:pPr marL="285750" indent="-28575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E38AB19-15DD-4C45-807F-EF6D9BE8B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17" y="3608232"/>
            <a:ext cx="4130398" cy="25910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0"/>
            <a:ext cx="7524328" cy="884466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Security threats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0" y="590550"/>
            <a:ext cx="6912768" cy="46064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Broken Access Control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9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Manipulation of 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Usually, stored in cookies, hidden form fields, or URL query 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attack success depends on integrity and logic validation mechanism 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result in consequences including XSS, SQL Injection, file inclusion,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path disclosure attacks.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BURP 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key cryptography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SSL(</a:t>
            </a:r>
            <a:r>
              <a:rPr lang="en-US" b="1" dirty="0"/>
              <a:t>Secure Sockets Layer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2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secretly altering, intercepting or relaying communications between 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interacting systems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Xerosploit Tool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Zanti App for Android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Two Phases :-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Comodo Secure Box :- Secure Box will allow you to create a threat-resistant tunnel to specific websites or portals, protect client applications from outside interference during run-time and to shield entire data repositories from attack.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7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A09E45-0F39-4EEA-A381-C330CAD8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AC2038-5D5B-4611-BE8A-B13E6EF1E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742951"/>
            <a:ext cx="6912768" cy="609600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BDB980-92C9-4FEE-8B17-096E873914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1352551"/>
            <a:ext cx="6912768" cy="330743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Some methods are used for public key Interception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IP spoofing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ARP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DNS spoofing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For description need vulnerable error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HTTP poisoning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SSL BEAST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itchFamily="34" charset="0"/>
                <a:cs typeface="Arial" pitchFamily="34" charset="0"/>
              </a:rPr>
              <a:t>SSL hijacking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12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D4F7B-C4BB-416F-9E20-BDBB0094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FBCFD-D0CB-4FFA-9842-3F96E4BC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SSL &amp; TLS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C3A94-182F-4472-ABF2-199E31289D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</a:rPr>
              <a:t> :- Data transfer server to server are not encrypted. Private data like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password also transfer as plaintext.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dirty="0">
                <a:latin typeface="Arial" pitchFamily="34" charset="0"/>
                <a:cs typeface="Arial" pitchFamily="34" charset="0"/>
              </a:rPr>
              <a:t> +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</a:t>
            </a:r>
            <a:r>
              <a:rPr lang="en-US" dirty="0">
                <a:latin typeface="Arial" pitchFamily="34" charset="0"/>
                <a:cs typeface="Arial" pitchFamily="34" charset="0"/>
              </a:rPr>
              <a:t> --------&gt;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HTTP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(Secure)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creates a secure session between Web server and Web browser.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TLS advance version of SSL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encryption method like ECA, RSA encryption.</a:t>
            </a:r>
          </a:p>
          <a:p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60859F1-0A50-461D-999D-842ED4695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71750"/>
            <a:ext cx="5913632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3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650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0D23E-3C66-4660-B804-44205D9D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-38100"/>
            <a:ext cx="7524328" cy="884466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9887C3-2FA8-489E-AAD9-96194F9CD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666750"/>
            <a:ext cx="6912768" cy="5334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Secure Sockets Layer(SSL)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6D66A1-B814-4F93-94C4-72BC5BA421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600200" y="1123950"/>
            <a:ext cx="6912768" cy="34598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For local testing, you can enable SSL in IIS Express from Visual Studio. In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the Properties window, set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Enabled</a:t>
            </a:r>
            <a:r>
              <a:rPr lang="en-US" dirty="0">
                <a:latin typeface="Arial" pitchFamily="34" charset="0"/>
                <a:cs typeface="Arial" pitchFamily="34" charset="0"/>
              </a:rPr>
              <a:t> to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. Note the value of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SSL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URL</a:t>
            </a:r>
            <a:r>
              <a:rPr lang="en-US" dirty="0">
                <a:latin typeface="Arial" pitchFamily="34" charset="0"/>
                <a:cs typeface="Arial" pitchFamily="34" charset="0"/>
              </a:rPr>
              <a:t>; use this URL for testing HTTPS connections.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D50702D-2781-4F5E-BC3B-536ED8AB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90750"/>
            <a:ext cx="3871295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9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6EA827-C80D-4856-9C45-6DF728C7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57150"/>
            <a:ext cx="7524328" cy="609600"/>
          </a:xfrm>
        </p:spPr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89481-3F23-4256-B610-9A8BB992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666750"/>
            <a:ext cx="7139880" cy="609600"/>
          </a:xfrm>
        </p:spPr>
        <p:txBody>
          <a:bodyPr/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following code shows a Web API authentication filter that checks for SSL: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3A54276-5675-4AD6-97F9-7CE061AD7CB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1170667"/>
            <a:ext cx="6324600" cy="21336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3748FC-50D3-480B-8FE3-8230D958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005005"/>
            <a:ext cx="5715000" cy="990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A8EA497-EE29-4B01-A5F4-EC6B95DC78B3}"/>
              </a:ext>
            </a:extLst>
          </p:cNvPr>
          <p:cNvSpPr/>
          <p:nvPr/>
        </p:nvSpPr>
        <p:spPr>
          <a:xfrm>
            <a:off x="2057400" y="3358704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Add this filter to any Web API actions that require SSL:</a:t>
            </a:r>
          </a:p>
        </p:txBody>
      </p:sp>
    </p:spTree>
    <p:extLst>
      <p:ext uri="{BB962C8B-B14F-4D97-AF65-F5344CB8AC3E}">
        <p14:creationId xmlns:p14="http://schemas.microsoft.com/office/powerpoint/2010/main" val="743475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5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524000" y="1352550"/>
            <a:ext cx="6912768" cy="29957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Facebook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Twitter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Google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GitHub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Etc.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666750"/>
            <a:ext cx="54864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Who Uses Token Based Authentication?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171450"/>
            <a:ext cx="7524328" cy="884466"/>
          </a:xfrm>
        </p:spPr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295400" y="742950"/>
            <a:ext cx="7848600" cy="440055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Server Based Authentication (The Traditional Method)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Store the user logged in information on the server.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The Problems with Server Based Authentication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Sessions : </a:t>
            </a:r>
            <a:r>
              <a:rPr lang="en-US" dirty="0">
                <a:latin typeface="Arial" pitchFamily="34" charset="0"/>
                <a:cs typeface="Arial" pitchFamily="34" charset="0"/>
              </a:rPr>
              <a:t>Every time a user is authenticated, the server will need to create a record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somewhere on our server. This is usually done in memory and when there are many users authenticating, the overhead on your server increases.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Scalability</a:t>
            </a:r>
            <a:r>
              <a:rPr lang="en-US" dirty="0">
                <a:latin typeface="Arial" pitchFamily="34" charset="0"/>
                <a:cs typeface="Arial" pitchFamily="34" charset="0"/>
              </a:rPr>
              <a:t>: As our cloud providers start replicating servers to handle application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load, having vital information in session memory will limit our ability to scale.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CORS</a:t>
            </a:r>
            <a:r>
              <a:rPr lang="en-US" dirty="0">
                <a:latin typeface="Arial" pitchFamily="34" charset="0"/>
                <a:cs typeface="Arial" pitchFamily="34" charset="0"/>
              </a:rPr>
              <a:t>: For multiple mobile devices, we have to worry about CORS .To grab resources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from another domain (mobile to our API server),We could run into forbidden requests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CSRF</a:t>
            </a:r>
            <a:r>
              <a:rPr lang="en-US" dirty="0">
                <a:latin typeface="Arial" pitchFamily="34" charset="0"/>
                <a:cs typeface="Arial" pitchFamily="34" charset="0"/>
              </a:rPr>
              <a:t>: Users are susceptible to CSRF attacks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00200" y="438150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Why Tokens Came Around ?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Security: </a:t>
            </a:r>
            <a:r>
              <a:rPr lang="en-US" dirty="0">
                <a:latin typeface="Arial" pitchFamily="34" charset="0"/>
                <a:cs typeface="Arial" pitchFamily="34" charset="0"/>
              </a:rPr>
              <a:t>Tokens are more secure because they can be used to replace a user's actual credentials.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Extensibility:</a:t>
            </a:r>
            <a:r>
              <a:rPr lang="en-US" dirty="0">
                <a:latin typeface="Arial" pitchFamily="34" charset="0"/>
                <a:cs typeface="Arial" pitchFamily="34" charset="0"/>
              </a:rPr>
              <a:t> share permissions with another. E.g.:-linked social accounts to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Facebook</a:t>
            </a:r>
            <a:r>
              <a:rPr lang="en-US" dirty="0">
                <a:latin typeface="Arial" pitchFamily="34" charset="0"/>
                <a:cs typeface="Arial" pitchFamily="34" charset="0"/>
              </a:rPr>
              <a:t> or Twitter.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provide selective permissions to third-party applications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iOS</a:t>
            </a:r>
            <a:r>
              <a:rPr lang="en-US" dirty="0">
                <a:latin typeface="Arial" pitchFamily="34" charset="0"/>
                <a:cs typeface="Arial" pitchFamily="34" charset="0"/>
              </a:rPr>
              <a:t>, Windows Phone) is not a trivial task.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Multiple Platforms and Domains:</a:t>
            </a:r>
            <a:r>
              <a:rPr lang="en-US" dirty="0">
                <a:latin typeface="Arial" pitchFamily="34" charset="0"/>
                <a:cs typeface="Arial" pitchFamily="34" charset="0"/>
              </a:rPr>
              <a:t> When our application and service expands, we will need to be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providing access to all sorts of devices and applications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stands for “Open Authorization”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An open standard protocol that provides simple and secure authorization for different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types of applications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simple and safe method for consumers to interact with protected data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Allows providers to give access to users without any exchange of credentials Designed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for use only with HTTP protocol</a:t>
            </a:r>
            <a:r>
              <a:rPr lang="en-US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OAuth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895350"/>
            <a:ext cx="7543800" cy="3657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is flexible, compatible and designed to work with mobile devices and desktop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applications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Provides a method for users to grant third-party access to their resources without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sharing their credentials. 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Provides a way to grant limited access in terms of scope and duration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Has support from big players in the industry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of </a:t>
            </a:r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4112" y="1104900"/>
            <a:ext cx="58959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XSS (Cross site scripting)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Authentication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Sensitive Data Exposure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Parameter Tampering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00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protocol supports bearer tokens. Once authorized, using bearer token client can request to access resource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Bearer Token?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 security token is something that any party in possession of the token (a "bearer") can use to present proof-of-possession 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Protocol defines two types of tokens used in the process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Access Token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These are credentials required to access the protected resources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rial" pitchFamily="34" charset="0"/>
                <a:cs typeface="Arial" pitchFamily="34" charset="0"/>
              </a:rPr>
              <a:t>Refresh Token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Refresh tokens are credentials used to obtain access tokens when it becomes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invalid or expires etc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666750"/>
            <a:ext cx="7620000" cy="38100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What is Access Token ?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b="1" dirty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Grant is a credential which represents owner’s authorization and used by client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access owner’s protected resources.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grant_type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>
                <a:latin typeface="Arial" pitchFamily="34" charset="0"/>
                <a:cs typeface="Arial" pitchFamily="34" charset="0"/>
              </a:rPr>
              <a:t>URL parameter is required for the /token endpoint, which exchanges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 grant for real tokens. So the OAuth2 server knows what you are sending to it.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so you must specify it with the value password.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The 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grant_type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=password </a:t>
            </a:r>
            <a:r>
              <a:rPr lang="en-US" dirty="0">
                <a:latin typeface="Arial" pitchFamily="34" charset="0"/>
                <a:cs typeface="Arial" pitchFamily="34" charset="0"/>
              </a:rPr>
              <a:t>means that you are sending a username and a password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to the /token endpoint.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r>
              <a:rPr lang="en-US" dirty="0"/>
              <a:t> – End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682852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666750"/>
            <a:ext cx="7315200" cy="3810000"/>
          </a:xfrm>
        </p:spPr>
        <p:txBody>
          <a:bodyPr/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Endpoints are the URIs which Client uses to make requests. Protocol supports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following authorization server endpoints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Authorization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Endpoint used by client to obtain resource authorization from resource owner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Token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Used by client to retrieve access or refresh token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Redirection Endpoint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Authorization server uses the endpoint to redirect after authorization process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 real life example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62600" y="209550"/>
            <a:ext cx="3388995" cy="3263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0" y="3486150"/>
            <a:ext cx="762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After you provide to Twitter your username and password,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The browser will redirect you back to LinkedIn, that now, 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without knowing any 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Twitter credential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can do something on Twitter.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just delegated LinkedIn to operate on Twitter.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0" y="1352550"/>
            <a:ext cx="40386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Twitter popup window  tells you in advance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what LinkedIn will be able to do with these 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authorization grant 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(this list of permissions is the SCOPE).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4800600" y="2114550"/>
            <a:ext cx="99060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OWIN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development of small and focused application.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OWIN security middleware is developed to implement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OAuth</a:t>
            </a:r>
            <a:r>
              <a:rPr lang="en-US" dirty="0">
                <a:latin typeface="Arial" pitchFamily="34" charset="0"/>
                <a:cs typeface="Arial" pitchFamily="34" charset="0"/>
              </a:rPr>
              <a:t> Protocol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Components/Architecture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b="1" dirty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OWIN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/>
              <a:t>Injection attacks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352550"/>
            <a:ext cx="7522368" cy="3352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SQL injection is a code injection technique that might destroy your database.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way to stop an injection attack :-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an appropriate request size limit</a:t>
            </a:r>
          </a:p>
        </p:txBody>
      </p:sp>
    </p:spTree>
    <p:extLst>
      <p:ext uri="{BB962C8B-B14F-4D97-AF65-F5344CB8AC3E}">
        <p14:creationId xmlns:p14="http://schemas.microsoft.com/office/powerpoint/2010/main" val="31535135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E.g.:- Step-1: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 OWIN Start Up class. [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Startup.Auth.cs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5791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7391400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E.g.:-Step-2: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Add a class for validating user credentials asking for tokens.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971550"/>
            <a:ext cx="7039008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45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JWT?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information between two parties.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Powerful token format used in HTTP headers in order to make some endpoint secure.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Its an Open standard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 JWT can be send via URL,POST 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contained  – Contains info about the user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database more than 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5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Header 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 algorithm like HMAC SHA256 or RSA 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Payload 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contains 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What is JWT?</a:t>
            </a: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header</a:t>
            </a:r>
            <a:r>
              <a:rPr lang="en-US" dirty="0"/>
              <a:t>.</a:t>
            </a:r>
            <a:r>
              <a:rPr lang="en-US" dirty="0">
                <a:solidFill>
                  <a:srgbClr val="00B050"/>
                </a:solidFill>
              </a:rPr>
              <a:t>payload</a:t>
            </a:r>
            <a:r>
              <a:rPr lang="en-US" dirty="0"/>
              <a:t>.</a:t>
            </a:r>
            <a:r>
              <a:rPr lang="en-US" dirty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SQL Injection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38150"/>
            <a:ext cx="3777190" cy="2391109"/>
          </a:xfrm>
        </p:spPr>
      </p:pic>
      <p:pic>
        <p:nvPicPr>
          <p:cNvPr id="1026" name="Picture 2" descr="C:\Users\vgarg\Desktop\WEB API SECURITY\shivam\sqlinjection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4267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0" y="1100465"/>
            <a:ext cx="373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Malicious SQL code for backend  DB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Hackers enter various SQL commands in the form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4075" y="295275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Prevention :-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Stored Procedures. </a:t>
            </a:r>
          </a:p>
        </p:txBody>
      </p:sp>
    </p:spTree>
    <p:extLst>
      <p:ext uri="{BB962C8B-B14F-4D97-AF65-F5344CB8AC3E}">
        <p14:creationId xmlns:p14="http://schemas.microsoft.com/office/powerpoint/2010/main" val="2207029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Flow</a:t>
            </a: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 Steps :- </a:t>
            </a: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 </a:t>
            </a:r>
          </a:p>
          <a:p>
            <a:r>
              <a:rPr lang="en-US" dirty="0"/>
              <a:t>"</a:t>
            </a:r>
            <a:r>
              <a:rPr lang="en-US" dirty="0" err="1"/>
              <a:t>typ</a:t>
            </a:r>
            <a:r>
              <a:rPr lang="en-US" dirty="0"/>
              <a:t>": "JWT",</a:t>
            </a:r>
          </a:p>
          <a:p>
            <a:r>
              <a:rPr lang="en-US" dirty="0"/>
              <a:t> "</a:t>
            </a:r>
            <a:r>
              <a:rPr lang="en-US" dirty="0" err="1"/>
              <a:t>alg</a:t>
            </a:r>
            <a:r>
              <a:rPr lang="en-US" dirty="0"/>
              <a:t>": "HS256" </a:t>
            </a:r>
          </a:p>
          <a:p>
            <a:r>
              <a:rPr lang="en-US" dirty="0"/>
              <a:t>}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is a JWT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hashing algorithm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iss</a:t>
            </a:r>
            <a:r>
              <a:rPr lang="en-US" dirty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{ "</a:t>
            </a:r>
            <a:r>
              <a:rPr lang="en-US" dirty="0" err="1"/>
              <a:t>userId</a:t>
            </a:r>
            <a:r>
              <a:rPr lang="en-US" dirty="0"/>
              <a:t>": "b08f86af-35da-48f2-8fab-cef3904660bd"}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hmac</a:t>
            </a:r>
            <a:r>
              <a:rPr lang="en-US" dirty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Algorithm :- SecurityAlgorithms.HmacSha256Signature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Step1: Generate Token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76350"/>
            <a:ext cx="67056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Step2: Validate Token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298734"/>
            <a:ext cx="5867400" cy="384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689248"/>
          </a:xfrm>
        </p:spPr>
        <p:txBody>
          <a:bodyPr/>
          <a:lstStyle/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Steps to create JWT?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>
                <a:latin typeface="Arial" pitchFamily="34" charset="0"/>
                <a:cs typeface="Arial" pitchFamily="34" charset="0"/>
              </a:rPr>
              <a:t>E.g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 - Result :-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733550"/>
            <a:ext cx="6784658" cy="267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724150"/>
            <a:ext cx="4791075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790950"/>
            <a:ext cx="6486144" cy="117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attacker makes the victim’s browser execute a script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parameters:-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E.g1:-When you type your search query and press submit, the generated URL may look something like this:</a:t>
            </a: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https://example.com/search?query=Alan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https://example.com/search?query=&lt;script&gt;alert(1)&lt;/script&gt;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Could steal the victim’s cookie.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287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                THANK YOU !!</a:t>
            </a:r>
            <a:br>
              <a:rPr lang="en-US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590800" y="895350"/>
            <a:ext cx="4626768" cy="38862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17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400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CSRF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3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7792</TotalTime>
  <Words>1807</Words>
  <Application>Microsoft Office PowerPoint</Application>
  <PresentationFormat>On-screen Show (16:9)</PresentationFormat>
  <Paragraphs>569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Custom Design</vt:lpstr>
      <vt:lpstr>PowerPoint Presentation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  Security threats </vt:lpstr>
      <vt:lpstr>Security threats</vt:lpstr>
      <vt:lpstr>Security threats</vt:lpstr>
      <vt:lpstr>Security threats</vt:lpstr>
      <vt:lpstr>      Prevention:- 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PowerPoint Presentation</vt:lpstr>
      <vt:lpstr>Token Based Authentication</vt:lpstr>
      <vt:lpstr>Token Based Authentication</vt:lpstr>
      <vt:lpstr>Token Based Authentication</vt:lpstr>
      <vt:lpstr>Token Based Authentication</vt:lpstr>
      <vt:lpstr>What is OAuth?</vt:lpstr>
      <vt:lpstr>Why OAuth?</vt:lpstr>
      <vt:lpstr>Building Blocks of OAuth</vt:lpstr>
      <vt:lpstr>Oauth – Tokens</vt:lpstr>
      <vt:lpstr>Oauth – Tokens</vt:lpstr>
      <vt:lpstr>Oauth – Grant Types</vt:lpstr>
      <vt:lpstr>Oauth – End Points</vt:lpstr>
      <vt:lpstr>Oauth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                  THANK YOU !!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SedgwickUser</cp:lastModifiedBy>
  <cp:revision>201</cp:revision>
  <dcterms:created xsi:type="dcterms:W3CDTF">2014-04-01T16:27:38Z</dcterms:created>
  <dcterms:modified xsi:type="dcterms:W3CDTF">2019-03-13T11:15:35Z</dcterms:modified>
</cp:coreProperties>
</file>